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custDataLst>
    <p:tags r:id="rId19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93AC-88F5-4111-9814-9BB7FABD22E9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AB385-1FF3-4AC6-B518-E9CD0D61F70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AB385-1FF3-4AC6-B518-E9CD0D61F704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AB385-1FF3-4AC6-B518-E9CD0D61F704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B9D1-A91B-4017-B2E8-2C480821CCB6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54B3-BF67-4E9A-9023-640035D796D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B9D1-A91B-4017-B2E8-2C480821CCB6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54B3-BF67-4E9A-9023-640035D796D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B9D1-A91B-4017-B2E8-2C480821CCB6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54B3-BF67-4E9A-9023-640035D796D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B9D1-A91B-4017-B2E8-2C480821CCB6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54B3-BF67-4E9A-9023-640035D796D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B9D1-A91B-4017-B2E8-2C480821CCB6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54B3-BF67-4E9A-9023-640035D796D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B9D1-A91B-4017-B2E8-2C480821CCB6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54B3-BF67-4E9A-9023-640035D796D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B9D1-A91B-4017-B2E8-2C480821CCB6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54B3-BF67-4E9A-9023-640035D796D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B9D1-A91B-4017-B2E8-2C480821CCB6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54B3-BF67-4E9A-9023-640035D796D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B9D1-A91B-4017-B2E8-2C480821CCB6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54B3-BF67-4E9A-9023-640035D796D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B9D1-A91B-4017-B2E8-2C480821CCB6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54B3-BF67-4E9A-9023-640035D796D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B9D1-A91B-4017-B2E8-2C480821CCB6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54B3-BF67-4E9A-9023-640035D796D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B9D1-A91B-4017-B2E8-2C480821CCB6}" type="datetimeFigureOut">
              <a:rPr lang="th-TH" smtClean="0"/>
              <a:pPr/>
              <a:t>15/02/55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54B3-BF67-4E9A-9023-640035D796D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 a </a:t>
            </a:r>
            <a:r>
              <a:rPr lang="en-US" dirty="0" smtClean="0"/>
              <a:t>microprocessor </a:t>
            </a:r>
            <a:r>
              <a:rPr lang="en-US" dirty="0" smtClean="0"/>
              <a:t>project </a:t>
            </a:r>
            <a:r>
              <a:rPr lang="en-US" dirty="0" smtClean="0"/>
              <a:t>with LPC2388 development board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Burning a HEX File Program to LPC2388 Board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3.2 </a:t>
            </a:r>
            <a:r>
              <a:rPr lang="en-US" dirty="0" smtClean="0">
                <a:solidFill>
                  <a:srgbClr val="FF0000"/>
                </a:solidFill>
              </a:rPr>
              <a:t>Click</a:t>
            </a:r>
            <a:r>
              <a:rPr lang="en-US" dirty="0" smtClean="0"/>
              <a:t> on the Hardware Tab and </a:t>
            </a:r>
            <a:r>
              <a:rPr lang="en-US" dirty="0" smtClean="0">
                <a:solidFill>
                  <a:srgbClr val="FF0000"/>
                </a:solidFill>
              </a:rPr>
              <a:t>choose</a:t>
            </a:r>
            <a:r>
              <a:rPr lang="en-US" dirty="0" smtClean="0"/>
              <a:t> Device Manager Button.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3116"/>
            <a:ext cx="40195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929454" y="3571876"/>
            <a:ext cx="164307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Burning a HEX File Program to LPC2388 Board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3.3 </a:t>
            </a:r>
            <a:r>
              <a:rPr lang="en-US" dirty="0" smtClean="0">
                <a:solidFill>
                  <a:srgbClr val="FF0000"/>
                </a:solidFill>
              </a:rPr>
              <a:t>Click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00CC"/>
                </a:solidFill>
              </a:rPr>
              <a:t>Ports (COM &amp; LPT)</a:t>
            </a:r>
            <a:r>
              <a:rPr lang="en-US" dirty="0" smtClean="0"/>
              <a:t>. You will see the COM port that you can use.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23790"/>
            <a:ext cx="5112568" cy="37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076056" y="4368524"/>
            <a:ext cx="77897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Burning a HEX File Program to LPC2388 Board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3.4 </a:t>
            </a:r>
            <a:r>
              <a:rPr lang="en-US" dirty="0" smtClean="0">
                <a:solidFill>
                  <a:srgbClr val="FF0000"/>
                </a:solidFill>
              </a:rPr>
              <a:t>fill </a:t>
            </a:r>
            <a:r>
              <a:rPr lang="en-US" dirty="0" smtClean="0"/>
              <a:t>the COM port from stop 3.3 in the Flash Magic program .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928934"/>
            <a:ext cx="691954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2627784" y="4581128"/>
            <a:ext cx="86409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2643174" y="460052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 1</a:t>
            </a:r>
            <a:endParaRPr lang="th-TH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928934"/>
            <a:ext cx="691954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Burning a HEX File Program to LPC2388 Board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4. In step 2-Erase, </a:t>
            </a:r>
            <a:r>
              <a:rPr lang="en-US" dirty="0" smtClean="0">
                <a:solidFill>
                  <a:srgbClr val="FF0000"/>
                </a:solidFill>
              </a:rPr>
              <a:t>check</a:t>
            </a:r>
            <a:r>
              <a:rPr lang="en-US" dirty="0" smtClean="0"/>
              <a:t> on the </a:t>
            </a:r>
            <a:r>
              <a:rPr lang="en-US" dirty="0" smtClean="0">
                <a:solidFill>
                  <a:srgbClr val="0000CC"/>
                </a:solidFill>
              </a:rPr>
              <a:t>Erase blocks used by Hex File</a:t>
            </a:r>
            <a:r>
              <a:rPr lang="en-US" dirty="0" smtClean="0"/>
              <a:t> box.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4714876" y="3929066"/>
            <a:ext cx="164307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4714876" y="5643578"/>
            <a:ext cx="4905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2643174" y="460052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 1</a:t>
            </a:r>
            <a:endParaRPr lang="th-TH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898" y="3143248"/>
            <a:ext cx="5357850" cy="34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Burning a HEX File Program to LPC2388 Board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5. In step 3-Hex File, </a:t>
            </a:r>
            <a:r>
              <a:rPr lang="en-US" dirty="0" smtClean="0">
                <a:solidFill>
                  <a:srgbClr val="FF0000"/>
                </a:solidFill>
              </a:rPr>
              <a:t>choose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CC"/>
                </a:solidFill>
              </a:rPr>
              <a:t>HEX file program obtained from the KEIL program </a:t>
            </a:r>
            <a:r>
              <a:rPr lang="en-US" dirty="0" smtClean="0"/>
              <a:t>by using </a:t>
            </a:r>
            <a:r>
              <a:rPr lang="en-US" dirty="0" smtClean="0">
                <a:solidFill>
                  <a:srgbClr val="0000CC"/>
                </a:solidFill>
              </a:rPr>
              <a:t>Browse…</a:t>
            </a:r>
            <a:r>
              <a:rPr lang="en-US" dirty="0" smtClean="0"/>
              <a:t> button.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5328178" y="6000768"/>
            <a:ext cx="107157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827584" y="5715016"/>
            <a:ext cx="164307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2108338" y="43970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com 1</a:t>
            </a:r>
            <a:endParaRPr lang="th-TH" sz="1800" dirty="0">
              <a:latin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8032" y="4786322"/>
            <a:ext cx="1457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7092280" y="4500570"/>
            <a:ext cx="185738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4716016" y="5172085"/>
            <a:ext cx="2662016" cy="993219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Burning a HEX File Program to LPC2388 Board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6. In step 4-Options, </a:t>
            </a:r>
            <a:r>
              <a:rPr lang="en-US" dirty="0" smtClean="0">
                <a:solidFill>
                  <a:srgbClr val="FF0000"/>
                </a:solidFill>
              </a:rPr>
              <a:t>check</a:t>
            </a:r>
            <a:r>
              <a:rPr lang="en-US" dirty="0" smtClean="0"/>
              <a:t> on the </a:t>
            </a:r>
            <a:r>
              <a:rPr lang="en-US" dirty="0" smtClean="0">
                <a:solidFill>
                  <a:srgbClr val="0000CC"/>
                </a:solidFill>
              </a:rPr>
              <a:t>Verify after programming </a:t>
            </a:r>
            <a:r>
              <a:rPr lang="en-US" dirty="0" smtClean="0"/>
              <a:t>box.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286000"/>
            <a:ext cx="4524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57620" y="5143512"/>
            <a:ext cx="278608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4860032" y="3398803"/>
            <a:ext cx="857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 1</a:t>
            </a:r>
            <a:endParaRPr lang="th-TH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86000"/>
            <a:ext cx="4524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Burning a HEX File Program to LPC2388 Board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7. In step 5-Start!, </a:t>
            </a:r>
            <a:r>
              <a:rPr lang="en-US" dirty="0" smtClean="0">
                <a:solidFill>
                  <a:srgbClr val="FF0000"/>
                </a:solidFill>
              </a:rPr>
              <a:t>press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CC"/>
                </a:solidFill>
              </a:rPr>
              <a:t>Start</a:t>
            </a:r>
            <a:r>
              <a:rPr lang="en-US" dirty="0" smtClean="0"/>
              <a:t> Button. 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5072066" y="5072074"/>
            <a:ext cx="235745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419872" y="3398803"/>
            <a:ext cx="857256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 1</a:t>
            </a:r>
            <a:endParaRPr lang="th-TH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Cycle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955708"/>
            <a:ext cx="1928826" cy="18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714488"/>
            <a:ext cx="2143140" cy="21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keil-arm-lite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00174"/>
            <a:ext cx="2714644" cy="1970498"/>
          </a:xfrm>
          <a:prstGeom prst="rect">
            <a:avLst/>
          </a:prstGeom>
        </p:spPr>
      </p:pic>
      <p:pic>
        <p:nvPicPr>
          <p:cNvPr id="7" name="Picture 6" descr="3435846077_0e247a784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1390" y="5643578"/>
            <a:ext cx="1332431" cy="887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0194" y="36433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</a:t>
            </a:r>
            <a:endParaRPr lang="th-TH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22210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</a:t>
            </a:r>
            <a:endParaRPr lang="th-TH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221455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3</a:t>
            </a:r>
            <a:endParaRPr lang="th-TH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28044" y="40005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4</a:t>
            </a:r>
            <a:endParaRPr lang="th-TH" sz="4000" b="1" dirty="0"/>
          </a:p>
        </p:txBody>
      </p:sp>
      <p:pic>
        <p:nvPicPr>
          <p:cNvPr id="21" name="Picture 4" descr="j02971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6652" y="1428736"/>
            <a:ext cx="16040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reeform 22"/>
          <p:cNvSpPr/>
          <p:nvPr/>
        </p:nvSpPr>
        <p:spPr>
          <a:xfrm>
            <a:off x="5867705" y="5687835"/>
            <a:ext cx="496711" cy="765763"/>
          </a:xfrm>
          <a:custGeom>
            <a:avLst/>
            <a:gdLst>
              <a:gd name="connsiteX0" fmla="*/ 0 w 496711"/>
              <a:gd name="connsiteY0" fmla="*/ 378178 h 765763"/>
              <a:gd name="connsiteX1" fmla="*/ 101600 w 496711"/>
              <a:gd name="connsiteY1" fmla="*/ 62089 h 765763"/>
              <a:gd name="connsiteX2" fmla="*/ 191911 w 496711"/>
              <a:gd name="connsiteY2" fmla="*/ 750711 h 765763"/>
              <a:gd name="connsiteX3" fmla="*/ 327377 w 496711"/>
              <a:gd name="connsiteY3" fmla="*/ 152400 h 765763"/>
              <a:gd name="connsiteX4" fmla="*/ 496711 w 496711"/>
              <a:gd name="connsiteY4" fmla="*/ 491067 h 7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711" h="765763">
                <a:moveTo>
                  <a:pt x="0" y="378178"/>
                </a:moveTo>
                <a:cubicBezTo>
                  <a:pt x="34807" y="189089"/>
                  <a:pt x="69615" y="0"/>
                  <a:pt x="101600" y="62089"/>
                </a:cubicBezTo>
                <a:cubicBezTo>
                  <a:pt x="133585" y="124178"/>
                  <a:pt x="154282" y="735659"/>
                  <a:pt x="191911" y="750711"/>
                </a:cubicBezTo>
                <a:cubicBezTo>
                  <a:pt x="229541" y="765763"/>
                  <a:pt x="276577" y="195674"/>
                  <a:pt x="327377" y="152400"/>
                </a:cubicBezTo>
                <a:cubicBezTo>
                  <a:pt x="378177" y="109126"/>
                  <a:pt x="468489" y="427097"/>
                  <a:pt x="496711" y="4910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928662" y="4357694"/>
          <a:ext cx="1033462" cy="1177925"/>
        </p:xfrm>
        <a:graphic>
          <a:graphicData uri="http://schemas.openxmlformats.org/presentationml/2006/ole">
            <p:oleObj spid="_x0000_s1028" name="Visio" r:id="rId8" imgW="1034034" imgH="1177747" progId="Visio.Drawing.11">
              <p:embed/>
            </p:oleObj>
          </a:graphicData>
        </a:graphic>
      </p:graphicFrame>
      <p:sp>
        <p:nvSpPr>
          <p:cNvPr id="29" name="Right Arrow 28"/>
          <p:cNvSpPr/>
          <p:nvPr/>
        </p:nvSpPr>
        <p:spPr>
          <a:xfrm rot="16200000">
            <a:off x="1000100" y="3571876"/>
            <a:ext cx="785818" cy="6429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714612" y="3214686"/>
            <a:ext cx="3857652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Write your source code in C Language</a:t>
            </a:r>
          </a:p>
          <a:p>
            <a:endParaRPr lang="en-US" sz="2600" dirty="0" smtClean="0"/>
          </a:p>
          <a:p>
            <a:endParaRPr lang="th-TH" sz="2600" dirty="0"/>
          </a:p>
        </p:txBody>
      </p:sp>
      <p:sp>
        <p:nvSpPr>
          <p:cNvPr id="32" name="Right Arrow 31"/>
          <p:cNvSpPr/>
          <p:nvPr/>
        </p:nvSpPr>
        <p:spPr>
          <a:xfrm>
            <a:off x="3000364" y="1643050"/>
            <a:ext cx="785818" cy="6429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2714612" y="3214686"/>
            <a:ext cx="3857652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Translate your source code into a HEX file format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  <p:sp>
        <p:nvSpPr>
          <p:cNvPr id="34" name="Right Arrow 33"/>
          <p:cNvSpPr/>
          <p:nvPr/>
        </p:nvSpPr>
        <p:spPr>
          <a:xfrm>
            <a:off x="5857884" y="1643050"/>
            <a:ext cx="785818" cy="6429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TextBox 25"/>
          <p:cNvSpPr txBox="1"/>
          <p:nvPr/>
        </p:nvSpPr>
        <p:spPr>
          <a:xfrm>
            <a:off x="2714612" y="3214686"/>
            <a:ext cx="3857652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Send your HEX file program to Flash Magic program</a:t>
            </a:r>
          </a:p>
          <a:p>
            <a:endParaRPr lang="en-US" sz="2600" dirty="0" smtClean="0"/>
          </a:p>
          <a:p>
            <a:endParaRPr lang="th-TH" sz="2600" dirty="0"/>
          </a:p>
        </p:txBody>
      </p:sp>
      <p:sp>
        <p:nvSpPr>
          <p:cNvPr id="25" name="TextBox 24"/>
          <p:cNvSpPr txBox="1"/>
          <p:nvPr/>
        </p:nvSpPr>
        <p:spPr>
          <a:xfrm>
            <a:off x="2714612" y="3214686"/>
            <a:ext cx="3857652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Write the HEX file program to program memory on the </a:t>
            </a:r>
            <a:endParaRPr lang="en-US" sz="2600" dirty="0"/>
          </a:p>
          <a:p>
            <a:r>
              <a:rPr lang="en-US" sz="2600" dirty="0" smtClean="0"/>
              <a:t>board through Flash Magic program</a:t>
            </a:r>
            <a:endParaRPr lang="th-TH" sz="2600" dirty="0"/>
          </a:p>
        </p:txBody>
      </p:sp>
      <p:sp>
        <p:nvSpPr>
          <p:cNvPr id="35" name="Right Arrow 34"/>
          <p:cNvSpPr/>
          <p:nvPr/>
        </p:nvSpPr>
        <p:spPr>
          <a:xfrm rot="5400000">
            <a:off x="7572396" y="4071942"/>
            <a:ext cx="785818" cy="6429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2714612" y="3214686"/>
            <a:ext cx="3857652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Correct your program 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th-TH" sz="2600" dirty="0"/>
          </a:p>
        </p:txBody>
      </p:sp>
      <p:sp>
        <p:nvSpPr>
          <p:cNvPr id="39" name="Right Arrow 38"/>
          <p:cNvSpPr/>
          <p:nvPr/>
        </p:nvSpPr>
        <p:spPr>
          <a:xfrm rot="12161704">
            <a:off x="2134409" y="5677824"/>
            <a:ext cx="1635397" cy="6429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TextBox 39"/>
          <p:cNvSpPr txBox="1"/>
          <p:nvPr/>
        </p:nvSpPr>
        <p:spPr>
          <a:xfrm>
            <a:off x="3071802" y="514351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5</a:t>
            </a:r>
            <a:endParaRPr lang="th-TH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9" grpId="0" animBg="1"/>
      <p:bldP spid="30" grpId="0" animBg="1"/>
      <p:bldP spid="32" grpId="0" animBg="1"/>
      <p:bldP spid="24" grpId="0" animBg="1"/>
      <p:bldP spid="34" grpId="0" animBg="1"/>
      <p:bldP spid="26" grpId="0" animBg="1"/>
      <p:bldP spid="25" grpId="0" animBg="1"/>
      <p:bldP spid="35" grpId="0" animBg="1"/>
      <p:bldP spid="27" grpId="0" animBg="1"/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HEX File Format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After creating  and adding your source code to the project, </a:t>
            </a:r>
            <a:r>
              <a:rPr lang="en-US" dirty="0" smtClean="0">
                <a:solidFill>
                  <a:srgbClr val="FF0000"/>
                </a:solidFill>
              </a:rPr>
              <a:t>right click</a:t>
            </a:r>
            <a:r>
              <a:rPr lang="en-US" dirty="0" smtClean="0"/>
              <a:t> on the </a:t>
            </a:r>
            <a:r>
              <a:rPr lang="en-US" dirty="0" smtClean="0">
                <a:solidFill>
                  <a:srgbClr val="0000CC"/>
                </a:solidFill>
              </a:rPr>
              <a:t>Target 1 folder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choose</a:t>
            </a:r>
            <a:r>
              <a:rPr lang="en-US" dirty="0" smtClean="0"/>
              <a:t> the </a:t>
            </a:r>
            <a:r>
              <a:rPr lang="en-US" dirty="0">
                <a:solidFill>
                  <a:srgbClr val="0000CC"/>
                </a:solidFill>
              </a:rPr>
              <a:t>Options for </a:t>
            </a:r>
            <a:r>
              <a:rPr lang="en-US" dirty="0" smtClean="0">
                <a:solidFill>
                  <a:srgbClr val="0000CC"/>
                </a:solidFill>
              </a:rPr>
              <a:t> Target ‘Target 1’… </a:t>
            </a:r>
            <a:r>
              <a:rPr lang="en-US" dirty="0" smtClean="0"/>
              <a:t>menu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  <a:endParaRPr lang="th-TH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97" y="3071810"/>
            <a:ext cx="4043365" cy="368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929058" y="4429132"/>
            <a:ext cx="135732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5143504" y="4572008"/>
            <a:ext cx="185738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HEX File Format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Click</a:t>
            </a:r>
            <a:r>
              <a:rPr lang="en-US" dirty="0" smtClean="0"/>
              <a:t> on the </a:t>
            </a:r>
            <a:r>
              <a:rPr lang="en-US" dirty="0" smtClean="0">
                <a:solidFill>
                  <a:srgbClr val="0000CC"/>
                </a:solidFill>
              </a:rPr>
              <a:t>Target tab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check</a:t>
            </a:r>
            <a:r>
              <a:rPr lang="en-US" dirty="0" smtClean="0"/>
              <a:t> on the </a:t>
            </a:r>
            <a:r>
              <a:rPr lang="en-US" dirty="0" smtClean="0">
                <a:solidFill>
                  <a:srgbClr val="0000CC"/>
                </a:solidFill>
              </a:rPr>
              <a:t>Use </a:t>
            </a:r>
            <a:r>
              <a:rPr lang="en-US" dirty="0" err="1" smtClean="0">
                <a:solidFill>
                  <a:srgbClr val="0000CC"/>
                </a:solidFill>
              </a:rPr>
              <a:t>MicroLIB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box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968" y="2357430"/>
            <a:ext cx="5904583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571868" y="2643182"/>
            <a:ext cx="64294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6072198" y="3571876"/>
            <a:ext cx="121444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HEX File Format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Click</a:t>
            </a:r>
            <a:r>
              <a:rPr lang="en-US" dirty="0" smtClean="0"/>
              <a:t> on the </a:t>
            </a:r>
            <a:r>
              <a:rPr lang="en-US" dirty="0" smtClean="0">
                <a:solidFill>
                  <a:srgbClr val="0000CC"/>
                </a:solidFill>
              </a:rPr>
              <a:t>Output tab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check</a:t>
            </a:r>
            <a:r>
              <a:rPr lang="en-US" dirty="0" smtClean="0"/>
              <a:t> on the </a:t>
            </a:r>
            <a:r>
              <a:rPr lang="en-US" dirty="0" smtClean="0">
                <a:solidFill>
                  <a:srgbClr val="0000CC"/>
                </a:solidFill>
              </a:rPr>
              <a:t>Create HEX File.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00364"/>
            <a:ext cx="5500684" cy="40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714612" y="2928934"/>
            <a:ext cx="64294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2214546" y="4143380"/>
            <a:ext cx="128588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79" y="3148941"/>
            <a:ext cx="5861033" cy="356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HEX File Format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Build or Rebuild </a:t>
            </a:r>
            <a:r>
              <a:rPr lang="en-US" dirty="0" smtClean="0"/>
              <a:t>your project as usual. Then you will see a HEX file in the folder where your project files are.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6" name="Oval 5"/>
          <p:cNvSpPr/>
          <p:nvPr/>
        </p:nvSpPr>
        <p:spPr>
          <a:xfrm>
            <a:off x="571472" y="3571876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786322"/>
            <a:ext cx="1457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6858016" y="4500570"/>
            <a:ext cx="185738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Burning a HEX File Program to LPC2388 Board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Connect </a:t>
            </a:r>
            <a:r>
              <a:rPr lang="en-US" dirty="0" smtClean="0">
                <a:solidFill>
                  <a:srgbClr val="0000CC"/>
                </a:solidFill>
              </a:rPr>
              <a:t>one end of the USB to RS232 cable to a computer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another one to a LPC2388 board (COM0)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5" name="Picture 4" descr="175297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286123"/>
            <a:ext cx="2071703" cy="207170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429256" y="4429132"/>
            <a:ext cx="1071570" cy="71438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89020" y="4429132"/>
            <a:ext cx="248357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Computer-PC-Case-P-6085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56" y="3643326"/>
            <a:ext cx="2357442" cy="235744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2285984" y="3857628"/>
            <a:ext cx="1071570" cy="71438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6858016" y="342900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COM0</a:t>
            </a:r>
            <a:endParaRPr lang="th-TH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786578" y="4143380"/>
            <a:ext cx="785818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Burning a HEX File Program to LPC2388 Board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Run</a:t>
            </a:r>
            <a:r>
              <a:rPr lang="en-US" dirty="0" smtClean="0"/>
              <a:t> Flash Magic program, </a:t>
            </a:r>
            <a:r>
              <a:rPr lang="en-US" dirty="0" smtClean="0">
                <a:solidFill>
                  <a:srgbClr val="FF0000"/>
                </a:solidFill>
              </a:rPr>
              <a:t>fill</a:t>
            </a:r>
            <a:r>
              <a:rPr lang="en-US" dirty="0" smtClean="0"/>
              <a:t> the information in the </a:t>
            </a:r>
            <a:r>
              <a:rPr lang="en-US" dirty="0" smtClean="0">
                <a:solidFill>
                  <a:srgbClr val="0000CC"/>
                </a:solidFill>
              </a:rPr>
              <a:t>Stop 1-Communications</a:t>
            </a:r>
            <a:r>
              <a:rPr lang="en-US" dirty="0" smtClean="0"/>
              <a:t> as follows:</a:t>
            </a:r>
            <a:endParaRPr lang="th-TH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86325"/>
            <a:ext cx="4286280" cy="41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43702" y="3714752"/>
            <a:ext cx="229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it later</a:t>
            </a:r>
            <a:endParaRPr lang="th-TH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214942" y="4071942"/>
            <a:ext cx="1500198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Burning a HEX File Program to LPC2388 Board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For the </a:t>
            </a:r>
            <a:r>
              <a:rPr lang="en-US" dirty="0" smtClean="0">
                <a:solidFill>
                  <a:srgbClr val="0000CC"/>
                </a:solidFill>
              </a:rPr>
              <a:t>COM Port</a:t>
            </a:r>
            <a:r>
              <a:rPr lang="en-US" dirty="0" smtClean="0"/>
              <a:t>: , we can choose the COM port that the Flash Magic use to communicate with LPC2388  board as follows:</a:t>
            </a:r>
          </a:p>
          <a:p>
            <a:pPr>
              <a:buNone/>
            </a:pPr>
            <a:r>
              <a:rPr lang="en-US" dirty="0" smtClean="0"/>
              <a:t>3.1 </a:t>
            </a:r>
            <a:r>
              <a:rPr lang="en-US" dirty="0" smtClean="0">
                <a:solidFill>
                  <a:srgbClr val="FF0000"/>
                </a:solidFill>
              </a:rPr>
              <a:t>Right clic</a:t>
            </a:r>
            <a:r>
              <a:rPr lang="en-US" dirty="0" smtClean="0"/>
              <a:t>k on My Computer on the Desktop and </a:t>
            </a:r>
            <a:r>
              <a:rPr lang="en-US" dirty="0" smtClean="0">
                <a:solidFill>
                  <a:srgbClr val="FF0000"/>
                </a:solidFill>
              </a:rPr>
              <a:t>choose </a:t>
            </a:r>
            <a:r>
              <a:rPr lang="en-US" dirty="0" smtClean="0"/>
              <a:t>Properties menu.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000636"/>
            <a:ext cx="1195391" cy="119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143380"/>
            <a:ext cx="1990727" cy="226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evelopment of  a microprocessor project with LPC2388 development board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Development Cycle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Creating a HEX File Format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Creating a HEX File Format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Creating a HEX File Format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Creating a HEX File Forma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Burning a HEX File Program to LPC2388 Board&amp;quot;&quot;/&gt;&lt;property id=&quot;20307&quot; value=&quot;263&quot;/&gt;&lt;/object&gt;&lt;object type=&quot;3&quot; unique_id=&quot;10011&quot;&gt;&lt;property id=&quot;20148&quot; value=&quot;5&quot;/&gt;&lt;property id=&quot;20300&quot; value=&quot;Slide 8 - &amp;quot;Burning a HEX File Program to LPC2388 Board&amp;quot;&quot;/&gt;&lt;property id=&quot;20307&quot; value=&quot;264&quot;/&gt;&lt;/object&gt;&lt;object type=&quot;3&quot; unique_id=&quot;10012&quot;&gt;&lt;property id=&quot;20148&quot; value=&quot;5&quot;/&gt;&lt;property id=&quot;20300&quot; value=&quot;Slide 9 - &amp;quot;Burning a HEX File Program to LPC2388 Board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Burning a HEX File Program to LPC2388 Board&amp;quot;&quot;/&gt;&lt;property id=&quot;20307&quot; value=&quot;266&quot;/&gt;&lt;/object&gt;&lt;object type=&quot;3&quot; unique_id=&quot;10014&quot;&gt;&lt;property id=&quot;20148&quot; value=&quot;5&quot;/&gt;&lt;property id=&quot;20300&quot; value=&quot;Slide 11 - &amp;quot;Burning a HEX File Program to LPC2388 Board&amp;quot;&quot;/&gt;&lt;property id=&quot;20307&quot; value=&quot;267&quot;/&gt;&lt;/object&gt;&lt;object type=&quot;3&quot; unique_id=&quot;10015&quot;&gt;&lt;property id=&quot;20148&quot; value=&quot;5&quot;/&gt;&lt;property id=&quot;20300&quot; value=&quot;Slide 12 - &amp;quot;Burning a HEX File Program to LPC2388 Board&amp;quot;&quot;/&gt;&lt;property id=&quot;20307&quot; value=&quot;268&quot;/&gt;&lt;/object&gt;&lt;object type=&quot;3&quot; unique_id=&quot;10016&quot;&gt;&lt;property id=&quot;20148&quot; value=&quot;5&quot;/&gt;&lt;property id=&quot;20300&quot; value=&quot;Slide 13 - &amp;quot;Burning a HEX File Program to LPC2388 Board&amp;quot;&quot;/&gt;&lt;property id=&quot;20307&quot; value=&quot;269&quot;/&gt;&lt;/object&gt;&lt;object type=&quot;3&quot; unique_id=&quot;10017&quot;&gt;&lt;property id=&quot;20148&quot; value=&quot;5&quot;/&gt;&lt;property id=&quot;20300&quot; value=&quot;Slide 14 - &amp;quot;Burning a HEX File Program to LPC2388 Board&amp;quot;&quot;/&gt;&lt;property id=&quot;20307&quot; value=&quot;270&quot;/&gt;&lt;/object&gt;&lt;object type=&quot;3&quot; unique_id=&quot;10018&quot;&gt;&lt;property id=&quot;20148&quot; value=&quot;5&quot;/&gt;&lt;property id=&quot;20300&quot; value=&quot;Slide 15 - &amp;quot;Burning a HEX File Program to LPC2388 Board&amp;quot;&quot;/&gt;&lt;property id=&quot;20307&quot; value=&quot;272&quot;/&gt;&lt;/object&gt;&lt;object type=&quot;3&quot; unique_id=&quot;10019&quot;&gt;&lt;property id=&quot;20148&quot; value=&quot;5&quot;/&gt;&lt;property id=&quot;20300&quot; value=&quot;Slide 16 - &amp;quot;Burning a HEX File Program to LPC2388 Board&amp;quot;&quot;/&gt;&lt;property id=&quot;20307&quot; value=&quot;271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456</Words>
  <Application>Microsoft Office PowerPoint</Application>
  <PresentationFormat>On-screen Show (4:3)</PresentationFormat>
  <Paragraphs>52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Visio</vt:lpstr>
      <vt:lpstr>Development of  a microprocessor project with LPC2388 development board</vt:lpstr>
      <vt:lpstr>Development Cycle</vt:lpstr>
      <vt:lpstr>Creating a HEX File Format</vt:lpstr>
      <vt:lpstr>Creating a HEX File Format</vt:lpstr>
      <vt:lpstr>Creating a HEX File Format</vt:lpstr>
      <vt:lpstr>Creating a HEX File Format</vt:lpstr>
      <vt:lpstr>Burning a HEX File Program to LPC2388 Board</vt:lpstr>
      <vt:lpstr>Burning a HEX File Program to LPC2388 Board</vt:lpstr>
      <vt:lpstr>Burning a HEX File Program to LPC2388 Board</vt:lpstr>
      <vt:lpstr>Burning a HEX File Program to LPC2388 Board</vt:lpstr>
      <vt:lpstr>Burning a HEX File Program to LPC2388 Board</vt:lpstr>
      <vt:lpstr>Burning a HEX File Program to LPC2388 Board</vt:lpstr>
      <vt:lpstr>Burning a HEX File Program to LPC2388 Board</vt:lpstr>
      <vt:lpstr>Burning a HEX File Program to LPC2388 Board</vt:lpstr>
      <vt:lpstr>Burning a HEX File Program to LPC2388 Board</vt:lpstr>
      <vt:lpstr>Burning a HEX File Program to LPC2388 Board</vt:lpstr>
    </vt:vector>
  </TitlesOfParts>
  <Company>Kmutnb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develop an ARM project with LPC2388 development board</dc:title>
  <dc:creator>admin</dc:creator>
  <cp:lastModifiedBy>admin</cp:lastModifiedBy>
  <cp:revision>22</cp:revision>
  <dcterms:created xsi:type="dcterms:W3CDTF">2012-02-14T16:21:32Z</dcterms:created>
  <dcterms:modified xsi:type="dcterms:W3CDTF">2012-02-15T03:09:36Z</dcterms:modified>
</cp:coreProperties>
</file>