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7" r:id="rId9"/>
    <p:sldId id="268" r:id="rId10"/>
    <p:sldId id="261" r:id="rId11"/>
    <p:sldId id="269" r:id="rId12"/>
    <p:sldId id="262" r:id="rId1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5360" autoAdjust="0"/>
  </p:normalViewPr>
  <p:slideViewPr>
    <p:cSldViewPr>
      <p:cViewPr varScale="1">
        <p:scale>
          <a:sx n="67" d="100"/>
          <a:sy n="67" d="100"/>
        </p:scale>
        <p:origin x="-4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7AD0A-CC99-4F70-95A4-AB6636548E3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E0108-E053-49B1-B3A3-D54987B1A7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80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Remind you that programs need to be loaded to RAM.</a:t>
            </a:r>
          </a:p>
          <a:p>
            <a:r>
              <a:rPr lang="en-US" dirty="0" smtClean="0"/>
              <a:t>CPU can’t read instruction or data from </a:t>
            </a:r>
            <a:r>
              <a:rPr lang="en-US" dirty="0" err="1" smtClean="0"/>
              <a:t>harddisk</a:t>
            </a:r>
            <a:r>
              <a:rPr lang="en-US" dirty="0" smtClean="0"/>
              <a:t> directly.</a:t>
            </a:r>
          </a:p>
          <a:p>
            <a:r>
              <a:rPr lang="en-US" dirty="0" smtClean="0"/>
              <a:t>How about some software such as game ?</a:t>
            </a:r>
          </a:p>
          <a:p>
            <a:pPr lvl="1"/>
            <a:r>
              <a:rPr lang="en-US" dirty="0" smtClean="0"/>
              <a:t>For example: Game size is 8 GB</a:t>
            </a:r>
          </a:p>
          <a:p>
            <a:pPr lvl="1"/>
            <a:r>
              <a:rPr lang="en-US" dirty="0" smtClean="0"/>
              <a:t>But your PC has RAM only 4 GB (can you play this game?)</a:t>
            </a:r>
          </a:p>
          <a:p>
            <a:r>
              <a:rPr lang="en-US" dirty="0" smtClean="0"/>
              <a:t>We need to extend RAM size to fit software size</a:t>
            </a:r>
          </a:p>
          <a:p>
            <a:pPr lvl="1"/>
            <a:r>
              <a:rPr lang="en-US" dirty="0" smtClean="0"/>
              <a:t>Operating System (OS) use some part of </a:t>
            </a:r>
            <a:r>
              <a:rPr lang="en-US" dirty="0" err="1" smtClean="0"/>
              <a:t>harddisk</a:t>
            </a:r>
            <a:r>
              <a:rPr lang="en-US" dirty="0" smtClean="0"/>
              <a:t> to act as a RAM extension, we call it </a:t>
            </a:r>
            <a:r>
              <a:rPr lang="en-US" b="1" dirty="0" smtClean="0">
                <a:solidFill>
                  <a:srgbClr val="0070C0"/>
                </a:solidFill>
              </a:rPr>
              <a:t>“Virtual Memory”</a:t>
            </a:r>
          </a:p>
          <a:p>
            <a:pPr lvl="1"/>
            <a:r>
              <a:rPr lang="en-US" dirty="0" smtClean="0"/>
              <a:t>Normally Virtual Memory size is about 2 – 2.5 times of RAM size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203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Conclusion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6372200" y="2708920"/>
            <a:ext cx="2520280" cy="3600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Harddisk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6216" y="5085184"/>
            <a:ext cx="1008112" cy="7920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Virtual Memory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024" y="2204864"/>
            <a:ext cx="1080120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RAM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8144" y="4941168"/>
            <a:ext cx="648072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8024" y="4941168"/>
            <a:ext cx="1728192" cy="9361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legitreviews.com/images/reviews/1060/lynnfield_d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08" y="2144661"/>
            <a:ext cx="3398912" cy="207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Bent-Up Arrow 19"/>
          <p:cNvSpPr/>
          <p:nvPr/>
        </p:nvSpPr>
        <p:spPr>
          <a:xfrm rot="10800000" flipV="1">
            <a:off x="2328867" y="4221088"/>
            <a:ext cx="2376263" cy="432048"/>
          </a:xfrm>
          <a:prstGeom prst="bentUpArrow">
            <a:avLst>
              <a:gd name="adj1" fmla="val 25000"/>
              <a:gd name="adj2" fmla="val 27700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41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Conclusion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3134940"/>
            <a:ext cx="2133600" cy="114617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/>
              <a:t>Levels in memory  hierarchy</a:t>
            </a:r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28650" y="1763340"/>
            <a:ext cx="7924800" cy="762000"/>
            <a:chOff x="396" y="528"/>
            <a:chExt cx="4992" cy="4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6" y="528"/>
              <a:ext cx="499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>
                  <a:solidFill>
                    <a:schemeClr val="tx1"/>
                  </a:solidFill>
                </a:rPr>
                <a:t>Central Processor Unit (CPU)</a:t>
              </a: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844" y="72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6237312"/>
            <a:ext cx="906780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/>
          <a:p>
            <a:pPr algn="ctr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dirty="0">
                <a:solidFill>
                  <a:schemeClr val="tx1"/>
                </a:solidFill>
              </a:rPr>
              <a:t>Size of memory at each </a:t>
            </a:r>
            <a:r>
              <a:rPr lang="en-US" dirty="0" smtClean="0">
                <a:solidFill>
                  <a:schemeClr val="tx1"/>
                </a:solidFill>
              </a:rPr>
              <a:t>level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704850" y="618294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524250" y="3058743"/>
            <a:ext cx="2057400" cy="385763"/>
            <a:chOff x="2220" y="1344"/>
            <a:chExt cx="1296" cy="243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64" y="1344"/>
              <a:ext cx="96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 dirty="0" smtClean="0">
                  <a:solidFill>
                    <a:schemeClr val="tx1"/>
                  </a:solidFill>
                </a:rPr>
                <a:t>Cache L1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220" y="1584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838450" y="3592140"/>
            <a:ext cx="3429000" cy="457200"/>
            <a:chOff x="1788" y="1680"/>
            <a:chExt cx="2160" cy="2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364" y="1680"/>
              <a:ext cx="96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 dirty="0" smtClean="0">
                  <a:solidFill>
                    <a:schemeClr val="tx1"/>
                  </a:solidFill>
                </a:rPr>
                <a:t>Cache L2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788" y="1968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781050" y="2525340"/>
            <a:ext cx="7467600" cy="3276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275856" y="5268540"/>
            <a:ext cx="2520280" cy="374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/>
          <a:p>
            <a:pPr algn="ctr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sz="2800" dirty="0" smtClean="0">
                <a:solidFill>
                  <a:schemeClr val="tx1"/>
                </a:solidFill>
              </a:rPr>
              <a:t>Virtual Memory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6191250" y="2068140"/>
            <a:ext cx="2514600" cy="3657600"/>
            <a:chOff x="3900" y="720"/>
            <a:chExt cx="1584" cy="2304"/>
          </a:xfrm>
        </p:grpSpPr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900" y="816"/>
              <a:ext cx="1536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>
                  <a:solidFill>
                    <a:schemeClr val="tx1"/>
                  </a:solidFill>
                </a:rPr>
                <a:t>Increasing Distance from CPU,</a:t>
              </a:r>
              <a:br>
                <a:rPr lang="en-US">
                  <a:solidFill>
                    <a:schemeClr val="tx1"/>
                  </a:solidFill>
                </a:rPr>
              </a:br>
              <a:r>
                <a:rPr lang="en-US">
                  <a:solidFill>
                    <a:schemeClr val="tx1"/>
                  </a:solidFill>
                </a:rPr>
                <a:t>Decreasing  cost / MB</a:t>
              </a: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5484" y="72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9050" y="1763340"/>
            <a:ext cx="2133600" cy="3886200"/>
            <a:chOff x="12" y="528"/>
            <a:chExt cx="1344" cy="2448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04" y="912"/>
              <a:ext cx="960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>
                  <a:solidFill>
                    <a:schemeClr val="tx1"/>
                  </a:solidFill>
                </a:rPr>
                <a:t>“Upper”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2" y="2352"/>
              <a:ext cx="134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>
                  <a:solidFill>
                    <a:schemeClr val="tx1"/>
                  </a:solidFill>
                </a:rPr>
                <a:t>“Lower”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92" y="2112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156" y="528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076450" y="4201740"/>
            <a:ext cx="4800600" cy="457200"/>
            <a:chOff x="1308" y="2064"/>
            <a:chExt cx="3024" cy="288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364" y="2064"/>
              <a:ext cx="96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 dirty="0" smtClean="0">
                  <a:solidFill>
                    <a:schemeClr val="tx1"/>
                  </a:solidFill>
                </a:rPr>
                <a:t>Cache L3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308" y="2352"/>
              <a:ext cx="30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1543050" y="4735140"/>
            <a:ext cx="6019800" cy="457200"/>
            <a:chOff x="972" y="2400"/>
            <a:chExt cx="3792" cy="288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972" y="2688"/>
              <a:ext cx="37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364" y="2400"/>
              <a:ext cx="96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3500" tIns="25400" rIns="63500" bIns="2540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65000"/>
                </a:spcBef>
                <a:buSzPct val="100000"/>
              </a:pPr>
              <a:r>
                <a:rPr lang="en-US" sz="2800" dirty="0" smtClean="0">
                  <a:solidFill>
                    <a:schemeClr val="tx1"/>
                  </a:solidFill>
                </a:rPr>
                <a:t>RAM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41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7-Segments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Last week, we control a 7-segment</a:t>
            </a:r>
          </a:p>
          <a:p>
            <a:r>
              <a:rPr lang="en-US" dirty="0" smtClean="0"/>
              <a:t>How about two 7-segments if you want to display a number </a:t>
            </a:r>
            <a:r>
              <a:rPr lang="en-US" b="1" dirty="0" smtClean="0"/>
              <a:t>“53” </a:t>
            </a:r>
            <a:r>
              <a:rPr lang="en-US" dirty="0" smtClean="0"/>
              <a:t>on two 7-segment</a:t>
            </a:r>
          </a:p>
          <a:p>
            <a:r>
              <a:rPr lang="en-US" dirty="0" smtClean="0"/>
              <a:t>Suppose we define a local variable</a:t>
            </a:r>
          </a:p>
          <a:p>
            <a:pPr lvl="1"/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  number = 53;</a:t>
            </a:r>
          </a:p>
          <a:p>
            <a:r>
              <a:rPr lang="en-US" dirty="0" smtClean="0"/>
              <a:t>We can get the most significant digit (MSD) by</a:t>
            </a:r>
          </a:p>
          <a:p>
            <a:pPr lvl="1"/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 MSD = number / 10;</a:t>
            </a:r>
          </a:p>
          <a:p>
            <a:r>
              <a:rPr lang="en-US" dirty="0" smtClean="0"/>
              <a:t>We can get the least significant digit (LSD) by</a:t>
            </a:r>
          </a:p>
          <a:p>
            <a:pPr lvl="1"/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LSD = number % 10;    </a:t>
            </a:r>
            <a:r>
              <a:rPr lang="en-US" b="1" dirty="0" smtClean="0"/>
              <a:t>OR</a:t>
            </a:r>
          </a:p>
          <a:p>
            <a:pPr lvl="1"/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LSD = (number – (MSD * 10))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  X = 1456; </a:t>
            </a:r>
          </a:p>
          <a:p>
            <a:pPr lvl="1"/>
            <a:r>
              <a:rPr lang="en-US" dirty="0"/>
              <a:t>6</a:t>
            </a:r>
            <a:r>
              <a:rPr lang="en-US" dirty="0" smtClean="0"/>
              <a:t> as the first digit</a:t>
            </a:r>
          </a:p>
          <a:p>
            <a:pPr lvl="1"/>
            <a:r>
              <a:rPr lang="en-US" dirty="0" smtClean="0"/>
              <a:t>5 as the second digit</a:t>
            </a:r>
          </a:p>
          <a:p>
            <a:pPr lvl="1"/>
            <a:r>
              <a:rPr lang="en-US" dirty="0" smtClean="0"/>
              <a:t>4 as the third digit</a:t>
            </a:r>
          </a:p>
          <a:p>
            <a:pPr lvl="1"/>
            <a:r>
              <a:rPr lang="en-US" dirty="0" smtClean="0"/>
              <a:t>1 as the fourth digit</a:t>
            </a:r>
          </a:p>
          <a:p>
            <a:r>
              <a:rPr lang="en-US" dirty="0" smtClean="0"/>
              <a:t>How to write a program to store the first digit, the second digit, the third digit and the fourth digit of X in variable A, B, C, and D respectively ?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04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581128"/>
            <a:ext cx="8640960" cy="129614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have learnt that CPU need to load instructions from RAM to register (Fetch)</a:t>
            </a:r>
          </a:p>
          <a:p>
            <a:r>
              <a:rPr lang="en-US" dirty="0" smtClean="0"/>
              <a:t>Then, CPU decodes the instruction (Decode)</a:t>
            </a:r>
          </a:p>
          <a:p>
            <a:r>
              <a:rPr lang="en-US" dirty="0" smtClean="0"/>
              <a:t>Then Execute the instruction (Execute)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827584" y="1700808"/>
            <a:ext cx="3240360" cy="22322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6300192" y="1700808"/>
            <a:ext cx="1872208" cy="22322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6948264" y="4005064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RAM</a:t>
            </a:r>
            <a:endParaRPr lang="th-TH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33357" y="4005064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CPU</a:t>
            </a:r>
            <a:endParaRPr lang="th-TH" sz="2400" dirty="0"/>
          </a:p>
        </p:txBody>
      </p:sp>
      <p:sp>
        <p:nvSpPr>
          <p:cNvPr id="8" name="Rectangle 7"/>
          <p:cNvSpPr/>
          <p:nvPr/>
        </p:nvSpPr>
        <p:spPr>
          <a:xfrm>
            <a:off x="971600" y="1844824"/>
            <a:ext cx="936104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123728" y="1844824"/>
            <a:ext cx="1728192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10" name="Left-Right Arrow 9"/>
          <p:cNvSpPr/>
          <p:nvPr/>
        </p:nvSpPr>
        <p:spPr>
          <a:xfrm>
            <a:off x="4283968" y="2708920"/>
            <a:ext cx="180020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4355976" y="2276872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Load/Store</a:t>
            </a:r>
            <a:endParaRPr lang="th-TH" sz="2400" dirty="0"/>
          </a:p>
        </p:txBody>
      </p:sp>
      <p:sp>
        <p:nvSpPr>
          <p:cNvPr id="12" name="Rectangle 11"/>
          <p:cNvSpPr/>
          <p:nvPr/>
        </p:nvSpPr>
        <p:spPr>
          <a:xfrm>
            <a:off x="395536" y="5733256"/>
            <a:ext cx="856895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However, transfer data between CPU and RAM is slow comparing to CPU processing speed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5352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Level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solution to fix the </a:t>
            </a:r>
            <a:r>
              <a:rPr lang="en-US" smtClean="0"/>
              <a:t>slow </a:t>
            </a:r>
            <a:r>
              <a:rPr lang="en-US" smtClean="0"/>
              <a:t>data </a:t>
            </a:r>
            <a:r>
              <a:rPr lang="en-US" dirty="0" smtClean="0"/>
              <a:t>transfer rate between CPU and RAM, The CPU manufacturer put a </a:t>
            </a:r>
            <a:r>
              <a:rPr lang="en-US" b="1" dirty="0" smtClean="0"/>
              <a:t>high speed memory</a:t>
            </a:r>
            <a:r>
              <a:rPr lang="en-US" dirty="0" smtClean="0"/>
              <a:t> called </a:t>
            </a:r>
            <a:r>
              <a:rPr lang="en-US" b="1" dirty="0" smtClean="0">
                <a:solidFill>
                  <a:srgbClr val="0070C0"/>
                </a:solidFill>
              </a:rPr>
              <a:t>“cache”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inside in CPU chip.</a:t>
            </a:r>
          </a:p>
          <a:p>
            <a:r>
              <a:rPr lang="en-US" dirty="0" smtClean="0"/>
              <a:t>Thus, the set of instructions will be loaded from RAM to cache  and then CPU can load instructions from cache</a:t>
            </a:r>
          </a:p>
          <a:p>
            <a:r>
              <a:rPr lang="en-US" dirty="0" smtClean="0"/>
              <a:t>Cache L1 run at CPU clock speed, but it’s quite small </a:t>
            </a:r>
          </a:p>
          <a:p>
            <a:pPr lvl="1"/>
            <a:r>
              <a:rPr lang="en-US" dirty="0" smtClean="0"/>
              <a:t>Intel core-i7 has </a:t>
            </a:r>
          </a:p>
          <a:p>
            <a:pPr lvl="2"/>
            <a:r>
              <a:rPr lang="en-US" dirty="0" smtClean="0"/>
              <a:t>32 </a:t>
            </a:r>
            <a:r>
              <a:rPr lang="en-US" dirty="0" err="1" smtClean="0"/>
              <a:t>kB</a:t>
            </a:r>
            <a:r>
              <a:rPr lang="en-US" dirty="0" smtClean="0"/>
              <a:t> of instruction cache </a:t>
            </a:r>
          </a:p>
          <a:p>
            <a:pPr lvl="2"/>
            <a:r>
              <a:rPr lang="en-US" dirty="0" smtClean="0"/>
              <a:t>32 </a:t>
            </a:r>
            <a:r>
              <a:rPr lang="en-US" dirty="0" err="1" smtClean="0"/>
              <a:t>kB</a:t>
            </a:r>
            <a:r>
              <a:rPr lang="en-US" dirty="0" smtClean="0"/>
              <a:t> of data cache</a:t>
            </a:r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499992" y="5157192"/>
            <a:ext cx="252028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8100392" y="5157192"/>
            <a:ext cx="93610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8316416" y="644404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577171" y="64440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th-TH" sz="2400" dirty="0"/>
          </a:p>
        </p:txBody>
      </p:sp>
      <p:sp>
        <p:nvSpPr>
          <p:cNvPr id="8" name="Rectangle 7"/>
          <p:cNvSpPr/>
          <p:nvPr/>
        </p:nvSpPr>
        <p:spPr>
          <a:xfrm>
            <a:off x="4644008" y="5216108"/>
            <a:ext cx="936104" cy="58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5652120" y="5229200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10" name="Left-Right Arrow 9"/>
          <p:cNvSpPr/>
          <p:nvPr/>
        </p:nvSpPr>
        <p:spPr>
          <a:xfrm>
            <a:off x="7128282" y="5991830"/>
            <a:ext cx="900101" cy="3174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7013914" y="5653276"/>
            <a:ext cx="1128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Load/Store</a:t>
            </a:r>
            <a:endParaRPr lang="th-TH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4008" y="5991830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914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Level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0600" y="1600200"/>
            <a:ext cx="4679432" cy="48531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Only cache L1 is not enough to improve PC performance that much. </a:t>
            </a:r>
          </a:p>
          <a:p>
            <a:r>
              <a:rPr lang="en-US" sz="2000" dirty="0" smtClean="0"/>
              <a:t>In the past, mainboard manufacturers put a faster memory as a buffer between CPU and RAM.</a:t>
            </a:r>
          </a:p>
          <a:p>
            <a:r>
              <a:rPr lang="en-US" sz="2000" dirty="0" smtClean="0"/>
              <a:t>We call it “cache level 2” (cache L2)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4221088"/>
            <a:ext cx="4896544" cy="23762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As time goes by, The CPU manufacturers can make circuits inside CPU smaller and smaller. Thus, there is more space left on the CPU die.</a:t>
            </a:r>
          </a:p>
          <a:p>
            <a:r>
              <a:rPr lang="en-US" sz="2000" dirty="0" smtClean="0"/>
              <a:t>CPU manufacturers put cache level2 inside CPU. (Normally cache L2 size is around      1 MB to 6 MB) </a:t>
            </a:r>
            <a:endParaRPr lang="th-TH" sz="2000" dirty="0"/>
          </a:p>
        </p:txBody>
      </p:sp>
      <p:sp>
        <p:nvSpPr>
          <p:cNvPr id="5" name="Rectangle 4"/>
          <p:cNvSpPr/>
          <p:nvPr/>
        </p:nvSpPr>
        <p:spPr>
          <a:xfrm>
            <a:off x="4832600" y="1772816"/>
            <a:ext cx="252028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8568444" y="1772816"/>
            <a:ext cx="46805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8493731" y="303795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5909779" y="305966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4976616" y="1831732"/>
            <a:ext cx="936104" cy="58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5984728" y="1844824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4976616" y="2607454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7704920" y="1772816"/>
            <a:ext cx="468052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7417200" y="3040195"/>
            <a:ext cx="1043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 L2</a:t>
            </a:r>
            <a:endParaRPr lang="th-TH" dirty="0"/>
          </a:p>
        </p:txBody>
      </p:sp>
      <p:cxnSp>
        <p:nvCxnSpPr>
          <p:cNvPr id="17" name="Straight Arrow Connector 16"/>
          <p:cNvCxnSpPr>
            <a:stCxn id="5" idx="3"/>
            <a:endCxn id="14" idx="1"/>
          </p:cNvCxnSpPr>
          <p:nvPr/>
        </p:nvCxnSpPr>
        <p:spPr>
          <a:xfrm>
            <a:off x="7352880" y="2420888"/>
            <a:ext cx="35204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3"/>
            <a:endCxn id="6" idx="1"/>
          </p:cNvCxnSpPr>
          <p:nvPr/>
        </p:nvCxnSpPr>
        <p:spPr>
          <a:xfrm>
            <a:off x="8172972" y="2420888"/>
            <a:ext cx="395472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512" y="4077072"/>
            <a:ext cx="8856984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4365104"/>
            <a:ext cx="2520280" cy="1829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ectangle 23"/>
          <p:cNvSpPr/>
          <p:nvPr/>
        </p:nvSpPr>
        <p:spPr>
          <a:xfrm>
            <a:off x="8523868" y="4365104"/>
            <a:ext cx="468052" cy="1829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TextBox 24"/>
          <p:cNvSpPr txBox="1"/>
          <p:nvPr/>
        </p:nvSpPr>
        <p:spPr>
          <a:xfrm>
            <a:off x="8496672" y="619454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344768" y="6216256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th-TH" sz="2400" dirty="0"/>
          </a:p>
        </p:txBody>
      </p:sp>
      <p:sp>
        <p:nvSpPr>
          <p:cNvPr id="27" name="Rectangle 26"/>
          <p:cNvSpPr/>
          <p:nvPr/>
        </p:nvSpPr>
        <p:spPr>
          <a:xfrm>
            <a:off x="5364088" y="4424020"/>
            <a:ext cx="936104" cy="58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28" name="Rectangle 27"/>
          <p:cNvSpPr/>
          <p:nvPr/>
        </p:nvSpPr>
        <p:spPr>
          <a:xfrm>
            <a:off x="6372200" y="4437112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29" name="Rectangle 28"/>
          <p:cNvSpPr/>
          <p:nvPr/>
        </p:nvSpPr>
        <p:spPr>
          <a:xfrm>
            <a:off x="5724128" y="5199742"/>
            <a:ext cx="1512168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  <p:cxnSp>
        <p:nvCxnSpPr>
          <p:cNvPr id="33" name="Straight Arrow Connector 32"/>
          <p:cNvCxnSpPr>
            <a:stCxn id="23" idx="3"/>
            <a:endCxn id="24" idx="1"/>
          </p:cNvCxnSpPr>
          <p:nvPr/>
        </p:nvCxnSpPr>
        <p:spPr>
          <a:xfrm>
            <a:off x="7740352" y="5279824"/>
            <a:ext cx="783516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364088" y="5733256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L2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703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 animBg="1"/>
      <p:bldP spid="24" grpId="0" animBg="1"/>
      <p:bldP spid="25" grpId="0"/>
      <p:bldP spid="26" grpId="0"/>
      <p:bldP spid="27" grpId="0" animBg="1"/>
      <p:bldP spid="28" grpId="0" animBg="1"/>
      <p:bldP spid="29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Core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Since CPU technology develops very fast. The circuits inside CPU becomes smaller and smaller.</a:t>
            </a:r>
          </a:p>
          <a:p>
            <a:r>
              <a:rPr lang="en-US" sz="2400" dirty="0" smtClean="0"/>
              <a:t>The CPU manufacturers decides to fill up the die with multiple ALU, cache, and registers (core)</a:t>
            </a:r>
          </a:p>
          <a:p>
            <a:r>
              <a:rPr lang="en-US" sz="2400" dirty="0" smtClean="0"/>
              <a:t>In theory, CPU can do more than 1 instruction at a time</a:t>
            </a:r>
            <a:endParaRPr lang="th-TH" sz="2400" dirty="0"/>
          </a:p>
        </p:txBody>
      </p:sp>
      <p:sp>
        <p:nvSpPr>
          <p:cNvPr id="4" name="Rectangle 3"/>
          <p:cNvSpPr/>
          <p:nvPr/>
        </p:nvSpPr>
        <p:spPr>
          <a:xfrm>
            <a:off x="1763688" y="3861048"/>
            <a:ext cx="5976664" cy="2333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4497051" y="6237312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CPU</a:t>
            </a:r>
            <a:endParaRPr lang="th-TH" sz="2400" dirty="0"/>
          </a:p>
        </p:txBody>
      </p:sp>
      <p:sp>
        <p:nvSpPr>
          <p:cNvPr id="6" name="Rectangle 5"/>
          <p:cNvSpPr/>
          <p:nvPr/>
        </p:nvSpPr>
        <p:spPr>
          <a:xfrm>
            <a:off x="2134614" y="4343332"/>
            <a:ext cx="936104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3142726" y="4343332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2494654" y="5105962"/>
            <a:ext cx="1512168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134614" y="5639476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L2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990598" y="4271324"/>
            <a:ext cx="2592288" cy="182944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5004048" y="4335864"/>
            <a:ext cx="936104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012160" y="4335864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5364088" y="5098494"/>
            <a:ext cx="1512168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5004048" y="5632008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L2</a:t>
            </a:r>
            <a:endParaRPr lang="th-TH" dirty="0"/>
          </a:p>
        </p:txBody>
      </p:sp>
      <p:sp>
        <p:nvSpPr>
          <p:cNvPr id="15" name="Rectangle 14"/>
          <p:cNvSpPr/>
          <p:nvPr/>
        </p:nvSpPr>
        <p:spPr>
          <a:xfrm>
            <a:off x="4860032" y="4263856"/>
            <a:ext cx="2592288" cy="182944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2853223" y="395576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854355" y="395576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4533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: 1 core VS 2 cores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611560" y="1568556"/>
            <a:ext cx="2520280" cy="1829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736256" y="341970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th-TH" sz="2400" dirty="0"/>
          </a:p>
        </p:txBody>
      </p:sp>
      <p:sp>
        <p:nvSpPr>
          <p:cNvPr id="6" name="Rectangle 5"/>
          <p:cNvSpPr/>
          <p:nvPr/>
        </p:nvSpPr>
        <p:spPr>
          <a:xfrm>
            <a:off x="755576" y="1627472"/>
            <a:ext cx="936104" cy="58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763688" y="1640564"/>
            <a:ext cx="1296144" cy="5891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115616" y="2403194"/>
            <a:ext cx="1512168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L1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755576" y="2936708"/>
            <a:ext cx="2304256" cy="38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L2</a:t>
            </a:r>
            <a:endParaRPr lang="th-TH" dirty="0"/>
          </a:p>
        </p:txBody>
      </p:sp>
      <p:grpSp>
        <p:nvGrpSpPr>
          <p:cNvPr id="24" name="Group 23"/>
          <p:cNvGrpSpPr/>
          <p:nvPr/>
        </p:nvGrpSpPr>
        <p:grpSpPr>
          <a:xfrm>
            <a:off x="3778662" y="1556793"/>
            <a:ext cx="5257833" cy="2629725"/>
            <a:chOff x="3059832" y="1556792"/>
            <a:chExt cx="5976664" cy="2727392"/>
          </a:xfrm>
        </p:grpSpPr>
        <p:sp>
          <p:nvSpPr>
            <p:cNvPr id="10" name="Rectangle 9"/>
            <p:cNvSpPr/>
            <p:nvPr/>
          </p:nvSpPr>
          <p:spPr>
            <a:xfrm>
              <a:off x="3059832" y="1556792"/>
              <a:ext cx="5976664" cy="233349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3195" y="3933056"/>
              <a:ext cx="607144" cy="351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CPU</a:t>
              </a:r>
              <a:endParaRPr lang="th-TH" sz="2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430758" y="2039076"/>
              <a:ext cx="936104" cy="57606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ALU</a:t>
              </a:r>
              <a:endParaRPr lang="th-TH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38870" y="2039076"/>
              <a:ext cx="1296144" cy="58915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Registers</a:t>
              </a:r>
              <a:endParaRPr lang="th-TH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90798" y="2801706"/>
              <a:ext cx="1512168" cy="38949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Cache L1</a:t>
              </a:r>
              <a:endParaRPr lang="th-TH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430758" y="3335220"/>
              <a:ext cx="2304256" cy="38949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Cache L2</a:t>
              </a:r>
              <a:endParaRPr lang="th-TH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86742" y="1967068"/>
              <a:ext cx="2592288" cy="1829440"/>
            </a:xfrm>
            <a:prstGeom prst="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300192" y="2031608"/>
              <a:ext cx="936104" cy="57606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ALU</a:t>
              </a:r>
              <a:endParaRPr lang="th-TH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8304" y="2031608"/>
              <a:ext cx="1296144" cy="58915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Registers</a:t>
              </a:r>
              <a:endParaRPr lang="th-TH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60232" y="2794238"/>
              <a:ext cx="1512168" cy="38949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Cache L1</a:t>
              </a:r>
              <a:endParaRPr lang="th-TH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00192" y="3327752"/>
              <a:ext cx="2304256" cy="38949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Cache L2</a:t>
              </a:r>
              <a:endParaRPr lang="th-TH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56176" y="1959600"/>
              <a:ext cx="2592288" cy="1829440"/>
            </a:xfrm>
            <a:prstGeom prst="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9367" y="1651512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Core</a:t>
              </a:r>
              <a:endParaRPr lang="th-TH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50499" y="1651512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Core</a:t>
              </a:r>
              <a:endParaRPr lang="th-TH" sz="2400" dirty="0"/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3491880" y="1556793"/>
            <a:ext cx="0" cy="482453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tips-d.com/wp-content/uploads/2011/10/01_Word2007Scre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9" y="4509120"/>
            <a:ext cx="1569423" cy="110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www.tips-d.com/wp-content/uploads/2011/10/01_Word2007Scre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22" y="5212387"/>
            <a:ext cx="1569423" cy="110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drawsoft.com/images/visio-compatibility/dnet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309" y="4509121"/>
            <a:ext cx="1477796" cy="110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http://www.edrawsoft.com/images/visio-compatibility/dnet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385" y="5212388"/>
            <a:ext cx="1477796" cy="110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971600" y="3647086"/>
            <a:ext cx="504056" cy="71801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 flipH="1" flipV="1">
            <a:off x="2315261" y="3709105"/>
            <a:ext cx="456539" cy="6559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Straight Arrow Connector 1026"/>
          <p:cNvCxnSpPr/>
          <p:nvPr/>
        </p:nvCxnSpPr>
        <p:spPr>
          <a:xfrm flipV="1">
            <a:off x="5118534" y="4006095"/>
            <a:ext cx="0" cy="105389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Straight Arrow Connector 1029"/>
          <p:cNvCxnSpPr/>
          <p:nvPr/>
        </p:nvCxnSpPr>
        <p:spPr>
          <a:xfrm flipV="1">
            <a:off x="7655283" y="3969060"/>
            <a:ext cx="0" cy="109092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1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Level 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CPU core2 family (core2-duo, core2-quad) has only cache L2</a:t>
            </a:r>
          </a:p>
          <a:p>
            <a:r>
              <a:rPr lang="en-US" dirty="0" smtClean="0"/>
              <a:t>However in core-</a:t>
            </a:r>
            <a:r>
              <a:rPr lang="en-US" dirty="0" err="1" smtClean="0"/>
              <a:t>i</a:t>
            </a:r>
            <a:r>
              <a:rPr lang="en-US" dirty="0" smtClean="0"/>
              <a:t> family (core-i3, core-i5, core-i7), Intel put cache L3 in CPU. This cache is shared for all the cores in chip</a:t>
            </a:r>
          </a:p>
          <a:p>
            <a:r>
              <a:rPr lang="en-US" dirty="0" smtClean="0"/>
              <a:t>Cache L3 size is around 8MB</a:t>
            </a:r>
            <a:endParaRPr lang="th-TH" dirty="0"/>
          </a:p>
        </p:txBody>
      </p:sp>
      <p:pic>
        <p:nvPicPr>
          <p:cNvPr id="2050" name="Picture 2" descr="http://www.legitreviews.com/images/reviews/1060/lynnfield_d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933056"/>
            <a:ext cx="4392488" cy="268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540</TotalTime>
  <Words>723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Memory hierarchy</vt:lpstr>
      <vt:lpstr>Two 7-Segments Display</vt:lpstr>
      <vt:lpstr>Exercise 1</vt:lpstr>
      <vt:lpstr>Memory Hierarchy</vt:lpstr>
      <vt:lpstr>Cache Level 1</vt:lpstr>
      <vt:lpstr>Cache Level 2</vt:lpstr>
      <vt:lpstr>CPU Core</vt:lpstr>
      <vt:lpstr>CPU : 1 core VS 2 cores</vt:lpstr>
      <vt:lpstr>Cache Level 3</vt:lpstr>
      <vt:lpstr>Virtual Memory</vt:lpstr>
      <vt:lpstr>Memory Conclusion (1)</vt:lpstr>
      <vt:lpstr>Memory Conclusion (2)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48</cp:revision>
  <dcterms:created xsi:type="dcterms:W3CDTF">2011-09-20T01:40:53Z</dcterms:created>
  <dcterms:modified xsi:type="dcterms:W3CDTF">2014-02-16T23:42:17Z</dcterms:modified>
</cp:coreProperties>
</file>