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2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61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25C01-EE36-41A8-8657-B14D2BA1493D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1477D-93C7-4594-999E-9C3E530D3F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800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smtClean="0"/>
              <a:t>Input Interface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dirty="0"/>
              <a:t>353156 – Microprocessor</a:t>
            </a:r>
          </a:p>
          <a:p>
            <a:pPr algn="r"/>
            <a:r>
              <a:rPr lang="en-US" dirty="0"/>
              <a:t>Asst. Prof. Dr. </a:t>
            </a:r>
            <a:r>
              <a:rPr lang="en-US" dirty="0" err="1"/>
              <a:t>Choopan</a:t>
            </a:r>
            <a:r>
              <a:rPr lang="en-US" dirty="0"/>
              <a:t> </a:t>
            </a:r>
            <a:r>
              <a:rPr lang="en-US" dirty="0" err="1"/>
              <a:t>Rattanapoka</a:t>
            </a:r>
            <a:r>
              <a:rPr lang="en-US" dirty="0"/>
              <a:t> and Asst. Prof. Dr. </a:t>
            </a:r>
            <a:r>
              <a:rPr lang="en-US" dirty="0" err="1"/>
              <a:t>Suphot</a:t>
            </a:r>
            <a:r>
              <a:rPr lang="en-US" dirty="0"/>
              <a:t> </a:t>
            </a:r>
            <a:r>
              <a:rPr lang="en-US"/>
              <a:t>Chunwiphat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Flow Chart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72816"/>
            <a:ext cx="2304256" cy="232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582338"/>
            <a:ext cx="6264696" cy="5153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198046"/>
            <a:ext cx="2304256" cy="232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5496" y="1714663"/>
            <a:ext cx="91440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P0.0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504" y="2852936"/>
            <a:ext cx="91440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P0.4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496" y="4149080"/>
            <a:ext cx="91440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P0.1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504" y="5229200"/>
            <a:ext cx="91440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P0.5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Write a Program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r="75517" b="18564"/>
          <a:stretch>
            <a:fillRect/>
          </a:stretch>
        </p:blipFill>
        <p:spPr bwMode="auto">
          <a:xfrm>
            <a:off x="964350" y="1628799"/>
            <a:ext cx="1807450" cy="4945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635896" y="1579898"/>
            <a:ext cx="5112568" cy="516147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#include “LPC23XX.h”</a:t>
            </a:r>
          </a:p>
          <a:p>
            <a:pPr marL="0" indent="0"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 main(void) {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unsigned </a:t>
            </a:r>
            <a:r>
              <a:rPr lang="en-US" sz="2000" dirty="0" err="1" smtClean="0"/>
              <a:t>int</a:t>
            </a:r>
            <a:r>
              <a:rPr lang="en-US" sz="2000" dirty="0" smtClean="0"/>
              <a:t>  P0_0 = (1 &lt;&lt; 0);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unsigned </a:t>
            </a:r>
            <a:r>
              <a:rPr lang="en-US" sz="2000" dirty="0" err="1" smtClean="0"/>
              <a:t>int</a:t>
            </a:r>
            <a:r>
              <a:rPr lang="en-US" sz="2000" dirty="0" smtClean="0"/>
              <a:t>  P0_1 = (1 &lt;&lt; 1);</a:t>
            </a:r>
          </a:p>
          <a:p>
            <a:pPr marL="0" indent="0">
              <a:buNone/>
            </a:pPr>
            <a:r>
              <a:rPr lang="en-US" sz="2000" dirty="0" smtClean="0"/>
              <a:t>      unsigned </a:t>
            </a:r>
            <a:r>
              <a:rPr lang="en-US" sz="2000" dirty="0" err="1" smtClean="0"/>
              <a:t>int</a:t>
            </a:r>
            <a:r>
              <a:rPr lang="en-US" sz="2000" dirty="0" smtClean="0"/>
              <a:t>  P0_4 = (1 &lt;&lt; 4);</a:t>
            </a:r>
          </a:p>
          <a:p>
            <a:pPr marL="0" indent="0">
              <a:buNone/>
            </a:pPr>
            <a:r>
              <a:rPr lang="en-US" sz="2000" dirty="0" smtClean="0"/>
              <a:t>      unsigned </a:t>
            </a:r>
            <a:r>
              <a:rPr lang="en-US" sz="2000" dirty="0" err="1" smtClean="0"/>
              <a:t>int</a:t>
            </a:r>
            <a:r>
              <a:rPr lang="en-US" sz="2000" dirty="0" smtClean="0"/>
              <a:t>  P0_5 = (1 &lt;&lt; 5);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IODIR0 =  P0_4  | P0_5;</a:t>
            </a:r>
          </a:p>
          <a:p>
            <a:pPr marL="0" indent="0">
              <a:buNone/>
            </a:pPr>
            <a:r>
              <a:rPr lang="en-US" sz="2000" dirty="0" smtClean="0"/>
              <a:t>      IOCLR0 =  P0_4 | P0_5;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</a:t>
            </a:r>
            <a:r>
              <a:rPr lang="en-US" sz="2000" b="1" dirty="0" smtClean="0">
                <a:solidFill>
                  <a:srgbClr val="0070C0"/>
                </a:solidFill>
              </a:rPr>
              <a:t>//Code on the next slide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Write a Program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3333"/>
          <a:stretch>
            <a:fillRect/>
          </a:stretch>
        </p:blipFill>
        <p:spPr bwMode="auto">
          <a:xfrm>
            <a:off x="107504" y="1582338"/>
            <a:ext cx="4176464" cy="5153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427984" y="1579898"/>
            <a:ext cx="4608512" cy="516147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while (1) {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if((IOPIN0 &amp; P0_0) == 0) {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   IOSET0 = P0_4;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} else {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   IOCLR0 = P0_4;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}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    if((IOPIN0 &amp; P0_1) == 0) {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           IOSET0 = P0_5;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    } else {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           IOCLR0 = P0_5;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    }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3: Code 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9512" y="1579898"/>
            <a:ext cx="3888432" cy="516147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#include “LPC23XX.h”</a:t>
            </a:r>
          </a:p>
          <a:p>
            <a:pPr marL="0" indent="0">
              <a:buNone/>
            </a:pPr>
            <a:r>
              <a:rPr lang="en-US" sz="2000" b="1" dirty="0" err="1" smtClean="0">
                <a:solidFill>
                  <a:srgbClr val="0070C0"/>
                </a:solidFill>
              </a:rPr>
              <a:t>int</a:t>
            </a:r>
            <a:r>
              <a:rPr lang="en-US" sz="2000" b="1" dirty="0" smtClean="0">
                <a:solidFill>
                  <a:srgbClr val="0070C0"/>
                </a:solidFill>
              </a:rPr>
              <a:t>  main(void)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{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unsigned </a:t>
            </a:r>
            <a:r>
              <a:rPr lang="en-US" sz="2000" dirty="0" err="1" smtClean="0"/>
              <a:t>int</a:t>
            </a:r>
            <a:r>
              <a:rPr lang="en-US" sz="2000" dirty="0" smtClean="0"/>
              <a:t>  P0_0 = (1 &lt;&lt; 0);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unsigned </a:t>
            </a:r>
            <a:r>
              <a:rPr lang="en-US" sz="2000" dirty="0" err="1" smtClean="0"/>
              <a:t>int</a:t>
            </a:r>
            <a:r>
              <a:rPr lang="en-US" sz="2000" dirty="0" smtClean="0"/>
              <a:t>  P0_1 = (1 &lt;&lt; 1);</a:t>
            </a:r>
          </a:p>
          <a:p>
            <a:pPr marL="0" indent="0">
              <a:buNone/>
            </a:pPr>
            <a:r>
              <a:rPr lang="en-US" sz="2000" dirty="0" smtClean="0"/>
              <a:t>      unsigned </a:t>
            </a:r>
            <a:r>
              <a:rPr lang="en-US" sz="2000" dirty="0" err="1" smtClean="0"/>
              <a:t>int</a:t>
            </a:r>
            <a:r>
              <a:rPr lang="en-US" sz="2000" dirty="0" smtClean="0"/>
              <a:t>  P0_4 = (1 &lt;&lt; 4);</a:t>
            </a:r>
          </a:p>
          <a:p>
            <a:pPr marL="0" indent="0">
              <a:buNone/>
            </a:pPr>
            <a:r>
              <a:rPr lang="en-US" sz="2000" dirty="0" smtClean="0"/>
              <a:t>      unsigned </a:t>
            </a:r>
            <a:r>
              <a:rPr lang="en-US" sz="2000" dirty="0" err="1" smtClean="0"/>
              <a:t>int</a:t>
            </a:r>
            <a:r>
              <a:rPr lang="en-US" sz="2000" dirty="0" smtClean="0"/>
              <a:t>  P0_5 = (1 &lt;&lt; 5);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IODIR0 =  P0_4  | P0_5;</a:t>
            </a:r>
          </a:p>
          <a:p>
            <a:pPr marL="0" indent="0">
              <a:buNone/>
            </a:pPr>
            <a:r>
              <a:rPr lang="en-US" sz="2000" dirty="0" smtClean="0"/>
              <a:t>      IOCLR0 =  P0_4 | P0_5;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83968" y="1579898"/>
            <a:ext cx="4608512" cy="516147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     while (1) {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   if((IOPIN0 &amp; P0_0) == 0) {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        IOSET0 = P0_4;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    } else {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        IOCLR0 = P0_4;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    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           if((IOPIN0 &amp; P0_1) == 0) {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                IOSET0 = P0_5;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           } else {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                IOCLR0 = P0_5;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           }</a:t>
            </a:r>
          </a:p>
          <a:p>
            <a:pPr marL="0" indent="0">
              <a:buNone/>
            </a:pPr>
            <a:r>
              <a:rPr lang="en-US" sz="2000" dirty="0" smtClean="0"/>
              <a:t>     </a:t>
            </a:r>
            <a:r>
              <a:rPr lang="en-US" sz="2000" b="1" dirty="0" smtClean="0">
                <a:solidFill>
                  <a:srgbClr val="FF0000"/>
                </a:solidFill>
              </a:rPr>
              <a:t>}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}</a:t>
            </a:r>
            <a:endParaRPr lang="en-US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is not Easy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When you use switch as input to your microcontroller to do more complex task than just turn on and off LED, it can have a “</a:t>
            </a:r>
            <a:r>
              <a:rPr lang="en-US" b="1" dirty="0" smtClean="0">
                <a:solidFill>
                  <a:srgbClr val="0070C0"/>
                </a:solidFill>
              </a:rPr>
              <a:t>Contact bounce and De-bouncing</a:t>
            </a:r>
            <a:r>
              <a:rPr lang="en-US" dirty="0" smtClean="0"/>
              <a:t>” problem.</a:t>
            </a:r>
          </a:p>
          <a:p>
            <a:r>
              <a:rPr lang="en-US" dirty="0" smtClean="0"/>
              <a:t>Contact bounce and De-bouncing</a:t>
            </a:r>
          </a:p>
          <a:p>
            <a:pPr lvl="1"/>
            <a:r>
              <a:rPr lang="en-US" dirty="0" smtClean="0"/>
              <a:t>Push-button switches, toggle switches, and electro-mechanical relays all have one thing in common: contacts.</a:t>
            </a:r>
          </a:p>
          <a:p>
            <a:pPr lvl="1"/>
            <a:r>
              <a:rPr lang="en-US" dirty="0" smtClean="0"/>
              <a:t>It's the metal contacts that make and break the circuit and carry the current in switches and relays. </a:t>
            </a:r>
          </a:p>
          <a:p>
            <a:pPr lvl="1"/>
            <a:r>
              <a:rPr lang="en-US" dirty="0" smtClean="0"/>
              <a:t>Because they are metal, contacts have mass. And since at least one of the contacts is on a movable strip of metal, it has springiness.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Bounce and De-Bouncing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509120"/>
            <a:ext cx="8153400" cy="208823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If you use switch as input to your counter program.</a:t>
            </a:r>
          </a:p>
          <a:p>
            <a:pPr lvl="1"/>
            <a:r>
              <a:rPr lang="en-US" dirty="0" smtClean="0"/>
              <a:t>Let’s say, if you push a switch one time, counter will be increase the value by 1.</a:t>
            </a:r>
          </a:p>
          <a:p>
            <a:r>
              <a:rPr lang="en-US" dirty="0" smtClean="0"/>
              <a:t>Suppose counter value is now 0</a:t>
            </a:r>
          </a:p>
          <a:p>
            <a:pPr lvl="1"/>
            <a:r>
              <a:rPr lang="en-US" dirty="0" smtClean="0"/>
              <a:t>From the figure above, what is the counter value after you press and release the switch ? </a:t>
            </a:r>
            <a:endParaRPr lang="en-US" dirty="0"/>
          </a:p>
        </p:txBody>
      </p:sp>
      <p:pic>
        <p:nvPicPr>
          <p:cNvPr id="3074" name="Picture 2" descr="Figure 1"/>
          <p:cNvPicPr>
            <a:picLocks noChangeAspect="1" noChangeArrowheads="1"/>
          </p:cNvPicPr>
          <p:nvPr/>
        </p:nvPicPr>
        <p:blipFill>
          <a:blip r:embed="rId2" cstate="print"/>
          <a:srcRect r="12770"/>
          <a:stretch>
            <a:fillRect/>
          </a:stretch>
        </p:blipFill>
        <p:spPr bwMode="auto">
          <a:xfrm>
            <a:off x="1043608" y="1617588"/>
            <a:ext cx="7560840" cy="2603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Contact Bounce by Code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Suppose, P0.0 is used as input port connecting to a push button switch</a:t>
            </a:r>
            <a:endParaRPr lang="en-US" dirty="0"/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444" y="2996371"/>
            <a:ext cx="3651843" cy="2376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85004" y="2141424"/>
            <a:ext cx="4680520" cy="4505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ight Arrow 7"/>
          <p:cNvSpPr/>
          <p:nvPr/>
        </p:nvSpPr>
        <p:spPr>
          <a:xfrm>
            <a:off x="4067944" y="4005064"/>
            <a:ext cx="576064" cy="792088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Contact Bounce by Code (2)</a:t>
            </a:r>
            <a:endParaRPr lang="en-US" dirty="0"/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556792"/>
            <a:ext cx="2985711" cy="1943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795268"/>
            <a:ext cx="4220508" cy="4062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3203848" y="1772816"/>
            <a:ext cx="3240360" cy="15121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  if ((IOPIN0 &amp; P0_0) == 0) {</a:t>
            </a:r>
          </a:p>
          <a:p>
            <a:pPr marL="0" indent="0">
              <a:buNone/>
            </a:pPr>
            <a:r>
              <a:rPr lang="en-US" sz="2000" dirty="0" smtClean="0"/>
              <a:t>      Counter++;</a:t>
            </a:r>
          </a:p>
          <a:p>
            <a:pPr marL="0" indent="0">
              <a:buNone/>
            </a:pPr>
            <a:r>
              <a:rPr lang="en-US" sz="2000" dirty="0" smtClean="0"/>
              <a:t>  }</a:t>
            </a:r>
          </a:p>
          <a:p>
            <a:pPr marL="0" indent="0">
              <a:buNone/>
            </a:pPr>
            <a:r>
              <a:rPr lang="en-US" sz="2000" dirty="0" smtClean="0"/>
              <a:t>      </a:t>
            </a:r>
          </a:p>
          <a:p>
            <a:pPr marL="0" indent="0">
              <a:buNone/>
            </a:pPr>
            <a:r>
              <a:rPr lang="en-US" sz="2000" dirty="0" smtClean="0"/>
              <a:t>      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971600" y="4365104"/>
            <a:ext cx="3672408" cy="23762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if ((IOPIN0 &amp; P0_0) == 0) {</a:t>
            </a:r>
          </a:p>
          <a:p>
            <a:pPr marL="0" indent="0">
              <a:buNone/>
            </a:pPr>
            <a:r>
              <a:rPr lang="en-US" sz="2000" dirty="0" smtClean="0"/>
              <a:t>    for(</a:t>
            </a:r>
            <a:r>
              <a:rPr lang="en-US" sz="2000" dirty="0" err="1" smtClean="0"/>
              <a:t>i</a:t>
            </a:r>
            <a:r>
              <a:rPr lang="en-US" sz="2000" dirty="0" smtClean="0"/>
              <a:t> = 0; </a:t>
            </a:r>
            <a:r>
              <a:rPr lang="en-US" sz="2000" dirty="0" err="1" smtClean="0"/>
              <a:t>i</a:t>
            </a:r>
            <a:r>
              <a:rPr lang="en-US" sz="2000" dirty="0" smtClean="0"/>
              <a:t> &lt; 2000; </a:t>
            </a:r>
            <a:r>
              <a:rPr lang="en-US" sz="2000" dirty="0" err="1" smtClean="0"/>
              <a:t>i</a:t>
            </a:r>
            <a:r>
              <a:rPr lang="en-US" sz="2000" dirty="0" smtClean="0"/>
              <a:t>++);</a:t>
            </a:r>
          </a:p>
          <a:p>
            <a:pPr marL="0" indent="0">
              <a:buNone/>
            </a:pPr>
            <a:r>
              <a:rPr lang="en-US" sz="2000" dirty="0" smtClean="0"/>
              <a:t>    if ((IOPIN0 &amp; P0_0) == 0) { </a:t>
            </a:r>
          </a:p>
          <a:p>
            <a:pPr marL="0" indent="0">
              <a:buNone/>
            </a:pPr>
            <a:r>
              <a:rPr lang="en-US" sz="2000" dirty="0" smtClean="0"/>
              <a:t>             Counter++;</a:t>
            </a:r>
          </a:p>
          <a:p>
            <a:pPr marL="0" indent="0">
              <a:buNone/>
            </a:pPr>
            <a:r>
              <a:rPr lang="en-US" sz="2000" dirty="0" smtClean="0"/>
              <a:t>    }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</a:p>
          <a:p>
            <a:pPr marL="0" indent="0">
              <a:buNone/>
            </a:pPr>
            <a:r>
              <a:rPr lang="en-US" sz="2000" dirty="0" smtClean="0"/>
              <a:t>      </a:t>
            </a:r>
          </a:p>
          <a:p>
            <a:pPr marL="0" indent="0">
              <a:buNone/>
            </a:pPr>
            <a:r>
              <a:rPr lang="en-US" sz="2000" dirty="0" smtClean="0"/>
              <a:t>      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11" name="Down Arrow 10"/>
          <p:cNvSpPr/>
          <p:nvPr/>
        </p:nvSpPr>
        <p:spPr>
          <a:xfrm>
            <a:off x="4211960" y="3429000"/>
            <a:ext cx="1152128" cy="576064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Example3 : 7-Segment + 1 switch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will use</a:t>
            </a:r>
          </a:p>
          <a:p>
            <a:pPr lvl="1"/>
            <a:r>
              <a:rPr lang="en-US" dirty="0" smtClean="0"/>
              <a:t>P0.0 as a input port connecting to a push button</a:t>
            </a:r>
          </a:p>
          <a:p>
            <a:pPr lvl="1"/>
            <a:r>
              <a:rPr lang="en-US" dirty="0" smtClean="0"/>
              <a:t>P1.24 – P1.31 for output to drive 7-segment</a:t>
            </a:r>
          </a:p>
          <a:p>
            <a:pPr lvl="1"/>
            <a:r>
              <a:rPr lang="en-US" dirty="0" smtClean="0"/>
              <a:t>7-segment displays “0” at the initial state</a:t>
            </a:r>
          </a:p>
          <a:p>
            <a:pPr lvl="1"/>
            <a:r>
              <a:rPr lang="en-US" dirty="0" smtClean="0"/>
              <a:t>After a user presses the switch, the 7-segment will display next number of its state</a:t>
            </a:r>
          </a:p>
          <a:p>
            <a:pPr lvl="1"/>
            <a:r>
              <a:rPr lang="en-US" dirty="0" smtClean="0"/>
              <a:t>If the number of 7-segments display is “9”, next time user presses the button the 7-segment will display “0”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3: 7-Segment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42842574"/>
              </p:ext>
            </p:extLst>
          </p:nvPr>
        </p:nvGraphicFramePr>
        <p:xfrm>
          <a:off x="1475655" y="1600200"/>
          <a:ext cx="7488831" cy="459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1"/>
                <a:gridCol w="720080"/>
                <a:gridCol w="720080"/>
                <a:gridCol w="720080"/>
                <a:gridCol w="720080"/>
                <a:gridCol w="648072"/>
                <a:gridCol w="720080"/>
                <a:gridCol w="648072"/>
                <a:gridCol w="648072"/>
                <a:gridCol w="12241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Display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P1.31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(a)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P1.30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(b)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P1.29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(c)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P1.28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(d)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P1.27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(e)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P1.26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(f)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P1.25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(g)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P1.24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(.)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Hex Value</a:t>
                      </a:r>
                      <a:endParaRPr lang="th-TH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0x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FC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000000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0x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000000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b="1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0x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DA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000000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0x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F2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000000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0x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66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000000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0x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B6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000000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0x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BE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000000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0x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E0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000000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0x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FE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000000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0x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F6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000000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0x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01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000000</a:t>
                      </a:r>
                      <a:endParaRPr lang="th-T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http://3.bp.blogspot.com/-t_NM2WZw2dg/TVbWKLFEvUI/AAAAAAAAAIs/1IxeER_H3fE/s320/ma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78" y="1628800"/>
            <a:ext cx="1307170" cy="2966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5076056" y="1484784"/>
            <a:ext cx="0" cy="4968552"/>
          </a:xfrm>
          <a:prstGeom prst="line">
            <a:avLst/>
          </a:prstGeom>
          <a:ln w="5715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: Control Register on GPIO 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4 abstract registers to control GPIO port</a:t>
            </a:r>
          </a:p>
          <a:p>
            <a:pPr lvl="1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IODIR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(GPIO Port Direction Control Register)</a:t>
            </a:r>
          </a:p>
          <a:p>
            <a:pPr lvl="2"/>
            <a:r>
              <a:rPr lang="en-US" dirty="0" smtClean="0"/>
              <a:t>To control either GPIO port is an input port (0) or output port(1)</a:t>
            </a:r>
          </a:p>
          <a:p>
            <a:pPr lvl="2"/>
            <a:r>
              <a:rPr lang="en-US" dirty="0" smtClean="0"/>
              <a:t>We use </a:t>
            </a:r>
            <a:r>
              <a:rPr lang="en-US" b="1" dirty="0" smtClean="0">
                <a:solidFill>
                  <a:srgbClr val="00B0F0"/>
                </a:solidFill>
              </a:rPr>
              <a:t>IODIR0</a:t>
            </a:r>
            <a:r>
              <a:rPr lang="en-US" dirty="0" smtClean="0"/>
              <a:t> for Port0, and </a:t>
            </a:r>
            <a:r>
              <a:rPr lang="en-US" b="1" dirty="0" smtClean="0">
                <a:solidFill>
                  <a:srgbClr val="00B0F0"/>
                </a:solidFill>
              </a:rPr>
              <a:t>IODIR1</a:t>
            </a:r>
            <a:r>
              <a:rPr lang="en-US" dirty="0" smtClean="0"/>
              <a:t> for Port1</a:t>
            </a:r>
          </a:p>
          <a:p>
            <a:pPr lvl="1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IOPIN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(GPIO Pin Value Register)</a:t>
            </a:r>
          </a:p>
          <a:p>
            <a:pPr lvl="2"/>
            <a:r>
              <a:rPr lang="en-US" dirty="0" smtClean="0"/>
              <a:t>To read current port status</a:t>
            </a:r>
          </a:p>
          <a:p>
            <a:pPr lvl="2"/>
            <a:r>
              <a:rPr lang="en-US" dirty="0" smtClean="0"/>
              <a:t>We use </a:t>
            </a:r>
            <a:r>
              <a:rPr lang="en-US" b="1" dirty="0" smtClean="0">
                <a:solidFill>
                  <a:srgbClr val="00B0F0"/>
                </a:solidFill>
              </a:rPr>
              <a:t>IOPIN0</a:t>
            </a:r>
            <a:r>
              <a:rPr lang="en-US" dirty="0" smtClean="0"/>
              <a:t> for Port0, and </a:t>
            </a:r>
            <a:r>
              <a:rPr lang="en-US" b="1" dirty="0" smtClean="0">
                <a:solidFill>
                  <a:srgbClr val="00B0F0"/>
                </a:solidFill>
              </a:rPr>
              <a:t>IOPIN1</a:t>
            </a:r>
            <a:r>
              <a:rPr lang="en-US" dirty="0" smtClean="0"/>
              <a:t> for Port1</a:t>
            </a:r>
          </a:p>
          <a:p>
            <a:pPr lvl="1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IOSET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(GPIO Port Output Set Register)</a:t>
            </a:r>
          </a:p>
          <a:p>
            <a:pPr lvl="2"/>
            <a:r>
              <a:rPr lang="en-US" dirty="0" smtClean="0"/>
              <a:t>To write data “1” to the specific port to make output logic to “1”</a:t>
            </a:r>
          </a:p>
          <a:p>
            <a:pPr lvl="2"/>
            <a:r>
              <a:rPr lang="en-US" b="1" dirty="0" smtClean="0">
                <a:solidFill>
                  <a:srgbClr val="00B0F0"/>
                </a:solidFill>
              </a:rPr>
              <a:t>IOSET0</a:t>
            </a:r>
            <a:r>
              <a:rPr lang="en-US" dirty="0" smtClean="0"/>
              <a:t> for Port0, and </a:t>
            </a:r>
            <a:r>
              <a:rPr lang="en-US" b="1" dirty="0" smtClean="0">
                <a:solidFill>
                  <a:srgbClr val="00B0F0"/>
                </a:solidFill>
              </a:rPr>
              <a:t>IOSET1</a:t>
            </a:r>
            <a:r>
              <a:rPr lang="en-US" dirty="0" smtClean="0"/>
              <a:t> for Port1</a:t>
            </a:r>
          </a:p>
          <a:p>
            <a:pPr lvl="1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IOCLR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(GPIO Port Output Clear Register)</a:t>
            </a:r>
          </a:p>
          <a:p>
            <a:pPr lvl="2"/>
            <a:r>
              <a:rPr lang="en-US" dirty="0" smtClean="0"/>
              <a:t>To write data “1” to the specific port to make output logic to “0”</a:t>
            </a:r>
          </a:p>
          <a:p>
            <a:pPr lvl="2"/>
            <a:r>
              <a:rPr lang="en-US" b="1" dirty="0" smtClean="0">
                <a:solidFill>
                  <a:srgbClr val="00B0F0"/>
                </a:solidFill>
              </a:rPr>
              <a:t>IOCLR0 </a:t>
            </a:r>
            <a:r>
              <a:rPr lang="en-US" dirty="0" smtClean="0"/>
              <a:t>for Port0, and </a:t>
            </a:r>
            <a:r>
              <a:rPr lang="en-US" b="1" dirty="0" smtClean="0">
                <a:solidFill>
                  <a:srgbClr val="00B0F0"/>
                </a:solidFill>
              </a:rPr>
              <a:t>IOCLR1</a:t>
            </a:r>
            <a:r>
              <a:rPr lang="en-US" dirty="0" smtClean="0"/>
              <a:t> for Port1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5576" y="1988840"/>
            <a:ext cx="8064896" cy="230425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 3 : Write a Program</a:t>
            </a:r>
            <a:endParaRPr lang="th-TH" sz="3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7504" y="1556792"/>
            <a:ext cx="4536504" cy="518457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smtClean="0"/>
              <a:t>#include “LPC23XX.h”</a:t>
            </a:r>
          </a:p>
          <a:p>
            <a:pPr marL="0" indent="0">
              <a:buNone/>
            </a:pPr>
            <a:r>
              <a:rPr lang="en-US" sz="1600" dirty="0" err="1" smtClean="0"/>
              <a:t>int</a:t>
            </a:r>
            <a:r>
              <a:rPr lang="en-US" sz="1600" dirty="0" smtClean="0"/>
              <a:t>  main(void) {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unsigned </a:t>
            </a:r>
            <a:r>
              <a:rPr lang="en-US" sz="1600" dirty="0" err="1" smtClean="0"/>
              <a:t>int</a:t>
            </a:r>
            <a:r>
              <a:rPr lang="en-US" sz="1600" dirty="0" smtClean="0"/>
              <a:t>  P1_24TO31 = </a:t>
            </a:r>
            <a:r>
              <a:rPr lang="en-US" sz="1600" b="1" dirty="0" smtClean="0">
                <a:solidFill>
                  <a:schemeClr val="bg2">
                    <a:lumMod val="50000"/>
                  </a:schemeClr>
                </a:solidFill>
              </a:rPr>
              <a:t>0xFF000000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r>
              <a:rPr lang="en-US" sz="1600" dirty="0" smtClean="0"/>
              <a:t>   unsigned </a:t>
            </a:r>
            <a:r>
              <a:rPr lang="en-US" sz="1600" dirty="0" err="1" smtClean="0"/>
              <a:t>int</a:t>
            </a:r>
            <a:r>
              <a:rPr lang="en-US" sz="1600" dirty="0" smtClean="0"/>
              <a:t>  P0_0 = 0x1;   </a:t>
            </a:r>
            <a:r>
              <a:rPr lang="en-US" sz="1600" dirty="0" err="1" smtClean="0"/>
              <a:t>int</a:t>
            </a:r>
            <a:r>
              <a:rPr lang="en-US" sz="1600" dirty="0" smtClean="0"/>
              <a:t>   </a:t>
            </a:r>
            <a:r>
              <a:rPr lang="en-US" sz="1600" b="1" dirty="0" smtClean="0">
                <a:solidFill>
                  <a:srgbClr val="00B050"/>
                </a:solidFill>
              </a:rPr>
              <a:t>Counter</a:t>
            </a:r>
            <a:r>
              <a:rPr lang="en-US" sz="1600" dirty="0" smtClean="0"/>
              <a:t> = </a:t>
            </a:r>
            <a:r>
              <a:rPr lang="en-US" sz="1600" b="1" dirty="0" smtClean="0">
                <a:solidFill>
                  <a:srgbClr val="FF0000"/>
                </a:solidFill>
              </a:rPr>
              <a:t>0</a:t>
            </a:r>
            <a:r>
              <a:rPr lang="en-US" sz="1600" dirty="0" smtClean="0">
                <a:solidFill>
                  <a:schemeClr val="tx1"/>
                </a:solidFill>
              </a:rPr>
              <a:t>,  d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r>
              <a:rPr lang="en-US" sz="1600" dirty="0" smtClean="0"/>
              <a:t>   IODIR1 =  P1_24TO31;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IOCLR1 = P1_24TO31;</a:t>
            </a:r>
          </a:p>
          <a:p>
            <a:pPr marL="0" indent="0">
              <a:buNone/>
            </a:pPr>
            <a:r>
              <a:rPr lang="en-US" sz="1600" dirty="0" smtClean="0"/>
              <a:t>   </a:t>
            </a:r>
            <a:r>
              <a:rPr lang="en-US" sz="1600" b="1" dirty="0" smtClean="0">
                <a:solidFill>
                  <a:srgbClr val="FF0000"/>
                </a:solidFill>
              </a:rPr>
              <a:t>while(1) </a:t>
            </a:r>
            <a:r>
              <a:rPr lang="en-US" sz="1600" dirty="0" smtClean="0"/>
              <a:t> {</a:t>
            </a:r>
          </a:p>
          <a:p>
            <a:pPr marL="0" indent="0">
              <a:buNone/>
            </a:pPr>
            <a:r>
              <a:rPr lang="en-US" sz="1600" dirty="0" smtClean="0"/>
              <a:t>        if((IOPIN0 &amp; P0_0) == 0) {</a:t>
            </a:r>
          </a:p>
          <a:p>
            <a:pPr marL="0" indent="0">
              <a:buNone/>
            </a:pPr>
            <a:r>
              <a:rPr lang="en-US" sz="1600" dirty="0" smtClean="0"/>
              <a:t>              for(d = 0;  d &lt;= 1000; d++);</a:t>
            </a:r>
          </a:p>
          <a:p>
            <a:pPr marL="0" indent="0">
              <a:buNone/>
            </a:pPr>
            <a:r>
              <a:rPr lang="en-US" sz="1600" dirty="0" smtClean="0"/>
              <a:t>              if((IOPIN0 &amp; P0_0) == 0) { </a:t>
            </a:r>
          </a:p>
          <a:p>
            <a:pPr marL="0" indent="0">
              <a:buNone/>
            </a:pPr>
            <a:r>
              <a:rPr lang="en-US" sz="1600" dirty="0" smtClean="0"/>
              <a:t>                       Counter++;</a:t>
            </a:r>
          </a:p>
          <a:p>
            <a:pPr marL="0" indent="0">
              <a:buNone/>
            </a:pPr>
            <a:r>
              <a:rPr lang="en-US" sz="1600" dirty="0" smtClean="0"/>
              <a:t>	      if(Counter &gt; 9)  Counter = 0;     </a:t>
            </a:r>
          </a:p>
          <a:p>
            <a:pPr marL="0" indent="0">
              <a:buNone/>
            </a:pPr>
            <a:r>
              <a:rPr lang="en-US" sz="1600" dirty="0" smtClean="0"/>
              <a:t>             }</a:t>
            </a:r>
          </a:p>
          <a:p>
            <a:pPr marL="0" indent="0">
              <a:buNone/>
            </a:pPr>
            <a:r>
              <a:rPr lang="en-US" sz="1600" dirty="0" smtClean="0"/>
              <a:t>             IOCLR1 = P1_24TO31;</a:t>
            </a:r>
          </a:p>
          <a:p>
            <a:pPr marL="0" indent="0">
              <a:buNone/>
            </a:pPr>
            <a:r>
              <a:rPr lang="en-US" sz="1600" dirty="0" smtClean="0"/>
              <a:t>       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16016" y="1556792"/>
            <a:ext cx="4320480" cy="518457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smtClean="0"/>
              <a:t>      switch(</a:t>
            </a:r>
            <a:r>
              <a:rPr lang="en-US" sz="1600" b="1" dirty="0" smtClean="0">
                <a:solidFill>
                  <a:srgbClr val="00B050"/>
                </a:solidFill>
              </a:rPr>
              <a:t>Counter</a:t>
            </a:r>
            <a:r>
              <a:rPr lang="en-US" sz="1600" dirty="0" smtClean="0"/>
              <a:t>) {</a:t>
            </a:r>
          </a:p>
          <a:p>
            <a:pPr marL="0" indent="0">
              <a:buNone/>
            </a:pPr>
            <a:r>
              <a:rPr lang="en-US" sz="1600" dirty="0" smtClean="0"/>
              <a:t>           case </a:t>
            </a:r>
            <a:r>
              <a:rPr lang="en-US" sz="1600" b="1" dirty="0" smtClean="0">
                <a:solidFill>
                  <a:srgbClr val="FF0000"/>
                </a:solidFill>
              </a:rPr>
              <a:t>0</a:t>
            </a:r>
            <a:r>
              <a:rPr lang="en-US" sz="1600" dirty="0" smtClean="0"/>
              <a:t> : IOSET1 = </a:t>
            </a:r>
            <a:r>
              <a:rPr lang="en-US" sz="1600" b="1" dirty="0" smtClean="0">
                <a:solidFill>
                  <a:srgbClr val="0070C0"/>
                </a:solidFill>
              </a:rPr>
              <a:t>0xFC000000</a:t>
            </a:r>
            <a:r>
              <a:rPr lang="en-US" sz="1600" dirty="0" smtClean="0"/>
              <a:t>; break;</a:t>
            </a:r>
          </a:p>
          <a:p>
            <a:pPr marL="0" indent="0">
              <a:buNone/>
            </a:pPr>
            <a:r>
              <a:rPr lang="en-US" sz="1600" dirty="0" smtClean="0"/>
              <a:t>           case </a:t>
            </a:r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r>
              <a:rPr lang="en-US" sz="1600" dirty="0" smtClean="0"/>
              <a:t> : IOSET1 = </a:t>
            </a:r>
            <a:r>
              <a:rPr lang="en-US" sz="1600" b="1" dirty="0" smtClean="0">
                <a:solidFill>
                  <a:srgbClr val="0070C0"/>
                </a:solidFill>
              </a:rPr>
              <a:t>0x60000000</a:t>
            </a:r>
            <a:r>
              <a:rPr lang="en-US" sz="1600" dirty="0" smtClean="0"/>
              <a:t>; break;</a:t>
            </a:r>
          </a:p>
          <a:p>
            <a:pPr marL="0" indent="0">
              <a:buNone/>
            </a:pPr>
            <a:r>
              <a:rPr lang="en-US" sz="1600" dirty="0" smtClean="0"/>
              <a:t>           case 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r>
              <a:rPr lang="en-US" sz="1600" dirty="0" smtClean="0"/>
              <a:t> : IOSET1 = </a:t>
            </a:r>
            <a:r>
              <a:rPr lang="en-US" sz="1600" b="1" dirty="0" smtClean="0">
                <a:solidFill>
                  <a:srgbClr val="0070C0"/>
                </a:solidFill>
              </a:rPr>
              <a:t>0xDA000000</a:t>
            </a:r>
            <a:r>
              <a:rPr lang="en-US" sz="1600" dirty="0" smtClean="0"/>
              <a:t>; break;</a:t>
            </a:r>
          </a:p>
          <a:p>
            <a:pPr marL="0" indent="0">
              <a:buNone/>
            </a:pPr>
            <a:r>
              <a:rPr lang="en-US" sz="1600" dirty="0" smtClean="0"/>
              <a:t>           case </a:t>
            </a:r>
            <a:r>
              <a:rPr lang="en-US" sz="1600" b="1" dirty="0" smtClean="0">
                <a:solidFill>
                  <a:srgbClr val="FF0000"/>
                </a:solidFill>
              </a:rPr>
              <a:t>3</a:t>
            </a:r>
            <a:r>
              <a:rPr lang="en-US" sz="1600" dirty="0" smtClean="0"/>
              <a:t> : IOSET1 = </a:t>
            </a:r>
            <a:r>
              <a:rPr lang="en-US" sz="1600" b="1" dirty="0" smtClean="0">
                <a:solidFill>
                  <a:srgbClr val="0070C0"/>
                </a:solidFill>
              </a:rPr>
              <a:t>0xF2000000</a:t>
            </a:r>
            <a:r>
              <a:rPr lang="en-US" sz="1600" dirty="0" smtClean="0"/>
              <a:t>; break;</a:t>
            </a:r>
          </a:p>
          <a:p>
            <a:pPr marL="0" indent="0">
              <a:buNone/>
            </a:pPr>
            <a:r>
              <a:rPr lang="en-US" sz="1600" dirty="0" smtClean="0"/>
              <a:t>           case </a:t>
            </a:r>
            <a:r>
              <a:rPr lang="en-US" sz="1600" b="1" dirty="0" smtClean="0">
                <a:solidFill>
                  <a:srgbClr val="FF0000"/>
                </a:solidFill>
              </a:rPr>
              <a:t>4</a:t>
            </a:r>
            <a:r>
              <a:rPr lang="en-US" sz="1600" dirty="0" smtClean="0"/>
              <a:t> : IOSET1 = </a:t>
            </a:r>
            <a:r>
              <a:rPr lang="en-US" sz="1600" b="1" dirty="0" smtClean="0">
                <a:solidFill>
                  <a:srgbClr val="0070C0"/>
                </a:solidFill>
              </a:rPr>
              <a:t>0x66000000</a:t>
            </a:r>
            <a:r>
              <a:rPr lang="en-US" sz="1600" dirty="0" smtClean="0"/>
              <a:t>; break;</a:t>
            </a:r>
          </a:p>
          <a:p>
            <a:pPr marL="0" indent="0">
              <a:buNone/>
            </a:pPr>
            <a:r>
              <a:rPr lang="en-US" sz="1600" dirty="0" smtClean="0"/>
              <a:t>           case </a:t>
            </a:r>
            <a:r>
              <a:rPr lang="en-US" sz="1600" b="1" dirty="0" smtClean="0">
                <a:solidFill>
                  <a:srgbClr val="FF0000"/>
                </a:solidFill>
              </a:rPr>
              <a:t>5</a:t>
            </a:r>
            <a:r>
              <a:rPr lang="en-US" sz="1600" dirty="0" smtClean="0"/>
              <a:t> : IOSET1 = </a:t>
            </a:r>
            <a:r>
              <a:rPr lang="en-US" sz="1600" b="1" dirty="0" smtClean="0">
                <a:solidFill>
                  <a:srgbClr val="0070C0"/>
                </a:solidFill>
              </a:rPr>
              <a:t>0xB6000000</a:t>
            </a:r>
            <a:r>
              <a:rPr lang="en-US" sz="1600" dirty="0" smtClean="0"/>
              <a:t>; break;</a:t>
            </a:r>
          </a:p>
          <a:p>
            <a:pPr marL="0" indent="0">
              <a:buNone/>
            </a:pPr>
            <a:r>
              <a:rPr lang="en-US" sz="1600" dirty="0" smtClean="0"/>
              <a:t>           case </a:t>
            </a:r>
            <a:r>
              <a:rPr lang="en-US" sz="1600" b="1" dirty="0" smtClean="0">
                <a:solidFill>
                  <a:srgbClr val="FF0000"/>
                </a:solidFill>
              </a:rPr>
              <a:t>6</a:t>
            </a:r>
            <a:r>
              <a:rPr lang="en-US" sz="1600" dirty="0" smtClean="0"/>
              <a:t> </a:t>
            </a:r>
            <a:r>
              <a:rPr lang="en-US" sz="1600" dirty="0"/>
              <a:t>: </a:t>
            </a:r>
            <a:r>
              <a:rPr lang="en-US" sz="1600" dirty="0" smtClean="0"/>
              <a:t>IOSET1 </a:t>
            </a:r>
            <a:r>
              <a:rPr lang="en-US" sz="1600" dirty="0"/>
              <a:t>= </a:t>
            </a:r>
            <a:r>
              <a:rPr lang="en-US" sz="1600" b="1" dirty="0" smtClean="0">
                <a:solidFill>
                  <a:srgbClr val="0070C0"/>
                </a:solidFill>
              </a:rPr>
              <a:t>0xBE000000</a:t>
            </a:r>
            <a:r>
              <a:rPr lang="en-US" sz="1600" dirty="0"/>
              <a:t>; break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r>
              <a:rPr lang="en-US" sz="1600" dirty="0" smtClean="0"/>
              <a:t>           case </a:t>
            </a:r>
            <a:r>
              <a:rPr lang="en-US" sz="1600" b="1" dirty="0" smtClean="0">
                <a:solidFill>
                  <a:srgbClr val="FF0000"/>
                </a:solidFill>
              </a:rPr>
              <a:t>7</a:t>
            </a:r>
            <a:r>
              <a:rPr lang="en-US" sz="1600" dirty="0" smtClean="0"/>
              <a:t> : IOSET1 = </a:t>
            </a:r>
            <a:r>
              <a:rPr lang="en-US" sz="1600" b="1" dirty="0" smtClean="0">
                <a:solidFill>
                  <a:srgbClr val="0070C0"/>
                </a:solidFill>
              </a:rPr>
              <a:t>0xE0000000</a:t>
            </a:r>
            <a:r>
              <a:rPr lang="en-US" sz="1600" dirty="0" smtClean="0"/>
              <a:t>; break;</a:t>
            </a:r>
          </a:p>
          <a:p>
            <a:pPr marL="0" indent="0">
              <a:buNone/>
            </a:pPr>
            <a:r>
              <a:rPr lang="en-US" sz="1600" dirty="0" smtClean="0"/>
              <a:t>           case </a:t>
            </a:r>
            <a:r>
              <a:rPr lang="en-US" sz="1600" b="1" dirty="0" smtClean="0">
                <a:solidFill>
                  <a:srgbClr val="FF0000"/>
                </a:solidFill>
              </a:rPr>
              <a:t>8</a:t>
            </a:r>
            <a:r>
              <a:rPr lang="en-US" sz="1600" dirty="0" smtClean="0"/>
              <a:t> : IOSET1 = </a:t>
            </a:r>
            <a:r>
              <a:rPr lang="en-US" sz="1600" b="1" dirty="0" smtClean="0">
                <a:solidFill>
                  <a:srgbClr val="0070C0"/>
                </a:solidFill>
              </a:rPr>
              <a:t>0xFE000000</a:t>
            </a:r>
            <a:r>
              <a:rPr lang="en-US" sz="1600" dirty="0" smtClean="0"/>
              <a:t>; break;</a:t>
            </a:r>
          </a:p>
          <a:p>
            <a:pPr marL="0" indent="0">
              <a:buNone/>
            </a:pPr>
            <a:r>
              <a:rPr lang="en-US" sz="1600" dirty="0" smtClean="0"/>
              <a:t>           case </a:t>
            </a:r>
            <a:r>
              <a:rPr lang="en-US" sz="1600" b="1" dirty="0" smtClean="0">
                <a:solidFill>
                  <a:srgbClr val="FF0000"/>
                </a:solidFill>
              </a:rPr>
              <a:t>9</a:t>
            </a:r>
            <a:r>
              <a:rPr lang="en-US" sz="1600" dirty="0" smtClean="0"/>
              <a:t> : IOSET1 = </a:t>
            </a:r>
            <a:r>
              <a:rPr lang="en-US" sz="1600" b="1" dirty="0" smtClean="0">
                <a:solidFill>
                  <a:srgbClr val="0070C0"/>
                </a:solidFill>
              </a:rPr>
              <a:t>0xF6000000</a:t>
            </a:r>
            <a:r>
              <a:rPr lang="en-US" sz="1600" dirty="0" smtClean="0"/>
              <a:t>; break;</a:t>
            </a:r>
          </a:p>
          <a:p>
            <a:pPr marL="0" indent="0">
              <a:buNone/>
            </a:pPr>
            <a:r>
              <a:rPr lang="en-US" sz="1600" dirty="0" smtClean="0"/>
              <a:t>        } </a:t>
            </a:r>
            <a:r>
              <a:rPr lang="en-US" sz="1600" i="1" dirty="0" smtClean="0">
                <a:solidFill>
                  <a:srgbClr val="C00000"/>
                </a:solidFill>
              </a:rPr>
              <a:t>//end switch</a:t>
            </a:r>
          </a:p>
          <a:p>
            <a:pPr marL="0" indent="0">
              <a:buNone/>
            </a:pPr>
            <a:r>
              <a:rPr lang="en-US" sz="1600" dirty="0" smtClean="0"/>
              <a:t>    } </a:t>
            </a:r>
            <a:r>
              <a:rPr lang="en-US" sz="1600" i="1" dirty="0" smtClean="0">
                <a:solidFill>
                  <a:srgbClr val="C00000"/>
                </a:solidFill>
              </a:rPr>
              <a:t>//end while</a:t>
            </a:r>
          </a:p>
          <a:p>
            <a:pPr marL="0" indent="0">
              <a:buNone/>
            </a:pPr>
            <a:r>
              <a:rPr lang="en-US" sz="1600" dirty="0" smtClean="0"/>
              <a:t>} </a:t>
            </a:r>
            <a:r>
              <a:rPr lang="en-US" sz="1600" i="1" dirty="0" smtClean="0">
                <a:solidFill>
                  <a:srgbClr val="C00000"/>
                </a:solidFill>
              </a:rPr>
              <a:t>//end main</a:t>
            </a:r>
          </a:p>
        </p:txBody>
      </p:sp>
    </p:spTree>
    <p:extLst>
      <p:ext uri="{BB962C8B-B14F-4D97-AF65-F5344CB8AC3E}">
        <p14:creationId xmlns:p14="http://schemas.microsoft.com/office/powerpoint/2010/main" val="95317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a port as an INPUT 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that you want to set a port P0.0 as an Input port.</a:t>
            </a:r>
          </a:p>
          <a:p>
            <a:pPr lvl="1"/>
            <a:r>
              <a:rPr lang="en-US" dirty="0" smtClean="0"/>
              <a:t>IODIR0 = 0x0;    </a:t>
            </a:r>
            <a:r>
              <a:rPr lang="en-US" dirty="0" smtClean="0">
                <a:solidFill>
                  <a:srgbClr val="0070C0"/>
                </a:solidFill>
              </a:rPr>
              <a:t>//ALL Port 0.0 will be input port.</a:t>
            </a:r>
          </a:p>
          <a:p>
            <a:r>
              <a:rPr lang="en-US" dirty="0" smtClean="0"/>
              <a:t>Normally an INPUT port without anything connect to it will return a logic </a:t>
            </a:r>
            <a:r>
              <a:rPr lang="en-US" b="1" dirty="0" smtClean="0">
                <a:solidFill>
                  <a:srgbClr val="0070C0"/>
                </a:solidFill>
              </a:rPr>
              <a:t>“1”</a:t>
            </a:r>
            <a:r>
              <a:rPr lang="en-US" dirty="0" smtClean="0"/>
              <a:t> (high)</a:t>
            </a:r>
          </a:p>
          <a:p>
            <a:r>
              <a:rPr lang="en-US" dirty="0" smtClean="0"/>
              <a:t>So If you want to take an input “1” to microcontroller, you need to supply a logic </a:t>
            </a:r>
            <a:r>
              <a:rPr lang="en-US" b="1" dirty="0" smtClean="0">
                <a:solidFill>
                  <a:srgbClr val="FF0000"/>
                </a:solidFill>
              </a:rPr>
              <a:t>“0”</a:t>
            </a:r>
            <a:r>
              <a:rPr lang="en-US" dirty="0" smtClean="0"/>
              <a:t> (low)</a:t>
            </a:r>
          </a:p>
          <a:p>
            <a:r>
              <a:rPr lang="en-US" dirty="0" smtClean="0"/>
              <a:t>We can check an INPUT port status by using </a:t>
            </a:r>
            <a:r>
              <a:rPr lang="en-US" b="1" dirty="0" smtClean="0">
                <a:solidFill>
                  <a:srgbClr val="00B0F0"/>
                </a:solidFill>
              </a:rPr>
              <a:t>IOPIN</a:t>
            </a:r>
            <a:r>
              <a:rPr lang="en-US" dirty="0" smtClean="0"/>
              <a:t> register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connect a push button to microcontroller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5013176"/>
            <a:ext cx="8153400" cy="108282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While you do not push a switch, P0.0 has a logic “1”</a:t>
            </a:r>
          </a:p>
          <a:p>
            <a:r>
              <a:rPr lang="en-US" sz="2800" dirty="0" smtClean="0"/>
              <a:t>When you push a switch, P0.0 has a logic “0”</a:t>
            </a:r>
            <a:endParaRPr lang="th-TH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969" y="2060848"/>
            <a:ext cx="3204967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4572000" y="1700808"/>
            <a:ext cx="0" cy="3168352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628799"/>
            <a:ext cx="2664295" cy="3165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4468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check whether switch is push or not in a program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4972680" y="2183264"/>
          <a:ext cx="413995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408"/>
                <a:gridCol w="433988"/>
                <a:gridCol w="217721"/>
                <a:gridCol w="217721"/>
                <a:gridCol w="217721"/>
                <a:gridCol w="295711"/>
                <a:gridCol w="295711"/>
                <a:gridCol w="295711"/>
                <a:gridCol w="295711"/>
                <a:gridCol w="295711"/>
                <a:gridCol w="295711"/>
                <a:gridCol w="295711"/>
                <a:gridCol w="295711"/>
                <a:gridCol w="29571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ontent Placeholder 2"/>
          <p:cNvSpPr txBox="1">
            <a:spLocks/>
          </p:cNvSpPr>
          <p:nvPr/>
        </p:nvSpPr>
        <p:spPr>
          <a:xfrm>
            <a:off x="66864" y="1556792"/>
            <a:ext cx="3857064" cy="518457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#include “LPC23xx.h”</a:t>
            </a:r>
          </a:p>
          <a:p>
            <a:pPr marL="0" indent="0"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 main(void) {</a:t>
            </a:r>
          </a:p>
          <a:p>
            <a:pPr marL="0" indent="0">
              <a:buNone/>
            </a:pPr>
            <a:r>
              <a:rPr lang="en-US" sz="2000" dirty="0" smtClean="0"/>
              <a:t>     unsigned </a:t>
            </a:r>
            <a:r>
              <a:rPr lang="en-US" sz="2000" dirty="0" err="1" smtClean="0"/>
              <a:t>int</a:t>
            </a:r>
            <a:r>
              <a:rPr lang="en-US" sz="2000" dirty="0" smtClean="0"/>
              <a:t>  P0_0 = 0x1;</a:t>
            </a:r>
          </a:p>
          <a:p>
            <a:pPr marL="0" indent="0">
              <a:buNone/>
            </a:pPr>
            <a:r>
              <a:rPr lang="en-US" sz="2000" dirty="0" smtClean="0"/>
              <a:t>     IODIR0 = 0x0;</a:t>
            </a:r>
          </a:p>
          <a:p>
            <a:pPr marL="0" indent="0">
              <a:buNone/>
            </a:pPr>
            <a:r>
              <a:rPr lang="en-US" sz="2000" dirty="0" smtClean="0"/>
              <a:t>     while(1) {</a:t>
            </a:r>
          </a:p>
          <a:p>
            <a:pPr marL="0" indent="0">
              <a:buNone/>
            </a:pPr>
            <a:r>
              <a:rPr lang="en-US" sz="2000" dirty="0" smtClean="0"/>
              <a:t>            if</a:t>
            </a:r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en-US" sz="2000" b="1" dirty="0" smtClean="0">
                <a:solidFill>
                  <a:srgbClr val="00B050"/>
                </a:solidFill>
              </a:rPr>
              <a:t>(IOPIN0  &amp;  P0_0) == 0</a:t>
            </a:r>
            <a:r>
              <a:rPr lang="en-US" sz="2000" dirty="0" smtClean="0"/>
              <a:t>) </a:t>
            </a:r>
          </a:p>
          <a:p>
            <a:pPr marL="0" indent="0">
              <a:buNone/>
            </a:pPr>
            <a:r>
              <a:rPr lang="en-US" sz="2000" dirty="0" smtClean="0"/>
              <a:t>            {</a:t>
            </a:r>
          </a:p>
          <a:p>
            <a:pPr marL="0" indent="0">
              <a:buNone/>
            </a:pPr>
            <a:r>
              <a:rPr lang="en-US" sz="2000" dirty="0" smtClean="0"/>
              <a:t> 	    </a:t>
            </a:r>
            <a:r>
              <a:rPr lang="en-US" sz="2000" b="1" dirty="0" smtClean="0">
                <a:solidFill>
                  <a:srgbClr val="0070C0"/>
                </a:solidFill>
              </a:rPr>
              <a:t>//switch is pushed</a:t>
            </a:r>
          </a:p>
          <a:p>
            <a:pPr marL="0" indent="0">
              <a:buNone/>
            </a:pPr>
            <a:r>
              <a:rPr lang="en-US" sz="2000" dirty="0" smtClean="0"/>
              <a:t>            } else {</a:t>
            </a:r>
          </a:p>
          <a:p>
            <a:pPr marL="0" indent="0">
              <a:buNone/>
            </a:pPr>
            <a:r>
              <a:rPr lang="en-US" sz="2000" dirty="0" smtClean="0"/>
              <a:t>	    </a:t>
            </a:r>
            <a:r>
              <a:rPr lang="en-US" sz="2000" b="1" dirty="0" smtClean="0">
                <a:solidFill>
                  <a:srgbClr val="C00000"/>
                </a:solidFill>
              </a:rPr>
              <a:t>//switch isn’t pushed</a:t>
            </a:r>
          </a:p>
          <a:p>
            <a:pPr marL="0" indent="0">
              <a:buNone/>
            </a:pPr>
            <a:r>
              <a:rPr lang="en-US" sz="2000" dirty="0" smtClean="0"/>
              <a:t>            }</a:t>
            </a:r>
          </a:p>
          <a:p>
            <a:pPr marL="0" indent="0">
              <a:buNone/>
            </a:pPr>
            <a:r>
              <a:rPr lang="en-US" sz="2000" dirty="0" smtClean="0"/>
              <a:t>     }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2195572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42915" y="2555612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IOPIN0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99052" y="1772816"/>
            <a:ext cx="214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Switch is not pushed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263267" y="2915652"/>
            <a:ext cx="66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P0_0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51920" y="332738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IOPIN0 &amp; P0_0 </a:t>
            </a:r>
            <a:endParaRPr lang="en-US" sz="1200" dirty="0"/>
          </a:p>
        </p:txBody>
      </p:sp>
      <p:graphicFrame>
        <p:nvGraphicFramePr>
          <p:cNvPr id="12" name="Content Placeholder 5"/>
          <p:cNvGraphicFramePr>
            <a:graphicFrameLocks/>
          </p:cNvGraphicFramePr>
          <p:nvPr/>
        </p:nvGraphicFramePr>
        <p:xfrm>
          <a:off x="4968546" y="4681944"/>
          <a:ext cx="413995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408"/>
                <a:gridCol w="433988"/>
                <a:gridCol w="217721"/>
                <a:gridCol w="217721"/>
                <a:gridCol w="217721"/>
                <a:gridCol w="295711"/>
                <a:gridCol w="295711"/>
                <a:gridCol w="295711"/>
                <a:gridCol w="295711"/>
                <a:gridCol w="295711"/>
                <a:gridCol w="295711"/>
                <a:gridCol w="295711"/>
                <a:gridCol w="295711"/>
                <a:gridCol w="29571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567866" y="4694252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138781" y="5054292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IOPIN0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170310" y="4271496"/>
            <a:ext cx="1786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Switch is pushed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259133" y="5414332"/>
            <a:ext cx="66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P0_0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47786" y="582606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IOPIN0 &amp; P0_0 </a:t>
            </a:r>
            <a:endParaRPr lang="en-US" sz="12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4283968" y="4077072"/>
            <a:ext cx="4680520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1 Push Button + 1 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want to use </a:t>
            </a:r>
          </a:p>
          <a:p>
            <a:pPr lvl="1"/>
            <a:r>
              <a:rPr lang="en-US" dirty="0" smtClean="0"/>
              <a:t>P0.0 as an input connecting to a push button switch</a:t>
            </a:r>
          </a:p>
          <a:p>
            <a:pPr lvl="1"/>
            <a:r>
              <a:rPr lang="en-US" dirty="0" smtClean="0"/>
              <a:t>P0.1 as an output connecting to a LED</a:t>
            </a:r>
          </a:p>
          <a:p>
            <a:pPr lvl="1"/>
            <a:r>
              <a:rPr lang="en-US" dirty="0" smtClean="0"/>
              <a:t>When a push button is pressed, LED will be on.</a:t>
            </a:r>
          </a:p>
          <a:p>
            <a:pPr lvl="1"/>
            <a:r>
              <a:rPr lang="en-US" dirty="0" smtClean="0"/>
              <a:t>When a push button is not pressed, LED will be off.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273655"/>
            <a:ext cx="2304256" cy="232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Flow Chart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541862"/>
            <a:ext cx="2304256" cy="232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508" y="1124744"/>
            <a:ext cx="3653892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 : Write 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7096" y="1579898"/>
            <a:ext cx="5112568" cy="516147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#include “LPC23XX.h”</a:t>
            </a:r>
          </a:p>
          <a:p>
            <a:pPr marL="0" indent="0"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 main(void) {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unsigned </a:t>
            </a:r>
            <a:r>
              <a:rPr lang="en-US" sz="2000" dirty="0" err="1" smtClean="0"/>
              <a:t>int</a:t>
            </a:r>
            <a:r>
              <a:rPr lang="en-US" sz="2000" dirty="0" smtClean="0"/>
              <a:t>  P0_0 = 0x1;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unsigned </a:t>
            </a:r>
            <a:r>
              <a:rPr lang="en-US" sz="2000" dirty="0" err="1" smtClean="0"/>
              <a:t>int</a:t>
            </a:r>
            <a:r>
              <a:rPr lang="en-US" sz="2000" dirty="0" smtClean="0"/>
              <a:t>  P0_1 = 0x2;</a:t>
            </a:r>
          </a:p>
          <a:p>
            <a:pPr marL="0" indent="0">
              <a:buNone/>
            </a:pPr>
            <a:r>
              <a:rPr lang="en-US" sz="2000" dirty="0" smtClean="0"/>
              <a:t>      IODIR0 =  P0_1;</a:t>
            </a:r>
          </a:p>
          <a:p>
            <a:pPr marL="0" indent="0">
              <a:buNone/>
            </a:pPr>
            <a:r>
              <a:rPr lang="en-US" sz="2000" dirty="0" smtClean="0"/>
              <a:t>      IOCLR0 = P0_1;</a:t>
            </a:r>
          </a:p>
          <a:p>
            <a:pPr marL="0" indent="0">
              <a:buNone/>
            </a:pPr>
            <a:r>
              <a:rPr lang="en-US" sz="2000" dirty="0" smtClean="0"/>
              <a:t>      </a:t>
            </a:r>
            <a:r>
              <a:rPr lang="en-US" sz="2000" b="1" dirty="0" smtClean="0">
                <a:solidFill>
                  <a:srgbClr val="FF0000"/>
                </a:solidFill>
              </a:rPr>
              <a:t>while(1) {</a:t>
            </a:r>
          </a:p>
          <a:p>
            <a:pPr marL="0" indent="0">
              <a:buNone/>
            </a:pPr>
            <a:r>
              <a:rPr lang="en-US" sz="2000" dirty="0" smtClean="0"/>
              <a:t>            if((IOPIN0 &amp; P0_0) == 0) </a:t>
            </a:r>
          </a:p>
          <a:p>
            <a:pPr marL="0" indent="0">
              <a:buNone/>
            </a:pPr>
            <a:r>
              <a:rPr lang="en-US" sz="2000" dirty="0" smtClean="0"/>
              <a:t>                IOSET0  = P0_1;</a:t>
            </a:r>
          </a:p>
          <a:p>
            <a:pPr marL="0" indent="0">
              <a:buNone/>
            </a:pPr>
            <a:r>
              <a:rPr lang="en-US" sz="2000" dirty="0" smtClean="0"/>
              <a:t>            else</a:t>
            </a:r>
          </a:p>
          <a:p>
            <a:pPr marL="0" indent="0">
              <a:buNone/>
            </a:pPr>
            <a:r>
              <a:rPr lang="en-US" sz="2000" dirty="0" smtClean="0"/>
              <a:t>                IOCLR0 = P0_1;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       }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251" y="1124744"/>
            <a:ext cx="3653892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6578988" y="1826352"/>
            <a:ext cx="1161364" cy="7200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467544" y="2420888"/>
            <a:ext cx="3168352" cy="7200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Rectangle 8"/>
          <p:cNvSpPr/>
          <p:nvPr/>
        </p:nvSpPr>
        <p:spPr>
          <a:xfrm>
            <a:off x="6588224" y="2780928"/>
            <a:ext cx="1161364" cy="74185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Rectangle 9"/>
          <p:cNvSpPr/>
          <p:nvPr/>
        </p:nvSpPr>
        <p:spPr>
          <a:xfrm>
            <a:off x="471738" y="3140968"/>
            <a:ext cx="3168352" cy="3818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Rectangle 10"/>
          <p:cNvSpPr/>
          <p:nvPr/>
        </p:nvSpPr>
        <p:spPr>
          <a:xfrm>
            <a:off x="6588224" y="3789040"/>
            <a:ext cx="1161364" cy="74185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Rectangle 11"/>
          <p:cNvSpPr/>
          <p:nvPr/>
        </p:nvSpPr>
        <p:spPr>
          <a:xfrm>
            <a:off x="467544" y="3522780"/>
            <a:ext cx="3168352" cy="3818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ectangle 12"/>
          <p:cNvSpPr/>
          <p:nvPr/>
        </p:nvSpPr>
        <p:spPr>
          <a:xfrm>
            <a:off x="6444208" y="4941168"/>
            <a:ext cx="1440160" cy="55429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Rectangle 13"/>
          <p:cNvSpPr/>
          <p:nvPr/>
        </p:nvSpPr>
        <p:spPr>
          <a:xfrm>
            <a:off x="467544" y="4343332"/>
            <a:ext cx="3384376" cy="3818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Rectangle 14"/>
          <p:cNvSpPr/>
          <p:nvPr/>
        </p:nvSpPr>
        <p:spPr>
          <a:xfrm>
            <a:off x="5385860" y="5606818"/>
            <a:ext cx="1161364" cy="74185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Rectangle 15"/>
          <p:cNvSpPr/>
          <p:nvPr/>
        </p:nvSpPr>
        <p:spPr>
          <a:xfrm>
            <a:off x="619944" y="4725144"/>
            <a:ext cx="3384376" cy="3818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Rectangle 16"/>
          <p:cNvSpPr/>
          <p:nvPr/>
        </p:nvSpPr>
        <p:spPr>
          <a:xfrm>
            <a:off x="7731116" y="5611012"/>
            <a:ext cx="1161364" cy="74185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Rectangle 17"/>
          <p:cNvSpPr/>
          <p:nvPr/>
        </p:nvSpPr>
        <p:spPr>
          <a:xfrm>
            <a:off x="467544" y="5157192"/>
            <a:ext cx="3384376" cy="82055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 : 2 Switches + 2 LEDs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want to use </a:t>
            </a:r>
          </a:p>
          <a:p>
            <a:pPr lvl="1"/>
            <a:r>
              <a:rPr lang="en-US" dirty="0" smtClean="0"/>
              <a:t>P0.0, P0.1 as input ports connecting to push button switches</a:t>
            </a:r>
          </a:p>
          <a:p>
            <a:pPr lvl="1"/>
            <a:r>
              <a:rPr lang="en-US" dirty="0" smtClean="0"/>
              <a:t>P0.4, P0.5 as an output connecting to a LED</a:t>
            </a:r>
          </a:p>
          <a:p>
            <a:pPr lvl="1"/>
            <a:r>
              <a:rPr lang="en-US" dirty="0" smtClean="0"/>
              <a:t>When a push button P0.0 is pressed, LED connecting to P0.4 will be on.</a:t>
            </a:r>
          </a:p>
          <a:p>
            <a:pPr lvl="1"/>
            <a:r>
              <a:rPr lang="en-US" dirty="0" smtClean="0"/>
              <a:t>When a push button P0.1 is pressed, LED connecting to P0.5 will be on.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2687</TotalTime>
  <Words>1634</Words>
  <Application>Microsoft Office PowerPoint</Application>
  <PresentationFormat>On-screen Show (4:3)</PresentationFormat>
  <Paragraphs>440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Median</vt:lpstr>
      <vt:lpstr>Input Interface</vt:lpstr>
      <vt:lpstr>Review : Control Register on GPIO Port</vt:lpstr>
      <vt:lpstr>Setting a port as an INPUT port</vt:lpstr>
      <vt:lpstr>How to connect a push button to microcontroller</vt:lpstr>
      <vt:lpstr>How to check whether switch is push or not in a program</vt:lpstr>
      <vt:lpstr>Example : 1 Push Button + 1 LED</vt:lpstr>
      <vt:lpstr>Example 1: Flow Chart</vt:lpstr>
      <vt:lpstr>Example 1 : Write a Program</vt:lpstr>
      <vt:lpstr>Example 2 : 2 Switches + 2 LEDs</vt:lpstr>
      <vt:lpstr>Example 2: Flow Chart</vt:lpstr>
      <vt:lpstr>Example 2: Write a Program (1)</vt:lpstr>
      <vt:lpstr>Example 2: Write a Program (2)</vt:lpstr>
      <vt:lpstr>Example 3: Code Complete</vt:lpstr>
      <vt:lpstr>Life is not Easy </vt:lpstr>
      <vt:lpstr>Contact Bounce and De-Bouncing</vt:lpstr>
      <vt:lpstr>Fixed Contact Bounce by Code (1)</vt:lpstr>
      <vt:lpstr>Fixed Contact Bounce by Code (2)</vt:lpstr>
      <vt:lpstr>Example3 : 7-Segment + 1 switch </vt:lpstr>
      <vt:lpstr>Example 3: 7-Segment</vt:lpstr>
      <vt:lpstr>Example 3 : Write a Program</vt:lpstr>
    </vt:vector>
  </TitlesOfParts>
  <Company>Kmutnb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 Curriculum</dc:title>
  <dc:creator>admin</dc:creator>
  <cp:lastModifiedBy>choopan</cp:lastModifiedBy>
  <cp:revision>172</cp:revision>
  <dcterms:created xsi:type="dcterms:W3CDTF">2011-09-20T01:40:53Z</dcterms:created>
  <dcterms:modified xsi:type="dcterms:W3CDTF">2013-10-24T14:00:01Z</dcterms:modified>
</cp:coreProperties>
</file>