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9"/>
  </p:handoutMasterIdLst>
  <p:sldIdLst>
    <p:sldId id="256" r:id="rId2"/>
    <p:sldId id="257" r:id="rId3"/>
    <p:sldId id="258" r:id="rId4"/>
    <p:sldId id="268" r:id="rId5"/>
    <p:sldId id="274" r:id="rId6"/>
    <p:sldId id="259" r:id="rId7"/>
    <p:sldId id="260" r:id="rId8"/>
    <p:sldId id="262" r:id="rId9"/>
    <p:sldId id="269" r:id="rId10"/>
    <p:sldId id="263" r:id="rId11"/>
    <p:sldId id="265" r:id="rId12"/>
    <p:sldId id="266" r:id="rId13"/>
    <p:sldId id="267" r:id="rId14"/>
    <p:sldId id="270" r:id="rId15"/>
    <p:sldId id="271" r:id="rId16"/>
    <p:sldId id="272" r:id="rId17"/>
    <p:sldId id="273" r:id="rId18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8" autoAdjust="0"/>
    <p:restoredTop sz="94618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8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199596-0760-4913-9F55-9125E9CF03D8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E68C4B-6376-4BA2-9086-86E7CE698B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4422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dirty="0" smtClean="0"/>
              <a:t>OUTPUT Interface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pPr algn="r"/>
            <a:r>
              <a:rPr lang="en-US" dirty="0"/>
              <a:t>353156 – Microprocessor</a:t>
            </a:r>
          </a:p>
          <a:p>
            <a:pPr algn="r"/>
            <a:r>
              <a:rPr lang="en-US" dirty="0"/>
              <a:t>Asst. Prof. Dr. </a:t>
            </a:r>
            <a:r>
              <a:rPr lang="en-US" dirty="0" err="1"/>
              <a:t>Choopan</a:t>
            </a:r>
            <a:r>
              <a:rPr lang="en-US" dirty="0"/>
              <a:t> </a:t>
            </a:r>
            <a:r>
              <a:rPr lang="en-US" dirty="0" err="1"/>
              <a:t>Rattanapoka</a:t>
            </a:r>
            <a:r>
              <a:rPr lang="en-US" dirty="0"/>
              <a:t> and Asst. Prof. Dr. </a:t>
            </a:r>
            <a:r>
              <a:rPr lang="en-US" dirty="0" err="1"/>
              <a:t>Suphot</a:t>
            </a:r>
            <a:r>
              <a:rPr lang="en-US" dirty="0"/>
              <a:t> </a:t>
            </a:r>
            <a:r>
              <a:rPr lang="en-US"/>
              <a:t>Chunwiphat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3: 7-Segment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419872" y="1600200"/>
            <a:ext cx="5616624" cy="4495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Suppose, we use common cathode 7-segment</a:t>
            </a:r>
          </a:p>
          <a:p>
            <a:pPr lvl="1"/>
            <a:r>
              <a:rPr lang="en-US" dirty="0" smtClean="0"/>
              <a:t>Logic 1 at either a, b, c, d, e, f, g or </a:t>
            </a:r>
            <a:r>
              <a:rPr lang="en-US" dirty="0" err="1" smtClean="0"/>
              <a:t>dp</a:t>
            </a:r>
            <a:r>
              <a:rPr lang="en-US" dirty="0" smtClean="0"/>
              <a:t> will light up that LED.</a:t>
            </a:r>
          </a:p>
          <a:p>
            <a:r>
              <a:rPr lang="en-US" dirty="0" smtClean="0"/>
              <a:t>We will use </a:t>
            </a:r>
          </a:p>
          <a:p>
            <a:pPr lvl="1"/>
            <a:r>
              <a:rPr lang="en-US" dirty="0" smtClean="0"/>
              <a:t>P1.31 for a</a:t>
            </a:r>
          </a:p>
          <a:p>
            <a:pPr lvl="1"/>
            <a:r>
              <a:rPr lang="en-US" dirty="0" smtClean="0"/>
              <a:t>P1.30 for b</a:t>
            </a:r>
          </a:p>
          <a:p>
            <a:pPr lvl="1"/>
            <a:r>
              <a:rPr lang="en-US" dirty="0" smtClean="0"/>
              <a:t>P1.29 for c</a:t>
            </a:r>
          </a:p>
          <a:p>
            <a:pPr lvl="1"/>
            <a:r>
              <a:rPr lang="en-US" dirty="0" smtClean="0"/>
              <a:t>P1.28 for d</a:t>
            </a:r>
          </a:p>
          <a:p>
            <a:pPr lvl="1"/>
            <a:r>
              <a:rPr lang="en-US" dirty="0" smtClean="0"/>
              <a:t>P1.27 for e</a:t>
            </a:r>
          </a:p>
          <a:p>
            <a:pPr lvl="1"/>
            <a:r>
              <a:rPr lang="en-US" dirty="0" smtClean="0"/>
              <a:t>P1.26 for f</a:t>
            </a:r>
          </a:p>
          <a:p>
            <a:pPr lvl="1"/>
            <a:r>
              <a:rPr lang="en-US" dirty="0" smtClean="0"/>
              <a:t>P1.25 for g</a:t>
            </a:r>
          </a:p>
          <a:p>
            <a:pPr lvl="1"/>
            <a:r>
              <a:rPr lang="en-US" dirty="0" smtClean="0"/>
              <a:t>P1.24 for </a:t>
            </a:r>
            <a:r>
              <a:rPr lang="en-US" dirty="0" err="1" smtClean="0"/>
              <a:t>dp</a:t>
            </a:r>
            <a:endParaRPr lang="en-US" dirty="0"/>
          </a:p>
        </p:txBody>
      </p:sp>
      <p:pic>
        <p:nvPicPr>
          <p:cNvPr id="2050" name="Picture 2" descr="http://3.bp.blogspot.com/-3K6Av7KrMzs/TVbWIY1sB9I/AAAAAAAAAIo/T6xyKth5GsQ/s200/Seven_segment_displa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80" y="1596008"/>
            <a:ext cx="16002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3.bp.blogspot.com/-t_NM2WZw2dg/TVbWKLFEvUI/AAAAAAAAAIs/1IxeER_H3fE/s320/ma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751077"/>
            <a:ext cx="1656184" cy="3758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3: 7-Segment(2)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42842574"/>
              </p:ext>
            </p:extLst>
          </p:nvPr>
        </p:nvGraphicFramePr>
        <p:xfrm>
          <a:off x="1475655" y="1600200"/>
          <a:ext cx="7488831" cy="459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1"/>
                <a:gridCol w="720080"/>
                <a:gridCol w="720080"/>
                <a:gridCol w="720080"/>
                <a:gridCol w="720080"/>
                <a:gridCol w="648072"/>
                <a:gridCol w="720080"/>
                <a:gridCol w="648072"/>
                <a:gridCol w="648072"/>
                <a:gridCol w="122413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Display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P1.31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(a)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P1.30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(b)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P1.29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(c)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P1.28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(d)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P1.27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(e)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P1.26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(f)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P1.25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(g)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P1.24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(.)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Hex Value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0xFC000000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0x60000000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 descr="http://3.bp.blogspot.com/-t_NM2WZw2dg/TVbWKLFEvUI/AAAAAAAAAIs/1IxeER_H3fE/s320/ma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78" y="1628800"/>
            <a:ext cx="1307170" cy="2966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139952" y="6309320"/>
            <a:ext cx="2595262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 smtClean="0"/>
              <a:t>Let’s complete the table</a:t>
            </a:r>
            <a:endParaRPr lang="th-TH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 : 7-Segment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Code for displaying “0” on 7-segment.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47664" y="2348880"/>
            <a:ext cx="6120680" cy="41764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#include “LPC23XX.h”</a:t>
            </a:r>
          </a:p>
          <a:p>
            <a:pPr marL="0" indent="0">
              <a:buNone/>
            </a:pPr>
            <a:r>
              <a:rPr lang="en-US" sz="2400" dirty="0" err="1" smtClean="0"/>
              <a:t>int</a:t>
            </a:r>
            <a:r>
              <a:rPr lang="en-US" sz="2400" dirty="0" smtClean="0"/>
              <a:t>  main(void) {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unsigned </a:t>
            </a:r>
            <a:r>
              <a:rPr lang="en-US" sz="2400" dirty="0" err="1" smtClean="0"/>
              <a:t>int</a:t>
            </a:r>
            <a:r>
              <a:rPr lang="en-US" sz="2400" dirty="0" smtClean="0"/>
              <a:t>  P1_24TO31 = </a:t>
            </a:r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</a:rPr>
              <a:t>0xFF000000</a:t>
            </a:r>
            <a:r>
              <a:rPr lang="en-US" sz="2400" dirty="0" smtClean="0"/>
              <a:t>;</a:t>
            </a:r>
          </a:p>
          <a:p>
            <a:pPr marL="0" indent="0">
              <a:buNone/>
            </a:pPr>
            <a:r>
              <a:rPr lang="en-US" sz="2400" dirty="0" smtClean="0"/>
              <a:t>      IODIR1 =  P1_24TO31;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IOCLR1 = P1_24TO31;</a:t>
            </a:r>
          </a:p>
          <a:p>
            <a:pPr marL="0" indent="0">
              <a:buNone/>
            </a:pPr>
            <a:r>
              <a:rPr lang="en-US" sz="2400" dirty="0" smtClean="0"/>
              <a:t>      IOSET1 = </a:t>
            </a:r>
            <a:r>
              <a:rPr lang="en-US" sz="2400" b="1" dirty="0" smtClean="0">
                <a:solidFill>
                  <a:srgbClr val="0070C0"/>
                </a:solidFill>
              </a:rPr>
              <a:t>0xFC000000</a:t>
            </a:r>
            <a:r>
              <a:rPr lang="en-US" sz="2400" dirty="0" smtClean="0"/>
              <a:t>;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</a:t>
            </a:r>
            <a:r>
              <a:rPr lang="en-US" sz="2400" b="1" dirty="0" smtClean="0">
                <a:solidFill>
                  <a:srgbClr val="FF0000"/>
                </a:solidFill>
              </a:rPr>
              <a:t>while(1);</a:t>
            </a:r>
          </a:p>
          <a:p>
            <a:pPr marL="0" indent="0">
              <a:buNone/>
            </a:pPr>
            <a:r>
              <a:rPr lang="en-US" sz="2400" dirty="0" smtClean="0"/>
              <a:t>}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SWITCH-CASE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SWITCH-CASE in C is used for selecting a multiple (constant) choices.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571472" y="2500306"/>
            <a:ext cx="3714776" cy="42148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/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4714876" y="2500306"/>
            <a:ext cx="4071966" cy="41434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: SWITCH-CASE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h-TH"/>
          </a:p>
        </p:txBody>
      </p:sp>
      <p:grpSp>
        <p:nvGrpSpPr>
          <p:cNvPr id="4" name="Group 3"/>
          <p:cNvGrpSpPr/>
          <p:nvPr/>
        </p:nvGrpSpPr>
        <p:grpSpPr>
          <a:xfrm>
            <a:off x="1000100" y="1714488"/>
            <a:ext cx="7488250" cy="4680024"/>
            <a:chOff x="827875" y="1088988"/>
            <a:chExt cx="7488250" cy="4680024"/>
          </a:xfrm>
        </p:grpSpPr>
        <p:pic>
          <p:nvPicPr>
            <p:cNvPr id="5" name="Object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27875" y="1088988"/>
              <a:ext cx="3424238" cy="2592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alphaModFix/>
              <a:lum/>
            </a:blip>
            <a:srcRect/>
            <a:stretch>
              <a:fillRect/>
            </a:stretch>
          </p:blipFill>
          <p:spPr>
            <a:xfrm>
              <a:off x="1475405" y="3895572"/>
              <a:ext cx="6840720" cy="187344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prstDash val="solid"/>
              <a:miter/>
            </a:ln>
          </p:spPr>
        </p:pic>
        <p:sp>
          <p:nvSpPr>
            <p:cNvPr id="7" name="Freeform 6"/>
            <p:cNvSpPr/>
            <p:nvPr/>
          </p:nvSpPr>
          <p:spPr>
            <a:xfrm rot="5400000">
              <a:off x="4862464" y="1665912"/>
              <a:ext cx="1871640" cy="1727280"/>
            </a:xfrm>
            <a:custGeom>
              <a:avLst>
                <a:gd name="f0" fmla="val 15100"/>
                <a:gd name="f1" fmla="val 2900"/>
              </a:avLst>
              <a:gdLst>
                <a:gd name="f2" fmla="val 10800000"/>
                <a:gd name="f3" fmla="val 5400000"/>
                <a:gd name="f4" fmla="val 16200000"/>
                <a:gd name="f5" fmla="val w"/>
                <a:gd name="f6" fmla="val h"/>
                <a:gd name="f7" fmla="val 0"/>
                <a:gd name="f8" fmla="val 21600"/>
                <a:gd name="f9" fmla="val 12427"/>
                <a:gd name="f10" fmla="val 6079"/>
                <a:gd name="f11" fmla="val 12160"/>
                <a:gd name="f12" fmla="val 12158"/>
                <a:gd name="f13" fmla="*/ f5 1 21600"/>
                <a:gd name="f14" fmla="*/ f6 1 21600"/>
                <a:gd name="f15" fmla="pin 12427 f0 21600"/>
                <a:gd name="f16" fmla="pin 0 f1 6079"/>
                <a:gd name="f17" fmla="+- 12427 0 f7"/>
                <a:gd name="f18" fmla="+- 0 0 f3"/>
                <a:gd name="f19" fmla="val f15"/>
                <a:gd name="f20" fmla="val f16"/>
                <a:gd name="f21" fmla="+- 12158 0 f16"/>
                <a:gd name="f22" fmla="+- 6079 0 f16"/>
                <a:gd name="f23" fmla="*/ f15 f13 1"/>
                <a:gd name="f24" fmla="*/ f16 f14 1"/>
                <a:gd name="f25" fmla="*/ 0 f13 1"/>
                <a:gd name="f26" fmla="*/ 21600 f13 1"/>
                <a:gd name="f27" fmla="*/ 21600 f14 1"/>
                <a:gd name="f28" fmla="*/ 0 f14 1"/>
                <a:gd name="f29" fmla="abs f17"/>
                <a:gd name="f30" fmla="?: f17 f18 f3"/>
                <a:gd name="f31" fmla="?: f17 f3 f18"/>
                <a:gd name="f32" fmla="*/ f22 2 1"/>
                <a:gd name="f33" fmla="+- f20 0 f11"/>
                <a:gd name="f34" fmla="+- 12160 0 f21"/>
                <a:gd name="f35" fmla="abs f33"/>
                <a:gd name="f36" fmla="?: f33 0 f2"/>
                <a:gd name="f37" fmla="?: f33 f2 0"/>
                <a:gd name="f38" fmla="?: f33 f30 f31"/>
                <a:gd name="f39" fmla="+- f32 0 f9"/>
                <a:gd name="f40" fmla="abs f34"/>
                <a:gd name="f41" fmla="?: f17 f37 f36"/>
                <a:gd name="f42" fmla="?: f17 f36 f37"/>
                <a:gd name="f43" fmla="abs f39"/>
                <a:gd name="f44" fmla="?: f39 f18 f3"/>
                <a:gd name="f45" fmla="?: f39 f3 f18"/>
                <a:gd name="f46" fmla="?: f39 f4 f3"/>
                <a:gd name="f47" fmla="?: f39 f3 f4"/>
                <a:gd name="f48" fmla="?: f33 f41 f42"/>
                <a:gd name="f49" fmla="?: f39 f47 f46"/>
                <a:gd name="f50" fmla="?: f39 f46 f47"/>
                <a:gd name="f51" fmla="?: f34 f45 f44"/>
                <a:gd name="f52" fmla="?: f34 f50 f49"/>
              </a:gdLst>
              <a:ahLst>
                <a:ahXY gdRefX="f0" minX="f9" maxX="f8" gdRefY="f1" minY="f7" maxY="f10">
                  <a:pos x="f23" y="f24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28" r="f26" b="f27"/>
              <a:pathLst>
                <a:path w="21600" h="21600">
                  <a:moveTo>
                    <a:pt x="f7" y="f8"/>
                  </a:moveTo>
                  <a:lnTo>
                    <a:pt x="f7" y="f11"/>
                  </a:lnTo>
                  <a:arcTo wR="f29" hR="f35" stAng="f48" swAng="f38"/>
                  <a:lnTo>
                    <a:pt x="f19" y="f20"/>
                  </a:lnTo>
                  <a:lnTo>
                    <a:pt x="f19" y="f7"/>
                  </a:lnTo>
                  <a:lnTo>
                    <a:pt x="f8" y="f10"/>
                  </a:lnTo>
                  <a:lnTo>
                    <a:pt x="f19" y="f12"/>
                  </a:lnTo>
                  <a:lnTo>
                    <a:pt x="f19" y="f21"/>
                  </a:lnTo>
                  <a:lnTo>
                    <a:pt x="f9" y="f21"/>
                  </a:lnTo>
                  <a:arcTo wR="f43" hR="f40" stAng="f52" swAng="f51"/>
                  <a:lnTo>
                    <a:pt x="f32" y="f8"/>
                  </a:lnTo>
                  <a:close/>
                </a:path>
              </a:pathLst>
            </a:custGeom>
            <a:solidFill>
              <a:srgbClr val="BBE0E3"/>
            </a:solidFill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>
                <a:defRPr lang="th-TH"/>
              </a:defPPr>
              <a:lvl1pPr marL="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Arial" pitchFamily="34"/>
                <a:cs typeface="Arial" pitchFamily="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5555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: SWITCH-CASE with Break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928663" y="1643050"/>
            <a:ext cx="7500989" cy="46609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7201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: 7-Segment with SWITCH</a:t>
            </a:r>
            <a:endParaRPr lang="th-TH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331640" y="1556792"/>
            <a:ext cx="6120680" cy="518457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/>
              <a:t>#include “LPC23XX.h”</a:t>
            </a:r>
          </a:p>
          <a:p>
            <a:pPr marL="0" indent="0">
              <a:buNone/>
            </a:pPr>
            <a:r>
              <a:rPr lang="en-US" sz="2000" dirty="0" err="1" smtClean="0"/>
              <a:t>int</a:t>
            </a:r>
            <a:r>
              <a:rPr lang="en-US" sz="2000" dirty="0" smtClean="0"/>
              <a:t>  main(void) {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unsigned </a:t>
            </a:r>
            <a:r>
              <a:rPr lang="en-US" sz="2000" dirty="0" err="1" smtClean="0"/>
              <a:t>int</a:t>
            </a:r>
            <a:r>
              <a:rPr lang="en-US" sz="2000" dirty="0" smtClean="0"/>
              <a:t>  P1_24TO31 = </a:t>
            </a:r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0xFF000000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dirty="0" smtClean="0"/>
              <a:t>      </a:t>
            </a:r>
            <a:r>
              <a:rPr lang="en-US" sz="2000" dirty="0" err="1" smtClean="0"/>
              <a:t>int</a:t>
            </a:r>
            <a:r>
              <a:rPr lang="en-US" sz="2000" dirty="0" smtClean="0"/>
              <a:t>   </a:t>
            </a:r>
            <a:r>
              <a:rPr lang="en-US" sz="2000" b="1" dirty="0" err="1" smtClean="0">
                <a:solidFill>
                  <a:srgbClr val="00B050"/>
                </a:solidFill>
              </a:rPr>
              <a:t>num</a:t>
            </a:r>
            <a:r>
              <a:rPr lang="en-US" sz="2000" dirty="0" smtClean="0"/>
              <a:t> = </a:t>
            </a:r>
            <a:r>
              <a:rPr lang="en-US" sz="2000" b="1" dirty="0" smtClean="0">
                <a:solidFill>
                  <a:srgbClr val="FF0000"/>
                </a:solidFill>
              </a:rPr>
              <a:t>0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dirty="0" smtClean="0"/>
              <a:t>      IODIR1 =  P1_24TO31;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IOCLR1 = P1_24TO31;</a:t>
            </a:r>
          </a:p>
          <a:p>
            <a:pPr marL="0" indent="0">
              <a:buNone/>
            </a:pPr>
            <a:r>
              <a:rPr lang="en-US" sz="2000" dirty="0" smtClean="0"/>
              <a:t>      switch(</a:t>
            </a:r>
            <a:r>
              <a:rPr lang="en-US" sz="2000" b="1" dirty="0" err="1" smtClean="0">
                <a:solidFill>
                  <a:srgbClr val="00B050"/>
                </a:solidFill>
              </a:rPr>
              <a:t>num</a:t>
            </a:r>
            <a:r>
              <a:rPr lang="en-US" sz="2000" dirty="0" smtClean="0"/>
              <a:t>) {</a:t>
            </a:r>
          </a:p>
          <a:p>
            <a:pPr marL="0" indent="0">
              <a:buNone/>
            </a:pPr>
            <a:r>
              <a:rPr lang="en-US" sz="2000" dirty="0" smtClean="0"/>
              <a:t>         case </a:t>
            </a:r>
            <a:r>
              <a:rPr lang="en-US" sz="2000" b="1" dirty="0" smtClean="0">
                <a:solidFill>
                  <a:srgbClr val="FF0000"/>
                </a:solidFill>
              </a:rPr>
              <a:t>0</a:t>
            </a:r>
            <a:r>
              <a:rPr lang="en-US" sz="2000" dirty="0" smtClean="0"/>
              <a:t> : IOSET1= </a:t>
            </a:r>
            <a:r>
              <a:rPr lang="en-US" sz="2000" b="1" dirty="0" smtClean="0">
                <a:solidFill>
                  <a:srgbClr val="0070C0"/>
                </a:solidFill>
              </a:rPr>
              <a:t>0xFC000000</a:t>
            </a:r>
            <a:r>
              <a:rPr lang="en-US" sz="2000" dirty="0" smtClean="0"/>
              <a:t>; break;</a:t>
            </a:r>
          </a:p>
          <a:p>
            <a:pPr marL="0" indent="0">
              <a:buNone/>
            </a:pPr>
            <a:r>
              <a:rPr lang="en-US" sz="2000" dirty="0" smtClean="0"/>
              <a:t>         </a:t>
            </a:r>
            <a:r>
              <a:rPr lang="en-US" sz="2000" dirty="0"/>
              <a:t>case </a:t>
            </a:r>
            <a:r>
              <a:rPr lang="en-US" sz="2000" b="1" dirty="0" smtClean="0">
                <a:solidFill>
                  <a:srgbClr val="FF0000"/>
                </a:solidFill>
              </a:rPr>
              <a:t>1</a:t>
            </a:r>
            <a:r>
              <a:rPr lang="en-US" sz="2000" dirty="0" smtClean="0"/>
              <a:t> </a:t>
            </a:r>
            <a:r>
              <a:rPr lang="en-US" sz="2000" dirty="0"/>
              <a:t>: </a:t>
            </a:r>
            <a:r>
              <a:rPr lang="en-US" sz="2000" dirty="0" smtClean="0"/>
              <a:t>IOSET1 </a:t>
            </a:r>
            <a:r>
              <a:rPr lang="en-US" sz="2000" dirty="0"/>
              <a:t>= </a:t>
            </a:r>
            <a:r>
              <a:rPr lang="en-US" sz="2000" b="1" dirty="0" smtClean="0">
                <a:solidFill>
                  <a:srgbClr val="0070C0"/>
                </a:solidFill>
              </a:rPr>
              <a:t>0x60000000</a:t>
            </a:r>
            <a:r>
              <a:rPr lang="en-US" sz="2000" dirty="0"/>
              <a:t>; break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…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}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</a:t>
            </a:r>
            <a:r>
              <a:rPr lang="en-US" sz="2000" b="1" dirty="0" smtClean="0">
                <a:solidFill>
                  <a:srgbClr val="FF0000"/>
                </a:solidFill>
              </a:rPr>
              <a:t>while(1);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5317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9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1600200"/>
            <a:ext cx="3312368" cy="4997152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Write a program in C for microcontroller to display a number on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7-segment as a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following sequence </a:t>
            </a:r>
          </a:p>
          <a:p>
            <a:pPr lvl="1"/>
            <a:r>
              <a:rPr lang="en-US" sz="2000" dirty="0" smtClean="0"/>
              <a:t>“0” </a:t>
            </a:r>
            <a:r>
              <a:rPr lang="en-US" sz="2000" dirty="0" smtClean="0">
                <a:sym typeface="Wingdings" pitchFamily="2" charset="2"/>
              </a:rPr>
              <a:t></a:t>
            </a:r>
            <a:r>
              <a:rPr lang="en-US" sz="2000" dirty="0" smtClean="0"/>
              <a:t> “1” </a:t>
            </a:r>
            <a:r>
              <a:rPr lang="en-US" sz="2000" dirty="0" smtClean="0">
                <a:sym typeface="Wingdings" pitchFamily="2" charset="2"/>
              </a:rPr>
              <a:t></a:t>
            </a:r>
            <a:r>
              <a:rPr lang="en-US" sz="2000" dirty="0" smtClean="0"/>
              <a:t> “2” </a:t>
            </a:r>
            <a:r>
              <a:rPr lang="en-US" sz="2000" dirty="0" smtClean="0">
                <a:sym typeface="Wingdings" pitchFamily="2" charset="2"/>
              </a:rPr>
              <a:t> “0”  “1”  “2”  “0”  …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dirty="0" smtClean="0"/>
              <a:t>Don’t forget to wait for a moment before moving to the next number</a:t>
            </a:r>
          </a:p>
          <a:p>
            <a:pPr lvl="1"/>
            <a:r>
              <a:rPr lang="en-US" sz="2000" dirty="0" smtClean="0"/>
              <a:t>Don’t forget to clear last output before setting the new one</a:t>
            </a:r>
          </a:p>
          <a:p>
            <a:pPr lvl="1"/>
            <a:r>
              <a:rPr lang="en-US" sz="2000" dirty="0" smtClean="0"/>
              <a:t>Use “switch-case”  and some loop statements for this program</a:t>
            </a:r>
            <a:endParaRPr lang="th-TH" sz="2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602060"/>
            <a:ext cx="5591175" cy="506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464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ARM Memory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355976" y="1628800"/>
            <a:ext cx="4464496" cy="144016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1800" dirty="0" smtClean="0"/>
              <a:t>AHB = Advanced High-Performance Bus</a:t>
            </a:r>
          </a:p>
          <a:p>
            <a:pPr lvl="1"/>
            <a:r>
              <a:rPr lang="en-US" sz="1500" dirty="0" smtClean="0"/>
              <a:t>Start at memory address 0xF000 0000</a:t>
            </a:r>
          </a:p>
          <a:p>
            <a:r>
              <a:rPr lang="en-US" sz="1800" dirty="0" smtClean="0"/>
              <a:t>APB =  Advanced Peripheral Bus</a:t>
            </a:r>
          </a:p>
          <a:p>
            <a:pPr lvl="1"/>
            <a:r>
              <a:rPr lang="en-US" sz="1500" dirty="0" smtClean="0"/>
              <a:t>Start at memory address 0xE000 0000</a:t>
            </a:r>
            <a:endParaRPr lang="en-US" sz="1500" dirty="0"/>
          </a:p>
        </p:txBody>
      </p:sp>
      <p:pic>
        <p:nvPicPr>
          <p:cNvPr id="4" name="Content Placeholder 10" descr="memma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624" y="1546282"/>
            <a:ext cx="3891320" cy="513559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93088" y="1898360"/>
            <a:ext cx="2880320" cy="2880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Rectangle 5"/>
          <p:cNvSpPr/>
          <p:nvPr/>
        </p:nvSpPr>
        <p:spPr>
          <a:xfrm>
            <a:off x="4355976" y="3429000"/>
            <a:ext cx="4320480" cy="309634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Memory access also reading/ writing a sequence of bytes, so use loads for input, stores for </a:t>
            </a:r>
            <a:r>
              <a:rPr lang="en-US" dirty="0" smtClean="0">
                <a:solidFill>
                  <a:schemeClr val="tx1"/>
                </a:solidFill>
              </a:rPr>
              <a:t>output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Called </a:t>
            </a:r>
            <a:r>
              <a:rPr lang="en-US" dirty="0">
                <a:solidFill>
                  <a:schemeClr val="tx1"/>
                </a:solidFill>
              </a:rPr>
              <a:t>“</a:t>
            </a:r>
            <a:r>
              <a:rPr lang="en-US" b="1" dirty="0">
                <a:solidFill>
                  <a:srgbClr val="0070C0"/>
                </a:solidFill>
              </a:rPr>
              <a:t>Memory Mapped Input/Output</a:t>
            </a:r>
            <a:r>
              <a:rPr lang="en-US" dirty="0">
                <a:solidFill>
                  <a:schemeClr val="tx1"/>
                </a:solidFill>
              </a:rPr>
              <a:t>”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 portion of the address space dedicated to communication paths to Input or Output devices (no memory there)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GPIO (General Purpose </a:t>
            </a:r>
            <a:r>
              <a:rPr lang="en-US" dirty="0" err="1" smtClean="0"/>
              <a:t>Input/Output</a:t>
            </a:r>
            <a:r>
              <a:rPr lang="en-US" dirty="0" smtClean="0"/>
              <a:t>)</a:t>
            </a:r>
          </a:p>
          <a:p>
            <a:r>
              <a:rPr lang="en-US" dirty="0" smtClean="0"/>
              <a:t>We can use GPIO as an Input or an Output port</a:t>
            </a:r>
          </a:p>
          <a:p>
            <a:pPr lvl="1"/>
            <a:r>
              <a:rPr lang="en-US" dirty="0" smtClean="0"/>
              <a:t>Input : input digital/analog signal to Microprocessor</a:t>
            </a:r>
          </a:p>
          <a:p>
            <a:pPr lvl="1"/>
            <a:r>
              <a:rPr lang="en-US" dirty="0" smtClean="0"/>
              <a:t>Output : digital output signal to devices.</a:t>
            </a:r>
          </a:p>
          <a:p>
            <a:r>
              <a:rPr lang="en-US" dirty="0" smtClean="0"/>
              <a:t>IN ARM7</a:t>
            </a:r>
          </a:p>
          <a:p>
            <a:pPr lvl="1"/>
            <a:r>
              <a:rPr lang="en-US" dirty="0" smtClean="0"/>
              <a:t>2 legacy ports (Port 0, Port 1)</a:t>
            </a:r>
          </a:p>
          <a:p>
            <a:pPr lvl="1"/>
            <a:r>
              <a:rPr lang="en-US" dirty="0" smtClean="0"/>
              <a:t>Each port </a:t>
            </a:r>
            <a:r>
              <a:rPr lang="en-US" smtClean="0"/>
              <a:t>has 32 pins </a:t>
            </a:r>
            <a:r>
              <a:rPr lang="en-US" dirty="0" smtClean="0"/>
              <a:t>(P0.4  means Port 0 pin 4)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LPC 2388 Board</a:t>
            </a:r>
            <a:endParaRPr lang="th-TH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1844824"/>
            <a:ext cx="3600400" cy="328608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916379" y="1546517"/>
            <a:ext cx="5103392" cy="5286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30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LPC 2388 Board (Available Port)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Port 0</a:t>
            </a:r>
          </a:p>
          <a:p>
            <a:pPr lvl="1"/>
            <a:r>
              <a:rPr lang="en-US" dirty="0" smtClean="0"/>
              <a:t>P0.0, P0.1    (2 pins continuous)</a:t>
            </a:r>
          </a:p>
          <a:p>
            <a:pPr lvl="1"/>
            <a:r>
              <a:rPr lang="en-US" dirty="0" smtClean="0"/>
              <a:t>P0.4 – P0.9  (6 pins continuous)</a:t>
            </a:r>
          </a:p>
          <a:p>
            <a:pPr lvl="1"/>
            <a:r>
              <a:rPr lang="en-US" dirty="0" smtClean="0"/>
              <a:t>P0.12 – P0.18 (7 pins continuous)</a:t>
            </a:r>
          </a:p>
          <a:p>
            <a:pPr lvl="1"/>
            <a:r>
              <a:rPr lang="en-US" dirty="0" smtClean="0"/>
              <a:t>P0.24 – P0.31 (8 pins continuous)</a:t>
            </a:r>
          </a:p>
          <a:p>
            <a:r>
              <a:rPr lang="en-US" dirty="0" smtClean="0"/>
              <a:t>Port 1</a:t>
            </a:r>
          </a:p>
          <a:p>
            <a:pPr lvl="1"/>
            <a:r>
              <a:rPr lang="en-US" dirty="0" smtClean="0"/>
              <a:t>P1.19 – P1.31 (13 pins continuous)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Register on GPIO 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There are 4 abstract registers to control GPIO port</a:t>
            </a:r>
          </a:p>
          <a:p>
            <a:pPr lvl="1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IODIR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(GPIO Port Direction Control Register)</a:t>
            </a:r>
          </a:p>
          <a:p>
            <a:pPr lvl="2"/>
            <a:r>
              <a:rPr lang="en-US" dirty="0" smtClean="0"/>
              <a:t>To control either GPIO port is an input port (0) or output port(1)</a:t>
            </a:r>
          </a:p>
          <a:p>
            <a:pPr lvl="2"/>
            <a:r>
              <a:rPr lang="en-US" dirty="0" smtClean="0"/>
              <a:t>We use </a:t>
            </a:r>
            <a:r>
              <a:rPr lang="en-US" b="1" dirty="0" smtClean="0">
                <a:solidFill>
                  <a:srgbClr val="00B0F0"/>
                </a:solidFill>
              </a:rPr>
              <a:t>IODIR0</a:t>
            </a:r>
            <a:r>
              <a:rPr lang="en-US" dirty="0" smtClean="0"/>
              <a:t> for Port0, and </a:t>
            </a:r>
            <a:r>
              <a:rPr lang="en-US" b="1" dirty="0" smtClean="0">
                <a:solidFill>
                  <a:srgbClr val="00B0F0"/>
                </a:solidFill>
              </a:rPr>
              <a:t>IODIR1</a:t>
            </a:r>
            <a:r>
              <a:rPr lang="en-US" dirty="0" smtClean="0"/>
              <a:t> for Port1</a:t>
            </a:r>
          </a:p>
          <a:p>
            <a:pPr lvl="1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IOPIN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(GPIO Pin Value Register)</a:t>
            </a:r>
          </a:p>
          <a:p>
            <a:pPr lvl="2"/>
            <a:r>
              <a:rPr lang="en-US" dirty="0" smtClean="0"/>
              <a:t>To read current port status</a:t>
            </a:r>
          </a:p>
          <a:p>
            <a:pPr lvl="2"/>
            <a:r>
              <a:rPr lang="en-US" dirty="0" smtClean="0"/>
              <a:t>We use </a:t>
            </a:r>
            <a:r>
              <a:rPr lang="en-US" b="1" dirty="0" smtClean="0">
                <a:solidFill>
                  <a:srgbClr val="00B0F0"/>
                </a:solidFill>
              </a:rPr>
              <a:t>IOPIN0</a:t>
            </a:r>
            <a:r>
              <a:rPr lang="en-US" dirty="0" smtClean="0"/>
              <a:t> for Port0, and </a:t>
            </a:r>
            <a:r>
              <a:rPr lang="en-US" b="1" dirty="0" smtClean="0">
                <a:solidFill>
                  <a:srgbClr val="00B0F0"/>
                </a:solidFill>
              </a:rPr>
              <a:t>IOPIN1</a:t>
            </a:r>
            <a:r>
              <a:rPr lang="en-US" dirty="0" smtClean="0"/>
              <a:t> for Port1</a:t>
            </a:r>
          </a:p>
          <a:p>
            <a:pPr lvl="1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IOSET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(GPIO Port Output Set Register)</a:t>
            </a:r>
          </a:p>
          <a:p>
            <a:pPr lvl="2"/>
            <a:r>
              <a:rPr lang="en-US" dirty="0" smtClean="0"/>
              <a:t>To write data “1” to the specific port to make output logic to “1”</a:t>
            </a:r>
          </a:p>
          <a:p>
            <a:pPr lvl="2"/>
            <a:r>
              <a:rPr lang="en-US" b="1" dirty="0" smtClean="0">
                <a:solidFill>
                  <a:srgbClr val="00B0F0"/>
                </a:solidFill>
              </a:rPr>
              <a:t>IOSET0</a:t>
            </a:r>
            <a:r>
              <a:rPr lang="en-US" dirty="0" smtClean="0"/>
              <a:t> for Port0, and </a:t>
            </a:r>
            <a:r>
              <a:rPr lang="en-US" b="1" dirty="0" smtClean="0">
                <a:solidFill>
                  <a:srgbClr val="00B0F0"/>
                </a:solidFill>
              </a:rPr>
              <a:t>IOSET1</a:t>
            </a:r>
            <a:r>
              <a:rPr lang="en-US" dirty="0" smtClean="0"/>
              <a:t> for Port1</a:t>
            </a:r>
          </a:p>
          <a:p>
            <a:pPr lvl="1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IOCLR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(GPIO Port Output Clear Register)</a:t>
            </a:r>
          </a:p>
          <a:p>
            <a:pPr lvl="2"/>
            <a:r>
              <a:rPr lang="en-US" dirty="0" smtClean="0"/>
              <a:t>To write data “1” to the specific port to make output logic to “0”</a:t>
            </a:r>
          </a:p>
          <a:p>
            <a:pPr lvl="2"/>
            <a:r>
              <a:rPr lang="en-US" b="1" dirty="0" smtClean="0">
                <a:solidFill>
                  <a:srgbClr val="00B0F0"/>
                </a:solidFill>
              </a:rPr>
              <a:t>IOCLR0 </a:t>
            </a:r>
            <a:r>
              <a:rPr lang="en-US" dirty="0" smtClean="0"/>
              <a:t>for Port0, and </a:t>
            </a:r>
            <a:r>
              <a:rPr lang="en-US" b="1" dirty="0" smtClean="0">
                <a:solidFill>
                  <a:srgbClr val="00B0F0"/>
                </a:solidFill>
              </a:rPr>
              <a:t>IOCLR1</a:t>
            </a:r>
            <a:r>
              <a:rPr lang="en-US" dirty="0" smtClean="0"/>
              <a:t> for Port1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1 : Setting a port as output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95536" y="2132856"/>
            <a:ext cx="4896544" cy="338437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unsigned </a:t>
            </a:r>
            <a:r>
              <a:rPr lang="en-US" sz="2400" dirty="0" err="1" smtClean="0"/>
              <a:t>int</a:t>
            </a:r>
            <a:r>
              <a:rPr lang="en-US" sz="2400" dirty="0" smtClean="0"/>
              <a:t>  P0_9 = 0x00000100;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IODIR0 = P0_9;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IOSET0 = P0_9;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IOCLR0 = P0_9;</a:t>
            </a:r>
            <a:endParaRPr lang="en-US" sz="1800" dirty="0"/>
          </a:p>
        </p:txBody>
      </p:sp>
      <p:sp>
        <p:nvSpPr>
          <p:cNvPr id="6" name="Right Arrow 5"/>
          <p:cNvSpPr/>
          <p:nvPr/>
        </p:nvSpPr>
        <p:spPr>
          <a:xfrm rot="10800000">
            <a:off x="5148064" y="2204864"/>
            <a:ext cx="64807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Rectangle 6"/>
          <p:cNvSpPr/>
          <p:nvPr/>
        </p:nvSpPr>
        <p:spPr>
          <a:xfrm>
            <a:off x="5868144" y="1916832"/>
            <a:ext cx="26642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Define a variable P0_9 to store value 0x00000100</a:t>
            </a:r>
            <a:endParaRPr lang="th-TH" dirty="0"/>
          </a:p>
        </p:txBody>
      </p:sp>
      <p:sp>
        <p:nvSpPr>
          <p:cNvPr id="8" name="Right Arrow 7"/>
          <p:cNvSpPr/>
          <p:nvPr/>
        </p:nvSpPr>
        <p:spPr>
          <a:xfrm rot="10800000">
            <a:off x="2637020" y="3105904"/>
            <a:ext cx="64807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Rectangle 8"/>
          <p:cNvSpPr/>
          <p:nvPr/>
        </p:nvSpPr>
        <p:spPr>
          <a:xfrm>
            <a:off x="3357100" y="2817872"/>
            <a:ext cx="301510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 Port 0.9 as an output port</a:t>
            </a:r>
            <a:endParaRPr lang="th-TH" dirty="0"/>
          </a:p>
        </p:txBody>
      </p:sp>
      <p:sp>
        <p:nvSpPr>
          <p:cNvPr id="10" name="Right Arrow 9"/>
          <p:cNvSpPr/>
          <p:nvPr/>
        </p:nvSpPr>
        <p:spPr>
          <a:xfrm rot="10800000">
            <a:off x="2627785" y="4005064"/>
            <a:ext cx="64807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Rectangle 10"/>
          <p:cNvSpPr/>
          <p:nvPr/>
        </p:nvSpPr>
        <p:spPr>
          <a:xfrm>
            <a:off x="3347864" y="3717032"/>
            <a:ext cx="3672407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 logic “1” as output of Port 0.9</a:t>
            </a:r>
            <a:endParaRPr lang="th-TH" dirty="0"/>
          </a:p>
        </p:txBody>
      </p:sp>
      <p:sp>
        <p:nvSpPr>
          <p:cNvPr id="12" name="Right Arrow 11"/>
          <p:cNvSpPr/>
          <p:nvPr/>
        </p:nvSpPr>
        <p:spPr>
          <a:xfrm rot="10800000">
            <a:off x="2627786" y="4869160"/>
            <a:ext cx="64807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Rectangle 12"/>
          <p:cNvSpPr/>
          <p:nvPr/>
        </p:nvSpPr>
        <p:spPr>
          <a:xfrm>
            <a:off x="3347865" y="4581128"/>
            <a:ext cx="3672407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 logic “0” as output of Port 0.9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2 LEDs Blink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03648" y="4146376"/>
            <a:ext cx="3384376" cy="223495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2 LEDs </a:t>
            </a:r>
          </a:p>
          <a:p>
            <a:pPr lvl="1"/>
            <a:r>
              <a:rPr lang="en-US" dirty="0" smtClean="0"/>
              <a:t>connected to P0.29</a:t>
            </a:r>
          </a:p>
          <a:p>
            <a:pPr lvl="1"/>
            <a:r>
              <a:rPr lang="en-US" dirty="0" smtClean="0"/>
              <a:t>connected to P0.30</a:t>
            </a:r>
          </a:p>
          <a:p>
            <a:r>
              <a:rPr lang="en-US" dirty="0" smtClean="0"/>
              <a:t>We want 2 LEDs blink at the same time.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651907"/>
            <a:ext cx="3240360" cy="2281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577544"/>
            <a:ext cx="1584176" cy="5202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2 LEDs Blink </a:t>
            </a:r>
            <a:r>
              <a:rPr lang="en-US" dirty="0" smtClean="0"/>
              <a:t>(2)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563888" y="1579898"/>
            <a:ext cx="5328592" cy="516147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/>
              <a:t>#include “LPC23XX.h”</a:t>
            </a:r>
          </a:p>
          <a:p>
            <a:pPr marL="0" indent="0">
              <a:buNone/>
            </a:pPr>
            <a:r>
              <a:rPr lang="en-US" sz="2000" dirty="0" err="1" smtClean="0"/>
              <a:t>int</a:t>
            </a:r>
            <a:r>
              <a:rPr lang="en-US" sz="2000" dirty="0" smtClean="0"/>
              <a:t>  main(void) {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unsigned </a:t>
            </a:r>
            <a:r>
              <a:rPr lang="en-US" sz="2000" dirty="0" err="1" smtClean="0"/>
              <a:t>int</a:t>
            </a:r>
            <a:r>
              <a:rPr lang="en-US" sz="2000" dirty="0" smtClean="0"/>
              <a:t>  P0_29 = (1 &lt;&lt; 29);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unsigned </a:t>
            </a:r>
            <a:r>
              <a:rPr lang="en-US" sz="2000" dirty="0" err="1" smtClean="0"/>
              <a:t>int</a:t>
            </a:r>
            <a:r>
              <a:rPr lang="en-US" sz="2000" dirty="0" smtClean="0"/>
              <a:t>  P0_30 = (1 &lt;&lt; 30);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dirty="0" smtClean="0"/>
              <a:t>      IODIR0 =  P0_29  |  P0_30;</a:t>
            </a:r>
          </a:p>
          <a:p>
            <a:pPr marL="0" indent="0">
              <a:buNone/>
            </a:pPr>
            <a:r>
              <a:rPr lang="en-US" sz="2000" dirty="0" smtClean="0"/>
              <a:t>      </a:t>
            </a:r>
            <a:r>
              <a:rPr lang="en-US" sz="2000" b="1" dirty="0" smtClean="0">
                <a:solidFill>
                  <a:srgbClr val="FF0000"/>
                </a:solidFill>
              </a:rPr>
              <a:t>while(1) {</a:t>
            </a:r>
          </a:p>
          <a:p>
            <a:pPr marL="0" indent="0">
              <a:buNone/>
            </a:pPr>
            <a:r>
              <a:rPr lang="en-US" sz="2000" dirty="0" smtClean="0"/>
              <a:t>            IOSET0 = P0_29 | P0_30;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for(</a:t>
            </a:r>
            <a:r>
              <a:rPr lang="en-US" sz="2000" dirty="0" err="1" smtClean="0"/>
              <a:t>i</a:t>
            </a:r>
            <a:r>
              <a:rPr lang="en-US" sz="2000" dirty="0" smtClean="0"/>
              <a:t> = 0; </a:t>
            </a:r>
            <a:r>
              <a:rPr lang="en-US" sz="2000" dirty="0" err="1" smtClean="0"/>
              <a:t>i</a:t>
            </a:r>
            <a:r>
              <a:rPr lang="en-US" sz="2000" dirty="0" smtClean="0"/>
              <a:t> &lt; 10000; </a:t>
            </a:r>
            <a:r>
              <a:rPr lang="en-US" sz="2000" dirty="0" err="1" smtClean="0"/>
              <a:t>i</a:t>
            </a:r>
            <a:r>
              <a:rPr lang="en-US" sz="2000" dirty="0" smtClean="0"/>
              <a:t>++);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IOCLR0 = P0_29 | P0_30;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        for(</a:t>
            </a:r>
            <a:r>
              <a:rPr lang="en-US" sz="2000" dirty="0" err="1" smtClean="0"/>
              <a:t>i</a:t>
            </a:r>
            <a:r>
              <a:rPr lang="en-US" sz="2000" dirty="0" smtClean="0"/>
              <a:t> = 0; </a:t>
            </a:r>
            <a:r>
              <a:rPr lang="en-US" sz="2000" dirty="0" err="1" smtClean="0"/>
              <a:t>i</a:t>
            </a:r>
            <a:r>
              <a:rPr lang="en-US" sz="2000" dirty="0" smtClean="0"/>
              <a:t> &lt; 10000; </a:t>
            </a:r>
            <a:r>
              <a:rPr lang="en-US" sz="2000" dirty="0" err="1" smtClean="0"/>
              <a:t>i</a:t>
            </a:r>
            <a:r>
              <a:rPr lang="en-US" sz="2000" dirty="0" smtClean="0"/>
              <a:t>++)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  </a:t>
            </a:r>
            <a:r>
              <a:rPr lang="en-US" sz="2000" b="1" dirty="0" smtClean="0">
                <a:solidFill>
                  <a:srgbClr val="FF0000"/>
                </a:solidFill>
              </a:rPr>
              <a:t>}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sz="16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577544"/>
            <a:ext cx="1584176" cy="5202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ight Arrow 5"/>
          <p:cNvSpPr/>
          <p:nvPr/>
        </p:nvSpPr>
        <p:spPr>
          <a:xfrm rot="988727">
            <a:off x="2571193" y="2446612"/>
            <a:ext cx="1238487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Left Brace 6"/>
          <p:cNvSpPr/>
          <p:nvPr/>
        </p:nvSpPr>
        <p:spPr>
          <a:xfrm>
            <a:off x="3825097" y="2492896"/>
            <a:ext cx="170839" cy="576064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Right Arrow 8"/>
          <p:cNvSpPr/>
          <p:nvPr/>
        </p:nvSpPr>
        <p:spPr>
          <a:xfrm rot="988727">
            <a:off x="2566219" y="3345055"/>
            <a:ext cx="1480657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Right Arrow 9"/>
          <p:cNvSpPr/>
          <p:nvPr/>
        </p:nvSpPr>
        <p:spPr>
          <a:xfrm rot="988727">
            <a:off x="2558729" y="4116866"/>
            <a:ext cx="184539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Right Arrow 10"/>
          <p:cNvSpPr/>
          <p:nvPr/>
        </p:nvSpPr>
        <p:spPr>
          <a:xfrm rot="368969">
            <a:off x="2555776" y="4671608"/>
            <a:ext cx="184539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Right Arrow 11"/>
          <p:cNvSpPr/>
          <p:nvPr/>
        </p:nvSpPr>
        <p:spPr>
          <a:xfrm rot="21149413">
            <a:off x="2597508" y="5325866"/>
            <a:ext cx="184539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Right Arrow 12"/>
          <p:cNvSpPr/>
          <p:nvPr/>
        </p:nvSpPr>
        <p:spPr>
          <a:xfrm rot="20554694">
            <a:off x="2545778" y="5911671"/>
            <a:ext cx="184539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17468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1840</TotalTime>
  <Words>886</Words>
  <Application>Microsoft Office PowerPoint</Application>
  <PresentationFormat>On-screen Show (4:3)</PresentationFormat>
  <Paragraphs>171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Median</vt:lpstr>
      <vt:lpstr>OUTPUT Interface</vt:lpstr>
      <vt:lpstr>ARM Memory Structure</vt:lpstr>
      <vt:lpstr>GPIO</vt:lpstr>
      <vt:lpstr>LPC 2388 Board</vt:lpstr>
      <vt:lpstr>LPC 2388 Board (Available Port)</vt:lpstr>
      <vt:lpstr>Control Register on GPIO Port</vt:lpstr>
      <vt:lpstr>Example 1 : Setting a port as output</vt:lpstr>
      <vt:lpstr>Example: 2 LEDs Blink (1)</vt:lpstr>
      <vt:lpstr>Example: 2 LEDs Blink (2)</vt:lpstr>
      <vt:lpstr>Example 3: 7-Segment (1)</vt:lpstr>
      <vt:lpstr>Example 3: 7-Segment(2)</vt:lpstr>
      <vt:lpstr>Example 3 : 7-Segment (3)</vt:lpstr>
      <vt:lpstr>SWITCH-CASE</vt:lpstr>
      <vt:lpstr>Example : SWITCH-CASE</vt:lpstr>
      <vt:lpstr>Example : SWITCH-CASE with Break</vt:lpstr>
      <vt:lpstr>Example : 7-Segment with SWITCH</vt:lpstr>
      <vt:lpstr>Assignment 9</vt:lpstr>
    </vt:vector>
  </TitlesOfParts>
  <Company>Kmutnb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 Curriculum</dc:title>
  <dc:creator>admin</dc:creator>
  <cp:lastModifiedBy>choopan</cp:lastModifiedBy>
  <cp:revision>104</cp:revision>
  <dcterms:created xsi:type="dcterms:W3CDTF">2011-09-20T01:40:53Z</dcterms:created>
  <dcterms:modified xsi:type="dcterms:W3CDTF">2013-10-24T13:59:55Z</dcterms:modified>
</cp:coreProperties>
</file>