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6" r:id="rId2"/>
    <p:sldId id="257" r:id="rId3"/>
    <p:sldId id="318" r:id="rId4"/>
    <p:sldId id="258" r:id="rId5"/>
    <p:sldId id="259" r:id="rId6"/>
    <p:sldId id="319" r:id="rId7"/>
    <p:sldId id="320" r:id="rId8"/>
    <p:sldId id="321" r:id="rId9"/>
    <p:sldId id="322" r:id="rId10"/>
    <p:sldId id="324" r:id="rId11"/>
    <p:sldId id="325" r:id="rId12"/>
    <p:sldId id="326" r:id="rId13"/>
    <p:sldId id="327" r:id="rId14"/>
    <p:sldId id="328" r:id="rId15"/>
    <p:sldId id="323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336" r:id="rId24"/>
    <p:sldId id="337" r:id="rId25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1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4A18E-2C40-4B50-8C45-2CCBAED911FF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668C3-CA9D-417A-8EBD-26761005E7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22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4038600"/>
            <a:ext cx="7795592" cy="18288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Review : </a:t>
            </a:r>
            <a:br>
              <a:rPr lang="en-US" dirty="0" smtClean="0"/>
            </a:br>
            <a:r>
              <a:rPr lang="en-US" dirty="0" smtClean="0"/>
              <a:t>C Programming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en-US" dirty="0"/>
              <a:t>353156 – Microprocessor</a:t>
            </a:r>
          </a:p>
          <a:p>
            <a:pPr algn="r"/>
            <a:r>
              <a:rPr lang="en-US" dirty="0"/>
              <a:t>Asst. Prof. Dr. </a:t>
            </a:r>
            <a:r>
              <a:rPr lang="en-US" dirty="0" err="1"/>
              <a:t>Choopan</a:t>
            </a:r>
            <a:r>
              <a:rPr lang="en-US" dirty="0"/>
              <a:t> </a:t>
            </a:r>
            <a:r>
              <a:rPr lang="en-US" dirty="0" err="1"/>
              <a:t>Rattanapoka</a:t>
            </a:r>
            <a:r>
              <a:rPr lang="en-US" dirty="0"/>
              <a:t> and Asst. Prof. Dr. </a:t>
            </a:r>
            <a:r>
              <a:rPr lang="en-US" dirty="0" err="1"/>
              <a:t>Suphot</a:t>
            </a:r>
            <a:r>
              <a:rPr lang="en-US" dirty="0"/>
              <a:t> </a:t>
            </a:r>
            <a:r>
              <a:rPr lang="en-US"/>
              <a:t>Chunwiphat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 kinds of </a:t>
            </a:r>
            <a:r>
              <a:rPr lang="en-US" dirty="0" smtClean="0">
                <a:solidFill>
                  <a:srgbClr val="00B0F0"/>
                </a:solidFill>
              </a:rPr>
              <a:t>if</a:t>
            </a:r>
            <a:r>
              <a:rPr lang="en-US" dirty="0" smtClean="0"/>
              <a:t> statement in C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if</a:t>
            </a:r>
            <a:r>
              <a:rPr lang="en-US" dirty="0" smtClean="0"/>
              <a:t> statement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- else</a:t>
            </a:r>
            <a:r>
              <a:rPr lang="en-US" dirty="0" smtClean="0"/>
              <a:t> statement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if – else if – else  </a:t>
            </a:r>
            <a:r>
              <a:rPr lang="en-US" dirty="0" smtClean="0"/>
              <a:t>statement</a:t>
            </a:r>
          </a:p>
          <a:p>
            <a:pPr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6501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Condition: IF statement</a:t>
            </a: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683568" y="1854984"/>
            <a:ext cx="2448272" cy="115212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== 5 ?</a:t>
            </a:r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7704" y="1566952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hape 5"/>
          <p:cNvCxnSpPr>
            <a:stCxn id="4" idx="1"/>
          </p:cNvCxnSpPr>
          <p:nvPr/>
        </p:nvCxnSpPr>
        <p:spPr>
          <a:xfrm rot="10800000" flipV="1">
            <a:off x="323528" y="2431048"/>
            <a:ext cx="360040" cy="79208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hape 20"/>
          <p:cNvCxnSpPr>
            <a:stCxn id="4" idx="3"/>
            <a:endCxn id="10" idx="6"/>
          </p:cNvCxnSpPr>
          <p:nvPr/>
        </p:nvCxnSpPr>
        <p:spPr>
          <a:xfrm flipH="1">
            <a:off x="2051720" y="2431048"/>
            <a:ext cx="1080120" cy="1800200"/>
          </a:xfrm>
          <a:prstGeom prst="bentConnector3">
            <a:avLst>
              <a:gd name="adj1" fmla="val -2116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5496" y="3223136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= A + 5</a:t>
            </a:r>
            <a:endParaRPr lang="en-US" dirty="0"/>
          </a:p>
        </p:txBody>
      </p:sp>
      <p:cxnSp>
        <p:nvCxnSpPr>
          <p:cNvPr id="9" name="Shape 8"/>
          <p:cNvCxnSpPr>
            <a:stCxn id="8" idx="2"/>
            <a:endCxn id="10" idx="2"/>
          </p:cNvCxnSpPr>
          <p:nvPr/>
        </p:nvCxnSpPr>
        <p:spPr>
          <a:xfrm rot="16200000" flipH="1">
            <a:off x="1079612" y="3547172"/>
            <a:ext cx="432048" cy="93610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763688" y="408723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907704" y="4375264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3528" y="2349748"/>
            <a:ext cx="54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87824" y="2061716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99592" y="4869160"/>
            <a:ext cx="2160240" cy="17281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000" dirty="0" err="1" smtClean="0"/>
              <a:t>int</a:t>
            </a:r>
            <a:r>
              <a:rPr lang="en-US" sz="2000" dirty="0" smtClean="0"/>
              <a:t> main(void) {</a:t>
            </a:r>
          </a:p>
          <a:p>
            <a:r>
              <a:rPr lang="en-US" sz="2000" dirty="0" smtClean="0"/>
              <a:t>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 A = 5;</a:t>
            </a:r>
          </a:p>
          <a:p>
            <a:r>
              <a:rPr lang="en-US" sz="2000" dirty="0" smtClean="0"/>
              <a:t>     if ( A == 5 )</a:t>
            </a:r>
          </a:p>
          <a:p>
            <a:r>
              <a:rPr lang="en-US" sz="2000" dirty="0" smtClean="0"/>
              <a:t>          </a:t>
            </a:r>
            <a:r>
              <a:rPr lang="en-US" sz="2000" dirty="0" smtClean="0">
                <a:solidFill>
                  <a:srgbClr val="00B050"/>
                </a:solidFill>
              </a:rPr>
              <a:t>A = A + 5;</a:t>
            </a:r>
          </a:p>
          <a:p>
            <a:r>
              <a:rPr lang="en-US" sz="2000" dirty="0" smtClean="0"/>
              <a:t>}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211960" y="1628800"/>
            <a:ext cx="0" cy="496855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Decision 16"/>
          <p:cNvSpPr/>
          <p:nvPr/>
        </p:nvSpPr>
        <p:spPr>
          <a:xfrm>
            <a:off x="5596280" y="1844824"/>
            <a:ext cx="2448272" cy="115212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== 5 ?</a:t>
            </a:r>
            <a:endParaRPr lang="en-US" sz="20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820416" y="1556792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17" idx="1"/>
          </p:cNvCxnSpPr>
          <p:nvPr/>
        </p:nvCxnSpPr>
        <p:spPr>
          <a:xfrm rot="10800000" flipV="1">
            <a:off x="5220072" y="2420888"/>
            <a:ext cx="376208" cy="43204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20"/>
          <p:cNvCxnSpPr>
            <a:stCxn id="17" idx="3"/>
            <a:endCxn id="23" idx="6"/>
          </p:cNvCxnSpPr>
          <p:nvPr/>
        </p:nvCxnSpPr>
        <p:spPr>
          <a:xfrm flipH="1">
            <a:off x="6964432" y="2420888"/>
            <a:ext cx="1080120" cy="1656184"/>
          </a:xfrm>
          <a:prstGeom prst="bentConnector3">
            <a:avLst>
              <a:gd name="adj1" fmla="val -2116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427984" y="2852936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= A + 5</a:t>
            </a:r>
            <a:endParaRPr lang="en-US" dirty="0"/>
          </a:p>
        </p:txBody>
      </p:sp>
      <p:cxnSp>
        <p:nvCxnSpPr>
          <p:cNvPr id="22" name="Shape 21"/>
          <p:cNvCxnSpPr>
            <a:stCxn id="27" idx="2"/>
            <a:endCxn id="23" idx="2"/>
          </p:cNvCxnSpPr>
          <p:nvPr/>
        </p:nvCxnSpPr>
        <p:spPr>
          <a:xfrm rot="16200000" flipH="1">
            <a:off x="5912232" y="3312904"/>
            <a:ext cx="72008" cy="145632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676400" y="393305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820416" y="4221088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36240" y="2339588"/>
            <a:ext cx="54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900536" y="2051556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427984" y="3573016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= A * 10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21" idx="2"/>
            <a:endCxn id="27" idx="0"/>
          </p:cNvCxnSpPr>
          <p:nvPr/>
        </p:nvCxnSpPr>
        <p:spPr>
          <a:xfrm>
            <a:off x="5220072" y="3284984"/>
            <a:ext cx="0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754608" y="4566984"/>
            <a:ext cx="2160240" cy="21743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000" dirty="0" err="1" smtClean="0"/>
              <a:t>int</a:t>
            </a:r>
            <a:r>
              <a:rPr lang="en-US" sz="2000" dirty="0" smtClean="0"/>
              <a:t> main(void) {</a:t>
            </a:r>
          </a:p>
          <a:p>
            <a:r>
              <a:rPr lang="en-US" sz="2000" dirty="0" smtClean="0"/>
              <a:t>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 A = 5;</a:t>
            </a:r>
          </a:p>
          <a:p>
            <a:r>
              <a:rPr lang="en-US" sz="2000" dirty="0" smtClean="0"/>
              <a:t>     if ( A == 5 )</a:t>
            </a:r>
            <a:r>
              <a:rPr lang="en-US" sz="2000" b="1" dirty="0" smtClean="0">
                <a:solidFill>
                  <a:srgbClr val="FF0000"/>
                </a:solidFill>
              </a:rPr>
              <a:t> {</a:t>
            </a:r>
          </a:p>
          <a:p>
            <a:r>
              <a:rPr lang="en-US" sz="2000" dirty="0" smtClean="0"/>
              <a:t>          </a:t>
            </a:r>
            <a:r>
              <a:rPr lang="en-US" sz="2000" dirty="0" smtClean="0">
                <a:solidFill>
                  <a:srgbClr val="00B050"/>
                </a:solidFill>
              </a:rPr>
              <a:t>A = A + 5;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          A = A * 10;</a:t>
            </a:r>
          </a:p>
          <a:p>
            <a:r>
              <a:rPr lang="en-US" sz="2000" dirty="0" smtClean="0"/>
              <a:t>    </a:t>
            </a:r>
            <a:r>
              <a:rPr lang="en-US" sz="2000" b="1" dirty="0" smtClean="0">
                <a:solidFill>
                  <a:srgbClr val="FF0000"/>
                </a:solidFill>
              </a:rPr>
              <a:t> }</a:t>
            </a:r>
          </a:p>
          <a:p>
            <a:r>
              <a:rPr lang="en-US" sz="20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  <p:bldP spid="23" grpId="0" animBg="1"/>
      <p:bldP spid="25" grpId="0"/>
      <p:bldP spid="26" grpId="0"/>
      <p:bldP spid="27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Condition: IF-ELSE statement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99592" y="4437112"/>
            <a:ext cx="2160240" cy="23042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000" dirty="0" err="1" smtClean="0"/>
              <a:t>int</a:t>
            </a:r>
            <a:r>
              <a:rPr lang="en-US" sz="2000" dirty="0" smtClean="0"/>
              <a:t> main(void) {</a:t>
            </a:r>
          </a:p>
          <a:p>
            <a:r>
              <a:rPr lang="en-US" sz="2000" dirty="0" smtClean="0"/>
              <a:t>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 A = 5;</a:t>
            </a:r>
          </a:p>
          <a:p>
            <a:r>
              <a:rPr lang="en-US" sz="2000" dirty="0" smtClean="0"/>
              <a:t>     if ( A == 5 )</a:t>
            </a:r>
          </a:p>
          <a:p>
            <a:r>
              <a:rPr lang="en-US" sz="2000" dirty="0" smtClean="0"/>
              <a:t>          </a:t>
            </a:r>
            <a:r>
              <a:rPr lang="en-US" sz="2000" dirty="0" smtClean="0">
                <a:solidFill>
                  <a:srgbClr val="00B050"/>
                </a:solidFill>
              </a:rPr>
              <a:t>A = A + 5;</a:t>
            </a:r>
          </a:p>
          <a:p>
            <a:r>
              <a:rPr lang="en-US" sz="2000" dirty="0" smtClean="0"/>
              <a:t>     else</a:t>
            </a:r>
          </a:p>
          <a:p>
            <a:r>
              <a:rPr lang="en-US" sz="2000" dirty="0" smtClean="0"/>
              <a:t>          </a:t>
            </a:r>
            <a:r>
              <a:rPr lang="en-US" sz="2000" dirty="0" smtClean="0">
                <a:solidFill>
                  <a:srgbClr val="0070C0"/>
                </a:solidFill>
              </a:rPr>
              <a:t>A = A – 10;</a:t>
            </a:r>
          </a:p>
          <a:p>
            <a:r>
              <a:rPr lang="en-US" sz="2000" dirty="0" smtClean="0"/>
              <a:t>}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3995936" y="1628800"/>
            <a:ext cx="0" cy="496855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Decision 16"/>
          <p:cNvSpPr/>
          <p:nvPr/>
        </p:nvSpPr>
        <p:spPr>
          <a:xfrm>
            <a:off x="5020216" y="1772816"/>
            <a:ext cx="2448272" cy="93610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== 5 ?</a:t>
            </a:r>
            <a:endParaRPr lang="en-US" sz="20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244352" y="1484784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17" idx="1"/>
          </p:cNvCxnSpPr>
          <p:nvPr/>
        </p:nvCxnSpPr>
        <p:spPr>
          <a:xfrm rot="10800000" flipV="1">
            <a:off x="4644008" y="2240868"/>
            <a:ext cx="376208" cy="54006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20"/>
          <p:cNvCxnSpPr>
            <a:stCxn id="45" idx="2"/>
            <a:endCxn id="23" idx="6"/>
          </p:cNvCxnSpPr>
          <p:nvPr/>
        </p:nvCxnSpPr>
        <p:spPr>
          <a:xfrm rot="5400000">
            <a:off x="6956348" y="3149052"/>
            <a:ext cx="72008" cy="120796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139952" y="2708920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= A + 10</a:t>
            </a:r>
            <a:endParaRPr lang="en-US" dirty="0"/>
          </a:p>
        </p:txBody>
      </p:sp>
      <p:cxnSp>
        <p:nvCxnSpPr>
          <p:cNvPr id="22" name="Shape 21"/>
          <p:cNvCxnSpPr>
            <a:stCxn id="27" idx="2"/>
            <a:endCxn id="23" idx="2"/>
          </p:cNvCxnSpPr>
          <p:nvPr/>
        </p:nvCxnSpPr>
        <p:spPr>
          <a:xfrm rot="16200000" flipH="1">
            <a:off x="5480184" y="3168888"/>
            <a:ext cx="72008" cy="1168296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100336" y="364502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23" idx="4"/>
          </p:cNvCxnSpPr>
          <p:nvPr/>
        </p:nvCxnSpPr>
        <p:spPr>
          <a:xfrm flipH="1">
            <a:off x="6228184" y="3933056"/>
            <a:ext cx="16168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660176" y="2195572"/>
            <a:ext cx="54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24472" y="1907540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139952" y="3284984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= A * 10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21" idx="2"/>
            <a:endCxn id="27" idx="0"/>
          </p:cNvCxnSpPr>
          <p:nvPr/>
        </p:nvCxnSpPr>
        <p:spPr>
          <a:xfrm>
            <a:off x="4932040" y="3140968"/>
            <a:ext cx="0" cy="1440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444208" y="3933056"/>
            <a:ext cx="2448272" cy="28529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err="1" smtClean="0"/>
              <a:t>int</a:t>
            </a:r>
            <a:r>
              <a:rPr lang="en-US" dirty="0" smtClean="0"/>
              <a:t> main(void) {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int</a:t>
            </a:r>
            <a:r>
              <a:rPr lang="en-US" dirty="0" smtClean="0"/>
              <a:t>  A = 5;</a:t>
            </a:r>
          </a:p>
          <a:p>
            <a:r>
              <a:rPr lang="en-US" dirty="0" smtClean="0"/>
              <a:t>     if ( A == 5 )</a:t>
            </a:r>
            <a:r>
              <a:rPr lang="en-US" b="1" dirty="0" smtClean="0">
                <a:solidFill>
                  <a:srgbClr val="FF0000"/>
                </a:solidFill>
              </a:rPr>
              <a:t> {</a:t>
            </a:r>
          </a:p>
          <a:p>
            <a:r>
              <a:rPr lang="en-US" dirty="0" smtClean="0"/>
              <a:t>          </a:t>
            </a:r>
            <a:r>
              <a:rPr lang="en-US" dirty="0" smtClean="0">
                <a:solidFill>
                  <a:srgbClr val="00B050"/>
                </a:solidFill>
              </a:rPr>
              <a:t>A = A + 10;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         A = A * 10;</a:t>
            </a:r>
          </a:p>
          <a:p>
            <a:r>
              <a:rPr lang="en-US" dirty="0" smtClean="0"/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 } </a:t>
            </a:r>
            <a:r>
              <a:rPr lang="en-US" dirty="0" smtClean="0">
                <a:solidFill>
                  <a:schemeClr val="tx1"/>
                </a:solidFill>
              </a:rPr>
              <a:t>else</a:t>
            </a:r>
            <a:r>
              <a:rPr lang="en-US" b="1" dirty="0" smtClean="0">
                <a:solidFill>
                  <a:srgbClr val="FF0000"/>
                </a:solidFill>
              </a:rPr>
              <a:t> {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     </a:t>
            </a:r>
            <a:r>
              <a:rPr lang="en-US" dirty="0" smtClean="0">
                <a:solidFill>
                  <a:srgbClr val="0070C0"/>
                </a:solidFill>
              </a:rPr>
              <a:t>A = A – 10;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         A = A / 10;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}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28" name="Flowchart: Decision 27"/>
          <p:cNvSpPr/>
          <p:nvPr/>
        </p:nvSpPr>
        <p:spPr>
          <a:xfrm>
            <a:off x="755576" y="1865144"/>
            <a:ext cx="2448272" cy="115212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== 5 ?</a:t>
            </a:r>
            <a:endParaRPr lang="en-US" sz="2000" dirty="0"/>
          </a:p>
        </p:txBody>
      </p:sp>
      <p:cxnSp>
        <p:nvCxnSpPr>
          <p:cNvPr id="29" name="Straight Arrow Connector 28"/>
          <p:cNvCxnSpPr>
            <a:endCxn id="28" idx="0"/>
          </p:cNvCxnSpPr>
          <p:nvPr/>
        </p:nvCxnSpPr>
        <p:spPr>
          <a:xfrm>
            <a:off x="1979712" y="1577112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stCxn id="28" idx="1"/>
          </p:cNvCxnSpPr>
          <p:nvPr/>
        </p:nvCxnSpPr>
        <p:spPr>
          <a:xfrm rot="10800000" flipV="1">
            <a:off x="395536" y="2441208"/>
            <a:ext cx="360040" cy="79208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28" idx="3"/>
          </p:cNvCxnSpPr>
          <p:nvPr/>
        </p:nvCxnSpPr>
        <p:spPr>
          <a:xfrm>
            <a:off x="3203848" y="2441208"/>
            <a:ext cx="432048" cy="79208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07504" y="3212976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= A + 10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267744" y="3233296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= A - 10</a:t>
            </a:r>
            <a:endParaRPr lang="en-US" dirty="0"/>
          </a:p>
        </p:txBody>
      </p:sp>
      <p:cxnSp>
        <p:nvCxnSpPr>
          <p:cNvPr id="36" name="Shape 35"/>
          <p:cNvCxnSpPr>
            <a:stCxn id="34" idx="2"/>
            <a:endCxn id="38" idx="2"/>
          </p:cNvCxnSpPr>
          <p:nvPr/>
        </p:nvCxnSpPr>
        <p:spPr>
          <a:xfrm rot="16200000" flipH="1">
            <a:off x="1295636" y="3392996"/>
            <a:ext cx="144016" cy="93610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hape 36"/>
          <p:cNvCxnSpPr>
            <a:stCxn id="35" idx="2"/>
            <a:endCxn id="38" idx="6"/>
          </p:cNvCxnSpPr>
          <p:nvPr/>
        </p:nvCxnSpPr>
        <p:spPr>
          <a:xfrm rot="5400000">
            <a:off x="2529932" y="3403156"/>
            <a:ext cx="123696" cy="93610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835696" y="378904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979712" y="4077072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5536" y="2359908"/>
            <a:ext cx="54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090747" y="2359908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6804248" y="2708920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= A - 10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6804248" y="3284984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= A / 10</a:t>
            </a:r>
            <a:endParaRPr lang="en-US" dirty="0"/>
          </a:p>
        </p:txBody>
      </p:sp>
      <p:cxnSp>
        <p:nvCxnSpPr>
          <p:cNvPr id="46" name="Shape 45"/>
          <p:cNvCxnSpPr/>
          <p:nvPr/>
        </p:nvCxnSpPr>
        <p:spPr>
          <a:xfrm rot="16200000" flipH="1">
            <a:off x="7416316" y="2333196"/>
            <a:ext cx="432048" cy="360040"/>
          </a:xfrm>
          <a:prstGeom prst="bentConnector3">
            <a:avLst>
              <a:gd name="adj1" fmla="val -643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4" idx="2"/>
            <a:endCxn id="45" idx="0"/>
          </p:cNvCxnSpPr>
          <p:nvPr/>
        </p:nvCxnSpPr>
        <p:spPr>
          <a:xfrm>
            <a:off x="7596336" y="3140968"/>
            <a:ext cx="0" cy="1440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  <p:bldP spid="23" grpId="0" animBg="1"/>
      <p:bldP spid="25" grpId="0"/>
      <p:bldP spid="26" grpId="0"/>
      <p:bldP spid="27" grpId="0" animBg="1"/>
      <p:bldP spid="33" grpId="0" animBg="1"/>
      <p:bldP spid="44" grpId="0" animBg="1"/>
      <p:bldP spid="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Condition: IF- ELSE IF - ELSE statement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516216" y="1700808"/>
            <a:ext cx="2448272" cy="48965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err="1" smtClean="0"/>
              <a:t>int</a:t>
            </a:r>
            <a:r>
              <a:rPr lang="en-US" dirty="0" smtClean="0"/>
              <a:t> main(void) {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int</a:t>
            </a:r>
            <a:r>
              <a:rPr lang="en-US" dirty="0" smtClean="0"/>
              <a:t>  A = 4;</a:t>
            </a:r>
          </a:p>
          <a:p>
            <a:r>
              <a:rPr lang="en-US" dirty="0" smtClean="0"/>
              <a:t>     if ( A == 1 )</a:t>
            </a:r>
            <a:r>
              <a:rPr lang="en-US" b="1" dirty="0" smtClean="0">
                <a:solidFill>
                  <a:srgbClr val="FF0000"/>
                </a:solidFill>
              </a:rPr>
              <a:t> {</a:t>
            </a:r>
          </a:p>
          <a:p>
            <a:r>
              <a:rPr lang="en-US" dirty="0" smtClean="0"/>
              <a:t>          </a:t>
            </a:r>
            <a:r>
              <a:rPr lang="en-US" dirty="0" smtClean="0">
                <a:solidFill>
                  <a:srgbClr val="00B050"/>
                </a:solidFill>
              </a:rPr>
              <a:t>A = A + 10;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} </a:t>
            </a:r>
            <a:r>
              <a:rPr lang="en-US" dirty="0" smtClean="0">
                <a:solidFill>
                  <a:schemeClr val="tx1"/>
                </a:solidFill>
              </a:rPr>
              <a:t>else  if ( A == 2 )</a:t>
            </a:r>
            <a:r>
              <a:rPr lang="en-US" b="1" dirty="0" smtClean="0">
                <a:solidFill>
                  <a:srgbClr val="FF0000"/>
                </a:solidFill>
              </a:rPr>
              <a:t>{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     </a:t>
            </a:r>
            <a:r>
              <a:rPr lang="en-US" dirty="0" smtClean="0">
                <a:solidFill>
                  <a:srgbClr val="0070C0"/>
                </a:solidFill>
              </a:rPr>
              <a:t>A = A – 10;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} </a:t>
            </a:r>
            <a:r>
              <a:rPr lang="en-US" dirty="0" smtClean="0">
                <a:solidFill>
                  <a:schemeClr val="tx1"/>
                </a:solidFill>
              </a:rPr>
              <a:t>else if (A == 3) </a:t>
            </a:r>
            <a:r>
              <a:rPr lang="en-US" b="1" dirty="0" smtClean="0">
                <a:solidFill>
                  <a:srgbClr val="FF0000"/>
                </a:solidFill>
              </a:rPr>
              <a:t>{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      </a:t>
            </a:r>
            <a:r>
              <a:rPr lang="en-US" dirty="0" smtClean="0">
                <a:solidFill>
                  <a:srgbClr val="7030A0"/>
                </a:solidFill>
              </a:rPr>
              <a:t>A = A * 2;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} </a:t>
            </a:r>
            <a:r>
              <a:rPr lang="en-US" dirty="0" smtClean="0">
                <a:solidFill>
                  <a:schemeClr val="tx1"/>
                </a:solidFill>
              </a:rPr>
              <a:t>else if (A == 4) </a:t>
            </a:r>
            <a:r>
              <a:rPr lang="en-US" b="1" dirty="0" smtClean="0">
                <a:solidFill>
                  <a:srgbClr val="FF0000"/>
                </a:solidFill>
              </a:rPr>
              <a:t>{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    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= A / 4;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} </a:t>
            </a:r>
            <a:r>
              <a:rPr lang="en-US" dirty="0" smtClean="0">
                <a:solidFill>
                  <a:schemeClr val="tx1"/>
                </a:solidFill>
              </a:rPr>
              <a:t>else</a:t>
            </a:r>
            <a:r>
              <a:rPr lang="en-US" b="1" dirty="0" smtClean="0">
                <a:solidFill>
                  <a:srgbClr val="FF0000"/>
                </a:solidFill>
              </a:rPr>
              <a:t> {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  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 = (A + 2) * 3;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}   </a:t>
            </a:r>
          </a:p>
          <a:p>
            <a:r>
              <a:rPr lang="en-US" dirty="0" smtClean="0"/>
              <a:t>}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97344" y="1628800"/>
            <a:ext cx="6192688" cy="4670010"/>
            <a:chOff x="107504" y="1660330"/>
            <a:chExt cx="6336704" cy="4854504"/>
          </a:xfrm>
        </p:grpSpPr>
        <p:sp>
          <p:nvSpPr>
            <p:cNvPr id="5" name="Flowchart: Decision 4"/>
            <p:cNvSpPr/>
            <p:nvPr/>
          </p:nvSpPr>
          <p:spPr>
            <a:xfrm>
              <a:off x="662548" y="1988840"/>
              <a:ext cx="2232248" cy="792088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Condition 1</a:t>
              </a:r>
              <a:endParaRPr lang="en-US" sz="16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763688" y="1660330"/>
              <a:ext cx="0" cy="28803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07504" y="3140968"/>
              <a:ext cx="1584176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 action</a:t>
              </a:r>
              <a:endParaRPr lang="en-US" dirty="0"/>
            </a:p>
          </p:txBody>
        </p:sp>
        <p:cxnSp>
          <p:nvCxnSpPr>
            <p:cNvPr id="17" name="Shape 16"/>
            <p:cNvCxnSpPr>
              <a:stCxn id="5" idx="1"/>
            </p:cNvCxnSpPr>
            <p:nvPr/>
          </p:nvCxnSpPr>
          <p:spPr>
            <a:xfrm rot="10800000" flipV="1">
              <a:off x="539552" y="2384884"/>
              <a:ext cx="122996" cy="756084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lowchart: Decision 17"/>
            <p:cNvSpPr/>
            <p:nvPr/>
          </p:nvSpPr>
          <p:spPr>
            <a:xfrm>
              <a:off x="2267744" y="2996952"/>
              <a:ext cx="2232248" cy="792088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Condition 2</a:t>
              </a:r>
              <a:endParaRPr lang="en-US" sz="1600" dirty="0"/>
            </a:p>
          </p:txBody>
        </p:sp>
        <p:cxnSp>
          <p:nvCxnSpPr>
            <p:cNvPr id="20" name="Shape 19"/>
            <p:cNvCxnSpPr>
              <a:stCxn id="5" idx="3"/>
              <a:endCxn id="18" idx="0"/>
            </p:cNvCxnSpPr>
            <p:nvPr/>
          </p:nvCxnSpPr>
          <p:spPr>
            <a:xfrm>
              <a:off x="2894796" y="2384884"/>
              <a:ext cx="489072" cy="612068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1547664" y="4077072"/>
              <a:ext cx="1584176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 action</a:t>
              </a:r>
              <a:endParaRPr lang="en-US" dirty="0"/>
            </a:p>
          </p:txBody>
        </p:sp>
        <p:cxnSp>
          <p:nvCxnSpPr>
            <p:cNvPr id="23" name="Shape 22"/>
            <p:cNvCxnSpPr>
              <a:stCxn id="18" idx="1"/>
            </p:cNvCxnSpPr>
            <p:nvPr/>
          </p:nvCxnSpPr>
          <p:spPr>
            <a:xfrm rot="10800000" flipV="1">
              <a:off x="2195736" y="3392996"/>
              <a:ext cx="72008" cy="684076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3779912" y="3933056"/>
              <a:ext cx="2232248" cy="792088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Condition N</a:t>
              </a:r>
              <a:endParaRPr lang="en-US" sz="1600" dirty="0"/>
            </a:p>
          </p:txBody>
        </p:sp>
        <p:cxnSp>
          <p:nvCxnSpPr>
            <p:cNvPr id="26" name="Shape 25"/>
            <p:cNvCxnSpPr>
              <a:stCxn id="18" idx="3"/>
              <a:endCxn id="24" idx="0"/>
            </p:cNvCxnSpPr>
            <p:nvPr/>
          </p:nvCxnSpPr>
          <p:spPr>
            <a:xfrm>
              <a:off x="4499992" y="3392996"/>
              <a:ext cx="396044" cy="540060"/>
            </a:xfrm>
            <a:prstGeom prst="bentConnector2">
              <a:avLst/>
            </a:prstGeom>
            <a:ln w="28575"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3131840" y="4869160"/>
              <a:ext cx="1584176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 action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860032" y="4869160"/>
              <a:ext cx="1584176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 action</a:t>
              </a:r>
              <a:endParaRPr lang="en-US" dirty="0"/>
            </a:p>
          </p:txBody>
        </p:sp>
        <p:cxnSp>
          <p:nvCxnSpPr>
            <p:cNvPr id="30" name="Shape 29"/>
            <p:cNvCxnSpPr>
              <a:stCxn id="24" idx="1"/>
            </p:cNvCxnSpPr>
            <p:nvPr/>
          </p:nvCxnSpPr>
          <p:spPr>
            <a:xfrm rot="10800000" flipV="1">
              <a:off x="3635896" y="4329100"/>
              <a:ext cx="144016" cy="540060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hape 31"/>
            <p:cNvCxnSpPr>
              <a:stCxn id="24" idx="3"/>
            </p:cNvCxnSpPr>
            <p:nvPr/>
          </p:nvCxnSpPr>
          <p:spPr>
            <a:xfrm>
              <a:off x="6012160" y="4329100"/>
              <a:ext cx="216024" cy="540060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3059832" y="6021288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Elbow Connector 34"/>
            <p:cNvCxnSpPr>
              <a:endCxn id="33" idx="2"/>
            </p:cNvCxnSpPr>
            <p:nvPr/>
          </p:nvCxnSpPr>
          <p:spPr>
            <a:xfrm>
              <a:off x="539552" y="3717032"/>
              <a:ext cx="2520280" cy="2412268"/>
            </a:xfrm>
            <a:prstGeom prst="bentConnector3">
              <a:avLst>
                <a:gd name="adj1" fmla="val -44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lbow Connector 37"/>
            <p:cNvCxnSpPr>
              <a:endCxn id="33" idx="1"/>
            </p:cNvCxnSpPr>
            <p:nvPr/>
          </p:nvCxnSpPr>
          <p:spPr>
            <a:xfrm rot="16200000" flipH="1">
              <a:off x="1948980" y="4899891"/>
              <a:ext cx="1399788" cy="906277"/>
            </a:xfrm>
            <a:prstGeom prst="bentConnector3">
              <a:avLst>
                <a:gd name="adj1" fmla="val 80785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lbow Connector 40"/>
            <p:cNvCxnSpPr>
              <a:stCxn id="27" idx="2"/>
              <a:endCxn id="33" idx="0"/>
            </p:cNvCxnSpPr>
            <p:nvPr/>
          </p:nvCxnSpPr>
          <p:spPr>
            <a:xfrm rot="5400000">
              <a:off x="3275856" y="5373216"/>
              <a:ext cx="576064" cy="720080"/>
            </a:xfrm>
            <a:prstGeom prst="bentConnector3">
              <a:avLst>
                <a:gd name="adj1" fmla="val 60947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Elbow Connector 43"/>
            <p:cNvCxnSpPr>
              <a:endCxn id="33" idx="6"/>
            </p:cNvCxnSpPr>
            <p:nvPr/>
          </p:nvCxnSpPr>
          <p:spPr>
            <a:xfrm rot="10800000" flipV="1">
              <a:off x="3347864" y="5445224"/>
              <a:ext cx="2880320" cy="684076"/>
            </a:xfrm>
            <a:prstGeom prst="bentConnector3">
              <a:avLst>
                <a:gd name="adj1" fmla="val 8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3203848" y="6226802"/>
              <a:ext cx="0" cy="28803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323528" y="2060848"/>
              <a:ext cx="545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715960" y="2060848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07704" y="3059668"/>
              <a:ext cx="545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372144" y="3059668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522795" y="3995772"/>
              <a:ext cx="545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40296" y="3995772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false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3528" y="1700808"/>
            <a:ext cx="5040560" cy="48965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err="1" smtClean="0"/>
              <a:t>int</a:t>
            </a:r>
            <a:r>
              <a:rPr lang="en-US" dirty="0" smtClean="0"/>
              <a:t> main(void) {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int</a:t>
            </a:r>
            <a:r>
              <a:rPr lang="en-US" dirty="0" smtClean="0"/>
              <a:t>  A, B;</a:t>
            </a:r>
          </a:p>
          <a:p>
            <a:r>
              <a:rPr lang="en-US" dirty="0" smtClean="0"/>
              <a:t>     if ( (A + 5)  &lt;= 6 )</a:t>
            </a:r>
            <a:r>
              <a:rPr lang="en-US" b="1" dirty="0" smtClean="0">
                <a:solidFill>
                  <a:srgbClr val="FF0000"/>
                </a:solidFill>
              </a:rPr>
              <a:t> {</a:t>
            </a:r>
          </a:p>
          <a:p>
            <a:r>
              <a:rPr lang="en-US" dirty="0" smtClean="0"/>
              <a:t>          </a:t>
            </a:r>
            <a:r>
              <a:rPr lang="en-US" dirty="0" smtClean="0">
                <a:solidFill>
                  <a:srgbClr val="00B050"/>
                </a:solidFill>
              </a:rPr>
              <a:t>B = A + 10;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} </a:t>
            </a:r>
            <a:r>
              <a:rPr lang="en-US" dirty="0" smtClean="0">
                <a:solidFill>
                  <a:schemeClr val="tx1"/>
                </a:solidFill>
              </a:rPr>
              <a:t>else  if ( A == 2 || A == 5 )</a:t>
            </a:r>
            <a:r>
              <a:rPr lang="en-US" b="1" dirty="0" smtClean="0">
                <a:solidFill>
                  <a:srgbClr val="FF0000"/>
                </a:solidFill>
              </a:rPr>
              <a:t>{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      </a:t>
            </a:r>
            <a:r>
              <a:rPr lang="en-US" dirty="0" smtClean="0">
                <a:solidFill>
                  <a:srgbClr val="0070C0"/>
                </a:solidFill>
              </a:rPr>
              <a:t>B = A – 10;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} </a:t>
            </a:r>
            <a:r>
              <a:rPr lang="en-US" dirty="0" smtClean="0">
                <a:solidFill>
                  <a:schemeClr val="tx1"/>
                </a:solidFill>
              </a:rPr>
              <a:t>else if (A == 3 || A &gt; 7) </a:t>
            </a:r>
            <a:r>
              <a:rPr lang="en-US" b="1" dirty="0" smtClean="0">
                <a:solidFill>
                  <a:srgbClr val="FF0000"/>
                </a:solidFill>
              </a:rPr>
              <a:t>{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      </a:t>
            </a:r>
            <a:r>
              <a:rPr lang="en-US" dirty="0">
                <a:solidFill>
                  <a:srgbClr val="7030A0"/>
                </a:solidFill>
              </a:rPr>
              <a:t>B</a:t>
            </a:r>
            <a:r>
              <a:rPr lang="en-US" dirty="0" smtClean="0">
                <a:solidFill>
                  <a:srgbClr val="7030A0"/>
                </a:solidFill>
              </a:rPr>
              <a:t> = A * 2;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} </a:t>
            </a:r>
            <a:r>
              <a:rPr lang="en-US" dirty="0" smtClean="0">
                <a:solidFill>
                  <a:schemeClr val="tx1"/>
                </a:solidFill>
              </a:rPr>
              <a:t>else if (A == 4) </a:t>
            </a:r>
            <a:r>
              <a:rPr lang="en-US" b="1" dirty="0" smtClean="0">
                <a:solidFill>
                  <a:srgbClr val="FF0000"/>
                </a:solidFill>
              </a:rPr>
              <a:t>{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     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B = A / 4;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} </a:t>
            </a:r>
            <a:r>
              <a:rPr lang="en-US" dirty="0" smtClean="0">
                <a:solidFill>
                  <a:schemeClr val="tx1"/>
                </a:solidFill>
              </a:rPr>
              <a:t>else</a:t>
            </a:r>
            <a:r>
              <a:rPr lang="en-US" b="1" dirty="0" smtClean="0">
                <a:solidFill>
                  <a:srgbClr val="FF0000"/>
                </a:solidFill>
              </a:rPr>
              <a:t> {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    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= (A + 2) * 3;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}   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     </a:t>
            </a:r>
            <a:r>
              <a:rPr lang="en-US" dirty="0" smtClean="0">
                <a:solidFill>
                  <a:schemeClr val="tx1"/>
                </a:solidFill>
              </a:rPr>
              <a:t>B = B + 1;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5508104" y="1700808"/>
            <a:ext cx="3528392" cy="32403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What is the value stored in a variable B at the end of program </a:t>
            </a:r>
          </a:p>
          <a:p>
            <a:r>
              <a:rPr lang="en-US" dirty="0" smtClean="0"/>
              <a:t>If A =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-1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4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7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10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Statement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Iteration statement sometimes called “Loop” is the part of code that repeat itself as long as the condition  is valid.</a:t>
            </a:r>
          </a:p>
          <a:p>
            <a:r>
              <a:rPr lang="en-US" dirty="0" smtClean="0"/>
              <a:t>In C : we have 3 types of iteration statement</a:t>
            </a:r>
          </a:p>
          <a:p>
            <a:pPr lvl="1"/>
            <a:r>
              <a:rPr lang="en-US" dirty="0" smtClean="0"/>
              <a:t>while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o-while</a:t>
            </a:r>
          </a:p>
          <a:p>
            <a:pPr lvl="1"/>
            <a:r>
              <a:rPr lang="en-US" dirty="0" smtClean="0"/>
              <a:t>for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2844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statement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043739"/>
              </p:ext>
            </p:extLst>
          </p:nvPr>
        </p:nvGraphicFramePr>
        <p:xfrm>
          <a:off x="6372200" y="2314168"/>
          <a:ext cx="2664296" cy="2987040"/>
        </p:xfrm>
        <a:graphic>
          <a:graphicData uri="http://schemas.openxmlformats.org/drawingml/2006/table">
            <a:tbl>
              <a:tblPr/>
              <a:tblGrid>
                <a:gridCol w="2664296"/>
              </a:tblGrid>
              <a:tr h="0">
                <a:tc>
                  <a:txBody>
                    <a:bodyPr/>
                    <a:lstStyle/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while (condition)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{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latin typeface="Cordia New"/>
                          <a:ea typeface="Times New Roman"/>
                          <a:cs typeface="Angsana New"/>
                        </a:rPr>
                        <a:t>            </a:t>
                      </a: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statement-1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            statement-2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             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…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            statement-n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}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147424"/>
              </p:ext>
            </p:extLst>
          </p:nvPr>
        </p:nvGraphicFramePr>
        <p:xfrm>
          <a:off x="251520" y="5095840"/>
          <a:ext cx="3074477" cy="853440"/>
        </p:xfrm>
        <a:graphic>
          <a:graphicData uri="http://schemas.openxmlformats.org/drawingml/2006/table">
            <a:tbl>
              <a:tblPr/>
              <a:tblGrid>
                <a:gridCol w="3074477"/>
              </a:tblGrid>
              <a:tr h="0">
                <a:tc>
                  <a:txBody>
                    <a:bodyPr/>
                    <a:lstStyle/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while (condition)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                statement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pic>
        <p:nvPicPr>
          <p:cNvPr id="6" name="รูปภาพ 3"/>
          <p:cNvPicPr>
            <a:picLocks noGrp="1"/>
          </p:cNvPicPr>
          <p:nvPr>
            <p:ph sz="quarter" idx="1"/>
          </p:nvPr>
        </p:nvPicPr>
        <p:blipFill rotWithShape="1">
          <a:blip r:embed="rId2" cstate="print">
            <a:alphaModFix/>
            <a:lum/>
          </a:blip>
          <a:srcRect r="59711"/>
          <a:stretch/>
        </p:blipFill>
        <p:spPr>
          <a:xfrm>
            <a:off x="467544" y="1844825"/>
            <a:ext cx="2591073" cy="3024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รูปภาพ 4"/>
          <p:cNvPicPr/>
          <p:nvPr/>
        </p:nvPicPr>
        <p:blipFill rotWithShape="1">
          <a:blip r:embed="rId3" cstate="print">
            <a:alphaModFix/>
            <a:lum/>
          </a:blip>
          <a:srcRect r="54816"/>
          <a:stretch/>
        </p:blipFill>
        <p:spPr>
          <a:xfrm>
            <a:off x="4067944" y="2348880"/>
            <a:ext cx="2304256" cy="300231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/>
        </p:nvCxnSpPr>
        <p:spPr>
          <a:xfrm>
            <a:off x="3779912" y="1628800"/>
            <a:ext cx="0" cy="4896544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21380" y="2806700"/>
            <a:ext cx="54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2411760" y="219557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8785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827584" y="1772816"/>
            <a:ext cx="4176464" cy="41044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main(void)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count = 0;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while (count &lt;= 3)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count = count + 1;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}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48064" y="2420888"/>
            <a:ext cx="3528392" cy="14041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What is the value stored in a variable </a:t>
            </a:r>
            <a:r>
              <a:rPr lang="en-US" sz="2400" dirty="0" smtClean="0">
                <a:solidFill>
                  <a:srgbClr val="FF0000"/>
                </a:solidFill>
              </a:rPr>
              <a:t>count</a:t>
            </a:r>
            <a:r>
              <a:rPr lang="en-US" sz="2400" dirty="0" smtClean="0"/>
              <a:t> at the end of program  ?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191265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DO-WHILE statement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407040"/>
              </p:ext>
            </p:extLst>
          </p:nvPr>
        </p:nvGraphicFramePr>
        <p:xfrm>
          <a:off x="6300192" y="2668880"/>
          <a:ext cx="2736304" cy="2560320"/>
        </p:xfrm>
        <a:graphic>
          <a:graphicData uri="http://schemas.openxmlformats.org/drawingml/2006/table">
            <a:tbl>
              <a:tblPr/>
              <a:tblGrid>
                <a:gridCol w="2736304"/>
              </a:tblGrid>
              <a:tr h="0">
                <a:tc>
                  <a:txBody>
                    <a:bodyPr/>
                    <a:lstStyle/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do</a:t>
                      </a:r>
                      <a:r>
                        <a:rPr lang="en-US" sz="2800" baseline="0" dirty="0" smtClean="0">
                          <a:latin typeface="Times New Roman"/>
                          <a:ea typeface="Times New Roman"/>
                          <a:cs typeface="Angsana New"/>
                        </a:rPr>
                        <a:t>  </a:t>
                      </a: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{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           statement-1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           statement-2;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           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…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          statement-n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}   while 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(condition);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22449"/>
              </p:ext>
            </p:extLst>
          </p:nvPr>
        </p:nvGraphicFramePr>
        <p:xfrm>
          <a:off x="395536" y="4240514"/>
          <a:ext cx="2520280" cy="1280160"/>
        </p:xfrm>
        <a:graphic>
          <a:graphicData uri="http://schemas.openxmlformats.org/drawingml/2006/table">
            <a:tbl>
              <a:tblPr/>
              <a:tblGrid>
                <a:gridCol w="2520280"/>
              </a:tblGrid>
              <a:tr h="0">
                <a:tc>
                  <a:txBody>
                    <a:bodyPr/>
                    <a:lstStyle/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do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ordia New"/>
                          <a:ea typeface="Times New Roman"/>
                          <a:cs typeface="Angsana New"/>
                        </a:rPr>
                        <a:t>           statement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ordia New"/>
                          <a:ea typeface="Times New Roman"/>
                          <a:cs typeface="Angsana New"/>
                        </a:rPr>
                        <a:t>while (condition);</a:t>
                      </a:r>
                      <a:endParaRPr lang="en-US" sz="28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pic>
        <p:nvPicPr>
          <p:cNvPr id="6" name="รูปภาพ 3"/>
          <p:cNvPicPr/>
          <p:nvPr/>
        </p:nvPicPr>
        <p:blipFill rotWithShape="1">
          <a:blip r:embed="rId2" cstate="print">
            <a:alphaModFix/>
            <a:lum/>
          </a:blip>
          <a:srcRect r="52204" b="61842"/>
          <a:stretch/>
        </p:blipFill>
        <p:spPr>
          <a:xfrm>
            <a:off x="340880" y="2204864"/>
            <a:ext cx="2862968" cy="189163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รูปภาพ 3"/>
          <p:cNvPicPr/>
          <p:nvPr/>
        </p:nvPicPr>
        <p:blipFill rotWithShape="1">
          <a:blip r:embed="rId2" cstate="print">
            <a:alphaModFix/>
            <a:lum/>
          </a:blip>
          <a:srcRect t="42220" r="53903"/>
          <a:stretch/>
        </p:blipFill>
        <p:spPr>
          <a:xfrm>
            <a:off x="3491880" y="2436850"/>
            <a:ext cx="2761261" cy="28643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3275856" y="1628800"/>
            <a:ext cx="0" cy="4896544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00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827584" y="1772816"/>
            <a:ext cx="4176464" cy="41044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main(void)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count = 0;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do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count = count + 1;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>
                <a:solidFill>
                  <a:schemeClr val="tx1"/>
                </a:solidFill>
              </a:rPr>
              <a:t>} while (count &lt;= 3</a:t>
            </a:r>
            <a:r>
              <a:rPr lang="en-US" sz="24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48064" y="2420888"/>
            <a:ext cx="3528392" cy="14041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What is the value stored in a variable </a:t>
            </a:r>
            <a:r>
              <a:rPr lang="en-US" sz="2400" dirty="0" smtClean="0">
                <a:solidFill>
                  <a:srgbClr val="FF0000"/>
                </a:solidFill>
              </a:rPr>
              <a:t>count</a:t>
            </a:r>
            <a:r>
              <a:rPr lang="en-US" sz="2400" dirty="0" smtClean="0"/>
              <a:t> at the end of program  ?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147349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VS 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Up until now, you have learnt a lot about assembly instruction to control your microprocessor/controller</a:t>
            </a:r>
          </a:p>
          <a:p>
            <a:r>
              <a:rPr lang="en-US" dirty="0" smtClean="0"/>
              <a:t>Assembly depends on microprocessor architecture</a:t>
            </a:r>
          </a:p>
          <a:p>
            <a:pPr lvl="1"/>
            <a:r>
              <a:rPr lang="en-US" b="1" dirty="0" smtClean="0"/>
              <a:t>Pro :</a:t>
            </a:r>
            <a:r>
              <a:rPr lang="en-US" dirty="0" smtClean="0"/>
              <a:t> your programs run fast</a:t>
            </a:r>
          </a:p>
          <a:p>
            <a:pPr lvl="1"/>
            <a:r>
              <a:rPr lang="en-US" b="1" dirty="0" smtClean="0"/>
              <a:t>Con:</a:t>
            </a:r>
            <a:r>
              <a:rPr lang="en-US" dirty="0" smtClean="0"/>
              <a:t> If you change your platform from ARM to Intel, you have to re-write your assembly code</a:t>
            </a:r>
          </a:p>
          <a:p>
            <a:r>
              <a:rPr lang="en-US" dirty="0" smtClean="0"/>
              <a:t>For C, if your microprocessor model has a C compiler, you can program in C and let C compiler compiles your program to assembly language</a:t>
            </a:r>
          </a:p>
          <a:p>
            <a:pPr lvl="1"/>
            <a:r>
              <a:rPr lang="en-US" b="1" dirty="0" smtClean="0"/>
              <a:t>Pro : </a:t>
            </a:r>
          </a:p>
          <a:p>
            <a:pPr lvl="2"/>
            <a:r>
              <a:rPr lang="en-US" dirty="0" smtClean="0"/>
              <a:t>You don’t need to worry about registers inside microprocessor</a:t>
            </a:r>
          </a:p>
          <a:p>
            <a:pPr lvl="2"/>
            <a:r>
              <a:rPr lang="en-US" dirty="0" smtClean="0"/>
              <a:t>You can use your old code and compile it on other architectures without the need to modify.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95536" y="1700808"/>
            <a:ext cx="4176464" cy="37444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main(void)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count = 0;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do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count = count + 1;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>
                <a:solidFill>
                  <a:schemeClr val="tx1"/>
                </a:solidFill>
              </a:rPr>
              <a:t>} while (</a:t>
            </a:r>
            <a:r>
              <a:rPr lang="en-US" sz="2400" dirty="0" smtClean="0">
                <a:solidFill>
                  <a:schemeClr val="tx1"/>
                </a:solidFill>
              </a:rPr>
              <a:t>count &lt; 0);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3"/>
          <p:cNvSpPr/>
          <p:nvPr/>
        </p:nvSpPr>
        <p:spPr>
          <a:xfrm>
            <a:off x="4716016" y="1700808"/>
            <a:ext cx="4176464" cy="37444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main(void)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count = 0;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while (count &lt; 0)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count = count + 1;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}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7584" y="5661248"/>
            <a:ext cx="7632848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/>
              <a:t>What is the value stored in a variable </a:t>
            </a:r>
            <a:r>
              <a:rPr lang="en-US" sz="2000" dirty="0" smtClean="0">
                <a:solidFill>
                  <a:srgbClr val="FF0000"/>
                </a:solidFill>
              </a:rPr>
              <a:t>count</a:t>
            </a:r>
            <a:r>
              <a:rPr lang="en-US" sz="2000" dirty="0" smtClean="0"/>
              <a:t> at the end of program  ?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362593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5364088" y="4181048"/>
          <a:ext cx="3384376" cy="2560320"/>
        </p:xfrm>
        <a:graphic>
          <a:graphicData uri="http://schemas.openxmlformats.org/drawingml/2006/table">
            <a:tbl>
              <a:tblPr/>
              <a:tblGrid>
                <a:gridCol w="3384376"/>
              </a:tblGrid>
              <a:tr h="0">
                <a:tc>
                  <a:txBody>
                    <a:bodyPr/>
                    <a:lstStyle/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for(expr1;  expr2;  expr3)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{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             statement-1</a:t>
                      </a: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             statement-2</a:t>
                      </a: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             …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             statement-n</a:t>
                      </a: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;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}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899592" y="4353664"/>
          <a:ext cx="2880320" cy="731520"/>
        </p:xfrm>
        <a:graphic>
          <a:graphicData uri="http://schemas.openxmlformats.org/drawingml/2006/table">
            <a:tbl>
              <a:tblPr/>
              <a:tblGrid>
                <a:gridCol w="2880320"/>
              </a:tblGrid>
              <a:tr h="0">
                <a:tc>
                  <a:txBody>
                    <a:bodyPr/>
                    <a:lstStyle/>
                    <a:p>
                      <a:pPr indent="180340"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Times New Roman"/>
                          <a:cs typeface="Angsana New"/>
                        </a:rPr>
                        <a:t>for(expr1;  expr2;  expr3)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Times New Roman"/>
                          <a:cs typeface="Angsana New"/>
                        </a:rPr>
                        <a:t>              statement;</a:t>
                      </a:r>
                      <a:endParaRPr lang="en-US" sz="24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pic>
        <p:nvPicPr>
          <p:cNvPr id="6" name="รูปภาพ 7" descr="for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4" y="1844824"/>
            <a:ext cx="4680520" cy="2304256"/>
          </a:xfrm>
          <a:prstGeom prst="rect">
            <a:avLst/>
          </a:prstGeom>
        </p:spPr>
      </p:pic>
      <p:pic>
        <p:nvPicPr>
          <p:cNvPr id="7" name="รูปภาพ 4"/>
          <p:cNvPicPr/>
          <p:nvPr/>
        </p:nvPicPr>
        <p:blipFill>
          <a:blip r:embed="rId3" cstate="print">
            <a:alphaModFix/>
            <a:lum/>
          </a:blip>
          <a:srcRect r="55275" b="5125"/>
          <a:stretch>
            <a:fillRect/>
          </a:stretch>
        </p:blipFill>
        <p:spPr>
          <a:xfrm>
            <a:off x="5940152" y="1627237"/>
            <a:ext cx="2232248" cy="252184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5076056" y="1628800"/>
            <a:ext cx="0" cy="4896544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115616" y="5229200"/>
            <a:ext cx="2592288" cy="12241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EXPR1  = Initialize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EXPR2 = Loop Condition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EXPR3 = Updater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755576" y="1700808"/>
            <a:ext cx="4464496" cy="3672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main(void)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, A = 0;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for(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 = 1; 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 &lt;= 3; 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=i+1) 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   A = A +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}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?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1640994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err="1" smtClean="0"/>
              <a:t>i</a:t>
            </a:r>
            <a:endParaRPr lang="en-US" sz="4000" b="1" dirty="0" smtClean="0"/>
          </a:p>
        </p:txBody>
      </p:sp>
      <p:sp>
        <p:nvSpPr>
          <p:cNvPr id="7" name="ลูกศรขวา 6"/>
          <p:cNvSpPr/>
          <p:nvPr/>
        </p:nvSpPr>
        <p:spPr>
          <a:xfrm rot="10800000">
            <a:off x="4716016" y="3356991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ขวา 7"/>
          <p:cNvSpPr/>
          <p:nvPr/>
        </p:nvSpPr>
        <p:spPr>
          <a:xfrm rot="10800000">
            <a:off x="2843808" y="2996952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ลูกศรขวา 8"/>
          <p:cNvSpPr/>
          <p:nvPr/>
        </p:nvSpPr>
        <p:spPr>
          <a:xfrm rot="10800000">
            <a:off x="4139953" y="3717032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0" name="ลูกศรขวา 9"/>
          <p:cNvSpPr/>
          <p:nvPr/>
        </p:nvSpPr>
        <p:spPr>
          <a:xfrm rot="10800000">
            <a:off x="1403648" y="4105536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1" name="ลูกศรขวา 10"/>
          <p:cNvSpPr/>
          <p:nvPr/>
        </p:nvSpPr>
        <p:spPr>
          <a:xfrm rot="5400000">
            <a:off x="1907704" y="3068960"/>
            <a:ext cx="360040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9" name="ลูกศรขวา 18"/>
          <p:cNvSpPr/>
          <p:nvPr/>
        </p:nvSpPr>
        <p:spPr>
          <a:xfrm rot="10800000">
            <a:off x="1043608" y="4437112"/>
            <a:ext cx="648072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0" name="ลูกศรขวา 19"/>
          <p:cNvSpPr/>
          <p:nvPr/>
        </p:nvSpPr>
        <p:spPr>
          <a:xfrm rot="5400000">
            <a:off x="2771800" y="3068960"/>
            <a:ext cx="360040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1" name="ลูกศรขวา 20"/>
          <p:cNvSpPr/>
          <p:nvPr/>
        </p:nvSpPr>
        <p:spPr>
          <a:xfrm rot="5400000">
            <a:off x="3635896" y="3068960"/>
            <a:ext cx="360040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2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th-TH" sz="2800" dirty="0"/>
          </a:p>
        </p:txBody>
      </p:sp>
      <p:sp>
        <p:nvSpPr>
          <p:cNvPr id="16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th-TH" dirty="0"/>
          </a:p>
        </p:txBody>
      </p:sp>
      <p:sp>
        <p:nvSpPr>
          <p:cNvPr id="17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th-TH" sz="2800" dirty="0"/>
          </a:p>
        </p:txBody>
      </p:sp>
      <p:sp>
        <p:nvSpPr>
          <p:cNvPr id="18" name="สี่เหลี่ยมผืนผ้า 10"/>
          <p:cNvSpPr/>
          <p:nvPr/>
        </p:nvSpPr>
        <p:spPr>
          <a:xfrm>
            <a:off x="6876256" y="1700808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th-TH" sz="2800" dirty="0"/>
          </a:p>
        </p:txBody>
      </p:sp>
      <p:sp>
        <p:nvSpPr>
          <p:cNvPr id="23" name="สี่เหลี่ยมผืนผ้า 10"/>
          <p:cNvSpPr/>
          <p:nvPr/>
        </p:nvSpPr>
        <p:spPr>
          <a:xfrm>
            <a:off x="6907624" y="2636912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</a:t>
            </a:r>
            <a:endParaRPr lang="th-TH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6084168" y="2577098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/>
              <a:t>A</a:t>
            </a:r>
          </a:p>
        </p:txBody>
      </p:sp>
      <p:sp>
        <p:nvSpPr>
          <p:cNvPr id="25" name="สี่เหลี่ยมผืนผ้า 10"/>
          <p:cNvSpPr/>
          <p:nvPr/>
        </p:nvSpPr>
        <p:spPr>
          <a:xfrm>
            <a:off x="6916896" y="2636912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th-TH" sz="2800" dirty="0"/>
          </a:p>
        </p:txBody>
      </p:sp>
      <p:sp>
        <p:nvSpPr>
          <p:cNvPr id="26" name="สี่เหลี่ยมผืนผ้า 10"/>
          <p:cNvSpPr/>
          <p:nvPr/>
        </p:nvSpPr>
        <p:spPr>
          <a:xfrm>
            <a:off x="6917784" y="2636912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th-TH" sz="2800" dirty="0"/>
          </a:p>
        </p:txBody>
      </p:sp>
      <p:sp>
        <p:nvSpPr>
          <p:cNvPr id="27" name="สี่เหลี่ยมผืนผ้า 10"/>
          <p:cNvSpPr/>
          <p:nvPr/>
        </p:nvSpPr>
        <p:spPr>
          <a:xfrm>
            <a:off x="6907624" y="2636912"/>
            <a:ext cx="1584176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7" grpId="7" animBg="1"/>
      <p:bldP spid="8" grpId="0" animBg="1"/>
      <p:bldP spid="8" grpId="1" animBg="1"/>
      <p:bldP spid="9" grpId="0" animBg="1"/>
      <p:bldP spid="9" grpId="1" animBg="1"/>
      <p:bldP spid="9" grpId="2" animBg="1"/>
      <p:bldP spid="9" grpId="3" animBg="1"/>
      <p:bldP spid="9" grpId="4" animBg="1"/>
      <p:bldP spid="9" grpId="5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  <p:bldP spid="11" grpId="0" animBg="1"/>
      <p:bldP spid="11" grpId="1" animBg="1"/>
      <p:bldP spid="19" grpId="0" animBg="1"/>
      <p:bldP spid="20" grpId="0" animBg="1"/>
      <p:bldP spid="20" grpId="1" animBg="1"/>
      <p:bldP spid="20" grpId="2" animBg="1"/>
      <p:bldP spid="20" grpId="3" animBg="1"/>
      <p:bldP spid="20" grpId="4" animBg="1"/>
      <p:bldP spid="20" grpId="5" animBg="1"/>
      <p:bldP spid="20" grpId="6" animBg="1"/>
      <p:bldP spid="20" grpId="7" animBg="1"/>
      <p:bldP spid="21" grpId="0" animBg="1"/>
      <p:bldP spid="21" grpId="1" animBg="1"/>
      <p:bldP spid="21" grpId="2" animBg="1"/>
      <p:bldP spid="21" grpId="3" animBg="1"/>
      <p:bldP spid="21" grpId="4" animBg="1"/>
      <p:bldP spid="21" grpId="5" animBg="1"/>
      <p:bldP spid="22" grpId="0" animBg="1"/>
      <p:bldP spid="16" grpId="0" animBg="1"/>
      <p:bldP spid="17" grpId="0" animBg="1"/>
      <p:bldP spid="18" grpId="0" animBg="1"/>
      <p:bldP spid="23" grpId="0" animBg="1"/>
      <p:bldP spid="24" grpId="0"/>
      <p:bldP spid="25" grpId="0" animBg="1"/>
      <p:bldP spid="26" grpId="0" animBg="1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83568" y="1700808"/>
            <a:ext cx="4176464" cy="41044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main(void)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A, B = 5, SUM = 0;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for(A = 1; A &lt;= B; A++) 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if(A &lt;= 2) 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  SUM = SUM + 10;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} else 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  SUM = SUM + 1;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}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4048" y="1700808"/>
            <a:ext cx="3816424" cy="1800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What is the value stored in variables </a:t>
            </a:r>
            <a:r>
              <a:rPr lang="en-US" sz="2400" dirty="0" smtClean="0">
                <a:solidFill>
                  <a:srgbClr val="FF0000"/>
                </a:solidFill>
              </a:rPr>
              <a:t>A, B, and SUM</a:t>
            </a:r>
            <a:r>
              <a:rPr lang="en-US" sz="2400" dirty="0" smtClean="0"/>
              <a:t> at the end of program  ?</a:t>
            </a:r>
            <a:endParaRPr lang="th-TH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609636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(1)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83568" y="1700808"/>
            <a:ext cx="4176464" cy="41044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main(void)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</a:rPr>
              <a:t>unnsigned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A = 0x1;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B, C;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    for(B = 0; B &lt; 4; B++) {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A = A &lt;&lt; 1;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C = A + 1;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}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4048" y="1700808"/>
            <a:ext cx="3816424" cy="1800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What is the value stored in variables </a:t>
            </a:r>
            <a:r>
              <a:rPr lang="en-US" sz="2400" dirty="0" smtClean="0">
                <a:solidFill>
                  <a:srgbClr val="FF0000"/>
                </a:solidFill>
              </a:rPr>
              <a:t>A, B, and C</a:t>
            </a:r>
            <a:r>
              <a:rPr lang="en-US" sz="2400" dirty="0" smtClean="0"/>
              <a:t> at the end of program  ?</a:t>
            </a:r>
            <a:endParaRPr lang="th-TH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609636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(2)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Program Structure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89918"/>
            <a:ext cx="3429024" cy="3643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094121" y="1628800"/>
            <a:ext cx="3078279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 compiler parses them before </a:t>
            </a:r>
          </a:p>
          <a:p>
            <a:r>
              <a:rPr lang="en-US" dirty="0" smtClean="0"/>
              <a:t>compiles a program.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#include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#define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3092767"/>
            <a:ext cx="354802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Define global variables which all of </a:t>
            </a:r>
          </a:p>
          <a:p>
            <a:r>
              <a:rPr lang="en-US" dirty="0" smtClean="0"/>
              <a:t>the functions in C can see and use.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4510861"/>
            <a:ext cx="302294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Main program in C start in {   }</a:t>
            </a:r>
          </a:p>
          <a:p>
            <a:r>
              <a:rPr lang="en-US" dirty="0" smtClean="0"/>
              <a:t>of  main function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 rot="14403864">
            <a:off x="4355976" y="2060848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283968" y="3140968"/>
            <a:ext cx="64807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393557">
            <a:off x="4283968" y="4437112"/>
            <a:ext cx="64807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Data Types in C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963648"/>
          <a:ext cx="8153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961"/>
                <a:gridCol w="2736304"/>
                <a:gridCol w="38341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Memory</a:t>
                      </a:r>
                      <a:r>
                        <a:rPr lang="en-US" baseline="0" dirty="0" smtClean="0"/>
                        <a:t> Consumption (bit)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 of</a:t>
                      </a:r>
                      <a:r>
                        <a:rPr lang="en-US" baseline="0" dirty="0" smtClean="0"/>
                        <a:t> stored 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-128 to 127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unsigned 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</a:t>
                      </a:r>
                      <a:r>
                        <a:rPr lang="en-US" baseline="0" dirty="0" smtClean="0"/>
                        <a:t> to 255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int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32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-2,147,483,648 to 2,147,483,647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unsigned  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int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32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0   to  4,294,967,295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-2,147,483,648 to 2,147,483,647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unsigned</a:t>
                      </a:r>
                      <a:r>
                        <a:rPr lang="en-US" baseline="0" dirty="0" smtClean="0"/>
                        <a:t> 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to 4,294,967,295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</a:t>
                      </a:r>
                      <a:r>
                        <a:rPr lang="en-US" baseline="0" dirty="0" smtClean="0"/>
                        <a:t> x 10</a:t>
                      </a:r>
                      <a:r>
                        <a:rPr lang="en-US" baseline="30000" dirty="0" smtClean="0"/>
                        <a:t>-38</a:t>
                      </a:r>
                      <a:r>
                        <a:rPr lang="en-US" baseline="0" dirty="0" smtClean="0"/>
                        <a:t>  to  3.4 x10</a:t>
                      </a:r>
                      <a:r>
                        <a:rPr lang="en-US" baseline="30000" dirty="0" smtClean="0"/>
                        <a:t>38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</a:t>
                      </a:r>
                      <a:r>
                        <a:rPr lang="en-US" baseline="0" dirty="0" smtClean="0"/>
                        <a:t> x 10</a:t>
                      </a:r>
                      <a:r>
                        <a:rPr lang="en-US" baseline="30000" dirty="0" smtClean="0"/>
                        <a:t>-308</a:t>
                      </a:r>
                      <a:r>
                        <a:rPr lang="en-US" baseline="0" dirty="0" smtClean="0"/>
                        <a:t> to 1.7 x 10</a:t>
                      </a:r>
                      <a:r>
                        <a:rPr lang="en-US" baseline="30000" dirty="0" smtClean="0"/>
                        <a:t>308</a:t>
                      </a:r>
                      <a:endParaRPr lang="en-US" baseline="30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define a variable in C</a:t>
            </a:r>
            <a:endParaRPr lang="en-US" dirty="0"/>
          </a:p>
        </p:txBody>
      </p:sp>
      <p:pic>
        <p:nvPicPr>
          <p:cNvPr id="5" name="รูปภาพ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928802"/>
            <a:ext cx="8001056" cy="40005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76744" y="1741512"/>
            <a:ext cx="5687544" cy="449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int</a:t>
            </a:r>
            <a:r>
              <a:rPr lang="en-US" dirty="0" smtClean="0">
                <a:solidFill>
                  <a:srgbClr val="0070C0"/>
                </a:solidFill>
              </a:rPr>
              <a:t>   main(void)  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/>
              <a:t>  A;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 smtClean="0"/>
              <a:t>B;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/>
              <a:t>  C, D, E;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/>
              <a:t>  F = 0, G = 10, H = 0x20;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unsigned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dirty="0" smtClean="0"/>
              <a:t>K,  L = 10;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A  = 50;</a:t>
            </a:r>
          </a:p>
          <a:p>
            <a:pPr>
              <a:buNone/>
            </a:pPr>
            <a:r>
              <a:rPr lang="en-US" dirty="0" smtClean="0"/>
              <a:t>   B   = 100;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}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 Operations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51520" y="1700808"/>
          <a:ext cx="403244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800200"/>
                <a:gridCol w="12241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 +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Subtraction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 -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 * 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 / 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Modulo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 % 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1520" y="4221088"/>
            <a:ext cx="4032448" cy="21602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/>
              <a:t>int</a:t>
            </a:r>
            <a:r>
              <a:rPr lang="en-US" sz="3200" dirty="0" smtClean="0"/>
              <a:t>  A = 10,  B = 3, C;</a:t>
            </a:r>
          </a:p>
          <a:p>
            <a:r>
              <a:rPr lang="en-US" sz="3200" dirty="0" smtClean="0"/>
              <a:t>C = A % B;</a:t>
            </a:r>
          </a:p>
          <a:p>
            <a:endParaRPr lang="en-US" sz="3200" dirty="0" smtClean="0"/>
          </a:p>
          <a:p>
            <a:r>
              <a:rPr lang="en-US" sz="2400" dirty="0" smtClean="0"/>
              <a:t>What is the value inside the variable C ?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644008" y="1700808"/>
            <a:ext cx="4104456" cy="46805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dirty="0" err="1" smtClean="0"/>
              <a:t>int</a:t>
            </a:r>
            <a:r>
              <a:rPr lang="en-US" sz="2400" dirty="0" smtClean="0"/>
              <a:t> main(void) {</a:t>
            </a:r>
          </a:p>
          <a:p>
            <a:r>
              <a:rPr lang="en-US" sz="2400" dirty="0" smtClean="0"/>
              <a:t>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 A = 10,  B = 4; </a:t>
            </a:r>
          </a:p>
          <a:p>
            <a:r>
              <a:rPr lang="en-US" sz="2400" dirty="0" smtClean="0"/>
              <a:t>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C, D, E, F, G;</a:t>
            </a:r>
          </a:p>
          <a:p>
            <a:endParaRPr lang="en-US" sz="2400" dirty="0" smtClean="0"/>
          </a:p>
          <a:p>
            <a:r>
              <a:rPr lang="en-US" sz="2400" dirty="0" smtClean="0"/>
              <a:t>     C = A + B;</a:t>
            </a:r>
          </a:p>
          <a:p>
            <a:r>
              <a:rPr lang="en-US" sz="2400" dirty="0" smtClean="0"/>
              <a:t>     D = A  - B;</a:t>
            </a:r>
          </a:p>
          <a:p>
            <a:r>
              <a:rPr lang="en-US" sz="2400" dirty="0" smtClean="0"/>
              <a:t>     E  = A * B;</a:t>
            </a:r>
          </a:p>
          <a:p>
            <a:r>
              <a:rPr lang="en-US" sz="2400" dirty="0" smtClean="0"/>
              <a:t>     F  = A / B;</a:t>
            </a:r>
          </a:p>
          <a:p>
            <a:r>
              <a:rPr lang="en-US" sz="2400" dirty="0" smtClean="0"/>
              <a:t>     G = A % B;</a:t>
            </a:r>
          </a:p>
          <a:p>
            <a:r>
              <a:rPr lang="en-US" sz="2400" dirty="0" smtClean="0"/>
              <a:t>}</a:t>
            </a:r>
          </a:p>
          <a:p>
            <a:endParaRPr lang="en-US" sz="2400" dirty="0" smtClean="0"/>
          </a:p>
          <a:p>
            <a:r>
              <a:rPr lang="en-US" dirty="0" smtClean="0"/>
              <a:t>What is the value inside the variable C, D, E, F, and G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51520" y="1700808"/>
          <a:ext cx="403244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800200"/>
                <a:gridCol w="12241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 &amp;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|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^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 ^ 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!A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&lt;&lt;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Shift</a:t>
                      </a:r>
                      <a:r>
                        <a:rPr lang="en-US" baseline="0" dirty="0" smtClean="0"/>
                        <a:t> Left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</a:t>
                      </a:r>
                      <a:r>
                        <a:rPr lang="en-US" baseline="0" dirty="0" smtClean="0"/>
                        <a:t> &lt;&lt;</a:t>
                      </a:r>
                      <a:r>
                        <a:rPr lang="en-US" dirty="0" smtClean="0"/>
                        <a:t>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Shift Right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&gt;&gt; 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9512" y="4509120"/>
            <a:ext cx="4248472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Mostly, we use bitwise operations with unsigned data type.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44008" y="1556792"/>
            <a:ext cx="4104456" cy="48245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000" dirty="0" err="1" smtClean="0"/>
              <a:t>int</a:t>
            </a:r>
            <a:r>
              <a:rPr lang="en-US" sz="2000" dirty="0" smtClean="0"/>
              <a:t> main(void) {</a:t>
            </a:r>
          </a:p>
          <a:p>
            <a:r>
              <a:rPr lang="en-US" sz="2000" dirty="0" smtClean="0"/>
              <a:t>    unsigned </a:t>
            </a:r>
            <a:r>
              <a:rPr lang="en-US" sz="2000" dirty="0" err="1" smtClean="0"/>
              <a:t>int</a:t>
            </a:r>
            <a:r>
              <a:rPr lang="en-US" sz="2000" dirty="0" smtClean="0"/>
              <a:t>  A, B, C, D, E, F, G, H;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A = 0xCD;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B =  0x88;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</a:p>
          <a:p>
            <a:r>
              <a:rPr lang="en-US" sz="2000" dirty="0" smtClean="0"/>
              <a:t>    C = A &amp; B;</a:t>
            </a:r>
          </a:p>
          <a:p>
            <a:r>
              <a:rPr lang="en-US" sz="2000" dirty="0" smtClean="0"/>
              <a:t>    D = A | B;</a:t>
            </a:r>
          </a:p>
          <a:p>
            <a:r>
              <a:rPr lang="en-US" sz="2000" dirty="0" smtClean="0"/>
              <a:t>    E  = A ^ B;</a:t>
            </a:r>
          </a:p>
          <a:p>
            <a:r>
              <a:rPr lang="en-US" sz="2000" dirty="0" smtClean="0"/>
              <a:t>    F  = !A;</a:t>
            </a:r>
          </a:p>
          <a:p>
            <a:r>
              <a:rPr lang="en-US" sz="2000" dirty="0" smtClean="0"/>
              <a:t>    G = A &lt;&lt; 2;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H  = A &gt;&gt; 2;</a:t>
            </a:r>
          </a:p>
          <a:p>
            <a:r>
              <a:rPr lang="en-US" sz="2000" dirty="0" smtClean="0"/>
              <a:t>}</a:t>
            </a:r>
          </a:p>
          <a:p>
            <a:endParaRPr lang="en-US" sz="2000" dirty="0" smtClean="0"/>
          </a:p>
          <a:p>
            <a:r>
              <a:rPr lang="en-US" sz="1600" dirty="0" smtClean="0"/>
              <a:t>What is the value inside the variable C, D, E, F,  G and H ?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Operations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51520" y="1697216"/>
          <a:ext cx="381642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7363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==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EQUAL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!=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EQUAL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Greater</a:t>
                      </a:r>
                      <a:r>
                        <a:rPr lang="en-US" baseline="0" dirty="0" smtClean="0"/>
                        <a:t> than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Greater</a:t>
                      </a:r>
                      <a:r>
                        <a:rPr lang="en-US" baseline="0" dirty="0" smtClean="0"/>
                        <a:t> than or equal 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</a:t>
                      </a:r>
                      <a:r>
                        <a:rPr lang="en-US" baseline="0" dirty="0" smtClean="0"/>
                        <a:t> than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 than</a:t>
                      </a:r>
                      <a:r>
                        <a:rPr lang="en-US" baseline="0" dirty="0" smtClean="0"/>
                        <a:t> or equal to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251520" y="4577536"/>
          <a:ext cx="381642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7363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&amp;&amp;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||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99992" y="2132856"/>
          <a:ext cx="439248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4878"/>
                <a:gridCol w="13976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Truth 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==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!=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&gt;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&lt;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(A == 50) &amp;&amp; (A == 100)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(A == 50) </a:t>
                      </a:r>
                      <a:r>
                        <a:rPr lang="en-US" baseline="0" dirty="0" smtClean="0"/>
                        <a:t> || (A == 100)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(A != B) &amp;&amp;</a:t>
                      </a:r>
                      <a:r>
                        <a:rPr lang="en-US" baseline="0" dirty="0" smtClean="0"/>
                        <a:t> (B != 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(A ==</a:t>
                      </a:r>
                      <a:r>
                        <a:rPr lang="en-US" baseline="0" dirty="0" smtClean="0"/>
                        <a:t> B) || (B ==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!(A == B) &amp;&amp; (B != 40)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99992" y="1691516"/>
            <a:ext cx="3003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Suppose, A = 100 and B = 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5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1232</TotalTime>
  <Words>1660</Words>
  <Application>Microsoft Office PowerPoint</Application>
  <PresentationFormat>On-screen Show (4:3)</PresentationFormat>
  <Paragraphs>404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Review :  C Programming Language</vt:lpstr>
      <vt:lpstr>Assembly VS C </vt:lpstr>
      <vt:lpstr>C Program Structure</vt:lpstr>
      <vt:lpstr>Basic Data Types in C</vt:lpstr>
      <vt:lpstr>How to define a variable in C</vt:lpstr>
      <vt:lpstr>Example 1</vt:lpstr>
      <vt:lpstr>Mathematic Operations</vt:lpstr>
      <vt:lpstr>Bitwise Operations</vt:lpstr>
      <vt:lpstr>Logical Operations</vt:lpstr>
      <vt:lpstr>Condition</vt:lpstr>
      <vt:lpstr>Condition: IF statement</vt:lpstr>
      <vt:lpstr>Condition: IF-ELSE statement</vt:lpstr>
      <vt:lpstr>Condition: IF- ELSE IF - ELSE statement</vt:lpstr>
      <vt:lpstr>Example 1</vt:lpstr>
      <vt:lpstr>Iteration Statement</vt:lpstr>
      <vt:lpstr>WHILE statement</vt:lpstr>
      <vt:lpstr>Example 2</vt:lpstr>
      <vt:lpstr>DO-WHILE statement</vt:lpstr>
      <vt:lpstr>Example 3</vt:lpstr>
      <vt:lpstr>Example 4</vt:lpstr>
      <vt:lpstr>FOR  Statement</vt:lpstr>
      <vt:lpstr>Example 5</vt:lpstr>
      <vt:lpstr>Assignment 8</vt:lpstr>
      <vt:lpstr>Assignment 8</vt:lpstr>
    </vt:vector>
  </TitlesOfParts>
  <Company>Kmutnb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 Curriculum</dc:title>
  <dc:creator>admin</dc:creator>
  <cp:lastModifiedBy>choopan</cp:lastModifiedBy>
  <cp:revision>102</cp:revision>
  <dcterms:created xsi:type="dcterms:W3CDTF">2011-09-20T01:40:53Z</dcterms:created>
  <dcterms:modified xsi:type="dcterms:W3CDTF">2013-10-24T13:59:47Z</dcterms:modified>
</cp:coreProperties>
</file>