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57" r:id="rId3"/>
    <p:sldId id="318" r:id="rId4"/>
    <p:sldId id="258" r:id="rId5"/>
    <p:sldId id="259" r:id="rId6"/>
    <p:sldId id="319" r:id="rId7"/>
    <p:sldId id="320" r:id="rId8"/>
    <p:sldId id="321" r:id="rId9"/>
    <p:sldId id="322" r:id="rId10"/>
    <p:sldId id="324" r:id="rId11"/>
    <p:sldId id="325" r:id="rId12"/>
    <p:sldId id="326" r:id="rId13"/>
    <p:sldId id="327" r:id="rId14"/>
    <p:sldId id="328" r:id="rId15"/>
    <p:sldId id="323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4A18E-2C40-4B50-8C45-2CCBAED911FF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668C3-CA9D-417A-8EBD-26761005E7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22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4038600"/>
            <a:ext cx="7795592" cy="18288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Review : </a:t>
            </a:r>
            <a:br>
              <a:rPr lang="en-US" dirty="0" smtClean="0"/>
            </a:br>
            <a:r>
              <a:rPr lang="en-US" dirty="0" smtClean="0"/>
              <a:t>C Programming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kinds of </a:t>
            </a:r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statement in C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statement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- else</a:t>
            </a:r>
            <a:r>
              <a:rPr lang="en-US" dirty="0" smtClean="0"/>
              <a:t> statement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if – else if – else  </a:t>
            </a:r>
            <a:r>
              <a:rPr lang="en-US" dirty="0" smtClean="0"/>
              <a:t>statement</a:t>
            </a:r>
          </a:p>
          <a:p>
            <a:pPr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650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Condition: IF statement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683568" y="1854984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7704" y="156695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4" idx="1"/>
          </p:cNvCxnSpPr>
          <p:nvPr/>
        </p:nvCxnSpPr>
        <p:spPr>
          <a:xfrm rot="10800000" flipV="1">
            <a:off x="323528" y="2431048"/>
            <a:ext cx="360040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hape 20"/>
          <p:cNvCxnSpPr>
            <a:stCxn id="4" idx="3"/>
            <a:endCxn id="10" idx="6"/>
          </p:cNvCxnSpPr>
          <p:nvPr/>
        </p:nvCxnSpPr>
        <p:spPr>
          <a:xfrm flipH="1">
            <a:off x="2051720" y="2431048"/>
            <a:ext cx="1080120" cy="1800200"/>
          </a:xfrm>
          <a:prstGeom prst="bentConnector3">
            <a:avLst>
              <a:gd name="adj1" fmla="val -2116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5496" y="322313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+ 5</a:t>
            </a:r>
            <a:endParaRPr lang="en-US" dirty="0"/>
          </a:p>
        </p:txBody>
      </p:sp>
      <p:cxnSp>
        <p:nvCxnSpPr>
          <p:cNvPr id="9" name="Shape 8"/>
          <p:cNvCxnSpPr>
            <a:stCxn id="8" idx="2"/>
            <a:endCxn id="10" idx="2"/>
          </p:cNvCxnSpPr>
          <p:nvPr/>
        </p:nvCxnSpPr>
        <p:spPr>
          <a:xfrm rot="16200000" flipH="1">
            <a:off x="1079612" y="3547172"/>
            <a:ext cx="432048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763688" y="408723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07704" y="4375264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3528" y="2349748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2061716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99592" y="4869160"/>
            <a:ext cx="2160240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/>
              <a:t>int</a:t>
            </a:r>
            <a:r>
              <a:rPr lang="en-US" sz="2000" dirty="0" smtClean="0"/>
              <a:t> main(void) {</a:t>
            </a:r>
          </a:p>
          <a:p>
            <a:r>
              <a:rPr lang="en-US" sz="20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A = 5;</a:t>
            </a:r>
          </a:p>
          <a:p>
            <a:r>
              <a:rPr lang="en-US" sz="2000" dirty="0" smtClean="0"/>
              <a:t>     if ( A == 5 )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B050"/>
                </a:solidFill>
              </a:rPr>
              <a:t>A = A + 5;</a:t>
            </a:r>
          </a:p>
          <a:p>
            <a:r>
              <a:rPr lang="en-US" sz="2000" dirty="0" smtClean="0"/>
              <a:t>}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211960" y="1628800"/>
            <a:ext cx="0" cy="49685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ecision 16"/>
          <p:cNvSpPr/>
          <p:nvPr/>
        </p:nvSpPr>
        <p:spPr>
          <a:xfrm>
            <a:off x="5596280" y="1844824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820416" y="155679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17" idx="1"/>
          </p:cNvCxnSpPr>
          <p:nvPr/>
        </p:nvCxnSpPr>
        <p:spPr>
          <a:xfrm rot="10800000" flipV="1">
            <a:off x="5220072" y="2420888"/>
            <a:ext cx="376208" cy="43204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20"/>
          <p:cNvCxnSpPr>
            <a:stCxn id="17" idx="3"/>
            <a:endCxn id="23" idx="6"/>
          </p:cNvCxnSpPr>
          <p:nvPr/>
        </p:nvCxnSpPr>
        <p:spPr>
          <a:xfrm flipH="1">
            <a:off x="6964432" y="2420888"/>
            <a:ext cx="1080120" cy="1656184"/>
          </a:xfrm>
          <a:prstGeom prst="bentConnector3">
            <a:avLst>
              <a:gd name="adj1" fmla="val -2116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27984" y="285293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+ 5</a:t>
            </a:r>
            <a:endParaRPr lang="en-US" dirty="0"/>
          </a:p>
        </p:txBody>
      </p:sp>
      <p:cxnSp>
        <p:nvCxnSpPr>
          <p:cNvPr id="22" name="Shape 21"/>
          <p:cNvCxnSpPr>
            <a:stCxn id="27" idx="2"/>
            <a:endCxn id="23" idx="2"/>
          </p:cNvCxnSpPr>
          <p:nvPr/>
        </p:nvCxnSpPr>
        <p:spPr>
          <a:xfrm rot="16200000" flipH="1">
            <a:off x="5912232" y="3312904"/>
            <a:ext cx="72008" cy="145632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76400" y="393305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820416" y="422108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36240" y="2339588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900536" y="2051556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7984" y="357301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* 10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1" idx="2"/>
            <a:endCxn id="27" idx="0"/>
          </p:cNvCxnSpPr>
          <p:nvPr/>
        </p:nvCxnSpPr>
        <p:spPr>
          <a:xfrm>
            <a:off x="5220072" y="3284984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754608" y="4566984"/>
            <a:ext cx="2160240" cy="21743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/>
              <a:t>int</a:t>
            </a:r>
            <a:r>
              <a:rPr lang="en-US" sz="2000" dirty="0" smtClean="0"/>
              <a:t> main(void) {</a:t>
            </a:r>
          </a:p>
          <a:p>
            <a:r>
              <a:rPr lang="en-US" sz="20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A = 5;</a:t>
            </a:r>
          </a:p>
          <a:p>
            <a:r>
              <a:rPr lang="en-US" sz="2000" dirty="0" smtClean="0"/>
              <a:t>     if ( A == 5 )</a:t>
            </a:r>
            <a:r>
              <a:rPr lang="en-US" sz="2000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B050"/>
                </a:solidFill>
              </a:rPr>
              <a:t>A = A + 5;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         A = A * 10;</a:t>
            </a:r>
          </a:p>
          <a:p>
            <a:r>
              <a:rPr lang="en-US" sz="2000" dirty="0" smtClean="0"/>
              <a:t>    </a:t>
            </a:r>
            <a:r>
              <a:rPr lang="en-US" sz="2000" b="1" dirty="0" smtClean="0">
                <a:solidFill>
                  <a:srgbClr val="FF0000"/>
                </a:solidFill>
              </a:rPr>
              <a:t> }</a:t>
            </a:r>
          </a:p>
          <a:p>
            <a:r>
              <a:rPr lang="en-US" sz="2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3" grpId="0" animBg="1"/>
      <p:bldP spid="25" grpId="0"/>
      <p:bldP spid="26" grpId="0"/>
      <p:bldP spid="27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Condition: IF-ELSE statement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99592" y="4437112"/>
            <a:ext cx="2160240" cy="23042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/>
              <a:t>int</a:t>
            </a:r>
            <a:r>
              <a:rPr lang="en-US" sz="2000" dirty="0" smtClean="0"/>
              <a:t> main(void) {</a:t>
            </a:r>
          </a:p>
          <a:p>
            <a:r>
              <a:rPr lang="en-US" sz="20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A = 5;</a:t>
            </a:r>
          </a:p>
          <a:p>
            <a:r>
              <a:rPr lang="en-US" sz="2000" dirty="0" smtClean="0"/>
              <a:t>     if ( A == 5 )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B050"/>
                </a:solidFill>
              </a:rPr>
              <a:t>A = A + 5;</a:t>
            </a:r>
          </a:p>
          <a:p>
            <a:r>
              <a:rPr lang="en-US" sz="2000" dirty="0" smtClean="0"/>
              <a:t>     else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70C0"/>
                </a:solidFill>
              </a:rPr>
              <a:t>A = A – 10;</a:t>
            </a:r>
          </a:p>
          <a:p>
            <a:r>
              <a:rPr lang="en-US" sz="2000" dirty="0" smtClean="0"/>
              <a:t>}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95936" y="1628800"/>
            <a:ext cx="0" cy="49685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ecision 16"/>
          <p:cNvSpPr/>
          <p:nvPr/>
        </p:nvSpPr>
        <p:spPr>
          <a:xfrm>
            <a:off x="5020216" y="1772816"/>
            <a:ext cx="2448272" cy="93610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44352" y="1484784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17" idx="1"/>
          </p:cNvCxnSpPr>
          <p:nvPr/>
        </p:nvCxnSpPr>
        <p:spPr>
          <a:xfrm rot="10800000" flipV="1">
            <a:off x="4644008" y="2240868"/>
            <a:ext cx="376208" cy="54006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20"/>
          <p:cNvCxnSpPr>
            <a:stCxn id="45" idx="2"/>
            <a:endCxn id="23" idx="6"/>
          </p:cNvCxnSpPr>
          <p:nvPr/>
        </p:nvCxnSpPr>
        <p:spPr>
          <a:xfrm rot="5400000">
            <a:off x="6956348" y="3149052"/>
            <a:ext cx="72008" cy="120796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139952" y="2708920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+ 10</a:t>
            </a:r>
            <a:endParaRPr lang="en-US" dirty="0"/>
          </a:p>
        </p:txBody>
      </p:sp>
      <p:cxnSp>
        <p:nvCxnSpPr>
          <p:cNvPr id="22" name="Shape 21"/>
          <p:cNvCxnSpPr>
            <a:stCxn id="27" idx="2"/>
            <a:endCxn id="23" idx="2"/>
          </p:cNvCxnSpPr>
          <p:nvPr/>
        </p:nvCxnSpPr>
        <p:spPr>
          <a:xfrm rot="16200000" flipH="1">
            <a:off x="5480184" y="3168888"/>
            <a:ext cx="72008" cy="116829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100336" y="364502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23" idx="4"/>
          </p:cNvCxnSpPr>
          <p:nvPr/>
        </p:nvCxnSpPr>
        <p:spPr>
          <a:xfrm flipH="1">
            <a:off x="6228184" y="3933056"/>
            <a:ext cx="16168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60176" y="2195572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324472" y="190754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139952" y="328498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* 10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1" idx="2"/>
            <a:endCxn id="27" idx="0"/>
          </p:cNvCxnSpPr>
          <p:nvPr/>
        </p:nvCxnSpPr>
        <p:spPr>
          <a:xfrm>
            <a:off x="4932040" y="3140968"/>
            <a:ext cx="0" cy="1440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444208" y="3933056"/>
            <a:ext cx="2448272" cy="28529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 A = 5;</a:t>
            </a:r>
          </a:p>
          <a:p>
            <a:r>
              <a:rPr lang="en-US" dirty="0" smtClean="0"/>
              <a:t>     if ( A == 5 )</a:t>
            </a:r>
            <a:r>
              <a:rPr lang="en-US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dirty="0" smtClean="0"/>
              <a:t>          </a:t>
            </a:r>
            <a:r>
              <a:rPr lang="en-US" dirty="0" smtClean="0">
                <a:solidFill>
                  <a:srgbClr val="00B050"/>
                </a:solidFill>
              </a:rPr>
              <a:t>A = A + 10;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         A = A * 10;</a:t>
            </a:r>
          </a:p>
          <a:p>
            <a:r>
              <a:rPr lang="en-US" dirty="0" smtClean="0"/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 } </a:t>
            </a:r>
            <a:r>
              <a:rPr lang="en-US" dirty="0" smtClean="0">
                <a:solidFill>
                  <a:schemeClr val="tx1"/>
                </a:solidFill>
              </a:rPr>
              <a:t>else</a:t>
            </a:r>
            <a:r>
              <a:rPr lang="en-US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</a:t>
            </a:r>
            <a:r>
              <a:rPr lang="en-US" dirty="0" smtClean="0">
                <a:solidFill>
                  <a:srgbClr val="0070C0"/>
                </a:solidFill>
              </a:rPr>
              <a:t>A = A – 10;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         A = A / 10;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28" name="Flowchart: Decision 27"/>
          <p:cNvSpPr/>
          <p:nvPr/>
        </p:nvSpPr>
        <p:spPr>
          <a:xfrm>
            <a:off x="755576" y="1865144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>
          <a:xfrm>
            <a:off x="1979712" y="157711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28" idx="1"/>
          </p:cNvCxnSpPr>
          <p:nvPr/>
        </p:nvCxnSpPr>
        <p:spPr>
          <a:xfrm rot="10800000" flipV="1">
            <a:off x="395536" y="2441208"/>
            <a:ext cx="360040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28" idx="3"/>
          </p:cNvCxnSpPr>
          <p:nvPr/>
        </p:nvCxnSpPr>
        <p:spPr>
          <a:xfrm>
            <a:off x="3203848" y="2441208"/>
            <a:ext cx="432048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07504" y="321297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+ 10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67744" y="323329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- 10</a:t>
            </a:r>
            <a:endParaRPr lang="en-US" dirty="0"/>
          </a:p>
        </p:txBody>
      </p:sp>
      <p:cxnSp>
        <p:nvCxnSpPr>
          <p:cNvPr id="36" name="Shape 35"/>
          <p:cNvCxnSpPr>
            <a:stCxn id="34" idx="2"/>
            <a:endCxn id="38" idx="2"/>
          </p:cNvCxnSpPr>
          <p:nvPr/>
        </p:nvCxnSpPr>
        <p:spPr>
          <a:xfrm rot="16200000" flipH="1">
            <a:off x="1295636" y="3392996"/>
            <a:ext cx="144016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35" idx="2"/>
            <a:endCxn id="38" idx="6"/>
          </p:cNvCxnSpPr>
          <p:nvPr/>
        </p:nvCxnSpPr>
        <p:spPr>
          <a:xfrm rot="5400000">
            <a:off x="2529932" y="3403156"/>
            <a:ext cx="123696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835696" y="37890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979712" y="407707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5536" y="2359908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090747" y="2359908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04248" y="2708920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- 10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804248" y="328498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= A / 10</a:t>
            </a:r>
            <a:endParaRPr lang="en-US" dirty="0"/>
          </a:p>
        </p:txBody>
      </p:sp>
      <p:cxnSp>
        <p:nvCxnSpPr>
          <p:cNvPr id="46" name="Shape 45"/>
          <p:cNvCxnSpPr/>
          <p:nvPr/>
        </p:nvCxnSpPr>
        <p:spPr>
          <a:xfrm rot="16200000" flipH="1">
            <a:off x="7416316" y="2333196"/>
            <a:ext cx="432048" cy="360040"/>
          </a:xfrm>
          <a:prstGeom prst="bentConnector3">
            <a:avLst>
              <a:gd name="adj1" fmla="val -643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4" idx="2"/>
            <a:endCxn id="45" idx="0"/>
          </p:cNvCxnSpPr>
          <p:nvPr/>
        </p:nvCxnSpPr>
        <p:spPr>
          <a:xfrm>
            <a:off x="7596336" y="3140968"/>
            <a:ext cx="0" cy="1440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3" grpId="0" animBg="1"/>
      <p:bldP spid="25" grpId="0"/>
      <p:bldP spid="26" grpId="0"/>
      <p:bldP spid="27" grpId="0" animBg="1"/>
      <p:bldP spid="33" grpId="0" animBg="1"/>
      <p:bldP spid="44" grpId="0" animBg="1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Condition: IF- ELSE IF - ELSE statement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516216" y="1700808"/>
            <a:ext cx="2448272" cy="4896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 A = 4;</a:t>
            </a:r>
          </a:p>
          <a:p>
            <a:r>
              <a:rPr lang="en-US" dirty="0" smtClean="0"/>
              <a:t>     if ( A == 1 )</a:t>
            </a:r>
            <a:r>
              <a:rPr lang="en-US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dirty="0" smtClean="0"/>
              <a:t>          </a:t>
            </a:r>
            <a:r>
              <a:rPr lang="en-US" dirty="0" smtClean="0">
                <a:solidFill>
                  <a:srgbClr val="00B050"/>
                </a:solidFill>
              </a:rPr>
              <a:t>A = A + 10;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  if ( A == 2 )</a:t>
            </a:r>
            <a:r>
              <a:rPr lang="en-US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</a:t>
            </a:r>
            <a:r>
              <a:rPr lang="en-US" dirty="0" smtClean="0">
                <a:solidFill>
                  <a:srgbClr val="0070C0"/>
                </a:solidFill>
              </a:rPr>
              <a:t>A = A – 10;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 if (A == 3) </a:t>
            </a:r>
            <a:r>
              <a:rPr lang="en-US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dirty="0" smtClean="0">
                <a:solidFill>
                  <a:srgbClr val="7030A0"/>
                </a:solidFill>
              </a:rPr>
              <a:t>A = A * 2;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 if (A == 4) </a:t>
            </a:r>
            <a:r>
              <a:rPr lang="en-US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= A / 4;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</a:t>
            </a:r>
            <a:r>
              <a:rPr lang="en-US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= (A + 2) * 3;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  </a:t>
            </a:r>
          </a:p>
          <a:p>
            <a:r>
              <a:rPr lang="en-US" dirty="0" smtClean="0"/>
              <a:t>}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97344" y="1628800"/>
            <a:ext cx="6192688" cy="4670010"/>
            <a:chOff x="107504" y="1660330"/>
            <a:chExt cx="6336704" cy="4854504"/>
          </a:xfrm>
        </p:grpSpPr>
        <p:sp>
          <p:nvSpPr>
            <p:cNvPr id="5" name="Flowchart: Decision 4"/>
            <p:cNvSpPr/>
            <p:nvPr/>
          </p:nvSpPr>
          <p:spPr>
            <a:xfrm>
              <a:off x="662548" y="1988840"/>
              <a:ext cx="2232248" cy="79208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Condition 1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763688" y="1660330"/>
              <a:ext cx="0" cy="288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07504" y="3140968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True action</a:t>
              </a:r>
              <a:endParaRPr lang="en-US" dirty="0"/>
            </a:p>
          </p:txBody>
        </p:sp>
        <p:cxnSp>
          <p:nvCxnSpPr>
            <p:cNvPr id="17" name="Shape 16"/>
            <p:cNvCxnSpPr>
              <a:stCxn id="5" idx="1"/>
            </p:cNvCxnSpPr>
            <p:nvPr/>
          </p:nvCxnSpPr>
          <p:spPr>
            <a:xfrm rot="10800000" flipV="1">
              <a:off x="539552" y="2384884"/>
              <a:ext cx="122996" cy="756084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>
              <a:off x="2267744" y="2996952"/>
              <a:ext cx="2232248" cy="79208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Condition 2</a:t>
              </a:r>
              <a:endParaRPr lang="en-US" sz="1600" dirty="0"/>
            </a:p>
          </p:txBody>
        </p:sp>
        <p:cxnSp>
          <p:nvCxnSpPr>
            <p:cNvPr id="20" name="Shape 19"/>
            <p:cNvCxnSpPr>
              <a:stCxn id="5" idx="3"/>
              <a:endCxn id="18" idx="0"/>
            </p:cNvCxnSpPr>
            <p:nvPr/>
          </p:nvCxnSpPr>
          <p:spPr>
            <a:xfrm>
              <a:off x="2894796" y="2384884"/>
              <a:ext cx="489072" cy="612068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547664" y="4077072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True action</a:t>
              </a:r>
              <a:endParaRPr lang="en-US" dirty="0"/>
            </a:p>
          </p:txBody>
        </p:sp>
        <p:cxnSp>
          <p:nvCxnSpPr>
            <p:cNvPr id="23" name="Shape 22"/>
            <p:cNvCxnSpPr>
              <a:stCxn id="18" idx="1"/>
            </p:cNvCxnSpPr>
            <p:nvPr/>
          </p:nvCxnSpPr>
          <p:spPr>
            <a:xfrm rot="10800000" flipV="1">
              <a:off x="2195736" y="3392996"/>
              <a:ext cx="72008" cy="684076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3779912" y="3933056"/>
              <a:ext cx="2232248" cy="79208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Condition N</a:t>
              </a:r>
              <a:endParaRPr lang="en-US" sz="1600" dirty="0"/>
            </a:p>
          </p:txBody>
        </p:sp>
        <p:cxnSp>
          <p:nvCxnSpPr>
            <p:cNvPr id="26" name="Shape 25"/>
            <p:cNvCxnSpPr>
              <a:stCxn id="18" idx="3"/>
              <a:endCxn id="24" idx="0"/>
            </p:cNvCxnSpPr>
            <p:nvPr/>
          </p:nvCxnSpPr>
          <p:spPr>
            <a:xfrm>
              <a:off x="4499992" y="3392996"/>
              <a:ext cx="396044" cy="540060"/>
            </a:xfrm>
            <a:prstGeom prst="bentConnector2">
              <a:avLst/>
            </a:prstGeom>
            <a:ln w="28575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3131840" y="4869160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True action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60032" y="4869160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 action</a:t>
              </a:r>
              <a:endParaRPr lang="en-US" dirty="0"/>
            </a:p>
          </p:txBody>
        </p:sp>
        <p:cxnSp>
          <p:nvCxnSpPr>
            <p:cNvPr id="30" name="Shape 29"/>
            <p:cNvCxnSpPr>
              <a:stCxn id="24" idx="1"/>
            </p:cNvCxnSpPr>
            <p:nvPr/>
          </p:nvCxnSpPr>
          <p:spPr>
            <a:xfrm rot="10800000" flipV="1">
              <a:off x="3635896" y="4329100"/>
              <a:ext cx="144016" cy="54006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hape 31"/>
            <p:cNvCxnSpPr>
              <a:stCxn id="24" idx="3"/>
            </p:cNvCxnSpPr>
            <p:nvPr/>
          </p:nvCxnSpPr>
          <p:spPr>
            <a:xfrm>
              <a:off x="6012160" y="4329100"/>
              <a:ext cx="216024" cy="54006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059832" y="6021288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Elbow Connector 34"/>
            <p:cNvCxnSpPr>
              <a:endCxn id="33" idx="2"/>
            </p:cNvCxnSpPr>
            <p:nvPr/>
          </p:nvCxnSpPr>
          <p:spPr>
            <a:xfrm>
              <a:off x="539552" y="3717032"/>
              <a:ext cx="2520280" cy="2412268"/>
            </a:xfrm>
            <a:prstGeom prst="bentConnector3">
              <a:avLst>
                <a:gd name="adj1" fmla="val -44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>
              <a:endCxn id="33" idx="1"/>
            </p:cNvCxnSpPr>
            <p:nvPr/>
          </p:nvCxnSpPr>
          <p:spPr>
            <a:xfrm rot="16200000" flipH="1">
              <a:off x="1948980" y="4899891"/>
              <a:ext cx="1399788" cy="906277"/>
            </a:xfrm>
            <a:prstGeom prst="bentConnector3">
              <a:avLst>
                <a:gd name="adj1" fmla="val 80785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27" idx="2"/>
              <a:endCxn id="33" idx="0"/>
            </p:cNvCxnSpPr>
            <p:nvPr/>
          </p:nvCxnSpPr>
          <p:spPr>
            <a:xfrm rot="5400000">
              <a:off x="3275856" y="5373216"/>
              <a:ext cx="576064" cy="720080"/>
            </a:xfrm>
            <a:prstGeom prst="bentConnector3">
              <a:avLst>
                <a:gd name="adj1" fmla="val 60947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endCxn id="33" idx="6"/>
            </p:cNvCxnSpPr>
            <p:nvPr/>
          </p:nvCxnSpPr>
          <p:spPr>
            <a:xfrm rot="10800000" flipV="1">
              <a:off x="3347864" y="5445224"/>
              <a:ext cx="2880320" cy="684076"/>
            </a:xfrm>
            <a:prstGeom prst="bentConnector3">
              <a:avLst>
                <a:gd name="adj1" fmla="val 8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3203848" y="6226802"/>
              <a:ext cx="0" cy="288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23528" y="2060848"/>
              <a:ext cx="545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true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715960" y="2060848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07704" y="3059668"/>
              <a:ext cx="545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true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72144" y="3059668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22795" y="3995772"/>
              <a:ext cx="545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true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40296" y="3995772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false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1700808"/>
            <a:ext cx="5040560" cy="4896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 A, B;</a:t>
            </a:r>
          </a:p>
          <a:p>
            <a:r>
              <a:rPr lang="en-US" dirty="0" smtClean="0"/>
              <a:t>     if ( (A + 5)  &lt;= 6 )</a:t>
            </a:r>
            <a:r>
              <a:rPr lang="en-US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dirty="0" smtClean="0"/>
              <a:t>          </a:t>
            </a:r>
            <a:r>
              <a:rPr lang="en-US" dirty="0" smtClean="0">
                <a:solidFill>
                  <a:srgbClr val="00B050"/>
                </a:solidFill>
              </a:rPr>
              <a:t>B = A + 10;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  if ( A == 2 || A == 5 )</a:t>
            </a:r>
            <a:r>
              <a:rPr lang="en-US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dirty="0" smtClean="0">
                <a:solidFill>
                  <a:srgbClr val="0070C0"/>
                </a:solidFill>
              </a:rPr>
              <a:t>B = A – 10;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 if (A == 3 || A &gt; 7) </a:t>
            </a:r>
            <a:r>
              <a:rPr lang="en-US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dirty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 = A * 2;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 if (A == 4) </a:t>
            </a:r>
            <a:r>
              <a:rPr lang="en-US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B = A / 4;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</a:t>
            </a:r>
            <a:r>
              <a:rPr lang="en-US" dirty="0" smtClean="0">
                <a:solidFill>
                  <a:schemeClr val="tx1"/>
                </a:solidFill>
              </a:rPr>
              <a:t>else</a:t>
            </a:r>
            <a:r>
              <a:rPr lang="en-US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= (A + 2) * 3;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}  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</a:rPr>
              <a:t>B = B + 1;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5508104" y="1700808"/>
            <a:ext cx="3528392" cy="3240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What is the value stored in a variable B at the end of program </a:t>
            </a:r>
          </a:p>
          <a:p>
            <a:r>
              <a:rPr lang="en-US" dirty="0" smtClean="0"/>
              <a:t>If A =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-1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4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7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10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Statement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Iteration statement sometimes called “Loop” is the part of code that repeat itself as long as the condition  is valid.</a:t>
            </a:r>
          </a:p>
          <a:p>
            <a:r>
              <a:rPr lang="en-US" dirty="0" smtClean="0"/>
              <a:t>In C : we have 3 types of iteration statement</a:t>
            </a:r>
          </a:p>
          <a:p>
            <a:pPr lvl="1"/>
            <a:r>
              <a:rPr lang="en-US" dirty="0" smtClean="0"/>
              <a:t>while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o-while</a:t>
            </a:r>
          </a:p>
          <a:p>
            <a:pPr lvl="1"/>
            <a:r>
              <a:rPr lang="en-US" dirty="0" smtClean="0"/>
              <a:t>for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2844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statement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043739"/>
              </p:ext>
            </p:extLst>
          </p:nvPr>
        </p:nvGraphicFramePr>
        <p:xfrm>
          <a:off x="6372200" y="2314168"/>
          <a:ext cx="2664296" cy="2987040"/>
        </p:xfrm>
        <a:graphic>
          <a:graphicData uri="http://schemas.openxmlformats.org/drawingml/2006/table">
            <a:tbl>
              <a:tblPr/>
              <a:tblGrid>
                <a:gridCol w="2664296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while (condition)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</a:t>
                      </a: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statement-1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statement-2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…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statement-n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147424"/>
              </p:ext>
            </p:extLst>
          </p:nvPr>
        </p:nvGraphicFramePr>
        <p:xfrm>
          <a:off x="251520" y="5095840"/>
          <a:ext cx="3074477" cy="853440"/>
        </p:xfrm>
        <a:graphic>
          <a:graphicData uri="http://schemas.openxmlformats.org/drawingml/2006/table">
            <a:tbl>
              <a:tblPr/>
              <a:tblGrid>
                <a:gridCol w="3074477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while (condition)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   statement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pic>
        <p:nvPicPr>
          <p:cNvPr id="6" name="รูปภาพ 3"/>
          <p:cNvPicPr>
            <a:picLocks noGrp="1"/>
          </p:cNvPicPr>
          <p:nvPr>
            <p:ph sz="quarter" idx="1"/>
          </p:nvPr>
        </p:nvPicPr>
        <p:blipFill rotWithShape="1">
          <a:blip r:embed="rId2" cstate="print">
            <a:alphaModFix/>
            <a:lum/>
          </a:blip>
          <a:srcRect r="59711"/>
          <a:stretch/>
        </p:blipFill>
        <p:spPr>
          <a:xfrm>
            <a:off x="467544" y="1844825"/>
            <a:ext cx="2591073" cy="3024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รูปภาพ 4"/>
          <p:cNvPicPr/>
          <p:nvPr/>
        </p:nvPicPr>
        <p:blipFill rotWithShape="1">
          <a:blip r:embed="rId3" cstate="print">
            <a:alphaModFix/>
            <a:lum/>
          </a:blip>
          <a:srcRect r="54816"/>
          <a:stretch/>
        </p:blipFill>
        <p:spPr>
          <a:xfrm>
            <a:off x="4067944" y="2348880"/>
            <a:ext cx="2304256" cy="30023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/>
        </p:nvCxnSpPr>
        <p:spPr>
          <a:xfrm>
            <a:off x="3779912" y="1628800"/>
            <a:ext cx="0" cy="4896544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21380" y="2806700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2411760" y="219557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8785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827584" y="1772816"/>
            <a:ext cx="4176464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main(void)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while (count &lt;= 3)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count = count + 1;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48064" y="2420888"/>
            <a:ext cx="3528392" cy="14041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What is the value stored in a variable </a:t>
            </a:r>
            <a:r>
              <a:rPr lang="en-US" sz="2400" dirty="0" smtClean="0">
                <a:solidFill>
                  <a:srgbClr val="FF0000"/>
                </a:solidFill>
              </a:rPr>
              <a:t>count</a:t>
            </a:r>
            <a:r>
              <a:rPr lang="en-US" sz="2400" dirty="0" smtClean="0"/>
              <a:t> at the end of program  ?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91265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DO-WHILE statement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407040"/>
              </p:ext>
            </p:extLst>
          </p:nvPr>
        </p:nvGraphicFramePr>
        <p:xfrm>
          <a:off x="6300192" y="2668880"/>
          <a:ext cx="2736304" cy="2560320"/>
        </p:xfrm>
        <a:graphic>
          <a:graphicData uri="http://schemas.openxmlformats.org/drawingml/2006/table">
            <a:tbl>
              <a:tblPr/>
              <a:tblGrid>
                <a:gridCol w="2736304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do</a:t>
                      </a:r>
                      <a:r>
                        <a:rPr lang="en-US" sz="2800" baseline="0" dirty="0" smtClean="0">
                          <a:latin typeface="Times New Roman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statement-1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statement-2;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…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statement-n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}   while 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(condition);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22449"/>
              </p:ext>
            </p:extLst>
          </p:nvPr>
        </p:nvGraphicFramePr>
        <p:xfrm>
          <a:off x="395536" y="4240514"/>
          <a:ext cx="2520280" cy="1280160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do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statement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while (condition);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pic>
        <p:nvPicPr>
          <p:cNvPr id="6" name="รูปภาพ 3"/>
          <p:cNvPicPr/>
          <p:nvPr/>
        </p:nvPicPr>
        <p:blipFill rotWithShape="1">
          <a:blip r:embed="rId2" cstate="print">
            <a:alphaModFix/>
            <a:lum/>
          </a:blip>
          <a:srcRect r="52204" b="61842"/>
          <a:stretch/>
        </p:blipFill>
        <p:spPr>
          <a:xfrm>
            <a:off x="340880" y="2204864"/>
            <a:ext cx="2862968" cy="1891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รูปภาพ 3"/>
          <p:cNvPicPr/>
          <p:nvPr/>
        </p:nvPicPr>
        <p:blipFill rotWithShape="1">
          <a:blip r:embed="rId2" cstate="print">
            <a:alphaModFix/>
            <a:lum/>
          </a:blip>
          <a:srcRect t="42220" r="53903"/>
          <a:stretch/>
        </p:blipFill>
        <p:spPr>
          <a:xfrm>
            <a:off x="3491880" y="2436850"/>
            <a:ext cx="2761261" cy="28643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3275856" y="1628800"/>
            <a:ext cx="0" cy="4896544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00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827584" y="1772816"/>
            <a:ext cx="4176464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main(void)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count = count + 1;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>
                <a:solidFill>
                  <a:schemeClr val="tx1"/>
                </a:solidFill>
              </a:rPr>
              <a:t>} while (count &lt;= 3</a:t>
            </a:r>
            <a:r>
              <a:rPr lang="en-US" sz="24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48064" y="2420888"/>
            <a:ext cx="3528392" cy="14041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What is the value stored in a variable </a:t>
            </a:r>
            <a:r>
              <a:rPr lang="en-US" sz="2400" dirty="0" smtClean="0">
                <a:solidFill>
                  <a:srgbClr val="FF0000"/>
                </a:solidFill>
              </a:rPr>
              <a:t>count</a:t>
            </a:r>
            <a:r>
              <a:rPr lang="en-US" sz="2400" dirty="0" smtClean="0"/>
              <a:t> at the end of program  ?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47349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VS 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Up until now, you have learnt a lot about assembly instruction to control your microprocessor/controller</a:t>
            </a:r>
          </a:p>
          <a:p>
            <a:r>
              <a:rPr lang="en-US" dirty="0" smtClean="0"/>
              <a:t>Assembly depends on microprocessor architecture</a:t>
            </a:r>
          </a:p>
          <a:p>
            <a:pPr lvl="1"/>
            <a:r>
              <a:rPr lang="en-US" b="1" dirty="0" smtClean="0"/>
              <a:t>Pro :</a:t>
            </a:r>
            <a:r>
              <a:rPr lang="en-US" dirty="0" smtClean="0"/>
              <a:t> your programs run fast</a:t>
            </a:r>
          </a:p>
          <a:p>
            <a:pPr lvl="1"/>
            <a:r>
              <a:rPr lang="en-US" b="1" dirty="0" smtClean="0"/>
              <a:t>Con:</a:t>
            </a:r>
            <a:r>
              <a:rPr lang="en-US" dirty="0" smtClean="0"/>
              <a:t> If you change your platform from ARM to Intel, you have to re-write your assembly code</a:t>
            </a:r>
          </a:p>
          <a:p>
            <a:r>
              <a:rPr lang="en-US" dirty="0" smtClean="0"/>
              <a:t>For C, if your microprocessor model has a C compiler, you can program in C and let C compiler compiles your program to assembly language</a:t>
            </a:r>
          </a:p>
          <a:p>
            <a:pPr lvl="1"/>
            <a:r>
              <a:rPr lang="en-US" b="1" dirty="0" smtClean="0"/>
              <a:t>Pro : </a:t>
            </a:r>
          </a:p>
          <a:p>
            <a:pPr lvl="2"/>
            <a:r>
              <a:rPr lang="en-US" dirty="0" smtClean="0"/>
              <a:t>You don’t need to worry about registers inside microprocessor</a:t>
            </a:r>
          </a:p>
          <a:p>
            <a:pPr lvl="2"/>
            <a:r>
              <a:rPr lang="en-US" dirty="0" smtClean="0"/>
              <a:t>You can use your old code and compile it on other architectures without the need to modify.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95536" y="1700808"/>
            <a:ext cx="4176464" cy="3744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main(void)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count = count + 1;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>
                <a:solidFill>
                  <a:schemeClr val="tx1"/>
                </a:solidFill>
              </a:rPr>
              <a:t>} while (</a:t>
            </a:r>
            <a:r>
              <a:rPr lang="en-US" sz="2400" dirty="0" smtClean="0">
                <a:solidFill>
                  <a:schemeClr val="tx1"/>
                </a:solidFill>
              </a:rPr>
              <a:t>count &lt; 0);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4716016" y="1700808"/>
            <a:ext cx="4176464" cy="3744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main(void)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while (count &lt; 0)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count = count + 1;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7584" y="5661248"/>
            <a:ext cx="7632848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What is the value stored in a variable </a:t>
            </a:r>
            <a:r>
              <a:rPr lang="en-US" sz="2000" dirty="0" smtClean="0">
                <a:solidFill>
                  <a:srgbClr val="FF0000"/>
                </a:solidFill>
              </a:rPr>
              <a:t>count</a:t>
            </a:r>
            <a:r>
              <a:rPr lang="en-US" sz="2000" dirty="0" smtClean="0"/>
              <a:t> at the end of program  ?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62593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364088" y="4181048"/>
          <a:ext cx="3384376" cy="2560320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for(expr1;  expr2;  expr3)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statement-1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statement-2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…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statement-n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899592" y="4353664"/>
          <a:ext cx="2880320" cy="731520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for(expr1;  expr2;  expr3)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 statement;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pic>
        <p:nvPicPr>
          <p:cNvPr id="6" name="รูปภาพ 7" descr="f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04" y="1844824"/>
            <a:ext cx="4680520" cy="2304256"/>
          </a:xfrm>
          <a:prstGeom prst="rect">
            <a:avLst/>
          </a:prstGeom>
        </p:spPr>
      </p:pic>
      <p:pic>
        <p:nvPicPr>
          <p:cNvPr id="7" name="รูปภาพ 4"/>
          <p:cNvPicPr/>
          <p:nvPr/>
        </p:nvPicPr>
        <p:blipFill>
          <a:blip r:embed="rId3" cstate="print">
            <a:alphaModFix/>
            <a:lum/>
          </a:blip>
          <a:srcRect r="55275" b="5125"/>
          <a:stretch>
            <a:fillRect/>
          </a:stretch>
        </p:blipFill>
        <p:spPr>
          <a:xfrm>
            <a:off x="5940152" y="1627237"/>
            <a:ext cx="2232248" cy="252184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5076056" y="1628800"/>
            <a:ext cx="0" cy="4896544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15616" y="5229200"/>
            <a:ext cx="2592288" cy="12241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EXPR1  = Initialize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EXPR2 = Loop Condition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EXPR3 = Updater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55576" y="1700808"/>
            <a:ext cx="4464496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main(void)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, A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for(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= 1;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&lt;= 3;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=i+1)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A = A +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?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164099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/>
              <a:t>i</a:t>
            </a:r>
            <a:endParaRPr lang="en-US" sz="4000" b="1" dirty="0" smtClean="0"/>
          </a:p>
        </p:txBody>
      </p:sp>
      <p:sp>
        <p:nvSpPr>
          <p:cNvPr id="7" name="ลูกศรขวา 6"/>
          <p:cNvSpPr/>
          <p:nvPr/>
        </p:nvSpPr>
        <p:spPr>
          <a:xfrm rot="10800000">
            <a:off x="4716016" y="3356991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 rot="10800000">
            <a:off x="2843808" y="299695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 rot="10800000">
            <a:off x="4139953" y="371703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1403648" y="410553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1" name="ลูกศรขวา 10"/>
          <p:cNvSpPr/>
          <p:nvPr/>
        </p:nvSpPr>
        <p:spPr>
          <a:xfrm rot="5400000">
            <a:off x="1907704" y="3068960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1043608" y="443711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0" name="ลูกศรขวา 19"/>
          <p:cNvSpPr/>
          <p:nvPr/>
        </p:nvSpPr>
        <p:spPr>
          <a:xfrm rot="5400000">
            <a:off x="2771800" y="3068960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 rot="5400000">
            <a:off x="3635896" y="3068960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th-TH" sz="2800" dirty="0"/>
          </a:p>
        </p:txBody>
      </p:sp>
      <p:sp>
        <p:nvSpPr>
          <p:cNvPr id="16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</a:t>
            </a:r>
            <a:endParaRPr lang="th-TH" dirty="0"/>
          </a:p>
        </p:txBody>
      </p:sp>
      <p:sp>
        <p:nvSpPr>
          <p:cNvPr id="1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  <a:endParaRPr lang="th-TH" sz="2800" dirty="0"/>
          </a:p>
        </p:txBody>
      </p:sp>
      <p:sp>
        <p:nvSpPr>
          <p:cNvPr id="18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</a:t>
            </a:r>
            <a:endParaRPr lang="th-TH" sz="2800" dirty="0"/>
          </a:p>
        </p:txBody>
      </p:sp>
      <p:sp>
        <p:nvSpPr>
          <p:cNvPr id="23" name="สี่เหลี่ยมผืนผ้า 10"/>
          <p:cNvSpPr/>
          <p:nvPr/>
        </p:nvSpPr>
        <p:spPr>
          <a:xfrm>
            <a:off x="6907624" y="2636912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th-TH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084168" y="2577098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/>
              <a:t>A</a:t>
            </a:r>
          </a:p>
        </p:txBody>
      </p:sp>
      <p:sp>
        <p:nvSpPr>
          <p:cNvPr id="25" name="สี่เหลี่ยมผืนผ้า 10"/>
          <p:cNvSpPr/>
          <p:nvPr/>
        </p:nvSpPr>
        <p:spPr>
          <a:xfrm>
            <a:off x="6916896" y="2636912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th-TH" sz="2800" dirty="0"/>
          </a:p>
        </p:txBody>
      </p:sp>
      <p:sp>
        <p:nvSpPr>
          <p:cNvPr id="26" name="สี่เหลี่ยมผืนผ้า 10"/>
          <p:cNvSpPr/>
          <p:nvPr/>
        </p:nvSpPr>
        <p:spPr>
          <a:xfrm>
            <a:off x="6917784" y="2636912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  <a:endParaRPr lang="th-TH" sz="2800" dirty="0"/>
          </a:p>
        </p:txBody>
      </p:sp>
      <p:sp>
        <p:nvSpPr>
          <p:cNvPr id="27" name="สี่เหลี่ยมผืนผ้า 10"/>
          <p:cNvSpPr/>
          <p:nvPr/>
        </p:nvSpPr>
        <p:spPr>
          <a:xfrm>
            <a:off x="6907624" y="2636912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8" grpId="0" animBg="1"/>
      <p:bldP spid="8" grpId="1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1" grpId="0" animBg="1"/>
      <p:bldP spid="11" grpId="1" animBg="1"/>
      <p:bldP spid="19" grpId="0" animBg="1"/>
      <p:bldP spid="20" grpId="0" animBg="1"/>
      <p:bldP spid="20" grpId="1" animBg="1"/>
      <p:bldP spid="20" grpId="2" animBg="1"/>
      <p:bldP spid="20" grpId="3" animBg="1"/>
      <p:bldP spid="20" grpId="4" animBg="1"/>
      <p:bldP spid="20" grpId="5" animBg="1"/>
      <p:bldP spid="20" grpId="6" animBg="1"/>
      <p:bldP spid="20" grpId="7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2" grpId="0" animBg="1"/>
      <p:bldP spid="16" grpId="0" animBg="1"/>
      <p:bldP spid="17" grpId="0" animBg="1"/>
      <p:bldP spid="18" grpId="0" animBg="1"/>
      <p:bldP spid="23" grpId="0" animBg="1"/>
      <p:bldP spid="24" grpId="0"/>
      <p:bldP spid="25" grpId="0" animBg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1700808"/>
            <a:ext cx="4176464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main(void)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A, B = 5, SUM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for(A = 1; A &lt;= B; A++)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if(A &lt;= 2)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SUM = SUM + 10;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} else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SUM = SUM + 1;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4048" y="1700808"/>
            <a:ext cx="3816424" cy="18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What is the value stored in variables </a:t>
            </a:r>
            <a:r>
              <a:rPr lang="en-US" sz="2400" dirty="0" smtClean="0">
                <a:solidFill>
                  <a:srgbClr val="FF0000"/>
                </a:solidFill>
              </a:rPr>
              <a:t>A, B, and SUM</a:t>
            </a:r>
            <a:r>
              <a:rPr lang="en-US" sz="2400" dirty="0" smtClean="0"/>
              <a:t> at the end of program  ?</a:t>
            </a:r>
            <a:endParaRPr lang="th-TH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609636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(1)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1700808"/>
            <a:ext cx="4176464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main(void)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unnsigned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A = 0x1;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B, C;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for(B = 0; B &lt; 4; B++)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A = A &lt;&lt;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C = A + 1;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4048" y="1700808"/>
            <a:ext cx="3816424" cy="18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What is the value stored in variables </a:t>
            </a:r>
            <a:r>
              <a:rPr lang="en-US" sz="2400" dirty="0" smtClean="0">
                <a:solidFill>
                  <a:srgbClr val="FF0000"/>
                </a:solidFill>
              </a:rPr>
              <a:t>A, B, and C</a:t>
            </a:r>
            <a:r>
              <a:rPr lang="en-US" sz="2400" dirty="0" smtClean="0"/>
              <a:t> at the end of program  ?</a:t>
            </a:r>
            <a:endParaRPr lang="th-TH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609636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(2)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 Structure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89918"/>
            <a:ext cx="3429024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094121" y="1628800"/>
            <a:ext cx="307827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 compiler parses them before </a:t>
            </a:r>
          </a:p>
          <a:p>
            <a:r>
              <a:rPr lang="en-US" dirty="0" smtClean="0"/>
              <a:t>compiles a program.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#include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#define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3092767"/>
            <a:ext cx="354802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Define global variables which all of </a:t>
            </a:r>
          </a:p>
          <a:p>
            <a:r>
              <a:rPr lang="en-US" dirty="0" smtClean="0"/>
              <a:t>the functions in C can see and use.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510861"/>
            <a:ext cx="302294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Main program in C start in {   }</a:t>
            </a:r>
          </a:p>
          <a:p>
            <a:r>
              <a:rPr lang="en-US" dirty="0" smtClean="0"/>
              <a:t>of  main function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 rot="14403864">
            <a:off x="4355976" y="2060848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283968" y="3140968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393557">
            <a:off x="4283968" y="4437112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Data Types in C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963648"/>
          <a:ext cx="8153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961"/>
                <a:gridCol w="2736304"/>
                <a:gridCol w="383413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r>
                        <a:rPr lang="en-US" baseline="0" dirty="0" smtClean="0"/>
                        <a:t> Consumption (bit)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 of</a:t>
                      </a:r>
                      <a:r>
                        <a:rPr lang="en-US" baseline="0" dirty="0" smtClean="0"/>
                        <a:t> stored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-128 to 127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</a:t>
                      </a:r>
                      <a:r>
                        <a:rPr lang="en-US" baseline="0" dirty="0" smtClean="0"/>
                        <a:t> to 255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C00000"/>
                          </a:solidFill>
                        </a:rPr>
                        <a:t>int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-2,147,483,648 to 2,147,483,647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unsigned  </a:t>
                      </a:r>
                      <a:r>
                        <a:rPr lang="en-US" b="1" dirty="0" err="1" smtClean="0">
                          <a:solidFill>
                            <a:srgbClr val="C00000"/>
                          </a:solidFill>
                        </a:rPr>
                        <a:t>int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0   to  4,294,967,295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-2,147,483,648 to 2,147,483,647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</a:t>
                      </a:r>
                      <a:r>
                        <a:rPr lang="en-US" baseline="0" dirty="0" smtClean="0"/>
                        <a:t> 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to 4,294,967,295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r>
                        <a:rPr lang="en-US" baseline="0" dirty="0" smtClean="0"/>
                        <a:t> x 10</a:t>
                      </a:r>
                      <a:r>
                        <a:rPr lang="en-US" baseline="30000" dirty="0" smtClean="0"/>
                        <a:t>-38</a:t>
                      </a:r>
                      <a:r>
                        <a:rPr lang="en-US" baseline="0" dirty="0" smtClean="0"/>
                        <a:t>  to  3.4 x10</a:t>
                      </a:r>
                      <a:r>
                        <a:rPr lang="en-US" baseline="30000" dirty="0" smtClean="0"/>
                        <a:t>38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</a:t>
                      </a:r>
                      <a:r>
                        <a:rPr lang="en-US" baseline="0" dirty="0" smtClean="0"/>
                        <a:t> x 10</a:t>
                      </a:r>
                      <a:r>
                        <a:rPr lang="en-US" baseline="30000" dirty="0" smtClean="0"/>
                        <a:t>-308</a:t>
                      </a:r>
                      <a:r>
                        <a:rPr lang="en-US" baseline="0" dirty="0" smtClean="0"/>
                        <a:t> to 1.7 x 10</a:t>
                      </a:r>
                      <a:r>
                        <a:rPr lang="en-US" baseline="30000" dirty="0" smtClean="0"/>
                        <a:t>308</a:t>
                      </a:r>
                      <a:endParaRPr lang="en-US" baseline="30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define a variable in C</a:t>
            </a:r>
            <a:endParaRPr lang="en-US" dirty="0"/>
          </a:p>
        </p:txBody>
      </p:sp>
      <p:pic>
        <p:nvPicPr>
          <p:cNvPr id="5" name="รูปภาพ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928802"/>
            <a:ext cx="8001056" cy="4000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76744" y="1741512"/>
            <a:ext cx="5687544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  main(void) 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/>
              <a:t>  A;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r>
              <a:rPr lang="en-US" dirty="0" smtClean="0"/>
              <a:t>B;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/>
              <a:t>  C, D, E;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/>
              <a:t>  F = 0, G = 10, H = 0x20;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unsigned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dirty="0" smtClean="0"/>
              <a:t>K,  L = 10;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A  = 50;</a:t>
            </a:r>
          </a:p>
          <a:p>
            <a:pPr>
              <a:buNone/>
            </a:pPr>
            <a:r>
              <a:rPr lang="en-US" dirty="0" smtClean="0"/>
              <a:t>   B   = 100;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}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 Operations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1520" y="1700808"/>
          <a:ext cx="403244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800200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+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Subtraction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-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* 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/ 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% 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1520" y="4221088"/>
            <a:ext cx="4032448" cy="21602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/>
              <a:t>int</a:t>
            </a:r>
            <a:r>
              <a:rPr lang="en-US" sz="3200" dirty="0" smtClean="0"/>
              <a:t>  A = 10,  B = 3, C;</a:t>
            </a:r>
          </a:p>
          <a:p>
            <a:r>
              <a:rPr lang="en-US" sz="3200" dirty="0" smtClean="0"/>
              <a:t>C = A % B;</a:t>
            </a:r>
          </a:p>
          <a:p>
            <a:endParaRPr lang="en-US" sz="3200" dirty="0" smtClean="0"/>
          </a:p>
          <a:p>
            <a:r>
              <a:rPr lang="en-US" sz="2400" dirty="0" smtClean="0"/>
              <a:t>What is the value inside the variable C 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700808"/>
            <a:ext cx="4104456" cy="46805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err="1" smtClean="0"/>
              <a:t>int</a:t>
            </a:r>
            <a:r>
              <a:rPr lang="en-US" sz="2400" dirty="0" smtClean="0"/>
              <a:t> main(void) {</a:t>
            </a:r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 A = 10,  B = 4; </a:t>
            </a:r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C, D, E, F, G;</a:t>
            </a:r>
          </a:p>
          <a:p>
            <a:endParaRPr lang="en-US" sz="2400" dirty="0" smtClean="0"/>
          </a:p>
          <a:p>
            <a:r>
              <a:rPr lang="en-US" sz="2400" dirty="0" smtClean="0"/>
              <a:t>     C = A + B;</a:t>
            </a:r>
          </a:p>
          <a:p>
            <a:r>
              <a:rPr lang="en-US" sz="2400" dirty="0" smtClean="0"/>
              <a:t>     D = A  - B;</a:t>
            </a:r>
          </a:p>
          <a:p>
            <a:r>
              <a:rPr lang="en-US" sz="2400" dirty="0" smtClean="0"/>
              <a:t>     E  = A * B;</a:t>
            </a:r>
          </a:p>
          <a:p>
            <a:r>
              <a:rPr lang="en-US" sz="2400" dirty="0" smtClean="0"/>
              <a:t>     F  = A / B;</a:t>
            </a:r>
          </a:p>
          <a:p>
            <a:r>
              <a:rPr lang="en-US" sz="2400" dirty="0" smtClean="0"/>
              <a:t>     G = A % B;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 smtClean="0"/>
          </a:p>
          <a:p>
            <a:r>
              <a:rPr lang="en-US" dirty="0" smtClean="0"/>
              <a:t>What is the value inside the variable C, D, E, F, and G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51520" y="1700808"/>
          <a:ext cx="403244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800200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&amp;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|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^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^ 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!A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Shift</a:t>
                      </a:r>
                      <a:r>
                        <a:rPr lang="en-US" baseline="0" dirty="0" smtClean="0"/>
                        <a:t> Left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</a:t>
                      </a:r>
                      <a:r>
                        <a:rPr lang="en-US" baseline="0" dirty="0" smtClean="0"/>
                        <a:t> &lt;&lt;</a:t>
                      </a:r>
                      <a:r>
                        <a:rPr lang="en-US" dirty="0" smtClean="0"/>
                        <a:t>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Shift Right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&gt;&gt; 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9512" y="4509120"/>
            <a:ext cx="42484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Mostly, we use bitwise operations with unsigned data type.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4008" y="1556792"/>
            <a:ext cx="4104456" cy="48245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/>
              <a:t>int</a:t>
            </a:r>
            <a:r>
              <a:rPr lang="en-US" sz="2000" dirty="0" smtClean="0"/>
              <a:t> main(void) {</a:t>
            </a:r>
          </a:p>
          <a:p>
            <a:r>
              <a:rPr lang="en-US" sz="2000" dirty="0" smtClean="0"/>
              <a:t>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A, B, C, D, E, F, G, H;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A = 0xCD;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B =  0x88;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</a:t>
            </a:r>
          </a:p>
          <a:p>
            <a:r>
              <a:rPr lang="en-US" sz="2000" dirty="0" smtClean="0"/>
              <a:t>    C = A &amp; B;</a:t>
            </a:r>
          </a:p>
          <a:p>
            <a:r>
              <a:rPr lang="en-US" sz="2000" dirty="0" smtClean="0"/>
              <a:t>    D = A | B;</a:t>
            </a:r>
          </a:p>
          <a:p>
            <a:r>
              <a:rPr lang="en-US" sz="2000" dirty="0" smtClean="0"/>
              <a:t>    E  = A ^ B;</a:t>
            </a:r>
          </a:p>
          <a:p>
            <a:r>
              <a:rPr lang="en-US" sz="2000" dirty="0" smtClean="0"/>
              <a:t>    F  = !A;</a:t>
            </a:r>
          </a:p>
          <a:p>
            <a:r>
              <a:rPr lang="en-US" sz="2000" dirty="0" smtClean="0"/>
              <a:t>    G = A &lt;&lt; 2;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H  = A &gt;&gt; 2;</a:t>
            </a:r>
          </a:p>
          <a:p>
            <a:r>
              <a:rPr lang="en-US" sz="2000" dirty="0" smtClean="0"/>
              <a:t>}</a:t>
            </a:r>
          </a:p>
          <a:p>
            <a:endParaRPr lang="en-US" sz="2000" dirty="0" smtClean="0"/>
          </a:p>
          <a:p>
            <a:r>
              <a:rPr lang="en-US" sz="1600" dirty="0" smtClean="0"/>
              <a:t>What is the value inside the variable C, D, E, F,  G and H ?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Operations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51520" y="1697216"/>
          <a:ext cx="381642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EQUAL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EQUAL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 than</a:t>
                      </a:r>
                      <a:r>
                        <a:rPr lang="en-US" baseline="0" dirty="0" smtClean="0"/>
                        <a:t> or equal to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51520" y="4577536"/>
          <a:ext cx="38164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99992" y="2132856"/>
          <a:ext cx="439248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4878"/>
                <a:gridCol w="13976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Truth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 ==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 !=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 &gt;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 &lt;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 == 50) &amp;&amp; (A == 100)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 == 50) </a:t>
                      </a:r>
                      <a:r>
                        <a:rPr lang="en-US" baseline="0" dirty="0" smtClean="0"/>
                        <a:t> || (A == 100)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 != B) &amp;&amp;</a:t>
                      </a:r>
                      <a:r>
                        <a:rPr lang="en-US" baseline="0" dirty="0" smtClean="0"/>
                        <a:t> (B != 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 ==</a:t>
                      </a:r>
                      <a:r>
                        <a:rPr lang="en-US" baseline="0" dirty="0" smtClean="0"/>
                        <a:t> B) || (B ==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!(A == B) &amp;&amp; (B != 40)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99992" y="1691516"/>
            <a:ext cx="3003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Suppose, A = 100 and B = 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5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1232</TotalTime>
  <Words>1660</Words>
  <Application>Microsoft Office PowerPoint</Application>
  <PresentationFormat>On-screen Show (4:3)</PresentationFormat>
  <Paragraphs>404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Review :  C Programming Language</vt:lpstr>
      <vt:lpstr>Assembly VS C </vt:lpstr>
      <vt:lpstr>C Program Structure</vt:lpstr>
      <vt:lpstr>Basic Data Types in C</vt:lpstr>
      <vt:lpstr>How to define a variable in C</vt:lpstr>
      <vt:lpstr>Example 1</vt:lpstr>
      <vt:lpstr>Mathematic Operations</vt:lpstr>
      <vt:lpstr>Bitwise Operations</vt:lpstr>
      <vt:lpstr>Logical Operations</vt:lpstr>
      <vt:lpstr>Condition</vt:lpstr>
      <vt:lpstr>Condition: IF statement</vt:lpstr>
      <vt:lpstr>Condition: IF-ELSE statement</vt:lpstr>
      <vt:lpstr>Condition: IF- ELSE IF - ELSE statement</vt:lpstr>
      <vt:lpstr>Example 1</vt:lpstr>
      <vt:lpstr>Iteration Statement</vt:lpstr>
      <vt:lpstr>WHILE statement</vt:lpstr>
      <vt:lpstr>Example 2</vt:lpstr>
      <vt:lpstr>DO-WHILE statement</vt:lpstr>
      <vt:lpstr>Example 3</vt:lpstr>
      <vt:lpstr>Example 4</vt:lpstr>
      <vt:lpstr>FOR  Statement</vt:lpstr>
      <vt:lpstr>Example 5</vt:lpstr>
      <vt:lpstr>Assignment 8</vt:lpstr>
      <vt:lpstr>Assignment 8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102</cp:revision>
  <dcterms:created xsi:type="dcterms:W3CDTF">2011-09-20T01:40:53Z</dcterms:created>
  <dcterms:modified xsi:type="dcterms:W3CDTF">2013-10-24T13:59:47Z</dcterms:modified>
</cp:coreProperties>
</file>