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1" r:id="rId3"/>
    <p:sldId id="322" r:id="rId4"/>
    <p:sldId id="323" r:id="rId5"/>
    <p:sldId id="324" r:id="rId6"/>
    <p:sldId id="331" r:id="rId7"/>
    <p:sldId id="332" r:id="rId8"/>
    <p:sldId id="318" r:id="rId9"/>
    <p:sldId id="319" r:id="rId10"/>
    <p:sldId id="328" r:id="rId11"/>
    <p:sldId id="330" r:id="rId12"/>
    <p:sldId id="257" r:id="rId13"/>
    <p:sldId id="258" r:id="rId14"/>
    <p:sldId id="320" r:id="rId15"/>
    <p:sldId id="333" r:id="rId16"/>
    <p:sldId id="325" r:id="rId17"/>
    <p:sldId id="334" r:id="rId18"/>
    <p:sldId id="327" r:id="rId19"/>
    <p:sldId id="336" r:id="rId20"/>
    <p:sldId id="335" r:id="rId21"/>
    <p:sldId id="33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1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/>
              <a:t>353156 – Microprocessor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r>
              <a:rPr lang="en-US" dirty="0"/>
              <a:t> and Asst. Prof. Dr. </a:t>
            </a:r>
            <a:r>
              <a:rPr lang="en-US" dirty="0" err="1"/>
              <a:t>Suphot</a:t>
            </a:r>
            <a:r>
              <a:rPr lang="en-US" dirty="0"/>
              <a:t> </a:t>
            </a:r>
            <a:r>
              <a:rPr lang="en-US"/>
              <a:t>Chunwiphat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 : C function (3)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9512" y="2060848"/>
            <a:ext cx="4248472" cy="46085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err="1" smtClean="0">
                <a:solidFill>
                  <a:schemeClr val="tx1"/>
                </a:solidFill>
              </a:rPr>
              <a:t>int</a:t>
            </a:r>
            <a:r>
              <a:rPr lang="en-GB" dirty="0" smtClean="0">
                <a:solidFill>
                  <a:schemeClr val="tx1"/>
                </a:solidFill>
              </a:rPr>
              <a:t> main(</a:t>
            </a:r>
            <a:r>
              <a:rPr lang="en-GB" dirty="0" err="1" smtClean="0">
                <a:solidFill>
                  <a:schemeClr val="tx1"/>
                </a:solidFill>
              </a:rPr>
              <a:t>int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argc</a:t>
            </a:r>
            <a:r>
              <a:rPr lang="en-GB" dirty="0" smtClean="0">
                <a:solidFill>
                  <a:schemeClr val="tx1"/>
                </a:solidFill>
              </a:rPr>
              <a:t>, char **</a:t>
            </a:r>
            <a:r>
              <a:rPr lang="en-GB" dirty="0" err="1" smtClean="0">
                <a:solidFill>
                  <a:schemeClr val="tx1"/>
                </a:solidFill>
              </a:rPr>
              <a:t>argv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r>
              <a:rPr lang="ar-SA" dirty="0" smtClean="0">
                <a:solidFill>
                  <a:schemeClr val="tx1"/>
                </a:solidFill>
              </a:rPr>
              <a:t>‏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{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      </a:t>
            </a:r>
            <a:r>
              <a:rPr lang="en-GB" dirty="0" err="1" smtClean="0">
                <a:solidFill>
                  <a:srgbClr val="00B050"/>
                </a:solidFill>
              </a:rPr>
              <a:t>int</a:t>
            </a:r>
            <a:r>
              <a:rPr lang="en-GB" dirty="0" smtClean="0">
                <a:solidFill>
                  <a:srgbClr val="00B050"/>
                </a:solidFill>
              </a:rPr>
              <a:t>  N = 5, R = 3,  N_R = 2;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      </a:t>
            </a:r>
            <a:r>
              <a:rPr lang="en-US" dirty="0" err="1" smtClean="0">
                <a:solidFill>
                  <a:srgbClr val="00B050"/>
                </a:solidFill>
              </a:rPr>
              <a:t>int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r>
              <a:rPr lang="en-US" dirty="0" err="1" smtClean="0">
                <a:solidFill>
                  <a:srgbClr val="00B050"/>
                </a:solidFill>
              </a:rPr>
              <a:t>factorialN</a:t>
            </a:r>
            <a:r>
              <a:rPr lang="en-US" dirty="0" smtClean="0">
                <a:solidFill>
                  <a:srgbClr val="00B050"/>
                </a:solidFill>
              </a:rPr>
              <a:t> = 1,  </a:t>
            </a:r>
            <a:r>
              <a:rPr lang="en-US" dirty="0" err="1" smtClean="0">
                <a:solidFill>
                  <a:srgbClr val="00B050"/>
                </a:solidFill>
              </a:rPr>
              <a:t>factorialR</a:t>
            </a:r>
            <a:r>
              <a:rPr lang="en-US" dirty="0" smtClean="0">
                <a:solidFill>
                  <a:srgbClr val="00B050"/>
                </a:solidFill>
              </a:rPr>
              <a:t> = 1;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     </a:t>
            </a:r>
            <a:r>
              <a:rPr lang="en-US" dirty="0" err="1" smtClean="0">
                <a:solidFill>
                  <a:srgbClr val="00B050"/>
                </a:solidFill>
              </a:rPr>
              <a:t>int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r>
              <a:rPr lang="en-US" dirty="0" err="1" smtClean="0">
                <a:solidFill>
                  <a:srgbClr val="00B050"/>
                </a:solidFill>
              </a:rPr>
              <a:t>factorialN_R</a:t>
            </a:r>
            <a:r>
              <a:rPr lang="en-US" dirty="0" smtClean="0">
                <a:solidFill>
                  <a:srgbClr val="00B050"/>
                </a:solidFill>
              </a:rPr>
              <a:t> = 1,  result;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en-US" dirty="0" smtClean="0">
                <a:solidFill>
                  <a:srgbClr val="0070C0"/>
                </a:solidFill>
              </a:rPr>
              <a:t>//Compute N!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 = N;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while 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&gt;= 1)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</a:rPr>
              <a:t>factorialN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factorialN</a:t>
            </a:r>
            <a:r>
              <a:rPr lang="en-US" dirty="0" smtClean="0">
                <a:solidFill>
                  <a:schemeClr val="tx1"/>
                </a:solidFill>
              </a:rPr>
              <a:t> *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– 1;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en-US" dirty="0" smtClean="0">
                <a:solidFill>
                  <a:srgbClr val="0070C0"/>
                </a:solidFill>
              </a:rPr>
              <a:t>//Compute R!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 = R;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while 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&gt;= 1)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</a:rPr>
              <a:t>factorialR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factorialR</a:t>
            </a:r>
            <a:r>
              <a:rPr lang="en-US" dirty="0" smtClean="0">
                <a:solidFill>
                  <a:schemeClr val="tx1"/>
                </a:solidFill>
              </a:rPr>
              <a:t> *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– 1;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}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5" name="สี่เหลี่ยมผืนผ้า 3"/>
          <p:cNvSpPr/>
          <p:nvPr/>
        </p:nvSpPr>
        <p:spPr>
          <a:xfrm>
            <a:off x="4644008" y="2060848"/>
            <a:ext cx="4248472" cy="331236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smtClean="0">
                <a:solidFill>
                  <a:srgbClr val="0070C0"/>
                </a:solidFill>
              </a:rPr>
              <a:t> //Compute (N-R)!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 = N_R;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while 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&gt;= 1)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</a:rPr>
              <a:t>factorialN_R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factorialN_R</a:t>
            </a:r>
            <a:r>
              <a:rPr lang="en-US" dirty="0" smtClean="0">
                <a:solidFill>
                  <a:schemeClr val="tx1"/>
                </a:solidFill>
              </a:rPr>
              <a:t> *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– 1;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}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smtClean="0">
                <a:solidFill>
                  <a:srgbClr val="0070C0"/>
                </a:solidFill>
              </a:rPr>
              <a:t>//Compute the result of equation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result = </a:t>
            </a:r>
            <a:r>
              <a:rPr lang="en-US" dirty="0" err="1" smtClean="0">
                <a:solidFill>
                  <a:schemeClr val="tx1"/>
                </a:solidFill>
              </a:rPr>
              <a:t>factorialN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factorialR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     – </a:t>
            </a:r>
            <a:r>
              <a:rPr lang="en-US" dirty="0" err="1" smtClean="0">
                <a:solidFill>
                  <a:schemeClr val="tx1"/>
                </a:solidFill>
              </a:rPr>
              <a:t>factorialN_R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6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135816" cy="676672"/>
          </a:xfrm>
        </p:spPr>
        <p:txBody>
          <a:bodyPr>
            <a:noAutofit/>
          </a:bodyPr>
          <a:lstStyle/>
          <a:p>
            <a:r>
              <a:rPr lang="en-US" sz="1800" dirty="0" smtClean="0"/>
              <a:t>Example : Assume that we fix </a:t>
            </a:r>
            <a:r>
              <a:rPr lang="en-US" sz="1800" b="1" dirty="0" smtClean="0"/>
              <a:t>N = 5 </a:t>
            </a:r>
            <a:r>
              <a:rPr lang="en-US" sz="1800" dirty="0" smtClean="0"/>
              <a:t>and </a:t>
            </a:r>
            <a:r>
              <a:rPr lang="en-US" sz="1800" b="1" dirty="0" smtClean="0"/>
              <a:t>R = 3, 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</a:rPr>
              <a:t>f(N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,  R)  =    N! + R! – (N – R)!</a:t>
            </a:r>
          </a:p>
          <a:p>
            <a:endParaRPr lang="th-TH" sz="18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 : C function (4)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51520" y="2852936"/>
            <a:ext cx="4248472" cy="28803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Factorial(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 x) {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    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 </a:t>
            </a:r>
            <a:r>
              <a:rPr lang="en-GB" sz="2000" dirty="0" err="1" smtClean="0">
                <a:solidFill>
                  <a:schemeClr val="tx1"/>
                </a:solidFill>
              </a:rPr>
              <a:t>i</a:t>
            </a:r>
            <a:r>
              <a:rPr lang="en-GB" sz="2000" dirty="0" smtClean="0">
                <a:solidFill>
                  <a:schemeClr val="tx1"/>
                </a:solidFill>
              </a:rPr>
              <a:t>, factorial = 1;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  = x;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while (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 &gt;= 1) {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   factorial = factorial *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  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 =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 – 1;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}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return  factorial;</a:t>
            </a:r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5" name="สี่เหลี่ยมผืนผ้า 3"/>
          <p:cNvSpPr/>
          <p:nvPr/>
        </p:nvSpPr>
        <p:spPr>
          <a:xfrm>
            <a:off x="4716016" y="2852936"/>
            <a:ext cx="4248472" cy="28803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r>
              <a:rPr lang="ar-SA" sz="2000" dirty="0" smtClean="0">
                <a:solidFill>
                  <a:schemeClr val="tx1"/>
                </a:solidFill>
              </a:rPr>
              <a:t>‏ 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</a:t>
            </a:r>
            <a:r>
              <a:rPr lang="en-US" sz="2000" dirty="0" err="1" smtClean="0">
                <a:solidFill>
                  <a:schemeClr val="tx1"/>
                </a:solidFill>
              </a:rPr>
              <a:t>int</a:t>
            </a:r>
            <a:r>
              <a:rPr lang="en-US" sz="2000" dirty="0" smtClean="0">
                <a:solidFill>
                  <a:schemeClr val="tx1"/>
                </a:solidFill>
              </a:rPr>
              <a:t> N    = 5;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</a:t>
            </a:r>
            <a:r>
              <a:rPr lang="en-US" sz="2000" dirty="0" err="1" smtClean="0">
                <a:solidFill>
                  <a:schemeClr val="tx1"/>
                </a:solidFill>
              </a:rPr>
              <a:t>int</a:t>
            </a:r>
            <a:r>
              <a:rPr lang="en-US" sz="2000" dirty="0" smtClean="0">
                <a:solidFill>
                  <a:schemeClr val="tx1"/>
                </a:solidFill>
              </a:rPr>
              <a:t> R     = 3;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</a:t>
            </a:r>
            <a:r>
              <a:rPr lang="en-US" sz="2000" dirty="0" err="1" smtClean="0">
                <a:solidFill>
                  <a:schemeClr val="tx1"/>
                </a:solidFill>
              </a:rPr>
              <a:t>int</a:t>
            </a:r>
            <a:r>
              <a:rPr lang="en-US" sz="2000" dirty="0" smtClean="0">
                <a:solidFill>
                  <a:schemeClr val="tx1"/>
                </a:solidFill>
              </a:rPr>
              <a:t> N_R = 2;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</a:t>
            </a:r>
            <a:r>
              <a:rPr lang="en-US" sz="2000" dirty="0" smtClean="0">
                <a:solidFill>
                  <a:srgbClr val="0070C0"/>
                </a:solidFill>
              </a:rPr>
              <a:t>//Compute the result of equation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result = Factorial(N) +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     Factorial(R)  -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     Factorial(N_R);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}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26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135816" cy="676672"/>
          </a:xfrm>
        </p:spPr>
        <p:txBody>
          <a:bodyPr>
            <a:noAutofit/>
          </a:bodyPr>
          <a:lstStyle/>
          <a:p>
            <a:r>
              <a:rPr lang="en-US" sz="1800" dirty="0" smtClean="0"/>
              <a:t>Example : Assume that we fix </a:t>
            </a:r>
            <a:r>
              <a:rPr lang="en-US" sz="1800" b="1" dirty="0" smtClean="0"/>
              <a:t>N = 5 </a:t>
            </a:r>
            <a:r>
              <a:rPr lang="en-US" sz="1800" dirty="0" smtClean="0"/>
              <a:t>and </a:t>
            </a:r>
            <a:r>
              <a:rPr lang="en-US" sz="1800" b="1" dirty="0" smtClean="0"/>
              <a:t>R = 3, 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</a:rPr>
              <a:t>f(N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,  R)  =    N! + R! – (N – R)!</a:t>
            </a:r>
          </a:p>
          <a:p>
            <a:endParaRPr lang="th-TH" sz="1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2420888"/>
            <a:ext cx="176779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Factorial Function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28544" y="2420888"/>
            <a:ext cx="142699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Main Function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18938612">
            <a:off x="5371101" y="5572874"/>
            <a:ext cx="1159283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92332" y="6084004"/>
            <a:ext cx="1415772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Call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of Function Call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59632" y="2348880"/>
            <a:ext cx="2952328" cy="34563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Set up arguments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Jump to function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Access result</a:t>
            </a:r>
          </a:p>
          <a:p>
            <a:r>
              <a:rPr lang="en-US" sz="2400" dirty="0" smtClean="0"/>
              <a:t>            .</a:t>
            </a:r>
          </a:p>
          <a:p>
            <a:r>
              <a:rPr lang="en-US" sz="2400" dirty="0" smtClean="0"/>
              <a:t>            .</a:t>
            </a:r>
          </a:p>
          <a:p>
            <a:r>
              <a:rPr lang="en-US" sz="2400" dirty="0" smtClean="0"/>
              <a:t>            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1844824"/>
            <a:ext cx="931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Caller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339752" y="3068960"/>
            <a:ext cx="28083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92080" y="2996952"/>
            <a:ext cx="3312368" cy="16561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Access arguments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Compute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Set up return value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Jump back to caller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2492896"/>
            <a:ext cx="98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Callee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11944840">
            <a:off x="2212484" y="3815548"/>
            <a:ext cx="297009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ARM Procedure Call Standard (APCS)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Conventions for use of register simplification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422289"/>
              </p:ext>
            </p:extLst>
          </p:nvPr>
        </p:nvGraphicFramePr>
        <p:xfrm>
          <a:off x="971600" y="2278464"/>
          <a:ext cx="7416825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75"/>
                <a:gridCol w="2472275"/>
                <a:gridCol w="24722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Software</a:t>
                      </a:r>
                      <a:r>
                        <a:rPr lang="en-US" baseline="0" dirty="0" smtClean="0"/>
                        <a:t>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R0 – R3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a1 – a4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Arguments and Result</a:t>
                      </a:r>
                      <a:r>
                        <a:rPr lang="en-US" baseline="0" dirty="0" smtClean="0"/>
                        <a:t> of Function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R4 – R10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v1 – v7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variables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Static varia</a:t>
                      </a:r>
                      <a:r>
                        <a:rPr lang="en-US" baseline="0" dirty="0" smtClean="0"/>
                        <a:t>ble base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Stack limit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FP/v8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Frame</a:t>
                      </a:r>
                      <a:r>
                        <a:rPr lang="en-US" baseline="0" dirty="0" smtClean="0"/>
                        <a:t> pointer/Local variables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Intra procedure</a:t>
                      </a:r>
                      <a:r>
                        <a:rPr lang="en-US" baseline="0" dirty="0" smtClean="0"/>
                        <a:t> call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Stack pointer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 Address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Program Counter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Support for Function Call</a:t>
            </a:r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628800"/>
            <a:ext cx="2952328" cy="23762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..... sum(a, b);  .....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GB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4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</a:rPr>
              <a:t>  sum(</a:t>
            </a:r>
            <a:r>
              <a:rPr lang="en-GB" sz="24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</a:rPr>
              <a:t>  x, </a:t>
            </a:r>
            <a:r>
              <a:rPr lang="en-GB" sz="24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</a:rPr>
              <a:t>  y) </a:t>
            </a:r>
          </a:p>
          <a:p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</a:rPr>
              <a:t>{</a:t>
            </a:r>
            <a:endParaRPr lang="en-US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</a:rPr>
              <a:t>       return(x + y);</a:t>
            </a:r>
            <a:endParaRPr lang="en-US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4">
                    <a:lumMod val="50000"/>
                  </a:schemeClr>
                </a:solidFill>
              </a:rPr>
              <a:t>}</a:t>
            </a:r>
            <a:endParaRPr lang="en-US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 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044220"/>
              </p:ext>
            </p:extLst>
          </p:nvPr>
        </p:nvGraphicFramePr>
        <p:xfrm>
          <a:off x="3228528" y="1675616"/>
          <a:ext cx="573596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432"/>
                <a:gridCol w="2232248"/>
                <a:gridCol w="25202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MOV     a1,    v1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Prepare</a:t>
                      </a:r>
                      <a:r>
                        <a:rPr lang="en-US" sz="1600" baseline="0" dirty="0" smtClean="0"/>
                        <a:t> argument a1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MOV     a2,</a:t>
                      </a:r>
                      <a:r>
                        <a:rPr lang="en-US" sz="1600" baseline="0" dirty="0" smtClean="0"/>
                        <a:t>    v2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Prepare argument a2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MOV</a:t>
                      </a:r>
                      <a:r>
                        <a:rPr lang="en-US" sz="1600" baseline="0" dirty="0" smtClean="0"/>
                        <a:t>     LR,  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</a:rPr>
                        <a:t>#0x1010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Set Return</a:t>
                      </a:r>
                      <a:r>
                        <a:rPr lang="en-US" sz="1600" baseline="0" dirty="0" smtClean="0"/>
                        <a:t> Address 1010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    SUM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Jump</a:t>
                      </a:r>
                      <a:r>
                        <a:rPr lang="en-US" sz="1600" baseline="0" dirty="0" smtClean="0"/>
                        <a:t> to Label SUM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……..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……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SUM :  ADD</a:t>
                      </a:r>
                      <a:r>
                        <a:rPr lang="en-US" sz="1600" baseline="0" dirty="0" smtClean="0"/>
                        <a:t> a1, a1, a2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Compute</a:t>
                      </a:r>
                      <a:r>
                        <a:rPr lang="en-US" sz="1600" baseline="0" dirty="0" smtClean="0"/>
                        <a:t> SUM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MOV  PC, LR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Set program counter with</a:t>
                      </a:r>
                      <a:r>
                        <a:rPr lang="en-US" sz="1600" baseline="0" dirty="0" smtClean="0"/>
                        <a:t> LR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7504" y="4077072"/>
            <a:ext cx="2911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Assume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 stores value in V1 register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b stores value in V2 register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1266" y="5229200"/>
            <a:ext cx="378667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How do you know the return address ??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MOV   LR,  </a:t>
            </a:r>
            <a:r>
              <a:rPr lang="en-US" b="1" dirty="0" smtClean="0">
                <a:solidFill>
                  <a:srgbClr val="FF0000"/>
                </a:solidFill>
              </a:rPr>
              <a:t>#0x1010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8163" y="5951021"/>
            <a:ext cx="570399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ARM helps you with </a:t>
            </a:r>
            <a:r>
              <a:rPr lang="en-US" b="1" dirty="0" smtClean="0">
                <a:solidFill>
                  <a:srgbClr val="00B0F0"/>
                </a:solidFill>
              </a:rPr>
              <a:t>BL</a:t>
            </a:r>
            <a:r>
              <a:rPr lang="en-US" dirty="0" smtClean="0"/>
              <a:t> instruction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BL</a:t>
            </a:r>
            <a:r>
              <a:rPr lang="en-US" dirty="0" smtClean="0"/>
              <a:t>  SUM   </a:t>
            </a:r>
            <a:r>
              <a:rPr lang="en-US" dirty="0" smtClean="0">
                <a:sym typeface="Wingdings" pitchFamily="2" charset="2"/>
              </a:rPr>
              <a:t> 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MOV  LR, </a:t>
            </a:r>
            <a:r>
              <a:rPr lang="en-US" dirty="0" err="1" smtClean="0">
                <a:solidFill>
                  <a:srgbClr val="0070C0"/>
                </a:solidFill>
                <a:sym typeface="Wingdings" pitchFamily="2" charset="2"/>
              </a:rPr>
              <a:t>return_address</a:t>
            </a:r>
            <a:r>
              <a:rPr lang="en-US" dirty="0" smtClean="0">
                <a:sym typeface="Wingdings" pitchFamily="2" charset="2"/>
              </a:rPr>
              <a:t> and then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B SUM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 rot="7870620">
            <a:off x="5718452" y="4671431"/>
            <a:ext cx="41322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99991" y="5230941"/>
            <a:ext cx="446449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New version of ARM assembler recommends to use    </a:t>
            </a:r>
            <a:r>
              <a:rPr lang="en-US" b="1" dirty="0" smtClean="0">
                <a:solidFill>
                  <a:srgbClr val="FF0000"/>
                </a:solidFill>
              </a:rPr>
              <a:t>BX   LR  </a:t>
            </a:r>
            <a:r>
              <a:rPr lang="en-US" dirty="0" smtClean="0">
                <a:solidFill>
                  <a:schemeClr val="tx1"/>
                </a:solidFill>
              </a:rPr>
              <a:t>instead of</a:t>
            </a:r>
            <a:r>
              <a:rPr lang="en-US" b="1" dirty="0" smtClean="0">
                <a:solidFill>
                  <a:srgbClr val="FF0000"/>
                </a:solidFill>
              </a:rPr>
              <a:t>   MOV PC, LR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Example 1: ARM calculation without function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8592" y="1600200"/>
            <a:ext cx="3023248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want to compute  2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+ 3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- 1</a:t>
            </a:r>
            <a:r>
              <a:rPr lang="en-US" sz="2400" baseline="30000" dirty="0" smtClean="0"/>
              <a:t>3   </a:t>
            </a:r>
            <a:endParaRPr lang="en-US" sz="2400" dirty="0" smtClean="0"/>
          </a:p>
          <a:p>
            <a:r>
              <a:rPr lang="en-US" sz="2400" dirty="0" smtClean="0"/>
              <a:t>Output will be stored in register a1</a:t>
            </a:r>
            <a:endParaRPr lang="th-TH" sz="2400" baseline="30000" dirty="0"/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3131840" y="1628800"/>
            <a:ext cx="5832648" cy="5040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AREA   ex1_no_func, CODE,  READONLY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ENTRY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start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MOV  a1,  #2		</a:t>
            </a:r>
            <a:r>
              <a:rPr lang="en-US" dirty="0" smtClean="0">
                <a:solidFill>
                  <a:srgbClr val="0070C0"/>
                </a:solidFill>
              </a:rPr>
              <a:t>; Set a1 =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MUL   v1, a1, a1	</a:t>
            </a:r>
            <a:r>
              <a:rPr lang="en-US" dirty="0" smtClean="0">
                <a:solidFill>
                  <a:srgbClr val="0070C0"/>
                </a:solidFill>
              </a:rPr>
              <a:t>; v1 = a1 * a1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MUL   v1, a1, v1	</a:t>
            </a:r>
            <a:r>
              <a:rPr lang="en-US" dirty="0" smtClean="0">
                <a:solidFill>
                  <a:srgbClr val="0070C0"/>
                </a:solidFill>
              </a:rPr>
              <a:t>; v1 = a1 * v1 = 2</a:t>
            </a:r>
            <a:r>
              <a:rPr lang="en-US" baseline="30000" dirty="0" smtClean="0">
                <a:solidFill>
                  <a:srgbClr val="0070C0"/>
                </a:solidFill>
              </a:rPr>
              <a:t>3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MOV  a1, #3		</a:t>
            </a:r>
            <a:r>
              <a:rPr lang="en-US" dirty="0" smtClean="0">
                <a:solidFill>
                  <a:srgbClr val="0070C0"/>
                </a:solidFill>
              </a:rPr>
              <a:t>; Set  a1 =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MUL   v2, a1, a1	</a:t>
            </a:r>
            <a:r>
              <a:rPr lang="en-US" dirty="0" smtClean="0">
                <a:solidFill>
                  <a:srgbClr val="0070C0"/>
                </a:solidFill>
              </a:rPr>
              <a:t>; v2 = a1 * a1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MUL   v2, a1, v2	</a:t>
            </a:r>
            <a:r>
              <a:rPr lang="en-US" dirty="0" smtClean="0">
                <a:solidFill>
                  <a:srgbClr val="0070C0"/>
                </a:solidFill>
              </a:rPr>
              <a:t>; v2 = a1 * v2 = 3</a:t>
            </a:r>
            <a:r>
              <a:rPr lang="en-US" baseline="30000" dirty="0" smtClean="0">
                <a:solidFill>
                  <a:srgbClr val="0070C0"/>
                </a:solidFill>
              </a:rPr>
              <a:t>3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MOV  a1, #1		</a:t>
            </a:r>
            <a:r>
              <a:rPr lang="en-US" dirty="0" smtClean="0">
                <a:solidFill>
                  <a:srgbClr val="0070C0"/>
                </a:solidFill>
              </a:rPr>
              <a:t>; Set a1 =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MUL   v3, a1, a1	</a:t>
            </a:r>
            <a:r>
              <a:rPr lang="en-US" dirty="0" smtClean="0">
                <a:solidFill>
                  <a:srgbClr val="0070C0"/>
                </a:solidFill>
              </a:rPr>
              <a:t>; v3 = a1 * a1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MUL   v3, a1, v3	</a:t>
            </a:r>
            <a:r>
              <a:rPr lang="en-US" dirty="0" smtClean="0">
                <a:solidFill>
                  <a:srgbClr val="0070C0"/>
                </a:solidFill>
              </a:rPr>
              <a:t>; v3 = a1 * v3 = 1</a:t>
            </a:r>
            <a:r>
              <a:rPr lang="en-US" baseline="30000" dirty="0" smtClean="0">
                <a:solidFill>
                  <a:srgbClr val="0070C0"/>
                </a:solidFill>
              </a:rPr>
              <a:t>3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ADD   a1, v1, v2	</a:t>
            </a:r>
            <a:r>
              <a:rPr lang="en-US" dirty="0" smtClean="0">
                <a:solidFill>
                  <a:srgbClr val="0070C0"/>
                </a:solidFill>
              </a:rPr>
              <a:t>; a1 = v1 + v2 = 2</a:t>
            </a:r>
            <a:r>
              <a:rPr lang="en-US" baseline="30000" dirty="0" smtClean="0">
                <a:solidFill>
                  <a:srgbClr val="0070C0"/>
                </a:solidFill>
              </a:rPr>
              <a:t>3</a:t>
            </a:r>
            <a:r>
              <a:rPr lang="en-US" dirty="0" smtClean="0">
                <a:solidFill>
                  <a:srgbClr val="0070C0"/>
                </a:solidFill>
              </a:rPr>
              <a:t> + 3</a:t>
            </a:r>
            <a:r>
              <a:rPr lang="en-US" baseline="30000" dirty="0" smtClean="0">
                <a:solidFill>
                  <a:srgbClr val="0070C0"/>
                </a:solidFill>
              </a:rPr>
              <a:t>3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SUB    a1, a1, v3             </a:t>
            </a:r>
            <a:r>
              <a:rPr lang="en-US" dirty="0" smtClean="0">
                <a:solidFill>
                  <a:srgbClr val="0070C0"/>
                </a:solidFill>
              </a:rPr>
              <a:t>; a1 = a1 – v3 = (2</a:t>
            </a:r>
            <a:r>
              <a:rPr lang="en-US" baseline="30000" dirty="0" smtClean="0">
                <a:solidFill>
                  <a:srgbClr val="0070C0"/>
                </a:solidFill>
              </a:rPr>
              <a:t>3</a:t>
            </a:r>
            <a:r>
              <a:rPr lang="en-US" dirty="0" smtClean="0">
                <a:solidFill>
                  <a:srgbClr val="0070C0"/>
                </a:solidFill>
              </a:rPr>
              <a:t> + 3</a:t>
            </a:r>
            <a:r>
              <a:rPr lang="en-US" baseline="30000" dirty="0" smtClean="0">
                <a:solidFill>
                  <a:srgbClr val="0070C0"/>
                </a:solidFill>
              </a:rPr>
              <a:t>3</a:t>
            </a:r>
            <a:r>
              <a:rPr lang="en-US" dirty="0" smtClean="0">
                <a:solidFill>
                  <a:srgbClr val="0070C0"/>
                </a:solidFill>
              </a:rPr>
              <a:t>)- 1</a:t>
            </a:r>
            <a:r>
              <a:rPr lang="en-US" baseline="30000" dirty="0" smtClean="0">
                <a:solidFill>
                  <a:srgbClr val="0070C0"/>
                </a:solidFill>
              </a:rPr>
              <a:t>3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END               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735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1: ARM calculation with function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239272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want to code a function called </a:t>
            </a:r>
            <a:r>
              <a:rPr lang="en-US" sz="2400" i="1" dirty="0" smtClean="0">
                <a:solidFill>
                  <a:srgbClr val="0070C0"/>
                </a:solidFill>
              </a:rPr>
              <a:t>power3</a:t>
            </a:r>
            <a:r>
              <a:rPr lang="en-US" sz="2400" dirty="0" smtClean="0"/>
              <a:t> which helps us to compute  2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+ 3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- 1</a:t>
            </a:r>
            <a:r>
              <a:rPr lang="en-US" sz="2400" baseline="30000" dirty="0" smtClean="0"/>
              <a:t>3   </a:t>
            </a:r>
            <a:endParaRPr lang="en-US" sz="2400" dirty="0" smtClean="0"/>
          </a:p>
          <a:p>
            <a:r>
              <a:rPr lang="en-US" sz="2400" dirty="0" smtClean="0"/>
              <a:t>Output will be stored in register a1</a:t>
            </a:r>
            <a:endParaRPr lang="th-TH" sz="2400" baseline="30000" dirty="0"/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179512" y="4653136"/>
            <a:ext cx="3744416" cy="13681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>
                <a:solidFill>
                  <a:srgbClr val="00B050"/>
                </a:solidFill>
              </a:rPr>
              <a:t>POWER3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       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MUL   v1, a1, a1   </a:t>
            </a:r>
            <a:r>
              <a:rPr lang="en-US" dirty="0" smtClean="0">
                <a:solidFill>
                  <a:srgbClr val="0070C0"/>
                </a:solidFill>
              </a:rPr>
              <a:t>; v1 = a1 * a1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MUL   a1, v1, a1   </a:t>
            </a:r>
            <a:r>
              <a:rPr lang="en-US" dirty="0" smtClean="0">
                <a:solidFill>
                  <a:srgbClr val="0070C0"/>
                </a:solidFill>
              </a:rPr>
              <a:t>; a1 = v1 * a1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     </a:t>
            </a:r>
            <a:r>
              <a:rPr lang="en-US" dirty="0" smtClean="0">
                <a:solidFill>
                  <a:schemeClr val="tx1"/>
                </a:solidFill>
              </a:rPr>
              <a:t>BX   LR	     </a:t>
            </a:r>
            <a:r>
              <a:rPr lang="en-US" dirty="0" smtClean="0">
                <a:solidFill>
                  <a:srgbClr val="FF0000"/>
                </a:solidFill>
              </a:rPr>
              <a:t>; return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2" y="6021288"/>
            <a:ext cx="321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ASM code for computing power3</a:t>
            </a:r>
            <a:endParaRPr lang="en-US" dirty="0"/>
          </a:p>
        </p:txBody>
      </p:sp>
      <p:sp>
        <p:nvSpPr>
          <p:cNvPr id="7" name="สี่เหลี่ยมผืนผ้า 3"/>
          <p:cNvSpPr/>
          <p:nvPr/>
        </p:nvSpPr>
        <p:spPr>
          <a:xfrm>
            <a:off x="4067944" y="1628800"/>
            <a:ext cx="4896544" cy="5040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     AREA   ex1_func, CODE,  READONLY</a:t>
            </a:r>
          </a:p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     ENTRY</a:t>
            </a:r>
          </a:p>
          <a:p>
            <a:r>
              <a:rPr lang="en-US" sz="1600" dirty="0" smtClean="0">
                <a:solidFill>
                  <a:srgbClr val="00B050"/>
                </a:solidFill>
              </a:rPr>
              <a:t>start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MOV  a1,  #2		</a:t>
            </a:r>
            <a:r>
              <a:rPr lang="en-US" sz="1600" dirty="0" smtClean="0">
                <a:solidFill>
                  <a:srgbClr val="0070C0"/>
                </a:solidFill>
              </a:rPr>
              <a:t>; Set a1 = 2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BL       </a:t>
            </a:r>
            <a:r>
              <a:rPr lang="en-US" sz="1600" dirty="0" smtClean="0">
                <a:solidFill>
                  <a:srgbClr val="00B050"/>
                </a:solidFill>
              </a:rPr>
              <a:t>POWER3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smtClean="0">
                <a:solidFill>
                  <a:srgbClr val="0070C0"/>
                </a:solidFill>
              </a:rPr>
              <a:t>; Call function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MOV  a2,  a1	    	</a:t>
            </a:r>
            <a:r>
              <a:rPr lang="en-US" sz="1600" dirty="0" smtClean="0">
                <a:solidFill>
                  <a:srgbClr val="0070C0"/>
                </a:solidFill>
              </a:rPr>
              <a:t>;  a2 = 2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  <a:endParaRPr lang="en-US" sz="1600" dirty="0" smtClean="0">
              <a:solidFill>
                <a:srgbClr val="0070C0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MOV  a1, #3		</a:t>
            </a:r>
            <a:r>
              <a:rPr lang="en-US" sz="1600" dirty="0" smtClean="0">
                <a:solidFill>
                  <a:srgbClr val="0070C0"/>
                </a:solidFill>
              </a:rPr>
              <a:t>; Set  a1 = 3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BL       </a:t>
            </a:r>
            <a:r>
              <a:rPr lang="en-US" sz="1600" dirty="0" smtClean="0">
                <a:solidFill>
                  <a:srgbClr val="00B050"/>
                </a:solidFill>
              </a:rPr>
              <a:t>POWER3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smtClean="0">
                <a:solidFill>
                  <a:srgbClr val="0070C0"/>
                </a:solidFill>
              </a:rPr>
              <a:t>; Call function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MOV  a3,  a1		</a:t>
            </a:r>
            <a:r>
              <a:rPr lang="en-US" sz="1600" dirty="0" smtClean="0">
                <a:solidFill>
                  <a:srgbClr val="0070C0"/>
                </a:solidFill>
              </a:rPr>
              <a:t>;  a3 = 3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  <a:endParaRPr lang="en-US" sz="1600" dirty="0" smtClean="0">
              <a:solidFill>
                <a:srgbClr val="0070C0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MOV  a1, #1		</a:t>
            </a:r>
            <a:r>
              <a:rPr lang="en-US" sz="1600" dirty="0" smtClean="0">
                <a:solidFill>
                  <a:srgbClr val="0070C0"/>
                </a:solidFill>
              </a:rPr>
              <a:t>; Set a1 = 1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BL       </a:t>
            </a:r>
            <a:r>
              <a:rPr lang="en-US" sz="1600" dirty="0" smtClean="0">
                <a:solidFill>
                  <a:srgbClr val="00B050"/>
                </a:solidFill>
              </a:rPr>
              <a:t>POWER3 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smtClean="0">
                <a:solidFill>
                  <a:srgbClr val="0070C0"/>
                </a:solidFill>
              </a:rPr>
              <a:t>; Call function a1 = 1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  <a:endParaRPr lang="en-US" sz="1600" dirty="0" smtClean="0">
              <a:solidFill>
                <a:srgbClr val="0070C0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ADD   a2, a2, a3		</a:t>
            </a:r>
            <a:r>
              <a:rPr lang="en-US" sz="1600" dirty="0" smtClean="0">
                <a:solidFill>
                  <a:srgbClr val="0070C0"/>
                </a:solidFill>
              </a:rPr>
              <a:t>; a2 = 2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  <a:r>
              <a:rPr lang="en-US" sz="1600" dirty="0" smtClean="0">
                <a:solidFill>
                  <a:srgbClr val="0070C0"/>
                </a:solidFill>
              </a:rPr>
              <a:t> + 3</a:t>
            </a:r>
            <a:r>
              <a:rPr lang="en-US" sz="1600" baseline="30000" dirty="0" smtClean="0">
                <a:solidFill>
                  <a:srgbClr val="0070C0"/>
                </a:solidFill>
              </a:rPr>
              <a:t>3 </a:t>
            </a:r>
            <a:endParaRPr lang="en-US" sz="1600" dirty="0" smtClean="0">
              <a:solidFill>
                <a:srgbClr val="0070C0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SUB    a1, a2, a1             	</a:t>
            </a:r>
            <a:r>
              <a:rPr lang="en-US" sz="1600" dirty="0" smtClean="0">
                <a:solidFill>
                  <a:srgbClr val="0070C0"/>
                </a:solidFill>
              </a:rPr>
              <a:t>; a1 = (2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  <a:r>
              <a:rPr lang="en-US" sz="1600" dirty="0" smtClean="0">
                <a:solidFill>
                  <a:srgbClr val="0070C0"/>
                </a:solidFill>
              </a:rPr>
              <a:t> + 3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  <a:r>
              <a:rPr lang="en-US" sz="1600" dirty="0" smtClean="0">
                <a:solidFill>
                  <a:srgbClr val="0070C0"/>
                </a:solidFill>
              </a:rPr>
              <a:t>)- 1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</a:p>
          <a:p>
            <a:r>
              <a:rPr lang="en-US" sz="1600" baseline="30000" dirty="0" smtClean="0">
                <a:solidFill>
                  <a:srgbClr val="0070C0"/>
                </a:solidFill>
              </a:rPr>
              <a:t>         </a:t>
            </a:r>
            <a:r>
              <a:rPr lang="en-US" sz="1600" dirty="0" smtClean="0">
                <a:solidFill>
                  <a:schemeClr val="tx1"/>
                </a:solidFill>
              </a:rPr>
              <a:t>B  </a:t>
            </a:r>
            <a:r>
              <a:rPr lang="en-US" sz="1600" dirty="0" smtClean="0">
                <a:solidFill>
                  <a:srgbClr val="00B050"/>
                </a:solidFill>
              </a:rPr>
              <a:t>Exit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rgbClr val="00B050"/>
                </a:solidFill>
              </a:rPr>
              <a:t>Exit</a:t>
            </a:r>
            <a:r>
              <a:rPr lang="en-US" sz="1600" dirty="0" smtClean="0">
                <a:solidFill>
                  <a:schemeClr val="tx1"/>
                </a:solidFill>
              </a:rPr>
              <a:t> END               </a:t>
            </a:r>
            <a:endParaRPr lang="en-US" sz="1600" dirty="0" smtClean="0">
              <a:solidFill>
                <a:srgbClr val="0070C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216337">
            <a:off x="3521872" y="5680935"/>
            <a:ext cx="1008112" cy="3533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35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1: ARM calculation with function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239272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want to code a function called </a:t>
            </a:r>
            <a:r>
              <a:rPr lang="en-US" sz="2400" i="1" dirty="0" smtClean="0">
                <a:solidFill>
                  <a:srgbClr val="0070C0"/>
                </a:solidFill>
              </a:rPr>
              <a:t>power3</a:t>
            </a:r>
            <a:r>
              <a:rPr lang="en-US" sz="2400" dirty="0" smtClean="0"/>
              <a:t> which helps us to compute  2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+ 3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- 1</a:t>
            </a:r>
            <a:r>
              <a:rPr lang="en-US" sz="2400" baseline="30000" dirty="0" smtClean="0"/>
              <a:t>3   </a:t>
            </a:r>
            <a:endParaRPr lang="en-US" sz="2400" dirty="0" smtClean="0"/>
          </a:p>
          <a:p>
            <a:r>
              <a:rPr lang="en-US" sz="2400" dirty="0" smtClean="0"/>
              <a:t>Output will be stored in register a1</a:t>
            </a:r>
            <a:endParaRPr lang="th-TH" sz="2400" baseline="30000" dirty="0"/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179512" y="4653136"/>
            <a:ext cx="3744416" cy="13681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>
                <a:solidFill>
                  <a:srgbClr val="00B050"/>
                </a:solidFill>
              </a:rPr>
              <a:t>POWER3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       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MUL   v1, a1, a1   </a:t>
            </a:r>
            <a:r>
              <a:rPr lang="en-US" dirty="0" smtClean="0">
                <a:solidFill>
                  <a:srgbClr val="0070C0"/>
                </a:solidFill>
              </a:rPr>
              <a:t>; v1 = a1 * a1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MUL   a1, v1, a1   </a:t>
            </a:r>
            <a:r>
              <a:rPr lang="en-US" dirty="0" smtClean="0">
                <a:solidFill>
                  <a:srgbClr val="0070C0"/>
                </a:solidFill>
              </a:rPr>
              <a:t>; a1 = v1 * a1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     </a:t>
            </a:r>
            <a:r>
              <a:rPr lang="en-US" dirty="0" smtClean="0">
                <a:solidFill>
                  <a:schemeClr val="tx1"/>
                </a:solidFill>
              </a:rPr>
              <a:t>BX   LR	     </a:t>
            </a:r>
            <a:r>
              <a:rPr lang="en-US" dirty="0" smtClean="0">
                <a:solidFill>
                  <a:srgbClr val="FF0000"/>
                </a:solidFill>
              </a:rPr>
              <a:t>; return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2" y="6021288"/>
            <a:ext cx="321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ASM code for computing power3</a:t>
            </a:r>
            <a:endParaRPr lang="en-US" dirty="0"/>
          </a:p>
        </p:txBody>
      </p:sp>
      <p:sp>
        <p:nvSpPr>
          <p:cNvPr id="7" name="สี่เหลี่ยมผืนผ้า 3"/>
          <p:cNvSpPr/>
          <p:nvPr/>
        </p:nvSpPr>
        <p:spPr>
          <a:xfrm>
            <a:off x="4067944" y="1628800"/>
            <a:ext cx="4896544" cy="50405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     AREA   ex1_func, CODE,  READONLY</a:t>
            </a:r>
          </a:p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     ENTRY</a:t>
            </a:r>
          </a:p>
          <a:p>
            <a:r>
              <a:rPr lang="en-US" sz="1600" dirty="0" smtClean="0">
                <a:solidFill>
                  <a:srgbClr val="00B050"/>
                </a:solidFill>
              </a:rPr>
              <a:t>start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MOV  a1,  #2		</a:t>
            </a:r>
            <a:r>
              <a:rPr lang="en-US" sz="1600" dirty="0" smtClean="0">
                <a:solidFill>
                  <a:srgbClr val="0070C0"/>
                </a:solidFill>
              </a:rPr>
              <a:t>; Set a1 = 2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BL       </a:t>
            </a:r>
            <a:r>
              <a:rPr lang="en-US" sz="1600" dirty="0" smtClean="0">
                <a:solidFill>
                  <a:srgbClr val="00B050"/>
                </a:solidFill>
              </a:rPr>
              <a:t>POWER3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smtClean="0">
                <a:solidFill>
                  <a:srgbClr val="0070C0"/>
                </a:solidFill>
              </a:rPr>
              <a:t>; Call function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MOV  a2,  a1	    	</a:t>
            </a:r>
            <a:r>
              <a:rPr lang="en-US" sz="1600" dirty="0" smtClean="0">
                <a:solidFill>
                  <a:srgbClr val="0070C0"/>
                </a:solidFill>
              </a:rPr>
              <a:t>;  a2 = 2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  <a:endParaRPr lang="en-US" sz="1600" dirty="0" smtClean="0">
              <a:solidFill>
                <a:srgbClr val="0070C0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MOV  a1, #3		</a:t>
            </a:r>
            <a:r>
              <a:rPr lang="en-US" sz="1600" dirty="0" smtClean="0">
                <a:solidFill>
                  <a:srgbClr val="0070C0"/>
                </a:solidFill>
              </a:rPr>
              <a:t>; Set  a1 = 3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BL       </a:t>
            </a:r>
            <a:r>
              <a:rPr lang="en-US" sz="1600" dirty="0" smtClean="0">
                <a:solidFill>
                  <a:srgbClr val="00B050"/>
                </a:solidFill>
              </a:rPr>
              <a:t>POWER3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smtClean="0">
                <a:solidFill>
                  <a:srgbClr val="0070C0"/>
                </a:solidFill>
              </a:rPr>
              <a:t>; Call function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MOV  a3,  a1		</a:t>
            </a:r>
            <a:r>
              <a:rPr lang="en-US" sz="1600" dirty="0" smtClean="0">
                <a:solidFill>
                  <a:srgbClr val="0070C0"/>
                </a:solidFill>
              </a:rPr>
              <a:t>;  a3 = 3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  <a:endParaRPr lang="en-US" sz="1600" dirty="0" smtClean="0">
              <a:solidFill>
                <a:srgbClr val="0070C0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MOV  a1, #1		</a:t>
            </a:r>
            <a:r>
              <a:rPr lang="en-US" sz="1600" dirty="0" smtClean="0">
                <a:solidFill>
                  <a:srgbClr val="0070C0"/>
                </a:solidFill>
              </a:rPr>
              <a:t>; Set a1 = 1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BL       </a:t>
            </a:r>
            <a:r>
              <a:rPr lang="en-US" sz="1600" dirty="0" smtClean="0">
                <a:solidFill>
                  <a:srgbClr val="00B050"/>
                </a:solidFill>
              </a:rPr>
              <a:t>POWER3 </a:t>
            </a:r>
            <a:r>
              <a:rPr lang="en-US" sz="1600" dirty="0" smtClean="0">
                <a:solidFill>
                  <a:schemeClr val="tx1"/>
                </a:solidFill>
              </a:rPr>
              <a:t>		</a:t>
            </a:r>
            <a:r>
              <a:rPr lang="en-US" sz="1600" dirty="0" smtClean="0">
                <a:solidFill>
                  <a:srgbClr val="0070C0"/>
                </a:solidFill>
              </a:rPr>
              <a:t>; Call function a1 = 1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  <a:endParaRPr lang="en-US" sz="1600" dirty="0" smtClean="0">
              <a:solidFill>
                <a:srgbClr val="0070C0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ADD   a2, a2, a3		</a:t>
            </a:r>
            <a:r>
              <a:rPr lang="en-US" sz="1600" dirty="0" smtClean="0">
                <a:solidFill>
                  <a:srgbClr val="0070C0"/>
                </a:solidFill>
              </a:rPr>
              <a:t>; a2 = 2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  <a:r>
              <a:rPr lang="en-US" sz="1600" dirty="0" smtClean="0">
                <a:solidFill>
                  <a:srgbClr val="0070C0"/>
                </a:solidFill>
              </a:rPr>
              <a:t> + 3</a:t>
            </a:r>
            <a:r>
              <a:rPr lang="en-US" sz="1600" baseline="30000" dirty="0" smtClean="0">
                <a:solidFill>
                  <a:srgbClr val="0070C0"/>
                </a:solidFill>
              </a:rPr>
              <a:t>3 </a:t>
            </a:r>
            <a:endParaRPr lang="en-US" sz="1600" dirty="0" smtClean="0">
              <a:solidFill>
                <a:srgbClr val="0070C0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SUB    a1, a2, a1             	</a:t>
            </a:r>
            <a:r>
              <a:rPr lang="en-US" sz="1600" dirty="0" smtClean="0">
                <a:solidFill>
                  <a:srgbClr val="0070C0"/>
                </a:solidFill>
              </a:rPr>
              <a:t>; a1 = (2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  <a:r>
              <a:rPr lang="en-US" sz="1600" dirty="0" smtClean="0">
                <a:solidFill>
                  <a:srgbClr val="0070C0"/>
                </a:solidFill>
              </a:rPr>
              <a:t> + 3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  <a:r>
              <a:rPr lang="en-US" sz="1600" dirty="0" smtClean="0">
                <a:solidFill>
                  <a:srgbClr val="0070C0"/>
                </a:solidFill>
              </a:rPr>
              <a:t>)- 1</a:t>
            </a:r>
            <a:r>
              <a:rPr lang="en-US" sz="1600" baseline="30000" dirty="0" smtClean="0">
                <a:solidFill>
                  <a:srgbClr val="0070C0"/>
                </a:solidFill>
              </a:rPr>
              <a:t>3</a:t>
            </a:r>
          </a:p>
          <a:p>
            <a:r>
              <a:rPr lang="en-US" sz="1600" baseline="30000" dirty="0" smtClean="0">
                <a:solidFill>
                  <a:srgbClr val="0070C0"/>
                </a:solidFill>
              </a:rPr>
              <a:t>         </a:t>
            </a:r>
            <a:r>
              <a:rPr lang="en-US" sz="1600" dirty="0" smtClean="0">
                <a:solidFill>
                  <a:schemeClr val="tx1"/>
                </a:solidFill>
              </a:rPr>
              <a:t>B  </a:t>
            </a:r>
            <a:r>
              <a:rPr lang="en-US" sz="1600" dirty="0" smtClean="0">
                <a:solidFill>
                  <a:srgbClr val="00B050"/>
                </a:solidFill>
              </a:rPr>
              <a:t>Exit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rgbClr val="00B050"/>
                </a:solidFill>
              </a:rPr>
              <a:t>Exit</a:t>
            </a:r>
            <a:r>
              <a:rPr lang="en-US" sz="1600" dirty="0" smtClean="0">
                <a:solidFill>
                  <a:schemeClr val="tx1"/>
                </a:solidFill>
              </a:rPr>
              <a:t> END               </a:t>
            </a:r>
            <a:endParaRPr lang="en-US" sz="1600" dirty="0" smtClean="0">
              <a:solidFill>
                <a:srgbClr val="0070C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216337">
            <a:off x="3521872" y="5680935"/>
            <a:ext cx="1008112" cy="3533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35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 in ARM Assembly</a:t>
            </a:r>
            <a:endParaRPr lang="th-TH" dirty="0"/>
          </a:p>
        </p:txBody>
      </p:sp>
      <p:sp>
        <p:nvSpPr>
          <p:cNvPr id="4" name="Flowchart: Decision 3"/>
          <p:cNvSpPr/>
          <p:nvPr/>
        </p:nvSpPr>
        <p:spPr>
          <a:xfrm>
            <a:off x="1187624" y="2636912"/>
            <a:ext cx="2016224" cy="10081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a2 &gt;= 1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195736" y="2347958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hape 7"/>
          <p:cNvCxnSpPr>
            <a:stCxn id="4" idx="1"/>
          </p:cNvCxnSpPr>
          <p:nvPr/>
        </p:nvCxnSpPr>
        <p:spPr>
          <a:xfrm rot="10800000" flipV="1">
            <a:off x="987768" y="3140968"/>
            <a:ext cx="199856" cy="7200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hape 10"/>
          <p:cNvCxnSpPr>
            <a:stCxn id="4" idx="3"/>
          </p:cNvCxnSpPr>
          <p:nvPr/>
        </p:nvCxnSpPr>
        <p:spPr>
          <a:xfrm>
            <a:off x="3203848" y="3140968"/>
            <a:ext cx="216024" cy="115212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51520" y="3861048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a1 = a1 * a2</a:t>
            </a:r>
            <a:endParaRPr lang="en-US" dirty="0"/>
          </a:p>
        </p:txBody>
      </p:sp>
      <p:cxnSp>
        <p:nvCxnSpPr>
          <p:cNvPr id="9" name="Shape 14"/>
          <p:cNvCxnSpPr>
            <a:stCxn id="8" idx="2"/>
            <a:endCxn id="15" idx="0"/>
          </p:cNvCxnSpPr>
          <p:nvPr/>
        </p:nvCxnSpPr>
        <p:spPr>
          <a:xfrm rot="5400000">
            <a:off x="935596" y="4581128"/>
            <a:ext cx="2880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9736" y="2843644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03992" y="2852936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347808" y="1772816"/>
            <a:ext cx="175910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a1 =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1520" y="4725144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a2  = a2 - 1</a:t>
            </a:r>
            <a:endParaRPr lang="en-US" dirty="0"/>
          </a:p>
        </p:txBody>
      </p:sp>
      <p:cxnSp>
        <p:nvCxnSpPr>
          <p:cNvPr id="16" name="Elbow Connector 21"/>
          <p:cNvCxnSpPr>
            <a:stCxn id="15" idx="2"/>
          </p:cNvCxnSpPr>
          <p:nvPr/>
        </p:nvCxnSpPr>
        <p:spPr>
          <a:xfrm rot="5400000" flipH="1" flipV="1">
            <a:off x="125506" y="3591018"/>
            <a:ext cx="2664296" cy="756084"/>
          </a:xfrm>
          <a:prstGeom prst="bentConnector5">
            <a:avLst>
              <a:gd name="adj1" fmla="val -8580"/>
              <a:gd name="adj2" fmla="val -122290"/>
              <a:gd name="adj3" fmla="val 100089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สี่เหลี่ยมผืนผ้า 3"/>
          <p:cNvSpPr/>
          <p:nvPr/>
        </p:nvSpPr>
        <p:spPr>
          <a:xfrm>
            <a:off x="3779912" y="2945264"/>
            <a:ext cx="5112568" cy="367240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rgbClr val="00B050"/>
                </a:solidFill>
              </a:rPr>
              <a:t>FACTORIAL</a:t>
            </a:r>
            <a:r>
              <a:rPr lang="en-US" dirty="0" smtClean="0">
                <a:solidFill>
                  <a:schemeClr val="tx1"/>
                </a:solidFill>
              </a:rPr>
              <a:t>            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MOV   a1,  #1       </a:t>
            </a:r>
            <a:r>
              <a:rPr lang="en-US" dirty="0" smtClean="0">
                <a:solidFill>
                  <a:srgbClr val="00B0F0"/>
                </a:solidFill>
              </a:rPr>
              <a:t>;Set result = 1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LOOP</a:t>
            </a:r>
            <a:r>
              <a:rPr lang="en-US" dirty="0" smtClean="0">
                <a:solidFill>
                  <a:schemeClr val="tx1"/>
                </a:solidFill>
              </a:rPr>
              <a:t>     CMP    a2,  #1       </a:t>
            </a:r>
            <a:r>
              <a:rPr lang="en-US" dirty="0" smtClean="0">
                <a:solidFill>
                  <a:srgbClr val="00B0F0"/>
                </a:solidFill>
              </a:rPr>
              <a:t>; Compare a2 and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BLT  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DONE         </a:t>
            </a:r>
            <a:r>
              <a:rPr lang="en-US" dirty="0" smtClean="0">
                <a:solidFill>
                  <a:srgbClr val="00B0F0"/>
                </a:solidFill>
              </a:rPr>
              <a:t>; a2 &lt; 1; jump to DONE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   MUL    a1, a2, a1   </a:t>
            </a:r>
            <a:r>
              <a:rPr lang="en-US" dirty="0" smtClean="0">
                <a:solidFill>
                  <a:srgbClr val="00B0F0"/>
                </a:solidFill>
              </a:rPr>
              <a:t>; a1 = a1 * a2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SUB     a2, a2, #1  </a:t>
            </a:r>
            <a:r>
              <a:rPr lang="en-US" dirty="0" smtClean="0">
                <a:solidFill>
                  <a:srgbClr val="00B0F0"/>
                </a:solidFill>
              </a:rPr>
              <a:t>; a2 = a2 - 1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   B     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LOOP        </a:t>
            </a:r>
            <a:r>
              <a:rPr lang="en-US" dirty="0" smtClean="0">
                <a:solidFill>
                  <a:srgbClr val="00B0F0"/>
                </a:solidFill>
              </a:rPr>
              <a:t> ; jump to Loop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DONE     </a:t>
            </a:r>
            <a:r>
              <a:rPr lang="en-US" dirty="0" smtClean="0">
                <a:solidFill>
                  <a:schemeClr val="tx1"/>
                </a:solidFill>
              </a:rPr>
              <a:t>BX       LR	              </a:t>
            </a:r>
            <a:r>
              <a:rPr lang="en-US" dirty="0" smtClean="0">
                <a:solidFill>
                  <a:srgbClr val="FF0000"/>
                </a:solidFill>
              </a:rPr>
              <a:t>; return to caller</a:t>
            </a:r>
          </a:p>
        </p:txBody>
      </p:sp>
      <p:sp>
        <p:nvSpPr>
          <p:cNvPr id="49" name="สี่เหลี่ยมผืนผ้า 3"/>
          <p:cNvSpPr/>
          <p:nvPr/>
        </p:nvSpPr>
        <p:spPr>
          <a:xfrm>
            <a:off x="3779912" y="1628800"/>
            <a:ext cx="5112568" cy="12241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400" dirty="0" smtClean="0">
                <a:solidFill>
                  <a:schemeClr val="tx1"/>
                </a:solidFill>
              </a:rPr>
              <a:t>We use 2 variables.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a1  result of factorial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sym typeface="Wingdings" pitchFamily="2" charset="2"/>
              </a:rPr>
              <a:t>a2  input number</a:t>
            </a:r>
          </a:p>
        </p:txBody>
      </p:sp>
    </p:spTree>
    <p:extLst>
      <p:ext uri="{BB962C8B-B14F-4D97-AF65-F5344CB8AC3E}">
        <p14:creationId xmlns:p14="http://schemas.microsoft.com/office/powerpoint/2010/main" val="1168938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f(N,R) by using function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35816" cy="676672"/>
          </a:xfrm>
        </p:spPr>
        <p:txBody>
          <a:bodyPr>
            <a:noAutofit/>
          </a:bodyPr>
          <a:lstStyle/>
          <a:p>
            <a:r>
              <a:rPr lang="en-US" sz="1800" dirty="0" smtClean="0"/>
              <a:t>Example : Assume that we fix </a:t>
            </a:r>
            <a:r>
              <a:rPr lang="en-US" sz="1800" b="1" dirty="0" smtClean="0"/>
              <a:t>N = 5 </a:t>
            </a:r>
            <a:r>
              <a:rPr lang="en-US" sz="1800" dirty="0" smtClean="0"/>
              <a:t>and </a:t>
            </a:r>
            <a:r>
              <a:rPr lang="en-US" sz="1800" b="1" dirty="0" smtClean="0"/>
              <a:t>R = 3, 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</a:rPr>
              <a:t>f(N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,  R)  =    N! + R! – (N – R)!</a:t>
            </a:r>
          </a:p>
          <a:p>
            <a:endParaRPr lang="th-TH" sz="1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2063483"/>
            <a:ext cx="4320480" cy="467788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dirty="0" smtClean="0">
                <a:solidFill>
                  <a:schemeClr val="tx1"/>
                </a:solidFill>
              </a:rPr>
              <a:t>       Area  </a:t>
            </a:r>
            <a:r>
              <a:rPr lang="en-US" sz="1600" dirty="0" err="1" smtClean="0">
                <a:solidFill>
                  <a:schemeClr val="tx1"/>
                </a:solidFill>
              </a:rPr>
              <a:t>func</a:t>
            </a:r>
            <a:r>
              <a:rPr lang="en-US" sz="1600" dirty="0" smtClean="0">
                <a:solidFill>
                  <a:schemeClr val="tx1"/>
                </a:solidFill>
              </a:rPr>
              <a:t>,  CODE, READONLY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Entry</a:t>
            </a:r>
          </a:p>
          <a:p>
            <a:r>
              <a:rPr lang="en-US" sz="1600" b="1" dirty="0" smtClean="0">
                <a:solidFill>
                  <a:srgbClr val="00B050"/>
                </a:solidFill>
              </a:rPr>
              <a:t>START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MOV   a2,  #5        </a:t>
            </a:r>
            <a:r>
              <a:rPr lang="en-US" sz="1600" dirty="0" smtClean="0">
                <a:solidFill>
                  <a:srgbClr val="00B0F0"/>
                </a:solidFill>
              </a:rPr>
              <a:t>; Set argument = 5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BL        </a:t>
            </a:r>
            <a:r>
              <a:rPr lang="en-US" sz="1600" dirty="0" smtClean="0">
                <a:solidFill>
                  <a:srgbClr val="00B050"/>
                </a:solidFill>
              </a:rPr>
              <a:t>Factorial</a:t>
            </a:r>
            <a:r>
              <a:rPr lang="en-US" sz="1600" dirty="0" smtClean="0">
                <a:solidFill>
                  <a:schemeClr val="tx1"/>
                </a:solidFill>
              </a:rPr>
              <a:t>      </a:t>
            </a:r>
            <a:r>
              <a:rPr lang="en-US" sz="1600" dirty="0" smtClean="0">
                <a:solidFill>
                  <a:srgbClr val="00B0F0"/>
                </a:solidFill>
              </a:rPr>
              <a:t>; Call function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MOV    v1,  a1        </a:t>
            </a:r>
            <a:r>
              <a:rPr lang="en-US" sz="1600" dirty="0" smtClean="0">
                <a:solidFill>
                  <a:srgbClr val="00B0F0"/>
                </a:solidFill>
              </a:rPr>
              <a:t>; Backup result to v1 (5!)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  MOV   a2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smtClean="0">
                <a:solidFill>
                  <a:schemeClr val="tx1"/>
                </a:solidFill>
              </a:rPr>
              <a:t>#3         </a:t>
            </a:r>
            <a:r>
              <a:rPr lang="en-US" sz="1600" dirty="0" smtClean="0">
                <a:solidFill>
                  <a:srgbClr val="00B0F0"/>
                </a:solidFill>
              </a:rPr>
              <a:t>; Set argument = 3</a:t>
            </a:r>
            <a:endParaRPr lang="en-US" sz="1600" dirty="0">
              <a:solidFill>
                <a:srgbClr val="00B0F0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  BL        </a:t>
            </a:r>
            <a:r>
              <a:rPr lang="en-US" sz="1600" dirty="0" smtClean="0">
                <a:solidFill>
                  <a:srgbClr val="00B050"/>
                </a:solidFill>
              </a:rPr>
              <a:t>Factorial </a:t>
            </a:r>
            <a:r>
              <a:rPr lang="en-US" sz="1600" dirty="0" smtClean="0">
                <a:solidFill>
                  <a:schemeClr val="tx1"/>
                </a:solidFill>
              </a:rPr>
              <a:t>     </a:t>
            </a:r>
            <a:r>
              <a:rPr lang="en-US" sz="1600" dirty="0" smtClean="0">
                <a:solidFill>
                  <a:srgbClr val="00B0F0"/>
                </a:solidFill>
              </a:rPr>
              <a:t>; Call function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MOV    v2,  a1        </a:t>
            </a:r>
            <a:r>
              <a:rPr lang="en-US" sz="1600" dirty="0" smtClean="0">
                <a:solidFill>
                  <a:srgbClr val="00B0F0"/>
                </a:solidFill>
              </a:rPr>
              <a:t>; Backup result to v2 (3!)</a:t>
            </a:r>
          </a:p>
          <a:p>
            <a:endParaRPr lang="en-US" sz="16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  MOV   a2, #2         </a:t>
            </a:r>
            <a:r>
              <a:rPr lang="en-US" sz="1600" dirty="0" smtClean="0">
                <a:solidFill>
                  <a:srgbClr val="00B0F0"/>
                </a:solidFill>
              </a:rPr>
              <a:t>; Set argument = 2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BL        </a:t>
            </a:r>
            <a:r>
              <a:rPr lang="en-US" sz="1600" dirty="0" smtClean="0">
                <a:solidFill>
                  <a:srgbClr val="00B050"/>
                </a:solidFill>
              </a:rPr>
              <a:t>Factorial</a:t>
            </a:r>
            <a:r>
              <a:rPr lang="en-US" sz="1600" dirty="0" smtClean="0">
                <a:solidFill>
                  <a:schemeClr val="tx1"/>
                </a:solidFill>
              </a:rPr>
              <a:t>      </a:t>
            </a:r>
            <a:r>
              <a:rPr lang="en-US" sz="1600" dirty="0" smtClean="0">
                <a:solidFill>
                  <a:srgbClr val="00B0F0"/>
                </a:solidFill>
              </a:rPr>
              <a:t>; Call function a1 = 2!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  ADD     v1, v1, v2    </a:t>
            </a:r>
            <a:r>
              <a:rPr lang="en-US" sz="1600" dirty="0" smtClean="0">
                <a:solidFill>
                  <a:srgbClr val="00B0F0"/>
                </a:solidFill>
              </a:rPr>
              <a:t>; v1 = 5! + 3!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SUB      a1, v1, a1   </a:t>
            </a:r>
            <a:r>
              <a:rPr lang="en-US" sz="1600" dirty="0" smtClean="0">
                <a:solidFill>
                  <a:srgbClr val="00B0F0"/>
                </a:solidFill>
              </a:rPr>
              <a:t>; a1 = (5! + 3!) – 2!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B         </a:t>
            </a:r>
            <a:r>
              <a:rPr lang="en-US" sz="1600" b="1" dirty="0" smtClean="0">
                <a:solidFill>
                  <a:srgbClr val="00B050"/>
                </a:solidFill>
              </a:rPr>
              <a:t>EXIT</a:t>
            </a:r>
            <a:r>
              <a:rPr lang="en-US" sz="1600" dirty="0" smtClean="0">
                <a:solidFill>
                  <a:schemeClr val="tx1"/>
                </a:solidFill>
              </a:rPr>
              <a:t>	     </a:t>
            </a:r>
            <a:r>
              <a:rPr lang="en-US" sz="1600" dirty="0" smtClean="0">
                <a:solidFill>
                  <a:srgbClr val="FF0000"/>
                </a:solidFill>
              </a:rPr>
              <a:t>; End program</a:t>
            </a:r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4528273" y="2060848"/>
            <a:ext cx="4464496" cy="38164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Factorial</a:t>
            </a:r>
            <a:r>
              <a:rPr lang="en-US" sz="1600" dirty="0" smtClean="0">
                <a:solidFill>
                  <a:schemeClr val="tx1"/>
                </a:solidFill>
              </a:rPr>
              <a:t>            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MOV   a1,  #1       </a:t>
            </a:r>
            <a:r>
              <a:rPr lang="en-US" sz="1600" dirty="0" smtClean="0">
                <a:solidFill>
                  <a:srgbClr val="00B0F0"/>
                </a:solidFill>
              </a:rPr>
              <a:t>;Set result = 1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LOOP</a:t>
            </a:r>
            <a:r>
              <a:rPr lang="en-US" sz="1600" dirty="0" smtClean="0">
                <a:solidFill>
                  <a:schemeClr val="tx1"/>
                </a:solidFill>
              </a:rPr>
              <a:t>     CMP    a2,  #1       </a:t>
            </a:r>
            <a:r>
              <a:rPr lang="en-US" sz="1600" dirty="0" smtClean="0">
                <a:solidFill>
                  <a:srgbClr val="00B0F0"/>
                </a:solidFill>
              </a:rPr>
              <a:t>; Compare a2 and 1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BLT     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DONE         </a:t>
            </a:r>
            <a:r>
              <a:rPr lang="en-US" sz="1600" dirty="0" smtClean="0">
                <a:solidFill>
                  <a:srgbClr val="00B0F0"/>
                </a:solidFill>
              </a:rPr>
              <a:t>; a2 &lt; 1; </a:t>
            </a:r>
            <a:r>
              <a:rPr lang="en-US" sz="1600" dirty="0" err="1" smtClean="0">
                <a:solidFill>
                  <a:srgbClr val="00B0F0"/>
                </a:solidFill>
              </a:rPr>
              <a:t>jmp</a:t>
            </a:r>
            <a:r>
              <a:rPr lang="en-US" sz="1600" dirty="0" smtClean="0">
                <a:solidFill>
                  <a:srgbClr val="00B0F0"/>
                </a:solidFill>
              </a:rPr>
              <a:t> to DONE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MUL    a1, a2, a1   </a:t>
            </a:r>
            <a:r>
              <a:rPr lang="en-US" sz="1600" dirty="0" smtClean="0">
                <a:solidFill>
                  <a:srgbClr val="00B0F0"/>
                </a:solidFill>
              </a:rPr>
              <a:t>; a1 = a1 * a2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SUB     a2, a2, #1  </a:t>
            </a:r>
            <a:r>
              <a:rPr lang="en-US" sz="1600" dirty="0" smtClean="0">
                <a:solidFill>
                  <a:srgbClr val="00B0F0"/>
                </a:solidFill>
              </a:rPr>
              <a:t>; a2 = a2 - 1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B        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LOOP        </a:t>
            </a:r>
            <a:r>
              <a:rPr lang="en-US" sz="1600" dirty="0" smtClean="0">
                <a:solidFill>
                  <a:srgbClr val="00B0F0"/>
                </a:solidFill>
              </a:rPr>
              <a:t> ; jump to Loop</a:t>
            </a:r>
          </a:p>
          <a:p>
            <a:endParaRPr lang="en-US" sz="1600" dirty="0" smtClean="0">
              <a:solidFill>
                <a:srgbClr val="00B0F0"/>
              </a:solidFill>
            </a:endParaRPr>
          </a:p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DONE     </a:t>
            </a:r>
            <a:r>
              <a:rPr lang="en-US" sz="1600" dirty="0" smtClean="0">
                <a:solidFill>
                  <a:schemeClr val="tx1"/>
                </a:solidFill>
              </a:rPr>
              <a:t>BX       LR	          </a:t>
            </a:r>
            <a:r>
              <a:rPr lang="en-US" sz="1600" dirty="0" smtClean="0">
                <a:solidFill>
                  <a:srgbClr val="FF0000"/>
                </a:solidFill>
              </a:rPr>
              <a:t>; return to caller</a:t>
            </a:r>
          </a:p>
          <a:p>
            <a:endParaRPr lang="en-US" sz="1600" dirty="0" smtClean="0">
              <a:solidFill>
                <a:srgbClr val="0070C0"/>
              </a:solidFill>
            </a:endParaRPr>
          </a:p>
          <a:p>
            <a:r>
              <a:rPr lang="en-US" sz="1600" b="1" dirty="0" smtClean="0">
                <a:solidFill>
                  <a:srgbClr val="00B050"/>
                </a:solidFill>
              </a:rPr>
              <a:t>EXIT </a:t>
            </a:r>
            <a:r>
              <a:rPr lang="en-US" sz="1600" dirty="0" smtClean="0">
                <a:solidFill>
                  <a:srgbClr val="0070C0"/>
                </a:solidFill>
              </a:rPr>
              <a:t>       </a:t>
            </a:r>
            <a:r>
              <a:rPr lang="en-US" sz="1600" dirty="0" smtClean="0">
                <a:solidFill>
                  <a:schemeClr val="tx1"/>
                </a:solidFill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52578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Function ?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Sometimes, you need to do an operation that involve many instructions and you want to use that operation often.</a:t>
            </a:r>
            <a:endParaRPr lang="th-TH" dirty="0" smtClean="0"/>
          </a:p>
          <a:p>
            <a:r>
              <a:rPr lang="en-US" b="1" dirty="0" smtClean="0"/>
              <a:t>For example : </a:t>
            </a:r>
            <a:r>
              <a:rPr lang="en-US" dirty="0" smtClean="0"/>
              <a:t>you want to compute an equation </a:t>
            </a:r>
            <a:r>
              <a:rPr lang="en-US" dirty="0" smtClean="0">
                <a:solidFill>
                  <a:srgbClr val="0070C0"/>
                </a:solidFill>
              </a:rPr>
              <a:t>f(N, R)</a:t>
            </a:r>
            <a:endParaRPr lang="en-US" dirty="0" smtClean="0"/>
          </a:p>
          <a:p>
            <a:pPr lvl="1"/>
            <a:r>
              <a:rPr lang="en-US" dirty="0" smtClean="0"/>
              <a:t>f(N,  </a:t>
            </a:r>
            <a:r>
              <a:rPr lang="en-US" dirty="0"/>
              <a:t>R</a:t>
            </a:r>
            <a:r>
              <a:rPr lang="en-US" dirty="0" smtClean="0"/>
              <a:t>)  =    N! + R! – (N – R)!</a:t>
            </a:r>
          </a:p>
          <a:p>
            <a:pPr lvl="1"/>
            <a:r>
              <a:rPr lang="en-US" dirty="0" smtClean="0"/>
              <a:t>You need to compute  </a:t>
            </a:r>
          </a:p>
          <a:p>
            <a:pPr lvl="2"/>
            <a:r>
              <a:rPr lang="en-US" dirty="0" smtClean="0"/>
              <a:t>N!</a:t>
            </a:r>
          </a:p>
          <a:p>
            <a:pPr lvl="2"/>
            <a:r>
              <a:rPr lang="en-US" dirty="0" smtClean="0"/>
              <a:t>(N – R)!</a:t>
            </a:r>
          </a:p>
          <a:p>
            <a:pPr lvl="2"/>
            <a:r>
              <a:rPr lang="en-US" dirty="0" smtClean="0"/>
              <a:t>R!</a:t>
            </a:r>
          </a:p>
          <a:p>
            <a:pPr lvl="1"/>
            <a:r>
              <a:rPr lang="en-US" dirty="0" smtClean="0"/>
              <a:t>So, you need to code instructions to find factorial 3 times.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53991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Comparing code with and without function</a:t>
            </a:r>
            <a:endParaRPr lang="en-US" sz="36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23528" y="1566952"/>
            <a:ext cx="3312368" cy="51845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dirty="0" smtClean="0">
                <a:solidFill>
                  <a:schemeClr val="tx1"/>
                </a:solidFill>
              </a:rPr>
              <a:t>              AREA  </a:t>
            </a:r>
            <a:r>
              <a:rPr lang="en-US" sz="1200" dirty="0" err="1" smtClean="0">
                <a:solidFill>
                  <a:schemeClr val="tx1"/>
                </a:solidFill>
              </a:rPr>
              <a:t>nofunc</a:t>
            </a:r>
            <a:r>
              <a:rPr lang="en-US" sz="1200" dirty="0" smtClean="0">
                <a:solidFill>
                  <a:schemeClr val="tx1"/>
                </a:solidFill>
              </a:rPr>
              <a:t>, CODE, READONLY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ENTRY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START</a:t>
            </a:r>
            <a:r>
              <a:rPr lang="en-US" sz="1200" dirty="0" smtClean="0">
                <a:solidFill>
                  <a:schemeClr val="tx1"/>
                </a:solidFill>
              </a:rPr>
              <a:t>     MOV   a1, #1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MOV   a2, #5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LOOP1</a:t>
            </a:r>
            <a:r>
              <a:rPr lang="en-US" sz="1200" dirty="0" smtClean="0">
                <a:solidFill>
                  <a:schemeClr val="tx1"/>
                </a:solidFill>
              </a:rPr>
              <a:t>   CMP    a2,  #1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BLT     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DONE1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MUL    a1, a2, a1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SUB     a2, a2, #1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B        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LOOP1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DONE1 </a:t>
            </a:r>
            <a:r>
              <a:rPr lang="en-US" sz="1200" dirty="0" smtClean="0">
                <a:solidFill>
                  <a:schemeClr val="tx1"/>
                </a:solidFill>
              </a:rPr>
              <a:t>  MOV   v1,  a1	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MOV   a1</a:t>
            </a:r>
            <a:r>
              <a:rPr lang="en-US" sz="1200" dirty="0">
                <a:solidFill>
                  <a:schemeClr val="tx1"/>
                </a:solidFill>
              </a:rPr>
              <a:t>, #</a:t>
            </a:r>
            <a:r>
              <a:rPr lang="en-US" sz="1200" dirty="0" smtClean="0">
                <a:solidFill>
                  <a:schemeClr val="tx1"/>
                </a:solidFill>
              </a:rPr>
              <a:t>1 </a:t>
            </a:r>
            <a:r>
              <a:rPr lang="en-US" sz="1200" dirty="0">
                <a:solidFill>
                  <a:schemeClr val="tx1"/>
                </a:solidFill>
              </a:rPr>
              <a:t>	</a:t>
            </a:r>
            <a:endParaRPr lang="en-US" sz="1200" dirty="0">
              <a:solidFill>
                <a:srgbClr val="0070C0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              MOV   </a:t>
            </a:r>
            <a:r>
              <a:rPr lang="en-US" sz="1200" dirty="0" smtClean="0">
                <a:solidFill>
                  <a:schemeClr val="tx1"/>
                </a:solidFill>
              </a:rPr>
              <a:t>a2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smtClean="0">
                <a:solidFill>
                  <a:schemeClr val="tx1"/>
                </a:solidFill>
              </a:rPr>
              <a:t>#3  </a:t>
            </a:r>
          </a:p>
          <a:p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LOOP2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>
                <a:solidFill>
                  <a:schemeClr val="tx1"/>
                </a:solidFill>
              </a:rPr>
              <a:t>CMP    </a:t>
            </a:r>
            <a:r>
              <a:rPr lang="en-US" sz="1200" dirty="0" smtClean="0">
                <a:solidFill>
                  <a:schemeClr val="tx1"/>
                </a:solidFill>
              </a:rPr>
              <a:t>a2</a:t>
            </a:r>
            <a:r>
              <a:rPr lang="en-US" sz="1200" dirty="0">
                <a:solidFill>
                  <a:schemeClr val="tx1"/>
                </a:solidFill>
              </a:rPr>
              <a:t>,  #1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BLT     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DONE2</a:t>
            </a:r>
            <a:endParaRPr lang="en-US" sz="1200" dirty="0">
              <a:solidFill>
                <a:srgbClr val="0070C0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              MUL    </a:t>
            </a:r>
            <a:r>
              <a:rPr lang="en-US" sz="1200" dirty="0" smtClean="0">
                <a:solidFill>
                  <a:schemeClr val="tx1"/>
                </a:solidFill>
              </a:rPr>
              <a:t>a1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smtClean="0">
                <a:solidFill>
                  <a:schemeClr val="tx1"/>
                </a:solidFill>
              </a:rPr>
              <a:t>a2, a1</a:t>
            </a:r>
            <a:endParaRPr lang="en-US" sz="1200" dirty="0">
              <a:solidFill>
                <a:srgbClr val="0070C0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              SUB     </a:t>
            </a:r>
            <a:r>
              <a:rPr lang="en-US" sz="1200" dirty="0" smtClean="0">
                <a:solidFill>
                  <a:schemeClr val="tx1"/>
                </a:solidFill>
              </a:rPr>
              <a:t>a2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smtClean="0">
                <a:solidFill>
                  <a:schemeClr val="tx1"/>
                </a:solidFill>
              </a:rPr>
              <a:t>a2</a:t>
            </a:r>
            <a:r>
              <a:rPr lang="en-US" sz="1200" dirty="0">
                <a:solidFill>
                  <a:schemeClr val="tx1"/>
                </a:solidFill>
              </a:rPr>
              <a:t>, #</a:t>
            </a:r>
            <a:r>
              <a:rPr lang="en-US" sz="1200" dirty="0" smtClean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rgbClr val="0070C0"/>
              </a:solidFill>
            </a:endParaRPr>
          </a:p>
          <a:p>
            <a:r>
              <a:rPr lang="en-US" sz="1200" dirty="0">
                <a:solidFill>
                  <a:schemeClr val="tx1"/>
                </a:solidFill>
              </a:rPr>
              <a:t>              B        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LOOP2</a:t>
            </a:r>
            <a:endParaRPr lang="en-US" sz="1200" dirty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DONE2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>
                <a:solidFill>
                  <a:schemeClr val="tx1"/>
                </a:solidFill>
              </a:rPr>
              <a:t>MOV   v</a:t>
            </a:r>
            <a:r>
              <a:rPr lang="en-US" sz="1200" dirty="0" smtClean="0">
                <a:solidFill>
                  <a:schemeClr val="tx1"/>
                </a:solidFill>
              </a:rPr>
              <a:t>2,  </a:t>
            </a:r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dirty="0" smtClean="0">
                <a:solidFill>
                  <a:schemeClr val="tx1"/>
                </a:solidFill>
              </a:rPr>
              <a:t>1</a:t>
            </a:r>
            <a:r>
              <a:rPr lang="en-US" sz="1200" dirty="0">
                <a:solidFill>
                  <a:schemeClr val="tx1"/>
                </a:solidFill>
              </a:rPr>
              <a:t>	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MOV   a1, #1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MOV   a2, #2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LOOP3</a:t>
            </a:r>
            <a:r>
              <a:rPr lang="en-US" sz="1200" dirty="0" smtClean="0">
                <a:solidFill>
                  <a:schemeClr val="tx1"/>
                </a:solidFill>
              </a:rPr>
              <a:t>   CMP    a2,  #1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BLT     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DONE3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MUL    a1, a2, a1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SUB     a2, a2, #1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B        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LOOP3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DONE3   </a:t>
            </a:r>
            <a:r>
              <a:rPr lang="en-US" sz="1200" dirty="0" smtClean="0">
                <a:solidFill>
                  <a:schemeClr val="tx1"/>
                </a:solidFill>
              </a:rPr>
              <a:t>ADD  v1, v1, v2</a:t>
            </a:r>
            <a:endParaRPr lang="en-US" sz="1200" dirty="0" smtClean="0">
              <a:solidFill>
                <a:srgbClr val="0070C0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SUB   a1, v1, a1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            END</a:t>
            </a:r>
            <a:endParaRPr lang="en-US" sz="1200" dirty="0" smtClean="0">
              <a:solidFill>
                <a:srgbClr val="0070C0"/>
              </a:solidFill>
            </a:endParaRPr>
          </a:p>
        </p:txBody>
      </p:sp>
      <p:sp>
        <p:nvSpPr>
          <p:cNvPr id="6" name="สี่เหลี่ยมผืนผ้า 3"/>
          <p:cNvSpPr/>
          <p:nvPr/>
        </p:nvSpPr>
        <p:spPr>
          <a:xfrm>
            <a:off x="4788024" y="1775451"/>
            <a:ext cx="3960440" cy="482190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       	AREA  </a:t>
            </a:r>
            <a:r>
              <a:rPr lang="en-US" sz="1400" dirty="0" err="1" smtClean="0">
                <a:solidFill>
                  <a:schemeClr val="tx1"/>
                </a:solidFill>
              </a:rPr>
              <a:t>func</a:t>
            </a:r>
            <a:r>
              <a:rPr lang="en-US" sz="1400" dirty="0" smtClean="0">
                <a:solidFill>
                  <a:schemeClr val="tx1"/>
                </a:solidFill>
              </a:rPr>
              <a:t>,  CODE, READONLY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	ENTRY</a:t>
            </a:r>
          </a:p>
          <a:p>
            <a:r>
              <a:rPr lang="en-US" sz="1400" b="1" dirty="0" smtClean="0">
                <a:solidFill>
                  <a:srgbClr val="00B050"/>
                </a:solidFill>
              </a:rPr>
              <a:t>START</a:t>
            </a:r>
            <a:r>
              <a:rPr lang="en-US" sz="1400" dirty="0" smtClean="0">
                <a:solidFill>
                  <a:schemeClr val="tx1"/>
                </a:solidFill>
              </a:rPr>
              <a:t>         MOV    a2,  #5</a:t>
            </a:r>
            <a:endParaRPr lang="en-US" sz="1400" dirty="0" smtClean="0">
              <a:solidFill>
                <a:srgbClr val="00B0F0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   	BL        </a:t>
            </a:r>
            <a:r>
              <a:rPr lang="en-US" sz="1400" dirty="0" smtClean="0">
                <a:solidFill>
                  <a:srgbClr val="00B050"/>
                </a:solidFill>
              </a:rPr>
              <a:t>Factorial</a:t>
            </a:r>
            <a:endParaRPr lang="en-US" sz="1400" dirty="0" smtClean="0">
              <a:solidFill>
                <a:srgbClr val="00B0F0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   	MOV    v1,  a1</a:t>
            </a:r>
            <a:endParaRPr lang="en-US" sz="1400" dirty="0" smtClean="0">
              <a:solidFill>
                <a:srgbClr val="00B0F0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   	MOV   a2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smtClean="0">
                <a:solidFill>
                  <a:schemeClr val="tx1"/>
                </a:solidFill>
              </a:rPr>
              <a:t>#3</a:t>
            </a:r>
            <a:endParaRPr lang="en-US" sz="1400" dirty="0">
              <a:solidFill>
                <a:srgbClr val="00B0F0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	BL        </a:t>
            </a:r>
            <a:r>
              <a:rPr lang="en-US" sz="1400" dirty="0" smtClean="0">
                <a:solidFill>
                  <a:srgbClr val="00B050"/>
                </a:solidFill>
              </a:rPr>
              <a:t>Factorial</a:t>
            </a:r>
            <a:endParaRPr lang="en-US" sz="1400" dirty="0" smtClean="0">
              <a:solidFill>
                <a:srgbClr val="00B0F0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   	MOV    v2,  a1</a:t>
            </a:r>
            <a:endParaRPr lang="en-US" sz="14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     MOV   a2, #2</a:t>
            </a:r>
            <a:endParaRPr lang="en-US" sz="1400" dirty="0" smtClean="0">
              <a:solidFill>
                <a:srgbClr val="00B0F0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  	BL        </a:t>
            </a:r>
            <a:r>
              <a:rPr lang="en-US" sz="1400" dirty="0" smtClean="0">
                <a:solidFill>
                  <a:srgbClr val="00B050"/>
                </a:solidFill>
              </a:rPr>
              <a:t>Factorial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	ADD     v1, v1, v2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	SUB      a1, v1, a1</a:t>
            </a:r>
            <a:endParaRPr lang="en-US" sz="1400" dirty="0" smtClean="0">
              <a:solidFill>
                <a:srgbClr val="00B0F0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	B         </a:t>
            </a:r>
            <a:r>
              <a:rPr lang="en-US" sz="1400" b="1" dirty="0" smtClean="0">
                <a:solidFill>
                  <a:srgbClr val="00B050"/>
                </a:solidFill>
              </a:rPr>
              <a:t>EXIT</a:t>
            </a:r>
          </a:p>
          <a:p>
            <a:r>
              <a:rPr lang="en-US" sz="1400" b="1" dirty="0" smtClean="0">
                <a:solidFill>
                  <a:srgbClr val="00B050"/>
                </a:solidFill>
              </a:rPr>
              <a:t>Factorial</a:t>
            </a:r>
            <a:r>
              <a:rPr lang="en-US" sz="1400" dirty="0" smtClean="0">
                <a:solidFill>
                  <a:schemeClr val="tx1"/>
                </a:solidFill>
              </a:rPr>
              <a:t>  	MOV   a1,  #1</a:t>
            </a:r>
            <a:endParaRPr lang="en-US" sz="1400" dirty="0" smtClean="0">
              <a:solidFill>
                <a:srgbClr val="00B0F0"/>
              </a:solidFill>
            </a:endParaRPr>
          </a:p>
          <a:p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LOOP</a:t>
            </a:r>
            <a:r>
              <a:rPr lang="en-US" sz="1400" dirty="0" smtClean="0">
                <a:solidFill>
                  <a:schemeClr val="tx1"/>
                </a:solidFill>
              </a:rPr>
              <a:t>     	CMP    a2,  #1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	BLT     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DONE</a:t>
            </a:r>
            <a:endParaRPr lang="en-US" sz="1400" dirty="0" smtClean="0">
              <a:solidFill>
                <a:srgbClr val="00B0F0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     MUL    a1, a2, a1</a:t>
            </a:r>
            <a:endParaRPr lang="en-US" sz="1400" dirty="0" smtClean="0">
              <a:solidFill>
                <a:srgbClr val="00B0F0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     SUB     a2, a2, #1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     B        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LOOP</a:t>
            </a:r>
            <a:endParaRPr lang="en-US" sz="1400" dirty="0" smtClean="0">
              <a:solidFill>
                <a:srgbClr val="00B0F0"/>
              </a:solidFill>
            </a:endParaRPr>
          </a:p>
          <a:p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DONE          </a:t>
            </a:r>
            <a:r>
              <a:rPr lang="en-US" sz="1400" dirty="0" smtClean="0">
                <a:solidFill>
                  <a:schemeClr val="tx1"/>
                </a:solidFill>
              </a:rPr>
              <a:t>BX       LR	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400" b="1" dirty="0" smtClean="0">
                <a:solidFill>
                  <a:srgbClr val="00B050"/>
                </a:solidFill>
              </a:rPr>
              <a:t>EXIT </a:t>
            </a:r>
            <a:r>
              <a:rPr lang="en-US" sz="1400" dirty="0" smtClean="0">
                <a:solidFill>
                  <a:srgbClr val="0070C0"/>
                </a:solidFill>
              </a:rPr>
              <a:t>           </a:t>
            </a:r>
          </a:p>
          <a:p>
            <a:r>
              <a:rPr lang="en-US" sz="1400" dirty="0" smtClean="0">
                <a:solidFill>
                  <a:srgbClr val="0070C0"/>
                </a:solidFill>
              </a:rPr>
              <a:t>                   </a:t>
            </a:r>
            <a:r>
              <a:rPr lang="en-US" sz="1400" dirty="0" smtClean="0">
                <a:solidFill>
                  <a:schemeClr val="tx1"/>
                </a:solidFill>
              </a:rPr>
              <a:t>END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	</a:t>
            </a:r>
            <a:endParaRPr lang="en-US" sz="1400" dirty="0" smtClean="0">
              <a:solidFill>
                <a:srgbClr val="FF0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563888" y="3501008"/>
            <a:ext cx="1368152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a program in ARM assembly to compute</a:t>
            </a:r>
          </a:p>
          <a:p>
            <a:pPr algn="ctr">
              <a:buNone/>
            </a:pPr>
            <a:r>
              <a:rPr lang="en-US" dirty="0" smtClean="0"/>
              <a:t>	5</a:t>
            </a:r>
            <a:r>
              <a:rPr lang="en-US" baseline="30000" dirty="0" smtClean="0"/>
              <a:t>4</a:t>
            </a:r>
            <a:r>
              <a:rPr lang="en-US" dirty="0" smtClean="0"/>
              <a:t> – 4</a:t>
            </a:r>
            <a:r>
              <a:rPr lang="en-US" baseline="30000" dirty="0" smtClean="0"/>
              <a:t>4 </a:t>
            </a:r>
            <a:r>
              <a:rPr lang="en-US" dirty="0" smtClean="0"/>
              <a:t>+ 3</a:t>
            </a:r>
            <a:r>
              <a:rPr lang="en-US" baseline="30000" dirty="0" smtClean="0"/>
              <a:t>4</a:t>
            </a:r>
          </a:p>
          <a:p>
            <a:pPr lvl="1"/>
            <a:r>
              <a:rPr lang="en-US" dirty="0" smtClean="0"/>
              <a:t>Define function called </a:t>
            </a:r>
            <a:r>
              <a:rPr lang="en-US" dirty="0" smtClean="0">
                <a:solidFill>
                  <a:srgbClr val="00B050"/>
                </a:solidFill>
              </a:rPr>
              <a:t>POWER4</a:t>
            </a:r>
            <a:r>
              <a:rPr lang="en-US" dirty="0" smtClean="0"/>
              <a:t> to compute x</a:t>
            </a:r>
            <a:r>
              <a:rPr lang="en-US" baseline="30000" dirty="0" smtClean="0"/>
              <a:t>4</a:t>
            </a:r>
          </a:p>
          <a:p>
            <a:pPr lvl="1"/>
            <a:r>
              <a:rPr lang="en-US" dirty="0" smtClean="0"/>
              <a:t>Input argument of function prepares in register </a:t>
            </a:r>
            <a:r>
              <a:rPr lang="en-US" b="1" dirty="0" smtClean="0">
                <a:solidFill>
                  <a:srgbClr val="0070C0"/>
                </a:solidFill>
              </a:rPr>
              <a:t>a2</a:t>
            </a:r>
          </a:p>
          <a:p>
            <a:pPr lvl="1"/>
            <a:r>
              <a:rPr lang="en-US" dirty="0" smtClean="0"/>
              <a:t>Output of function stores in register </a:t>
            </a:r>
            <a:r>
              <a:rPr lang="en-US" b="1" dirty="0" smtClean="0">
                <a:solidFill>
                  <a:srgbClr val="0070C0"/>
                </a:solidFill>
              </a:rPr>
              <a:t>a1</a:t>
            </a:r>
          </a:p>
          <a:p>
            <a:pPr lvl="1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Output of Program stores in register</a:t>
            </a:r>
            <a:r>
              <a:rPr lang="en-US" b="1" dirty="0" smtClean="0">
                <a:solidFill>
                  <a:srgbClr val="0070C0"/>
                </a:solidFill>
              </a:rPr>
              <a:t> a1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Factorial  of n  	=   n * (n – 1)!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=   n * (n – 1) * (n – 2)!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=   n * (n – 1) * (n – 2) *…* 1</a:t>
            </a:r>
          </a:p>
          <a:p>
            <a:r>
              <a:rPr lang="en-US" b="1" dirty="0" smtClean="0"/>
              <a:t>Remind :</a:t>
            </a:r>
            <a:r>
              <a:rPr lang="en-US" dirty="0" smtClean="0"/>
              <a:t> 0! = 1</a:t>
            </a:r>
          </a:p>
          <a:p>
            <a:r>
              <a:rPr lang="en-US" b="1" dirty="0" smtClean="0"/>
              <a:t>Example :</a:t>
            </a:r>
          </a:p>
          <a:p>
            <a:pPr lvl="1"/>
            <a:r>
              <a:rPr lang="en-US" dirty="0" smtClean="0"/>
              <a:t>5! = 5 * 4 * 3 * 2 * 1 = 120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4635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Computing Factorial</a:t>
            </a:r>
            <a:endParaRPr lang="th-TH" dirty="0"/>
          </a:p>
        </p:txBody>
      </p:sp>
      <p:sp>
        <p:nvSpPr>
          <p:cNvPr id="4" name="Flowchart: Decision 3"/>
          <p:cNvSpPr/>
          <p:nvPr/>
        </p:nvSpPr>
        <p:spPr>
          <a:xfrm>
            <a:off x="755576" y="2780928"/>
            <a:ext cx="1800200" cy="10081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i</a:t>
            </a:r>
            <a:r>
              <a:rPr lang="en-US" sz="2000" dirty="0" smtClean="0"/>
              <a:t> &gt;= 1</a:t>
            </a:r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55676" y="2491974"/>
            <a:ext cx="0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hape 7"/>
          <p:cNvCxnSpPr>
            <a:stCxn id="4" idx="1"/>
            <a:endCxn id="8" idx="0"/>
          </p:cNvCxnSpPr>
          <p:nvPr/>
        </p:nvCxnSpPr>
        <p:spPr>
          <a:xfrm rot="10800000" flipH="1" flipV="1">
            <a:off x="755576" y="3284984"/>
            <a:ext cx="904718" cy="720080"/>
          </a:xfrm>
          <a:prstGeom prst="bentConnector4">
            <a:avLst>
              <a:gd name="adj1" fmla="val -25268"/>
              <a:gd name="adj2" fmla="val 85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hape 10"/>
          <p:cNvCxnSpPr>
            <a:stCxn id="4" idx="3"/>
          </p:cNvCxnSpPr>
          <p:nvPr/>
        </p:nvCxnSpPr>
        <p:spPr>
          <a:xfrm>
            <a:off x="2555776" y="3284984"/>
            <a:ext cx="360040" cy="504056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04772" y="4005064"/>
            <a:ext cx="25110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 = Factorial * </a:t>
            </a:r>
            <a:r>
              <a:rPr lang="en-US" dirty="0" err="1" smtClean="0"/>
              <a:t>i</a:t>
            </a:r>
            <a:endParaRPr lang="en-US" dirty="0"/>
          </a:p>
        </p:txBody>
      </p:sp>
      <p:cxnSp>
        <p:nvCxnSpPr>
          <p:cNvPr id="10" name="Shape 14"/>
          <p:cNvCxnSpPr>
            <a:stCxn id="8" idx="2"/>
            <a:endCxn id="19" idx="0"/>
          </p:cNvCxnSpPr>
          <p:nvPr/>
        </p:nvCxnSpPr>
        <p:spPr>
          <a:xfrm rot="5400000">
            <a:off x="1516278" y="4725144"/>
            <a:ext cx="288032" cy="127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7544" y="2987660"/>
            <a:ext cx="54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11760" y="299695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55576" y="1916832"/>
            <a:ext cx="175910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Factorial = 1</a:t>
            </a:r>
          </a:p>
          <a:p>
            <a:pPr algn="ctr"/>
            <a:r>
              <a:rPr lang="en-US" dirty="0" err="1" smtClean="0"/>
              <a:t>i</a:t>
            </a:r>
            <a:r>
              <a:rPr lang="en-US" dirty="0" smtClean="0"/>
              <a:t> = 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04772" y="4869160"/>
            <a:ext cx="25110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</a:t>
            </a:r>
            <a:r>
              <a:rPr lang="en-US" dirty="0" smtClean="0"/>
              <a:t>  = </a:t>
            </a:r>
            <a:r>
              <a:rPr lang="en-US" dirty="0" err="1" smtClean="0"/>
              <a:t>i</a:t>
            </a:r>
            <a:r>
              <a:rPr lang="en-US" dirty="0" smtClean="0"/>
              <a:t> - 1</a:t>
            </a:r>
            <a:endParaRPr lang="en-US" dirty="0"/>
          </a:p>
        </p:txBody>
      </p:sp>
      <p:cxnSp>
        <p:nvCxnSpPr>
          <p:cNvPr id="22" name="Elbow Connector 21"/>
          <p:cNvCxnSpPr>
            <a:stCxn id="19" idx="2"/>
          </p:cNvCxnSpPr>
          <p:nvPr/>
        </p:nvCxnSpPr>
        <p:spPr>
          <a:xfrm rot="5400000" flipH="1">
            <a:off x="163819" y="3948749"/>
            <a:ext cx="2592288" cy="400662"/>
          </a:xfrm>
          <a:prstGeom prst="bentConnector5">
            <a:avLst>
              <a:gd name="adj1" fmla="val -8818"/>
              <a:gd name="adj2" fmla="val 370417"/>
              <a:gd name="adj3" fmla="val 99912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สี่เหลี่ยมผืนผ้า 3"/>
          <p:cNvSpPr/>
          <p:nvPr/>
        </p:nvSpPr>
        <p:spPr>
          <a:xfrm>
            <a:off x="3059832" y="1599146"/>
            <a:ext cx="3168352" cy="23339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int</a:t>
            </a:r>
            <a:r>
              <a:rPr lang="en-US" sz="2000" dirty="0" smtClean="0">
                <a:solidFill>
                  <a:schemeClr val="tx1"/>
                </a:solidFill>
              </a:rPr>
              <a:t>  Factorial = 1,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  = N;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while (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 &gt;= 1) {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Factorial = Factorial *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 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 = </a:t>
            </a:r>
            <a:r>
              <a:rPr lang="en-US" sz="2000" dirty="0" err="1" smtClean="0">
                <a:solidFill>
                  <a:schemeClr val="tx1"/>
                </a:solidFill>
              </a:rPr>
              <a:t>i</a:t>
            </a:r>
            <a:r>
              <a:rPr lang="en-US" sz="2000" dirty="0" smtClean="0">
                <a:solidFill>
                  <a:schemeClr val="tx1"/>
                </a:solidFill>
              </a:rPr>
              <a:t> – 1;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5" name="สี่เหลี่ยมผืนผ้า 3"/>
          <p:cNvSpPr/>
          <p:nvPr/>
        </p:nvSpPr>
        <p:spPr>
          <a:xfrm>
            <a:off x="6380584" y="1592319"/>
            <a:ext cx="2655912" cy="14766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We use 3 variables. Thus, assume we map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Factorial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 a1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i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 a2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N  v1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6" name="สี่เหลี่ยมผืนผ้า 3"/>
          <p:cNvSpPr/>
          <p:nvPr/>
        </p:nvSpPr>
        <p:spPr>
          <a:xfrm>
            <a:off x="4499992" y="4077072"/>
            <a:ext cx="3168352" cy="25922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 smtClean="0">
                <a:solidFill>
                  <a:schemeClr val="tx1"/>
                </a:solidFill>
              </a:rPr>
              <a:t>              MOV   a1, #1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MOV   a2, v1</a:t>
            </a:r>
          </a:p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LOOP</a:t>
            </a:r>
            <a:r>
              <a:rPr lang="en-US" sz="2000" dirty="0" smtClean="0">
                <a:solidFill>
                  <a:schemeClr val="tx1"/>
                </a:solidFill>
              </a:rPr>
              <a:t>     CMP    a2,  #1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BLT     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DONE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MUL    a1, a2, a1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SUB     a2, a2, #1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B        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LOOP</a:t>
            </a:r>
          </a:p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DONE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16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Code for Computing f(N,R) without using function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35816" cy="676672"/>
          </a:xfrm>
        </p:spPr>
        <p:txBody>
          <a:bodyPr>
            <a:noAutofit/>
          </a:bodyPr>
          <a:lstStyle/>
          <a:p>
            <a:r>
              <a:rPr lang="en-US" sz="1800" dirty="0" smtClean="0"/>
              <a:t>Example : Assume that we fix </a:t>
            </a:r>
            <a:r>
              <a:rPr lang="en-US" sz="1800" b="1" dirty="0" smtClean="0"/>
              <a:t>N = 5 </a:t>
            </a:r>
            <a:r>
              <a:rPr lang="en-US" sz="1800" dirty="0" smtClean="0"/>
              <a:t>and </a:t>
            </a:r>
            <a:r>
              <a:rPr lang="en-US" sz="1800" b="1" dirty="0" smtClean="0"/>
              <a:t>R = 3, </a:t>
            </a:r>
            <a:r>
              <a:rPr lang="en-US" sz="1800" b="1" dirty="0" smtClean="0">
                <a:solidFill>
                  <a:schemeClr val="bg2">
                    <a:lumMod val="50000"/>
                  </a:schemeClr>
                </a:solidFill>
              </a:rPr>
              <a:t>f(N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,  R)  =    N! + R! – (N – R)!</a:t>
            </a:r>
          </a:p>
          <a:p>
            <a:endParaRPr lang="th-TH" sz="1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2063483"/>
            <a:ext cx="4320480" cy="467788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rgbClr val="00B050"/>
                </a:solidFill>
              </a:rPr>
              <a:t>;Compute  N!(5!), A1(Factorial), A2(</a:t>
            </a:r>
            <a:r>
              <a:rPr lang="en-US" sz="1400" dirty="0" err="1" smtClean="0">
                <a:solidFill>
                  <a:srgbClr val="00B050"/>
                </a:solidFill>
              </a:rPr>
              <a:t>i</a:t>
            </a:r>
            <a:r>
              <a:rPr lang="en-US" sz="1400" dirty="0" smtClean="0">
                <a:solidFill>
                  <a:srgbClr val="00B050"/>
                </a:solidFill>
              </a:rPr>
              <a:t>), N = 5, Result in A1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MOV   a1, #1          </a:t>
            </a:r>
            <a:r>
              <a:rPr lang="en-US" sz="1400" dirty="0" smtClean="0">
                <a:solidFill>
                  <a:srgbClr val="0070C0"/>
                </a:solidFill>
              </a:rPr>
              <a:t>; Factorial = 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MOV   a2, #5          </a:t>
            </a:r>
            <a:r>
              <a:rPr lang="en-US" sz="1400" dirty="0" smtClean="0">
                <a:solidFill>
                  <a:srgbClr val="0070C0"/>
                </a:solidFill>
              </a:rPr>
              <a:t>; </a:t>
            </a:r>
            <a:r>
              <a:rPr lang="en-US" sz="1400" dirty="0" err="1" smtClean="0">
                <a:solidFill>
                  <a:srgbClr val="0070C0"/>
                </a:solidFill>
              </a:rPr>
              <a:t>i</a:t>
            </a:r>
            <a:r>
              <a:rPr lang="en-US" sz="1400" dirty="0" smtClean="0">
                <a:solidFill>
                  <a:srgbClr val="0070C0"/>
                </a:solidFill>
              </a:rPr>
              <a:t> = 5 (=N)</a:t>
            </a:r>
          </a:p>
          <a:p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LOOP1</a:t>
            </a:r>
            <a:r>
              <a:rPr lang="en-US" sz="1400" dirty="0" smtClean="0">
                <a:solidFill>
                  <a:schemeClr val="tx1"/>
                </a:solidFill>
              </a:rPr>
              <a:t>   CMP    a2,  #1        </a:t>
            </a:r>
            <a:r>
              <a:rPr lang="en-US" sz="1400" dirty="0" smtClean="0">
                <a:solidFill>
                  <a:srgbClr val="00B0F0"/>
                </a:solidFill>
              </a:rPr>
              <a:t> </a:t>
            </a:r>
            <a:r>
              <a:rPr lang="en-US" sz="1400" dirty="0" smtClean="0">
                <a:solidFill>
                  <a:srgbClr val="0070C0"/>
                </a:solidFill>
              </a:rPr>
              <a:t>; Compare </a:t>
            </a:r>
            <a:r>
              <a:rPr lang="en-US" sz="1400" dirty="0" err="1" smtClean="0">
                <a:solidFill>
                  <a:srgbClr val="0070C0"/>
                </a:solidFill>
              </a:rPr>
              <a:t>i</a:t>
            </a:r>
            <a:r>
              <a:rPr lang="en-US" sz="1400" dirty="0" smtClean="0">
                <a:solidFill>
                  <a:srgbClr val="0070C0"/>
                </a:solidFill>
              </a:rPr>
              <a:t> and 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BLT     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DONE1         </a:t>
            </a:r>
            <a:r>
              <a:rPr lang="en-US" sz="1400" dirty="0" smtClean="0">
                <a:solidFill>
                  <a:srgbClr val="0070C0"/>
                </a:solidFill>
              </a:rPr>
              <a:t>;  if </a:t>
            </a:r>
            <a:r>
              <a:rPr lang="en-US" sz="1400" dirty="0" err="1" smtClean="0">
                <a:solidFill>
                  <a:srgbClr val="0070C0"/>
                </a:solidFill>
              </a:rPr>
              <a:t>i</a:t>
            </a:r>
            <a:r>
              <a:rPr lang="en-US" sz="1400" dirty="0" smtClean="0">
                <a:solidFill>
                  <a:srgbClr val="0070C0"/>
                </a:solidFill>
              </a:rPr>
              <a:t> &lt; 1, jump to DONE1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MUL    a1, a2, a1    </a:t>
            </a:r>
            <a:r>
              <a:rPr lang="en-US" sz="1400" dirty="0" smtClean="0">
                <a:solidFill>
                  <a:srgbClr val="0070C0"/>
                </a:solidFill>
              </a:rPr>
              <a:t>; Factorial = Factorial * </a:t>
            </a:r>
            <a:r>
              <a:rPr lang="en-US" sz="1400" dirty="0" err="1" smtClean="0">
                <a:solidFill>
                  <a:srgbClr val="0070C0"/>
                </a:solidFill>
              </a:rPr>
              <a:t>i</a:t>
            </a:r>
            <a:endParaRPr lang="en-US" sz="1400" dirty="0" smtClean="0">
              <a:solidFill>
                <a:srgbClr val="0070C0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SUB     a2, a2, #1   </a:t>
            </a:r>
            <a:r>
              <a:rPr lang="en-US" sz="1400" dirty="0" smtClean="0">
                <a:solidFill>
                  <a:srgbClr val="0070C0"/>
                </a:solidFill>
              </a:rPr>
              <a:t>; </a:t>
            </a:r>
            <a:r>
              <a:rPr lang="en-US" sz="1400" dirty="0" err="1" smtClean="0">
                <a:solidFill>
                  <a:srgbClr val="0070C0"/>
                </a:solidFill>
              </a:rPr>
              <a:t>i</a:t>
            </a:r>
            <a:r>
              <a:rPr lang="en-US" sz="1400" dirty="0" smtClean="0">
                <a:solidFill>
                  <a:srgbClr val="0070C0"/>
                </a:solidFill>
              </a:rPr>
              <a:t> = </a:t>
            </a:r>
            <a:r>
              <a:rPr lang="en-US" sz="1400" dirty="0" err="1" smtClean="0">
                <a:solidFill>
                  <a:srgbClr val="0070C0"/>
                </a:solidFill>
              </a:rPr>
              <a:t>i</a:t>
            </a:r>
            <a:r>
              <a:rPr lang="en-US" sz="1400" dirty="0" smtClean="0">
                <a:solidFill>
                  <a:srgbClr val="0070C0"/>
                </a:solidFill>
              </a:rPr>
              <a:t> - 1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B        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LOOP1         </a:t>
            </a:r>
            <a:r>
              <a:rPr lang="en-US" sz="1400" dirty="0" smtClean="0">
                <a:solidFill>
                  <a:srgbClr val="0070C0"/>
                </a:solidFill>
              </a:rPr>
              <a:t>; jump to Loop1</a:t>
            </a:r>
          </a:p>
          <a:p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DONE1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     MOV   v1,  a1	       </a:t>
            </a:r>
            <a:r>
              <a:rPr lang="en-US" sz="1400" dirty="0" smtClean="0">
                <a:solidFill>
                  <a:srgbClr val="0070C0"/>
                </a:solidFill>
              </a:rPr>
              <a:t>; V1 stores result of 5!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rgbClr val="00B050"/>
                </a:solidFill>
              </a:rPr>
              <a:t>;</a:t>
            </a:r>
            <a:r>
              <a:rPr lang="en-US" sz="1400" dirty="0">
                <a:solidFill>
                  <a:srgbClr val="00B050"/>
                </a:solidFill>
              </a:rPr>
              <a:t>Compute  R</a:t>
            </a:r>
            <a:r>
              <a:rPr lang="en-US" sz="1400" dirty="0" smtClean="0">
                <a:solidFill>
                  <a:srgbClr val="00B050"/>
                </a:solidFill>
              </a:rPr>
              <a:t>!(3!)  </a:t>
            </a:r>
            <a:r>
              <a:rPr lang="en-US" sz="1400" dirty="0">
                <a:solidFill>
                  <a:srgbClr val="00B050"/>
                </a:solidFill>
              </a:rPr>
              <a:t>A1(Factorial), A2(</a:t>
            </a:r>
            <a:r>
              <a:rPr lang="en-US" sz="1400" dirty="0" err="1">
                <a:solidFill>
                  <a:srgbClr val="00B050"/>
                </a:solidFill>
              </a:rPr>
              <a:t>i</a:t>
            </a:r>
            <a:r>
              <a:rPr lang="en-US" sz="1400" dirty="0">
                <a:solidFill>
                  <a:srgbClr val="00B050"/>
                </a:solidFill>
              </a:rPr>
              <a:t>), </a:t>
            </a:r>
            <a:r>
              <a:rPr lang="en-US" sz="1400" dirty="0" smtClean="0">
                <a:solidFill>
                  <a:srgbClr val="00B050"/>
                </a:solidFill>
              </a:rPr>
              <a:t>R </a:t>
            </a:r>
            <a:r>
              <a:rPr lang="en-US" sz="1400" dirty="0">
                <a:solidFill>
                  <a:srgbClr val="00B050"/>
                </a:solidFill>
              </a:rPr>
              <a:t>= </a:t>
            </a:r>
            <a:r>
              <a:rPr lang="en-US" sz="1400" dirty="0" smtClean="0">
                <a:solidFill>
                  <a:srgbClr val="00B050"/>
                </a:solidFill>
              </a:rPr>
              <a:t>3, </a:t>
            </a:r>
            <a:r>
              <a:rPr lang="en-US" sz="1400" dirty="0">
                <a:solidFill>
                  <a:srgbClr val="00B050"/>
                </a:solidFill>
              </a:rPr>
              <a:t>Result in </a:t>
            </a:r>
            <a:r>
              <a:rPr lang="en-US" sz="1400" dirty="0" smtClean="0">
                <a:solidFill>
                  <a:srgbClr val="00B050"/>
                </a:solidFill>
              </a:rPr>
              <a:t>A1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MOV   a1</a:t>
            </a:r>
            <a:r>
              <a:rPr lang="en-US" sz="1400" dirty="0">
                <a:solidFill>
                  <a:schemeClr val="tx1"/>
                </a:solidFill>
              </a:rPr>
              <a:t>, #</a:t>
            </a:r>
            <a:r>
              <a:rPr lang="en-US" sz="1400" dirty="0" smtClean="0">
                <a:solidFill>
                  <a:schemeClr val="tx1"/>
                </a:solidFill>
              </a:rPr>
              <a:t>1 </a:t>
            </a: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dirty="0" smtClean="0">
                <a:solidFill>
                  <a:schemeClr val="tx1"/>
                </a:solidFill>
              </a:rPr>
              <a:t>       </a:t>
            </a:r>
            <a:r>
              <a:rPr lang="en-US" sz="1400" dirty="0" smtClean="0">
                <a:solidFill>
                  <a:srgbClr val="0070C0"/>
                </a:solidFill>
              </a:rPr>
              <a:t>; </a:t>
            </a:r>
            <a:r>
              <a:rPr lang="en-US" sz="1400" dirty="0">
                <a:solidFill>
                  <a:srgbClr val="0070C0"/>
                </a:solidFill>
              </a:rPr>
              <a:t>Factorial = 1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MOV   </a:t>
            </a:r>
            <a:r>
              <a:rPr lang="en-US" sz="1400" dirty="0" smtClean="0">
                <a:solidFill>
                  <a:schemeClr val="tx1"/>
                </a:solidFill>
              </a:rPr>
              <a:t>a2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smtClean="0">
                <a:solidFill>
                  <a:schemeClr val="tx1"/>
                </a:solidFill>
              </a:rPr>
              <a:t>#3         </a:t>
            </a:r>
            <a:r>
              <a:rPr lang="en-US" sz="1400" dirty="0" smtClean="0">
                <a:solidFill>
                  <a:srgbClr val="0070C0"/>
                </a:solidFill>
              </a:rPr>
              <a:t>; </a:t>
            </a:r>
            <a:r>
              <a:rPr lang="en-US" sz="1400" dirty="0" err="1">
                <a:solidFill>
                  <a:srgbClr val="0070C0"/>
                </a:solidFill>
              </a:rPr>
              <a:t>i</a:t>
            </a:r>
            <a:r>
              <a:rPr lang="en-US" sz="1400" dirty="0">
                <a:solidFill>
                  <a:srgbClr val="0070C0"/>
                </a:solidFill>
              </a:rPr>
              <a:t> = </a:t>
            </a:r>
            <a:r>
              <a:rPr lang="en-US" sz="1400" dirty="0" smtClean="0">
                <a:solidFill>
                  <a:srgbClr val="0070C0"/>
                </a:solidFill>
              </a:rPr>
              <a:t>3 (=R)</a:t>
            </a:r>
            <a:endParaRPr lang="en-US" sz="1400" dirty="0">
              <a:solidFill>
                <a:srgbClr val="0070C0"/>
              </a:solidFill>
            </a:endParaRPr>
          </a:p>
          <a:p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LOOP2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>
                <a:solidFill>
                  <a:schemeClr val="tx1"/>
                </a:solidFill>
              </a:rPr>
              <a:t>CMP    </a:t>
            </a:r>
            <a:r>
              <a:rPr lang="en-US" sz="1400" dirty="0" smtClean="0">
                <a:solidFill>
                  <a:schemeClr val="tx1"/>
                </a:solidFill>
              </a:rPr>
              <a:t>a2</a:t>
            </a:r>
            <a:r>
              <a:rPr lang="en-US" sz="1400" dirty="0">
                <a:solidFill>
                  <a:schemeClr val="tx1"/>
                </a:solidFill>
              </a:rPr>
              <a:t>,  #1   </a:t>
            </a:r>
            <a:r>
              <a:rPr lang="en-US" sz="1400" dirty="0" smtClean="0">
                <a:solidFill>
                  <a:schemeClr val="tx1"/>
                </a:solidFill>
              </a:rPr>
              <a:t>     </a:t>
            </a:r>
            <a:r>
              <a:rPr lang="en-US" sz="1400" dirty="0" smtClean="0">
                <a:solidFill>
                  <a:srgbClr val="0070C0"/>
                </a:solidFill>
              </a:rPr>
              <a:t>; </a:t>
            </a:r>
            <a:r>
              <a:rPr lang="en-US" sz="1400" dirty="0">
                <a:solidFill>
                  <a:srgbClr val="0070C0"/>
                </a:solidFill>
              </a:rPr>
              <a:t>Compare </a:t>
            </a:r>
            <a:r>
              <a:rPr lang="en-US" sz="1400" dirty="0" err="1">
                <a:solidFill>
                  <a:srgbClr val="0070C0"/>
                </a:solidFill>
              </a:rPr>
              <a:t>i</a:t>
            </a:r>
            <a:r>
              <a:rPr lang="en-US" sz="1400" dirty="0">
                <a:solidFill>
                  <a:srgbClr val="0070C0"/>
                </a:solidFill>
              </a:rPr>
              <a:t> and 1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BLT     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DONE2        </a:t>
            </a:r>
            <a:r>
              <a:rPr lang="en-US" sz="1400" dirty="0" smtClean="0">
                <a:solidFill>
                  <a:srgbClr val="0070C0"/>
                </a:solidFill>
              </a:rPr>
              <a:t>;  </a:t>
            </a:r>
            <a:r>
              <a:rPr lang="en-US" sz="1400" dirty="0">
                <a:solidFill>
                  <a:srgbClr val="0070C0"/>
                </a:solidFill>
              </a:rPr>
              <a:t>if </a:t>
            </a:r>
            <a:r>
              <a:rPr lang="en-US" sz="1400" dirty="0" err="1">
                <a:solidFill>
                  <a:srgbClr val="0070C0"/>
                </a:solidFill>
              </a:rPr>
              <a:t>i</a:t>
            </a:r>
            <a:r>
              <a:rPr lang="en-US" sz="1400" dirty="0">
                <a:solidFill>
                  <a:srgbClr val="0070C0"/>
                </a:solidFill>
              </a:rPr>
              <a:t> &lt; 1, jump to </a:t>
            </a:r>
            <a:r>
              <a:rPr lang="en-US" sz="1400" dirty="0" smtClean="0">
                <a:solidFill>
                  <a:srgbClr val="0070C0"/>
                </a:solidFill>
              </a:rPr>
              <a:t>DONE2</a:t>
            </a:r>
            <a:endParaRPr lang="en-US" sz="1400" dirty="0">
              <a:solidFill>
                <a:srgbClr val="0070C0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             MUL    </a:t>
            </a:r>
            <a:r>
              <a:rPr lang="en-US" sz="1400" dirty="0" smtClean="0">
                <a:solidFill>
                  <a:schemeClr val="tx1"/>
                </a:solidFill>
              </a:rPr>
              <a:t>a1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smtClean="0">
                <a:solidFill>
                  <a:schemeClr val="tx1"/>
                </a:solidFill>
              </a:rPr>
              <a:t>a2, a1   </a:t>
            </a:r>
            <a:r>
              <a:rPr lang="en-US" sz="1400" dirty="0" smtClean="0">
                <a:solidFill>
                  <a:srgbClr val="0070C0"/>
                </a:solidFill>
              </a:rPr>
              <a:t>; </a:t>
            </a:r>
            <a:r>
              <a:rPr lang="en-US" sz="1400" dirty="0">
                <a:solidFill>
                  <a:srgbClr val="0070C0"/>
                </a:solidFill>
              </a:rPr>
              <a:t>Factorial = Factorial * </a:t>
            </a:r>
            <a:r>
              <a:rPr lang="en-US" sz="1400" dirty="0" err="1">
                <a:solidFill>
                  <a:srgbClr val="0070C0"/>
                </a:solidFill>
              </a:rPr>
              <a:t>i</a:t>
            </a:r>
            <a:endParaRPr lang="en-US" sz="1400" dirty="0">
              <a:solidFill>
                <a:srgbClr val="0070C0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             SUB     </a:t>
            </a:r>
            <a:r>
              <a:rPr lang="en-US" sz="1400" dirty="0" smtClean="0">
                <a:solidFill>
                  <a:schemeClr val="tx1"/>
                </a:solidFill>
              </a:rPr>
              <a:t>a2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smtClean="0">
                <a:solidFill>
                  <a:schemeClr val="tx1"/>
                </a:solidFill>
              </a:rPr>
              <a:t>a2</a:t>
            </a:r>
            <a:r>
              <a:rPr lang="en-US" sz="1400" dirty="0">
                <a:solidFill>
                  <a:schemeClr val="tx1"/>
                </a:solidFill>
              </a:rPr>
              <a:t>, #1 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rgbClr val="0070C0"/>
                </a:solidFill>
              </a:rPr>
              <a:t>; </a:t>
            </a:r>
            <a:r>
              <a:rPr lang="en-US" sz="1400" dirty="0" err="1">
                <a:solidFill>
                  <a:srgbClr val="0070C0"/>
                </a:solidFill>
              </a:rPr>
              <a:t>i</a:t>
            </a:r>
            <a:r>
              <a:rPr lang="en-US" sz="1400" dirty="0">
                <a:solidFill>
                  <a:srgbClr val="0070C0"/>
                </a:solidFill>
              </a:rPr>
              <a:t> = </a:t>
            </a:r>
            <a:r>
              <a:rPr lang="en-US" sz="1400" dirty="0" err="1">
                <a:solidFill>
                  <a:srgbClr val="0070C0"/>
                </a:solidFill>
              </a:rPr>
              <a:t>i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smtClean="0">
                <a:solidFill>
                  <a:srgbClr val="0070C0"/>
                </a:solidFill>
              </a:rPr>
              <a:t>- </a:t>
            </a:r>
            <a:r>
              <a:rPr lang="en-US" sz="1400" dirty="0">
                <a:solidFill>
                  <a:srgbClr val="0070C0"/>
                </a:solidFill>
              </a:rPr>
              <a:t>1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B        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LOOP2        </a:t>
            </a:r>
            <a:r>
              <a:rPr lang="en-US" sz="1400" dirty="0" smtClean="0">
                <a:solidFill>
                  <a:srgbClr val="0070C0"/>
                </a:solidFill>
              </a:rPr>
              <a:t>; </a:t>
            </a:r>
            <a:r>
              <a:rPr lang="en-US" sz="1400" dirty="0">
                <a:solidFill>
                  <a:srgbClr val="0070C0"/>
                </a:solidFill>
              </a:rPr>
              <a:t>jump to </a:t>
            </a:r>
            <a:r>
              <a:rPr lang="en-US" sz="1400" dirty="0" smtClean="0">
                <a:solidFill>
                  <a:srgbClr val="0070C0"/>
                </a:solidFill>
              </a:rPr>
              <a:t>Loop2</a:t>
            </a:r>
            <a:endParaRPr lang="en-US" sz="1400" dirty="0">
              <a:solidFill>
                <a:srgbClr val="0070C0"/>
              </a:solidFill>
            </a:endParaRPr>
          </a:p>
          <a:p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DONE2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     </a:t>
            </a:r>
            <a:r>
              <a:rPr lang="en-US" sz="1400" dirty="0">
                <a:solidFill>
                  <a:schemeClr val="tx1"/>
                </a:solidFill>
              </a:rPr>
              <a:t>MOV   v</a:t>
            </a:r>
            <a:r>
              <a:rPr lang="en-US" sz="1400" dirty="0" smtClean="0">
                <a:solidFill>
                  <a:schemeClr val="tx1"/>
                </a:solidFill>
              </a:rPr>
              <a:t>2,  </a:t>
            </a:r>
            <a:r>
              <a:rPr lang="en-US" sz="1400" dirty="0">
                <a:solidFill>
                  <a:schemeClr val="tx1"/>
                </a:solidFill>
              </a:rPr>
              <a:t>a</a:t>
            </a:r>
            <a:r>
              <a:rPr lang="en-US" sz="1400" dirty="0" smtClean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smtClean="0">
                <a:solidFill>
                  <a:srgbClr val="0070C0"/>
                </a:solidFill>
              </a:rPr>
              <a:t>; V2 </a:t>
            </a:r>
            <a:r>
              <a:rPr lang="en-US" sz="1400" dirty="0">
                <a:solidFill>
                  <a:srgbClr val="0070C0"/>
                </a:solidFill>
              </a:rPr>
              <a:t>stores result of 5!</a:t>
            </a:r>
            <a:endParaRPr lang="en-US" sz="1400" dirty="0" smtClean="0">
              <a:solidFill>
                <a:srgbClr val="0070C0"/>
              </a:solidFill>
            </a:endParaRPr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4528273" y="2060848"/>
            <a:ext cx="4464496" cy="30879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rgbClr val="00B050"/>
                </a:solidFill>
              </a:rPr>
              <a:t>;Compute  (N-R)! -&gt; (2!), A1(Factorial), A2(</a:t>
            </a:r>
            <a:r>
              <a:rPr lang="en-US" sz="1400" dirty="0" err="1" smtClean="0">
                <a:solidFill>
                  <a:srgbClr val="00B050"/>
                </a:solidFill>
              </a:rPr>
              <a:t>i</a:t>
            </a:r>
            <a:r>
              <a:rPr lang="en-US" sz="1400" dirty="0" smtClean="0">
                <a:solidFill>
                  <a:srgbClr val="00B050"/>
                </a:solidFill>
              </a:rPr>
              <a:t>), </a:t>
            </a:r>
          </a:p>
          <a:p>
            <a:r>
              <a:rPr lang="en-US" sz="1400" dirty="0">
                <a:solidFill>
                  <a:srgbClr val="00B050"/>
                </a:solidFill>
              </a:rPr>
              <a:t>;</a:t>
            </a:r>
            <a:r>
              <a:rPr lang="en-US" sz="1400" dirty="0" smtClean="0">
                <a:solidFill>
                  <a:srgbClr val="00B050"/>
                </a:solidFill>
              </a:rPr>
              <a:t>(N-R) = 2, Result in A1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MOV   a1, #1        </a:t>
            </a:r>
            <a:r>
              <a:rPr lang="en-US" sz="1400" dirty="0" smtClean="0">
                <a:solidFill>
                  <a:srgbClr val="0070C0"/>
                </a:solidFill>
              </a:rPr>
              <a:t> ; Factorial = 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MOV   a2, #2         </a:t>
            </a:r>
            <a:r>
              <a:rPr lang="en-US" sz="1400" dirty="0" smtClean="0">
                <a:solidFill>
                  <a:srgbClr val="0070C0"/>
                </a:solidFill>
              </a:rPr>
              <a:t>; </a:t>
            </a:r>
            <a:r>
              <a:rPr lang="en-US" sz="1400" dirty="0" err="1" smtClean="0">
                <a:solidFill>
                  <a:srgbClr val="0070C0"/>
                </a:solidFill>
              </a:rPr>
              <a:t>i</a:t>
            </a:r>
            <a:r>
              <a:rPr lang="en-US" sz="1400" dirty="0" smtClean="0">
                <a:solidFill>
                  <a:srgbClr val="0070C0"/>
                </a:solidFill>
              </a:rPr>
              <a:t> = 2 (=(N-R))</a:t>
            </a:r>
          </a:p>
          <a:p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LOOP3</a:t>
            </a:r>
            <a:r>
              <a:rPr lang="en-US" sz="1400" dirty="0" smtClean="0">
                <a:solidFill>
                  <a:schemeClr val="tx1"/>
                </a:solidFill>
              </a:rPr>
              <a:t>   CMP    a2,  #1        </a:t>
            </a:r>
            <a:r>
              <a:rPr lang="en-US" sz="1400" dirty="0" smtClean="0">
                <a:solidFill>
                  <a:srgbClr val="0070C0"/>
                </a:solidFill>
              </a:rPr>
              <a:t>; Compare </a:t>
            </a:r>
            <a:r>
              <a:rPr lang="en-US" sz="1400" dirty="0" err="1" smtClean="0">
                <a:solidFill>
                  <a:srgbClr val="0070C0"/>
                </a:solidFill>
              </a:rPr>
              <a:t>i</a:t>
            </a:r>
            <a:r>
              <a:rPr lang="en-US" sz="1400" dirty="0" smtClean="0">
                <a:solidFill>
                  <a:srgbClr val="0070C0"/>
                </a:solidFill>
              </a:rPr>
              <a:t> and 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BLT     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DONE3        </a:t>
            </a:r>
            <a:r>
              <a:rPr lang="en-US" sz="1400" dirty="0" smtClean="0">
                <a:solidFill>
                  <a:srgbClr val="0070C0"/>
                </a:solidFill>
              </a:rPr>
              <a:t>;  if </a:t>
            </a:r>
            <a:r>
              <a:rPr lang="en-US" sz="1400" dirty="0" err="1" smtClean="0">
                <a:solidFill>
                  <a:srgbClr val="0070C0"/>
                </a:solidFill>
              </a:rPr>
              <a:t>i</a:t>
            </a:r>
            <a:r>
              <a:rPr lang="en-US" sz="1400" dirty="0" smtClean="0">
                <a:solidFill>
                  <a:srgbClr val="0070C0"/>
                </a:solidFill>
              </a:rPr>
              <a:t> &lt; 1, jump to DONE1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MUL    a1, a2, a1   </a:t>
            </a:r>
            <a:r>
              <a:rPr lang="en-US" sz="1400" dirty="0" smtClean="0">
                <a:solidFill>
                  <a:srgbClr val="0070C0"/>
                </a:solidFill>
              </a:rPr>
              <a:t>; Factorial = Factorial * </a:t>
            </a:r>
            <a:r>
              <a:rPr lang="en-US" sz="1400" dirty="0" err="1" smtClean="0">
                <a:solidFill>
                  <a:srgbClr val="0070C0"/>
                </a:solidFill>
              </a:rPr>
              <a:t>i</a:t>
            </a:r>
            <a:endParaRPr lang="en-US" sz="1400" dirty="0" smtClean="0">
              <a:solidFill>
                <a:srgbClr val="0070C0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SUB     a2, a2, #1  </a:t>
            </a:r>
            <a:r>
              <a:rPr lang="en-US" sz="1400" dirty="0" smtClean="0">
                <a:solidFill>
                  <a:srgbClr val="0070C0"/>
                </a:solidFill>
              </a:rPr>
              <a:t>; </a:t>
            </a:r>
            <a:r>
              <a:rPr lang="en-US" sz="1400" dirty="0" err="1" smtClean="0">
                <a:solidFill>
                  <a:srgbClr val="0070C0"/>
                </a:solidFill>
              </a:rPr>
              <a:t>i</a:t>
            </a:r>
            <a:r>
              <a:rPr lang="en-US" sz="1400" dirty="0" smtClean="0">
                <a:solidFill>
                  <a:srgbClr val="0070C0"/>
                </a:solidFill>
              </a:rPr>
              <a:t> = </a:t>
            </a:r>
            <a:r>
              <a:rPr lang="en-US" sz="1400" dirty="0" err="1" smtClean="0">
                <a:solidFill>
                  <a:srgbClr val="0070C0"/>
                </a:solidFill>
              </a:rPr>
              <a:t>i</a:t>
            </a:r>
            <a:r>
              <a:rPr lang="en-US" sz="1400" dirty="0" smtClean="0">
                <a:solidFill>
                  <a:srgbClr val="0070C0"/>
                </a:solidFill>
              </a:rPr>
              <a:t> - 1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              B        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LOOP3        </a:t>
            </a:r>
            <a:r>
              <a:rPr lang="en-US" sz="1400" dirty="0" smtClean="0">
                <a:solidFill>
                  <a:srgbClr val="0070C0"/>
                </a:solidFill>
              </a:rPr>
              <a:t>; jump to Loop1</a:t>
            </a:r>
          </a:p>
          <a:p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DONE3</a:t>
            </a:r>
          </a:p>
          <a:p>
            <a:endParaRPr lang="en-US" sz="1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2">
                    <a:lumMod val="50000"/>
                  </a:schemeClr>
                </a:solidFill>
              </a:rPr>
              <a:t>              </a:t>
            </a:r>
            <a:r>
              <a:rPr lang="en-US" sz="1400" dirty="0" smtClean="0">
                <a:solidFill>
                  <a:schemeClr val="tx1"/>
                </a:solidFill>
              </a:rPr>
              <a:t>ADD  v1, v1, v2    </a:t>
            </a:r>
            <a:r>
              <a:rPr lang="en-US" sz="1400" dirty="0" smtClean="0">
                <a:solidFill>
                  <a:srgbClr val="0070C0"/>
                </a:solidFill>
              </a:rPr>
              <a:t>;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rgbClr val="0070C0"/>
                </a:solidFill>
              </a:rPr>
              <a:t>N! + R!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      SUB   a1, v1, a1    </a:t>
            </a:r>
            <a:r>
              <a:rPr lang="en-US" sz="1400" dirty="0" smtClean="0">
                <a:solidFill>
                  <a:srgbClr val="0070C0"/>
                </a:solidFill>
              </a:rPr>
              <a:t>;  (N! + R!) – (N – R)!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20072" y="5445224"/>
            <a:ext cx="330712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Wow, lot of code, isn’t it ?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3525789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 : How does it work</a:t>
            </a:r>
            <a:endParaRPr lang="th-TH" b="1" dirty="0"/>
          </a:p>
        </p:txBody>
      </p:sp>
      <p:grpSp>
        <p:nvGrpSpPr>
          <p:cNvPr id="3" name="กลุ่ม 8"/>
          <p:cNvGrpSpPr/>
          <p:nvPr/>
        </p:nvGrpSpPr>
        <p:grpSpPr>
          <a:xfrm>
            <a:off x="839160" y="1664956"/>
            <a:ext cx="7621272" cy="4986293"/>
            <a:chOff x="839160" y="440820"/>
            <a:chExt cx="7465680" cy="6131174"/>
          </a:xfrm>
        </p:grpSpPr>
        <p:pic>
          <p:nvPicPr>
            <p:cNvPr id="4" name="Picture 1"/>
            <p:cNvPicPr>
              <a:picLocks noChangeAspect="1"/>
            </p:cNvPicPr>
            <p:nvPr/>
          </p:nvPicPr>
          <p:blipFill>
            <a:blip r:embed="rId2" cstate="print">
              <a:alphaModFix/>
              <a:lum/>
            </a:blip>
            <a:srcRect/>
            <a:stretch>
              <a:fillRect/>
            </a:stretch>
          </p:blipFill>
          <p:spPr>
            <a:xfrm>
              <a:off x="1295279" y="472500"/>
              <a:ext cx="5767560" cy="57895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Freeform 2"/>
            <p:cNvSpPr/>
            <p:nvPr/>
          </p:nvSpPr>
          <p:spPr>
            <a:xfrm>
              <a:off x="6839280" y="440820"/>
              <a:ext cx="1465560" cy="79741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3600" b="1" i="0" u="none" strike="noStrike" baseline="0" dirty="0">
                  <a:ln>
                    <a:noFill/>
                  </a:ln>
                  <a:solidFill>
                    <a:srgbClr val="000000"/>
                  </a:solidFill>
                  <a:ea typeface="Arial" pitchFamily="34"/>
                  <a:cs typeface="Arial" pitchFamily="34"/>
                </a:rPr>
                <a:t>Input</a:t>
              </a:r>
            </a:p>
          </p:txBody>
        </p:sp>
        <p:sp>
          <p:nvSpPr>
            <p:cNvPr id="6" name="Freeform 3"/>
            <p:cNvSpPr/>
            <p:nvPr/>
          </p:nvSpPr>
          <p:spPr>
            <a:xfrm>
              <a:off x="5486400" y="472500"/>
              <a:ext cx="1600200" cy="976319"/>
            </a:xfrm>
            <a:custGeom>
              <a:avLst>
                <a:gd name="f0" fmla="val 16200"/>
                <a:gd name="f1" fmla="val 5400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endParaRPr>
            </a:p>
          </p:txBody>
        </p:sp>
        <p:sp>
          <p:nvSpPr>
            <p:cNvPr id="7" name="Freeform 4"/>
            <p:cNvSpPr/>
            <p:nvPr/>
          </p:nvSpPr>
          <p:spPr>
            <a:xfrm>
              <a:off x="839160" y="5774580"/>
              <a:ext cx="1787039" cy="797414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3600" b="1" i="0" u="none" strike="noStrike" baseline="0" dirty="0">
                  <a:ln>
                    <a:noFill/>
                  </a:ln>
                  <a:solidFill>
                    <a:srgbClr val="000000"/>
                  </a:solidFill>
                  <a:latin typeface="+mj-lt"/>
                  <a:ea typeface="Arial" pitchFamily="34"/>
                  <a:cs typeface="Arial" pitchFamily="34"/>
                </a:rPr>
                <a:t>Output</a:t>
              </a:r>
            </a:p>
          </p:txBody>
        </p:sp>
        <p:sp>
          <p:nvSpPr>
            <p:cNvPr id="8" name="Freeform 5"/>
            <p:cNvSpPr/>
            <p:nvPr/>
          </p:nvSpPr>
          <p:spPr>
            <a:xfrm>
              <a:off x="990360" y="4706460"/>
              <a:ext cx="1600200" cy="976319"/>
            </a:xfrm>
            <a:custGeom>
              <a:avLst>
                <a:gd name="f0" fmla="val 16200"/>
                <a:gd name="f1" fmla="val 5400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230347" y="3212976"/>
            <a:ext cx="16337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Function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a Function in C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600806" y="2593404"/>
            <a:ext cx="3357586" cy="3571900"/>
          </a:xfrm>
          <a:prstGeom prst="roundRect">
            <a:avLst>
              <a:gd name="adj" fmla="val 3556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/>
              <a:t>      power2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x)</a:t>
            </a:r>
            <a:r>
              <a:rPr lang="en-US" dirty="0" smtClean="0"/>
              <a:t> 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       </a:t>
            </a:r>
            <a:r>
              <a:rPr lang="en-US" dirty="0" err="1" smtClean="0"/>
              <a:t>int</a:t>
            </a:r>
            <a:r>
              <a:rPr lang="en-US" dirty="0" smtClean="0"/>
              <a:t> y;</a:t>
            </a:r>
          </a:p>
          <a:p>
            <a:r>
              <a:rPr lang="en-US" dirty="0" smtClean="0"/>
              <a:t>          </a:t>
            </a:r>
          </a:p>
          <a:p>
            <a:r>
              <a:rPr lang="en-US" dirty="0" smtClean="0"/>
              <a:t>          y = x * x;</a:t>
            </a:r>
          </a:p>
          <a:p>
            <a:r>
              <a:rPr lang="en-US" dirty="0" smtClean="0"/>
              <a:t>          </a:t>
            </a:r>
          </a:p>
          <a:p>
            <a:r>
              <a:rPr lang="en-US" dirty="0" smtClean="0"/>
              <a:t>          return(y);</a:t>
            </a:r>
          </a:p>
          <a:p>
            <a:r>
              <a:rPr lang="en-US" dirty="0" smtClean="0"/>
              <a:t>}  </a:t>
            </a:r>
            <a:endParaRPr lang="th-TH" dirty="0"/>
          </a:p>
        </p:txBody>
      </p:sp>
      <p:sp>
        <p:nvSpPr>
          <p:cNvPr id="5" name="Down Arrow 4"/>
          <p:cNvSpPr/>
          <p:nvPr/>
        </p:nvSpPr>
        <p:spPr>
          <a:xfrm>
            <a:off x="2743682" y="2307652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/>
          </a:p>
        </p:txBody>
      </p:sp>
      <p:sp>
        <p:nvSpPr>
          <p:cNvPr id="6" name="Rounded Rectangle 5"/>
          <p:cNvSpPr/>
          <p:nvPr/>
        </p:nvSpPr>
        <p:spPr>
          <a:xfrm>
            <a:off x="1187624" y="1879024"/>
            <a:ext cx="2413314" cy="50006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Type of function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172442" y="2307652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/>
          </a:p>
        </p:txBody>
      </p:sp>
      <p:sp>
        <p:nvSpPr>
          <p:cNvPr id="8" name="Rounded Rectangle 7"/>
          <p:cNvSpPr/>
          <p:nvPr/>
        </p:nvSpPr>
        <p:spPr>
          <a:xfrm>
            <a:off x="3743814" y="1844824"/>
            <a:ext cx="2268346" cy="53426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Function name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 flipH="1">
            <a:off x="5744078" y="2736280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/>
          </a:p>
        </p:txBody>
      </p:sp>
      <p:sp>
        <p:nvSpPr>
          <p:cNvPr id="10" name="Rounded Rectangle 9"/>
          <p:cNvSpPr/>
          <p:nvPr/>
        </p:nvSpPr>
        <p:spPr>
          <a:xfrm>
            <a:off x="6172706" y="2132856"/>
            <a:ext cx="2647766" cy="12241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Function input (parameters or arguments)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flipH="1">
            <a:off x="4386756" y="3644654"/>
            <a:ext cx="200026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/>
          </a:p>
        </p:txBody>
      </p:sp>
      <p:sp>
        <p:nvSpPr>
          <p:cNvPr id="12" name="Rounded Rectangle 11"/>
          <p:cNvSpPr/>
          <p:nvPr/>
        </p:nvSpPr>
        <p:spPr>
          <a:xfrm>
            <a:off x="5529764" y="3522098"/>
            <a:ext cx="2714644" cy="50006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Local variable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 flipH="1">
            <a:off x="5220072" y="4481272"/>
            <a:ext cx="200026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/>
          </a:p>
        </p:txBody>
      </p:sp>
      <p:sp>
        <p:nvSpPr>
          <p:cNvPr id="14" name="Rounded Rectangle 13"/>
          <p:cNvSpPr/>
          <p:nvPr/>
        </p:nvSpPr>
        <p:spPr>
          <a:xfrm>
            <a:off x="5863014" y="4221088"/>
            <a:ext cx="2714644" cy="72008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Function instructions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flipH="1">
            <a:off x="4998582" y="5328368"/>
            <a:ext cx="200026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/>
          </a:p>
        </p:txBody>
      </p:sp>
      <p:sp>
        <p:nvSpPr>
          <p:cNvPr id="16" name="Rounded Rectangle 15"/>
          <p:cNvSpPr/>
          <p:nvPr/>
        </p:nvSpPr>
        <p:spPr>
          <a:xfrm>
            <a:off x="5529764" y="5157192"/>
            <a:ext cx="2714644" cy="72008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Return value from Function</a:t>
            </a:r>
            <a:endParaRPr lang="th-TH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 : C function (1)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556792"/>
            <a:ext cx="4968552" cy="4392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smtClean="0">
                <a:solidFill>
                  <a:schemeClr val="tx1"/>
                </a:solidFill>
              </a:rPr>
              <a:t>#include &lt;</a:t>
            </a:r>
            <a:r>
              <a:rPr lang="en-GB" sz="2400" dirty="0" err="1" smtClean="0">
                <a:solidFill>
                  <a:schemeClr val="tx1"/>
                </a:solidFill>
              </a:rPr>
              <a:t>stdio.h</a:t>
            </a:r>
            <a:r>
              <a:rPr lang="en-GB" sz="2400" dirty="0" smtClean="0">
                <a:solidFill>
                  <a:schemeClr val="tx1"/>
                </a:solidFill>
              </a:rPr>
              <a:t>&gt;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              </a:t>
            </a:r>
          </a:p>
          <a:p>
            <a:r>
              <a:rPr lang="en-GB" sz="2400" dirty="0" err="1" smtClean="0">
                <a:solidFill>
                  <a:srgbClr val="0070C0"/>
                </a:solidFill>
              </a:rPr>
              <a:t>int</a:t>
            </a:r>
            <a:r>
              <a:rPr lang="en-GB" sz="2400" dirty="0" smtClean="0">
                <a:solidFill>
                  <a:srgbClr val="0070C0"/>
                </a:solidFill>
              </a:rPr>
              <a:t>  power3(</a:t>
            </a:r>
            <a:r>
              <a:rPr lang="en-GB" sz="2400" dirty="0" err="1" smtClean="0">
                <a:solidFill>
                  <a:srgbClr val="0070C0"/>
                </a:solidFill>
              </a:rPr>
              <a:t>int</a:t>
            </a:r>
            <a:r>
              <a:rPr lang="en-GB" sz="2400" dirty="0" smtClean="0">
                <a:solidFill>
                  <a:srgbClr val="0070C0"/>
                </a:solidFill>
              </a:rPr>
              <a:t>  x) {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       return( x * x * x);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}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 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err="1" smtClean="0">
                <a:solidFill>
                  <a:schemeClr val="tx1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 main(</a:t>
            </a:r>
            <a:r>
              <a:rPr lang="en-GB" sz="2400" dirty="0" err="1" smtClean="0">
                <a:solidFill>
                  <a:schemeClr val="tx1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argc</a:t>
            </a:r>
            <a:r>
              <a:rPr lang="en-GB" sz="2400" dirty="0" smtClean="0">
                <a:solidFill>
                  <a:schemeClr val="tx1"/>
                </a:solidFill>
              </a:rPr>
              <a:t>, char **</a:t>
            </a:r>
            <a:r>
              <a:rPr lang="en-GB" sz="2400" dirty="0" err="1" smtClean="0">
                <a:solidFill>
                  <a:schemeClr val="tx1"/>
                </a:solidFill>
              </a:rPr>
              <a:t>argv</a:t>
            </a:r>
            <a:r>
              <a:rPr lang="en-GB" sz="2400" dirty="0" smtClean="0">
                <a:solidFill>
                  <a:schemeClr val="tx1"/>
                </a:solidFill>
              </a:rPr>
              <a:t>)</a:t>
            </a:r>
            <a:r>
              <a:rPr lang="ar-SA" sz="2400" dirty="0" smtClean="0">
                <a:solidFill>
                  <a:schemeClr val="tx1"/>
                </a:solidFill>
              </a:rPr>
              <a:t>‏ </a:t>
            </a:r>
            <a:r>
              <a:rPr lang="en-GB" sz="2400" dirty="0" smtClean="0">
                <a:solidFill>
                  <a:schemeClr val="tx1"/>
                </a:solidFill>
              </a:rPr>
              <a:t>{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th-TH" sz="2400" dirty="0" smtClean="0">
                <a:solidFill>
                  <a:schemeClr val="tx1"/>
                </a:solidFill>
              </a:rPr>
              <a:t>  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num;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num  = </a:t>
            </a:r>
            <a:r>
              <a:rPr lang="en-US" sz="2400" dirty="0" smtClean="0">
                <a:solidFill>
                  <a:srgbClr val="0070C0"/>
                </a:solidFill>
              </a:rPr>
              <a:t>power3(2)</a:t>
            </a:r>
            <a:r>
              <a:rPr lang="en-US" sz="2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      </a:t>
            </a:r>
            <a:r>
              <a:rPr lang="en-GB" sz="2400" dirty="0" err="1" smtClean="0">
                <a:solidFill>
                  <a:schemeClr val="tx1"/>
                </a:solidFill>
              </a:rPr>
              <a:t>printf</a:t>
            </a:r>
            <a:r>
              <a:rPr lang="en-GB" sz="2400" dirty="0" smtClean="0">
                <a:solidFill>
                  <a:schemeClr val="tx1"/>
                </a:solidFill>
              </a:rPr>
              <a:t>(“2^3 = %d\n”, num);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1556792"/>
            <a:ext cx="3744416" cy="16561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power3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4293096"/>
            <a:ext cx="3744416" cy="1656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Main 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6516216" y="4960332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128" y="494116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6516216" y="2132856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6084168" y="211369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8316416" y="4951706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516216" y="4958420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37524" y="270892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4499992" y="6165304"/>
            <a:ext cx="122413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2^3 = 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81481E-6 L -0.13785 -0.4071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92" y="-2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3.88889E-6 0.329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10" grpId="0"/>
      <p:bldP spid="12" grpId="0" animBg="1"/>
      <p:bldP spid="12" grpId="1" animBg="1"/>
      <p:bldP spid="14" grpId="0"/>
      <p:bldP spid="14" grpId="1"/>
      <p:bldP spid="16" grpId="0"/>
      <p:bldP spid="16" grpId="1"/>
      <p:bldP spid="16" grpId="2"/>
      <p:bldP spid="20" grpId="0" animBg="1"/>
      <p:bldP spid="19" grpId="0"/>
      <p:bldP spid="19" grpId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 : C function (2)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556792"/>
            <a:ext cx="5544616" cy="44644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 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               </a:t>
            </a:r>
          </a:p>
          <a:p>
            <a:r>
              <a:rPr lang="en-GB" sz="20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  sum(</a:t>
            </a:r>
            <a:r>
              <a:rPr lang="en-GB" sz="20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  x, </a:t>
            </a:r>
            <a:r>
              <a:rPr lang="en-GB" sz="20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  y) </a:t>
            </a:r>
          </a:p>
          <a:p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{</a:t>
            </a:r>
            <a:endParaRPr lang="en-US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       return(x + y);</a:t>
            </a:r>
            <a:endParaRPr lang="en-US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}</a:t>
            </a:r>
            <a:endParaRPr lang="en-US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 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r>
              <a:rPr lang="ar-SA" sz="2000" dirty="0" smtClean="0">
                <a:solidFill>
                  <a:schemeClr val="tx1"/>
                </a:solidFill>
              </a:rPr>
              <a:t>‏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{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a = 5, b = 10,  f;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 f = </a:t>
            </a: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sum(a, b)</a:t>
            </a:r>
            <a:r>
              <a:rPr lang="en-GB" sz="2000" dirty="0" smtClean="0">
                <a:solidFill>
                  <a:schemeClr val="tx1"/>
                </a:solidFill>
              </a:rPr>
              <a:t>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(“Summation of %d and %d = %f\n”, 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                                                a, b, f);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96136" y="1556792"/>
            <a:ext cx="3168352" cy="16561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average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96136" y="3717032"/>
            <a:ext cx="3168352" cy="23042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Main 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6516216" y="4168244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6216" y="474430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4168" y="41490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6084168" y="47443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6516216" y="1988840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6516216" y="2564904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6084168" y="196967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6084168" y="25457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7037524" y="4159618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6948264" y="47443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516216" y="530120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84168" y="53012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516216" y="530120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72400" y="22048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22" name="TextBox 21"/>
          <p:cNvSpPr txBox="1"/>
          <p:nvPr/>
        </p:nvSpPr>
        <p:spPr>
          <a:xfrm>
            <a:off x="3275856" y="6165304"/>
            <a:ext cx="309634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Summation of 5 and 10 = 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3.88889E-6 -0.3127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-2.5E-6 -0.3138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L -0.13385 0.4555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2" grpId="1" animBg="1"/>
      <p:bldP spid="13" grpId="0" animBg="1"/>
      <p:bldP spid="13" grpId="1" animBg="1"/>
      <p:bldP spid="14" grpId="0"/>
      <p:bldP spid="14" grpId="1"/>
      <p:bldP spid="15" grpId="0"/>
      <p:bldP spid="15" grpId="1"/>
      <p:bldP spid="16" grpId="0"/>
      <p:bldP spid="16" grpId="1"/>
      <p:bldP spid="16" grpId="2"/>
      <p:bldP spid="17" grpId="0"/>
      <p:bldP spid="17" grpId="1"/>
      <p:bldP spid="17" grpId="2"/>
      <p:bldP spid="20" grpId="0" animBg="1"/>
      <p:bldP spid="21" grpId="0"/>
      <p:bldP spid="23" grpId="0" animBg="1"/>
      <p:bldP spid="24" grpId="0"/>
      <p:bldP spid="24" grpId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1441</TotalTime>
  <Words>1858</Words>
  <Application>Microsoft Office PowerPoint</Application>
  <PresentationFormat>On-screen Show (4:3)</PresentationFormat>
  <Paragraphs>486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Function</vt:lpstr>
      <vt:lpstr>What is Function ?</vt:lpstr>
      <vt:lpstr>Factorial</vt:lpstr>
      <vt:lpstr>Code for Computing Factorial</vt:lpstr>
      <vt:lpstr>Code for Computing f(N,R) without using function</vt:lpstr>
      <vt:lpstr>Function : How does it work</vt:lpstr>
      <vt:lpstr>Define a Function in C </vt:lpstr>
      <vt:lpstr>Review : C function (1)</vt:lpstr>
      <vt:lpstr>Review : C function (2)</vt:lpstr>
      <vt:lpstr>Review : C function (3)</vt:lpstr>
      <vt:lpstr>Review : C function (4)</vt:lpstr>
      <vt:lpstr>Basic of Function Call</vt:lpstr>
      <vt:lpstr>ARM Procedure Call Standard (APCS)</vt:lpstr>
      <vt:lpstr>Instruction Support for Function Call</vt:lpstr>
      <vt:lpstr>Example 1: ARM calculation without function</vt:lpstr>
      <vt:lpstr>Example 1: ARM calculation with function</vt:lpstr>
      <vt:lpstr>Example 1: ARM calculation with function</vt:lpstr>
      <vt:lpstr>Factorial Function in ARM Assembly</vt:lpstr>
      <vt:lpstr>Computing f(N,R) by using function</vt:lpstr>
      <vt:lpstr>Comparing code with and without function</vt:lpstr>
      <vt:lpstr>Assignment 8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 Curriculum</dc:title>
  <dc:creator>admin</dc:creator>
  <cp:lastModifiedBy>choopan</cp:lastModifiedBy>
  <cp:revision>132</cp:revision>
  <dcterms:created xsi:type="dcterms:W3CDTF">2011-09-20T01:40:53Z</dcterms:created>
  <dcterms:modified xsi:type="dcterms:W3CDTF">2013-10-24T13:59:40Z</dcterms:modified>
</cp:coreProperties>
</file>