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318" r:id="rId4"/>
    <p:sldId id="319" r:id="rId5"/>
    <p:sldId id="322" r:id="rId6"/>
    <p:sldId id="320" r:id="rId7"/>
    <p:sldId id="323" r:id="rId8"/>
    <p:sldId id="324" r:id="rId9"/>
    <p:sldId id="325" r:id="rId10"/>
    <p:sldId id="326" r:id="rId11"/>
    <p:sldId id="327" r:id="rId12"/>
    <p:sldId id="332" r:id="rId13"/>
    <p:sldId id="328" r:id="rId14"/>
    <p:sldId id="329" r:id="rId15"/>
    <p:sldId id="321" r:id="rId16"/>
    <p:sldId id="335" r:id="rId17"/>
    <p:sldId id="336" r:id="rId18"/>
    <p:sldId id="338" r:id="rId19"/>
    <p:sldId id="339" r:id="rId20"/>
    <p:sldId id="337" r:id="rId21"/>
    <p:sldId id="340" r:id="rId22"/>
    <p:sldId id="342" r:id="rId23"/>
    <p:sldId id="343" r:id="rId24"/>
    <p:sldId id="341" r:id="rId25"/>
    <p:sldId id="344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 autoAdjust="0"/>
    <p:restoredTop sz="94618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8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dirty="0" smtClean="0"/>
              <a:t>Making Decision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 algn="r"/>
            <a:r>
              <a:rPr lang="en-US" dirty="0"/>
              <a:t>353156 – Microprocessor</a:t>
            </a:r>
          </a:p>
          <a:p>
            <a:pPr algn="r"/>
            <a:r>
              <a:rPr lang="en-US" dirty="0"/>
              <a:t>Asst. Prof. Dr. </a:t>
            </a:r>
            <a:r>
              <a:rPr lang="en-US" dirty="0" err="1"/>
              <a:t>Choopan</a:t>
            </a:r>
            <a:r>
              <a:rPr lang="en-US" dirty="0"/>
              <a:t> </a:t>
            </a:r>
            <a:r>
              <a:rPr lang="en-US" dirty="0" err="1"/>
              <a:t>Rattanapoka</a:t>
            </a:r>
            <a:r>
              <a:rPr lang="en-US" dirty="0"/>
              <a:t> and Asst. Prof. Dr. </a:t>
            </a:r>
            <a:r>
              <a:rPr lang="en-US" dirty="0" err="1"/>
              <a:t>Suphot</a:t>
            </a:r>
            <a:r>
              <a:rPr lang="en-US" dirty="0"/>
              <a:t> </a:t>
            </a:r>
            <a:r>
              <a:rPr lang="en-US"/>
              <a:t>Chunwiphat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Convert the following C program to ARM assembly. Assume that  a maps to R0, and b maps to R1 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467544" y="2420888"/>
            <a:ext cx="2095513" cy="17281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4572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while (a &lt; 5) {</a:t>
            </a:r>
          </a:p>
          <a:p>
            <a:pPr marL="45720" indent="0"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     a = a + 1;</a:t>
            </a:r>
          </a:p>
          <a:p>
            <a:pPr marL="45720" indent="0"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     b = b + 2;</a:t>
            </a:r>
          </a:p>
          <a:p>
            <a:pPr marL="4572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}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2843808" y="2780928"/>
            <a:ext cx="1080120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627784" y="3140968"/>
            <a:ext cx="15127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Transform to </a:t>
            </a:r>
          </a:p>
          <a:p>
            <a:pPr algn="ctr"/>
            <a:r>
              <a:rPr lang="en-US" sz="2000" dirty="0" err="1" smtClean="0"/>
              <a:t>goto</a:t>
            </a:r>
            <a:r>
              <a:rPr lang="en-US" sz="2000" dirty="0" smtClean="0"/>
              <a:t>-label</a:t>
            </a:r>
            <a:endParaRPr lang="en-US" sz="2000" dirty="0"/>
          </a:p>
        </p:txBody>
      </p:sp>
      <p:sp>
        <p:nvSpPr>
          <p:cNvPr id="14" name="Rectangle 13"/>
          <p:cNvSpPr/>
          <p:nvPr/>
        </p:nvSpPr>
        <p:spPr>
          <a:xfrm>
            <a:off x="4067944" y="2348880"/>
            <a:ext cx="4176464" cy="216024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45720" indent="0">
              <a:buNone/>
            </a:pPr>
            <a:r>
              <a:rPr lang="en-US" sz="2300" dirty="0" err="1" smtClean="0">
                <a:solidFill>
                  <a:srgbClr val="00B050"/>
                </a:solidFill>
              </a:rPr>
              <a:t>WhileLoop</a:t>
            </a:r>
            <a:r>
              <a:rPr lang="en-US" sz="2300" dirty="0" smtClean="0">
                <a:solidFill>
                  <a:srgbClr val="00B050"/>
                </a:solidFill>
              </a:rPr>
              <a:t>:</a:t>
            </a:r>
          </a:p>
          <a:p>
            <a:pPr marL="45720" indent="0">
              <a:buNone/>
            </a:pPr>
            <a:r>
              <a:rPr lang="en-US" sz="2300" dirty="0" smtClean="0">
                <a:solidFill>
                  <a:schemeClr val="tx1"/>
                </a:solidFill>
              </a:rPr>
              <a:t>     if ( a </a:t>
            </a:r>
            <a:r>
              <a:rPr lang="en-US" sz="2300" b="1" dirty="0" smtClean="0">
                <a:solidFill>
                  <a:srgbClr val="FF0000"/>
                </a:solidFill>
              </a:rPr>
              <a:t>&gt;=</a:t>
            </a:r>
            <a:r>
              <a:rPr lang="en-US" sz="2300" dirty="0" smtClean="0">
                <a:solidFill>
                  <a:schemeClr val="tx1"/>
                </a:solidFill>
              </a:rPr>
              <a:t> 5 )  </a:t>
            </a:r>
            <a:r>
              <a:rPr lang="en-US" sz="2300" dirty="0" err="1" smtClean="0">
                <a:solidFill>
                  <a:schemeClr val="tx1"/>
                </a:solidFill>
              </a:rPr>
              <a:t>goto</a:t>
            </a:r>
            <a:r>
              <a:rPr lang="en-US" sz="2300" dirty="0" smtClean="0">
                <a:solidFill>
                  <a:schemeClr val="tx1"/>
                </a:solidFill>
              </a:rPr>
              <a:t> </a:t>
            </a:r>
            <a:r>
              <a:rPr lang="en-US" sz="2300" dirty="0" err="1" smtClean="0">
                <a:solidFill>
                  <a:srgbClr val="FF0000"/>
                </a:solidFill>
              </a:rPr>
              <a:t>EndWhile</a:t>
            </a:r>
            <a:endParaRPr lang="en-US" sz="2300" dirty="0" smtClean="0">
              <a:solidFill>
                <a:srgbClr val="FF0000"/>
              </a:solidFill>
            </a:endParaRPr>
          </a:p>
          <a:p>
            <a:pPr marL="45720" indent="0">
              <a:buNone/>
            </a:pPr>
            <a:r>
              <a:rPr lang="en-US" sz="2300" dirty="0" smtClean="0">
                <a:solidFill>
                  <a:schemeClr val="tx1"/>
                </a:solidFill>
              </a:rPr>
              <a:t>     a = a  + 1;</a:t>
            </a:r>
          </a:p>
          <a:p>
            <a:pPr marL="45720" indent="0">
              <a:buNone/>
            </a:pPr>
            <a:r>
              <a:rPr lang="en-US" sz="2300" dirty="0" smtClean="0">
                <a:solidFill>
                  <a:schemeClr val="tx1"/>
                </a:solidFill>
              </a:rPr>
              <a:t>     b = b  + 2;</a:t>
            </a:r>
          </a:p>
          <a:p>
            <a:pPr marL="45720" indent="0">
              <a:buNone/>
            </a:pPr>
            <a:r>
              <a:rPr lang="en-US" sz="2300" dirty="0" smtClean="0">
                <a:solidFill>
                  <a:schemeClr val="tx1"/>
                </a:solidFill>
              </a:rPr>
              <a:t>     </a:t>
            </a:r>
            <a:r>
              <a:rPr lang="en-US" sz="2300" dirty="0" err="1" smtClean="0">
                <a:solidFill>
                  <a:schemeClr val="tx1"/>
                </a:solidFill>
              </a:rPr>
              <a:t>goto</a:t>
            </a:r>
            <a:r>
              <a:rPr lang="en-US" sz="2300" dirty="0" smtClean="0">
                <a:solidFill>
                  <a:schemeClr val="tx1"/>
                </a:solidFill>
              </a:rPr>
              <a:t>  </a:t>
            </a:r>
            <a:r>
              <a:rPr lang="en-US" sz="2300" dirty="0" err="1" smtClean="0">
                <a:solidFill>
                  <a:srgbClr val="00B050"/>
                </a:solidFill>
              </a:rPr>
              <a:t>WhileLoop</a:t>
            </a:r>
            <a:endParaRPr lang="en-US" sz="2300" dirty="0" smtClean="0">
              <a:solidFill>
                <a:srgbClr val="00B050"/>
              </a:solidFill>
            </a:endParaRPr>
          </a:p>
          <a:p>
            <a:pPr marL="45720" indent="0">
              <a:buNone/>
            </a:pPr>
            <a:r>
              <a:rPr lang="en-US" sz="2300" dirty="0" err="1" smtClean="0">
                <a:solidFill>
                  <a:srgbClr val="FF0000"/>
                </a:solidFill>
              </a:rPr>
              <a:t>EndWhile</a:t>
            </a:r>
            <a:r>
              <a:rPr lang="en-US" sz="2300" dirty="0" smtClean="0">
                <a:solidFill>
                  <a:srgbClr val="FF0000"/>
                </a:solidFill>
              </a:rPr>
              <a:t>:</a:t>
            </a:r>
            <a:endParaRPr lang="en-US" sz="2300" dirty="0">
              <a:solidFill>
                <a:srgbClr val="FF0000"/>
              </a:solidFill>
            </a:endParaRPr>
          </a:p>
        </p:txBody>
      </p:sp>
      <p:sp>
        <p:nvSpPr>
          <p:cNvPr id="15" name="Down Arrow 14"/>
          <p:cNvSpPr/>
          <p:nvPr/>
        </p:nvSpPr>
        <p:spPr>
          <a:xfrm>
            <a:off x="5508104" y="4536830"/>
            <a:ext cx="57606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40434" y="4469050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Transform to ARM assembly</a:t>
            </a:r>
            <a:endParaRPr lang="en-US" sz="2000" dirty="0"/>
          </a:p>
        </p:txBody>
      </p:sp>
      <p:sp>
        <p:nvSpPr>
          <p:cNvPr id="17" name="Rectangle 16"/>
          <p:cNvSpPr/>
          <p:nvPr/>
        </p:nvSpPr>
        <p:spPr>
          <a:xfrm>
            <a:off x="3779912" y="4869160"/>
            <a:ext cx="4968552" cy="194421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45720" indent="0">
              <a:buNone/>
            </a:pPr>
            <a:r>
              <a:rPr lang="en-US" sz="2200" dirty="0" err="1" smtClean="0">
                <a:solidFill>
                  <a:srgbClr val="00B050"/>
                </a:solidFill>
              </a:rPr>
              <a:t>WhileLoop</a:t>
            </a:r>
            <a:r>
              <a:rPr lang="en-US" sz="2200" dirty="0" smtClean="0">
                <a:solidFill>
                  <a:srgbClr val="00B050"/>
                </a:solidFill>
              </a:rPr>
              <a:t>  </a:t>
            </a:r>
            <a:r>
              <a:rPr lang="en-US" sz="2200" dirty="0" smtClean="0">
                <a:solidFill>
                  <a:schemeClr val="tx1"/>
                </a:solidFill>
              </a:rPr>
              <a:t>CMP  R0, #5  </a:t>
            </a:r>
          </a:p>
          <a:p>
            <a:pPr marL="45720" indent="0">
              <a:buNone/>
            </a:pPr>
            <a:r>
              <a:rPr lang="en-US" sz="2200" dirty="0" smtClean="0">
                <a:solidFill>
                  <a:schemeClr val="tx1"/>
                </a:solidFill>
              </a:rPr>
              <a:t>                  BGE  </a:t>
            </a:r>
            <a:r>
              <a:rPr lang="en-US" sz="2200" dirty="0" err="1" smtClean="0">
                <a:solidFill>
                  <a:srgbClr val="FF0000"/>
                </a:solidFill>
              </a:rPr>
              <a:t>EndWhile</a:t>
            </a:r>
            <a:r>
              <a:rPr lang="en-US" sz="2200" dirty="0" smtClean="0">
                <a:solidFill>
                  <a:schemeClr val="tx1"/>
                </a:solidFill>
              </a:rPr>
              <a:t>  </a:t>
            </a:r>
          </a:p>
          <a:p>
            <a:pPr marL="45720" indent="0">
              <a:buNone/>
            </a:pPr>
            <a:r>
              <a:rPr lang="en-US" sz="2200" dirty="0" smtClean="0">
                <a:solidFill>
                  <a:schemeClr val="tx1"/>
                </a:solidFill>
              </a:rPr>
              <a:t>                  ADD  R0, R0, #1</a:t>
            </a:r>
          </a:p>
          <a:p>
            <a:pPr marL="45720" indent="0">
              <a:buNone/>
            </a:pPr>
            <a:r>
              <a:rPr lang="en-US" sz="2200" dirty="0" smtClean="0">
                <a:solidFill>
                  <a:schemeClr val="tx1"/>
                </a:solidFill>
              </a:rPr>
              <a:t>                  ADD  R1, R1, #2</a:t>
            </a:r>
          </a:p>
          <a:p>
            <a:pPr marL="45720" indent="0">
              <a:buNone/>
            </a:pPr>
            <a:r>
              <a:rPr lang="en-US" sz="2200" dirty="0" smtClean="0">
                <a:solidFill>
                  <a:schemeClr val="tx1"/>
                </a:solidFill>
              </a:rPr>
              <a:t>                  B       </a:t>
            </a:r>
            <a:r>
              <a:rPr lang="en-US" sz="2200" dirty="0" err="1" smtClean="0">
                <a:solidFill>
                  <a:srgbClr val="00B050"/>
                </a:solidFill>
              </a:rPr>
              <a:t>WhileLoop</a:t>
            </a:r>
            <a:endParaRPr lang="en-US" sz="2200" dirty="0" smtClean="0">
              <a:solidFill>
                <a:srgbClr val="00B050"/>
              </a:solidFill>
            </a:endParaRPr>
          </a:p>
          <a:p>
            <a:pPr marL="45720" indent="0">
              <a:buNone/>
            </a:pPr>
            <a:r>
              <a:rPr lang="en-US" sz="2200" dirty="0" err="1" smtClean="0">
                <a:solidFill>
                  <a:srgbClr val="FF0000"/>
                </a:solidFill>
              </a:rPr>
              <a:t>EndWhile</a:t>
            </a:r>
            <a:endParaRPr lang="en-US" sz="2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 animBg="1"/>
      <p:bldP spid="15" grpId="0" animBg="1"/>
      <p:bldP spid="16" grpId="0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Convert the following C program to ARM assembly. Assume that  a maps to R0, and b maps to R1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11760" y="2636912"/>
            <a:ext cx="5328592" cy="35283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45720" indent="0">
              <a:buNone/>
            </a:pPr>
            <a:r>
              <a:rPr lang="en-US" sz="3200" dirty="0" smtClean="0">
                <a:solidFill>
                  <a:srgbClr val="00B050"/>
                </a:solidFill>
              </a:rPr>
              <a:t>while  ( a &lt;= 10)  </a:t>
            </a:r>
          </a:p>
          <a:p>
            <a:pPr marL="45720" indent="0">
              <a:buNone/>
            </a:pPr>
            <a:r>
              <a:rPr lang="en-US" sz="3200" dirty="0" smtClean="0">
                <a:solidFill>
                  <a:srgbClr val="00B050"/>
                </a:solidFill>
              </a:rPr>
              <a:t>{</a:t>
            </a:r>
          </a:p>
          <a:p>
            <a:pPr marL="45720" indent="0">
              <a:buNone/>
            </a:pPr>
            <a:r>
              <a:rPr lang="en-US" sz="3200" dirty="0" smtClean="0">
                <a:solidFill>
                  <a:srgbClr val="00B050"/>
                </a:solidFill>
              </a:rPr>
              <a:t>     b = a + 10;</a:t>
            </a:r>
          </a:p>
          <a:p>
            <a:pPr marL="45720" indent="0">
              <a:buNone/>
            </a:pPr>
            <a:r>
              <a:rPr lang="en-US" sz="3200" dirty="0" smtClean="0">
                <a:solidFill>
                  <a:srgbClr val="00B050"/>
                </a:solidFill>
              </a:rPr>
              <a:t>     a = a  - 5;</a:t>
            </a:r>
          </a:p>
          <a:p>
            <a:pPr marL="45720" indent="0">
              <a:buNone/>
            </a:pPr>
            <a:r>
              <a:rPr lang="en-US" sz="3200" dirty="0" smtClean="0">
                <a:solidFill>
                  <a:srgbClr val="00B050"/>
                </a:solidFill>
              </a:rPr>
              <a:t>} </a:t>
            </a:r>
          </a:p>
          <a:p>
            <a:pPr marL="45720" indent="0">
              <a:buNone/>
            </a:pPr>
            <a:r>
              <a:rPr lang="en-US" sz="3200" dirty="0" smtClean="0">
                <a:solidFill>
                  <a:srgbClr val="0070C0"/>
                </a:solidFill>
              </a:rPr>
              <a:t>a = a + b;</a:t>
            </a:r>
            <a:endParaRPr lang="en-US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If- else if - else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0" y="1628800"/>
            <a:ext cx="4392488" cy="496855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sz="1600" b="1" dirty="0" smtClean="0"/>
              <a:t>In ARM : (R0 = k, R1 = a)</a:t>
            </a:r>
          </a:p>
          <a:p>
            <a:pPr>
              <a:buNone/>
            </a:pPr>
            <a:r>
              <a:rPr lang="en-US" sz="1600" b="1" dirty="0" smtClean="0"/>
              <a:t>		   </a:t>
            </a:r>
            <a:r>
              <a:rPr lang="en-US" sz="1600" dirty="0" smtClean="0"/>
              <a:t>CMP</a:t>
            </a:r>
            <a:r>
              <a:rPr lang="en-US" sz="1600" b="1" dirty="0" smtClean="0"/>
              <a:t>  </a:t>
            </a:r>
            <a:r>
              <a:rPr lang="en-US" sz="1600" dirty="0" smtClean="0"/>
              <a:t>  R0,  #1</a:t>
            </a:r>
          </a:p>
          <a:p>
            <a:pPr>
              <a:buNone/>
            </a:pPr>
            <a:r>
              <a:rPr lang="en-US" sz="1600" dirty="0" smtClean="0"/>
              <a:t>    	              BNE    </a:t>
            </a:r>
            <a:r>
              <a:rPr lang="en-US" sz="1600" dirty="0" smtClean="0">
                <a:solidFill>
                  <a:srgbClr val="00B050"/>
                </a:solidFill>
              </a:rPr>
              <a:t>Cond2</a:t>
            </a:r>
          </a:p>
          <a:p>
            <a:pPr>
              <a:buNone/>
            </a:pPr>
            <a:r>
              <a:rPr lang="en-US" sz="1600" dirty="0" smtClean="0"/>
              <a:t>		   ADD    R1,  R1,  #5</a:t>
            </a:r>
          </a:p>
          <a:p>
            <a:pPr>
              <a:buNone/>
            </a:pPr>
            <a:r>
              <a:rPr lang="en-US" sz="1600" dirty="0" smtClean="0"/>
              <a:t>    	              B       </a:t>
            </a:r>
            <a:r>
              <a:rPr lang="en-US" sz="1600" dirty="0" smtClean="0">
                <a:solidFill>
                  <a:srgbClr val="7030A0"/>
                </a:solidFill>
              </a:rPr>
              <a:t> </a:t>
            </a:r>
            <a:r>
              <a:rPr lang="en-US" sz="1600" dirty="0" err="1" smtClean="0">
                <a:solidFill>
                  <a:srgbClr val="7030A0"/>
                </a:solidFill>
              </a:rPr>
              <a:t>Endif</a:t>
            </a:r>
            <a:endParaRPr lang="en-US" sz="16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1600" dirty="0" smtClean="0">
                <a:solidFill>
                  <a:srgbClr val="00B050"/>
                </a:solidFill>
              </a:rPr>
              <a:t>Cond2</a:t>
            </a:r>
            <a:r>
              <a:rPr lang="en-US" sz="1600" dirty="0" smtClean="0"/>
              <a:t>          CMP   R0,  #2</a:t>
            </a:r>
          </a:p>
          <a:p>
            <a:pPr>
              <a:buNone/>
            </a:pPr>
            <a:r>
              <a:rPr lang="en-US" sz="1600" dirty="0" smtClean="0"/>
              <a:t> 	              BNE    </a:t>
            </a:r>
            <a:r>
              <a:rPr lang="en-US" sz="1600" dirty="0" smtClean="0">
                <a:solidFill>
                  <a:srgbClr val="FF0000"/>
                </a:solidFill>
              </a:rPr>
              <a:t>Cond3</a:t>
            </a:r>
          </a:p>
          <a:p>
            <a:pPr>
              <a:buNone/>
            </a:pPr>
            <a:r>
              <a:rPr lang="en-US" sz="1600" dirty="0" smtClean="0"/>
              <a:t>		   ADD    R1,  R1,  #10</a:t>
            </a:r>
          </a:p>
          <a:p>
            <a:pPr>
              <a:buNone/>
            </a:pPr>
            <a:r>
              <a:rPr lang="en-US" sz="1600" dirty="0" smtClean="0"/>
              <a:t>    	              B       </a:t>
            </a:r>
            <a:r>
              <a:rPr lang="en-US" sz="1600" dirty="0" smtClean="0">
                <a:solidFill>
                  <a:srgbClr val="7030A0"/>
                </a:solidFill>
              </a:rPr>
              <a:t> </a:t>
            </a:r>
            <a:r>
              <a:rPr lang="en-US" sz="1600" dirty="0" err="1" smtClean="0">
                <a:solidFill>
                  <a:srgbClr val="7030A0"/>
                </a:solidFill>
              </a:rPr>
              <a:t>Endif</a:t>
            </a:r>
            <a:endParaRPr lang="en-US" sz="16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Cond3 </a:t>
            </a:r>
            <a:r>
              <a:rPr lang="en-US" sz="1600" dirty="0" smtClean="0"/>
              <a:t>         CMP   R0,  #3</a:t>
            </a:r>
          </a:p>
          <a:p>
            <a:pPr>
              <a:buNone/>
            </a:pPr>
            <a:r>
              <a:rPr lang="en-US" sz="1600" dirty="0" smtClean="0"/>
              <a:t>                   BNE    </a:t>
            </a:r>
            <a:r>
              <a:rPr lang="en-US" sz="1600" dirty="0" err="1" smtClean="0">
                <a:solidFill>
                  <a:schemeClr val="bg2">
                    <a:lumMod val="50000"/>
                  </a:schemeClr>
                </a:solidFill>
              </a:rPr>
              <a:t>ElseCond</a:t>
            </a:r>
            <a:endParaRPr lang="en-US" sz="1600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sz="1600" dirty="0" smtClean="0"/>
              <a:t>		   SUB    R1,  R1,  #10</a:t>
            </a:r>
          </a:p>
          <a:p>
            <a:pPr>
              <a:buNone/>
            </a:pPr>
            <a:r>
              <a:rPr lang="en-US" sz="1600" dirty="0" smtClean="0"/>
              <a:t>    	              B        </a:t>
            </a:r>
            <a:r>
              <a:rPr lang="en-US" sz="1600" dirty="0" err="1" smtClean="0">
                <a:solidFill>
                  <a:srgbClr val="7030A0"/>
                </a:solidFill>
              </a:rPr>
              <a:t>Endif</a:t>
            </a:r>
            <a:endParaRPr lang="en-US" sz="16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1600" dirty="0" err="1" smtClean="0">
                <a:solidFill>
                  <a:schemeClr val="bg2">
                    <a:lumMod val="50000"/>
                  </a:schemeClr>
                </a:solidFill>
              </a:rPr>
              <a:t>ElseCond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	</a:t>
            </a:r>
            <a:r>
              <a:rPr lang="en-US" sz="1600" dirty="0" smtClean="0"/>
              <a:t>   SUB    R1, R1, #5</a:t>
            </a:r>
          </a:p>
          <a:p>
            <a:pPr>
              <a:buNone/>
            </a:pPr>
            <a:r>
              <a:rPr lang="en-US" sz="1600" dirty="0" err="1" smtClean="0">
                <a:solidFill>
                  <a:srgbClr val="7030A0"/>
                </a:solidFill>
              </a:rPr>
              <a:t>Endif</a:t>
            </a:r>
            <a:r>
              <a:rPr lang="en-US" sz="1600" dirty="0" smtClean="0">
                <a:solidFill>
                  <a:srgbClr val="7030A0"/>
                </a:solidFill>
              </a:rPr>
              <a:t> </a:t>
            </a:r>
            <a:r>
              <a:rPr lang="en-US" sz="1600" dirty="0" smtClean="0"/>
              <a:t>      </a:t>
            </a:r>
            <a:endParaRPr lang="en-US" sz="16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79512" y="1628800"/>
            <a:ext cx="4176464" cy="254888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C : if – else if - else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 if (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== 1)</a:t>
            </a:r>
            <a:r>
              <a:rPr lang="en-US" sz="2400" dirty="0" smtClean="0"/>
              <a:t> 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= a + 5;    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lang="en-US" sz="2400" dirty="0" smtClean="0"/>
              <a:t>     else if (</a:t>
            </a:r>
            <a:r>
              <a:rPr lang="en-US" sz="2400" dirty="0" smtClean="0">
                <a:solidFill>
                  <a:srgbClr val="00B050"/>
                </a:solidFill>
              </a:rPr>
              <a:t>k</a:t>
            </a:r>
            <a:r>
              <a:rPr lang="en-US" sz="2400" dirty="0" smtClean="0"/>
              <a:t> == 2) 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= a + 10;   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lang="en-US" sz="2400" dirty="0" smtClean="0"/>
              <a:t>     else if (</a:t>
            </a:r>
            <a:r>
              <a:rPr lang="en-US" sz="2400" dirty="0" smtClean="0">
                <a:solidFill>
                  <a:srgbClr val="00B050"/>
                </a:solidFill>
              </a:rPr>
              <a:t>k</a:t>
            </a:r>
            <a:r>
              <a:rPr lang="en-US" sz="2400" dirty="0" smtClean="0"/>
              <a:t> == 3)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a = a  - 10;   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lang="en-US" sz="2400" dirty="0" smtClean="0"/>
              <a:t>    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else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= a – 5;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Bent Arrow 5"/>
          <p:cNvSpPr/>
          <p:nvPr/>
        </p:nvSpPr>
        <p:spPr>
          <a:xfrm flipV="1">
            <a:off x="3707904" y="4293096"/>
            <a:ext cx="792088" cy="100811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520" y="4293096"/>
            <a:ext cx="3312368" cy="234888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000" dirty="0" smtClean="0"/>
              <a:t>What is the </a:t>
            </a:r>
            <a:r>
              <a:rPr lang="en-US" sz="2000" i="1" dirty="0" smtClean="0">
                <a:solidFill>
                  <a:srgbClr val="0070C0"/>
                </a:solidFill>
              </a:rPr>
              <a:t>a</a:t>
            </a:r>
            <a:r>
              <a:rPr lang="en-US" sz="2000" dirty="0" smtClean="0"/>
              <a:t> value after program is executed if assume  </a:t>
            </a:r>
            <a:r>
              <a:rPr lang="en-US" sz="2000" i="1" dirty="0" smtClean="0">
                <a:solidFill>
                  <a:srgbClr val="0070C0"/>
                </a:solidFill>
              </a:rPr>
              <a:t>a = 20 </a:t>
            </a:r>
            <a:r>
              <a:rPr lang="en-US" sz="2000" dirty="0" smtClean="0"/>
              <a:t>and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k = 1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k = 2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k = 3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k = 10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unsigned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Up until now, BGT, BGE, BLT, and BLE use to compare signed data </a:t>
            </a:r>
            <a:r>
              <a:rPr lang="en-US" dirty="0" smtClean="0">
                <a:solidFill>
                  <a:srgbClr val="FF0000"/>
                </a:solidFill>
              </a:rPr>
              <a:t>NOT unsigned data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Example (8-bit register)</a:t>
            </a:r>
          </a:p>
          <a:p>
            <a:pPr lvl="1"/>
            <a:r>
              <a:rPr lang="en-US" dirty="0" smtClean="0"/>
              <a:t>A1 = 0xF5 , A2 = 0x05</a:t>
            </a:r>
          </a:p>
          <a:p>
            <a:pPr lvl="1"/>
            <a:r>
              <a:rPr lang="en-US" dirty="0" smtClean="0"/>
              <a:t>So  A1 &gt; A2   or  A2 &gt; A1 ??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Signed :  </a:t>
            </a:r>
            <a:r>
              <a:rPr lang="en-US" dirty="0" smtClean="0"/>
              <a:t>A1 = -11</a:t>
            </a:r>
            <a:r>
              <a:rPr lang="en-US" baseline="-25000" dirty="0" smtClean="0"/>
              <a:t>10</a:t>
            </a:r>
            <a:r>
              <a:rPr lang="en-US" dirty="0" smtClean="0"/>
              <a:t>,  A2 = 5</a:t>
            </a:r>
            <a:r>
              <a:rPr lang="en-US" baseline="-25000" dirty="0" smtClean="0"/>
              <a:t>10      </a:t>
            </a:r>
            <a:r>
              <a:rPr lang="en-US" dirty="0" smtClean="0">
                <a:solidFill>
                  <a:srgbClr val="FF0000"/>
                </a:solidFill>
              </a:rPr>
              <a:t>(A2  &gt; A1)</a:t>
            </a:r>
            <a:endParaRPr lang="en-US" baseline="-25000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Unsigned :  </a:t>
            </a:r>
            <a:r>
              <a:rPr lang="en-US" dirty="0" smtClean="0"/>
              <a:t>A1 = 245</a:t>
            </a:r>
            <a:r>
              <a:rPr lang="en-US" baseline="-25000" dirty="0" smtClean="0"/>
              <a:t>10</a:t>
            </a:r>
            <a:r>
              <a:rPr lang="en-US" dirty="0" smtClean="0"/>
              <a:t>, A2 = 5</a:t>
            </a:r>
            <a:r>
              <a:rPr lang="en-US" baseline="-25000" dirty="0" smtClean="0"/>
              <a:t>10  </a:t>
            </a:r>
            <a:r>
              <a:rPr lang="en-US" dirty="0" smtClean="0">
                <a:solidFill>
                  <a:srgbClr val="FF0000"/>
                </a:solidFill>
              </a:rPr>
              <a:t>(A1  &gt; A2)</a:t>
            </a:r>
          </a:p>
          <a:p>
            <a:r>
              <a:rPr lang="en-US" sz="3200" dirty="0" smtClean="0"/>
              <a:t>In ARM, there are instruction for comparing and branching unsigned data</a:t>
            </a:r>
          </a:p>
          <a:p>
            <a:pPr lvl="1"/>
            <a:r>
              <a:rPr lang="en-US" dirty="0" smtClean="0"/>
              <a:t>BLO		Branch Lower (unsigned)</a:t>
            </a:r>
          </a:p>
          <a:p>
            <a:pPr lvl="1"/>
            <a:r>
              <a:rPr lang="en-US" dirty="0" smtClean="0"/>
              <a:t>BLS		Branch Less or Same (unsigned)</a:t>
            </a:r>
          </a:p>
          <a:p>
            <a:pPr lvl="1"/>
            <a:r>
              <a:rPr lang="en-US" dirty="0" smtClean="0"/>
              <a:t>BHI		Branch Higher (unsigned)</a:t>
            </a:r>
          </a:p>
          <a:p>
            <a:pPr lvl="1"/>
            <a:r>
              <a:rPr lang="en-US" dirty="0" smtClean="0"/>
              <a:t>BHS		Branch Higher or Same (Unsigned)</a:t>
            </a:r>
          </a:p>
          <a:p>
            <a:endParaRPr lang="en-US" baseline="-25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is the value in R2 after program is executed 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9512" y="2780928"/>
            <a:ext cx="4248472" cy="28083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marL="4572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	</a:t>
            </a:r>
            <a:r>
              <a:rPr lang="en-US" sz="2400" dirty="0" smtClean="0">
                <a:solidFill>
                  <a:schemeClr val="tx1"/>
                </a:solidFill>
              </a:rPr>
              <a:t>LDR    R0, =0xFFFF5011</a:t>
            </a:r>
          </a:p>
          <a:p>
            <a:pPr marL="4572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	LDR    R1, =0x000ABCD</a:t>
            </a:r>
          </a:p>
          <a:p>
            <a:pPr marL="4572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           MOV  R2, #5</a:t>
            </a:r>
          </a:p>
          <a:p>
            <a:pPr marL="4572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           CMP   R0, R1</a:t>
            </a:r>
          </a:p>
          <a:p>
            <a:pPr marL="4572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           </a:t>
            </a:r>
            <a:r>
              <a:rPr lang="en-US" sz="2400" b="1" dirty="0" smtClean="0">
                <a:solidFill>
                  <a:srgbClr val="00B0F0"/>
                </a:solidFill>
              </a:rPr>
              <a:t>BGE</a:t>
            </a:r>
            <a:r>
              <a:rPr lang="en-US" sz="2400" dirty="0" smtClean="0">
                <a:solidFill>
                  <a:schemeClr val="tx1"/>
                </a:solidFill>
              </a:rPr>
              <a:t>    </a:t>
            </a:r>
            <a:r>
              <a:rPr lang="en-US" sz="2400" dirty="0" smtClean="0">
                <a:solidFill>
                  <a:srgbClr val="FF0000"/>
                </a:solidFill>
              </a:rPr>
              <a:t>Exit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           ADD   R2, R2, #1      </a:t>
            </a:r>
            <a:endParaRPr lang="en-US" sz="2400" dirty="0" smtClean="0">
              <a:solidFill>
                <a:srgbClr val="00B050"/>
              </a:solidFill>
            </a:endParaRPr>
          </a:p>
          <a:p>
            <a:pPr marL="4572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Exit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16016" y="2780928"/>
            <a:ext cx="4248472" cy="28083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marL="4572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	</a:t>
            </a:r>
            <a:r>
              <a:rPr lang="en-US" sz="2400" dirty="0" smtClean="0">
                <a:solidFill>
                  <a:schemeClr val="tx1"/>
                </a:solidFill>
              </a:rPr>
              <a:t>LDR    R0, =0xFFFF5011</a:t>
            </a:r>
          </a:p>
          <a:p>
            <a:pPr marL="4572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	LDR    R1, =0x000ABCD</a:t>
            </a:r>
          </a:p>
          <a:p>
            <a:pPr marL="4572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           MOV  R2, #5</a:t>
            </a:r>
          </a:p>
          <a:p>
            <a:pPr marL="4572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           CMP   R0, R1</a:t>
            </a:r>
          </a:p>
          <a:p>
            <a:pPr marL="4572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           </a:t>
            </a:r>
            <a:r>
              <a:rPr lang="en-US" sz="2400" b="1" dirty="0" smtClean="0">
                <a:solidFill>
                  <a:srgbClr val="00B0F0"/>
                </a:solidFill>
              </a:rPr>
              <a:t>BHS</a:t>
            </a:r>
            <a:r>
              <a:rPr lang="en-US" sz="2400" dirty="0" smtClean="0">
                <a:solidFill>
                  <a:schemeClr val="tx1"/>
                </a:solidFill>
              </a:rPr>
              <a:t>    </a:t>
            </a:r>
            <a:r>
              <a:rPr lang="en-US" sz="2400" dirty="0" smtClean="0">
                <a:solidFill>
                  <a:srgbClr val="FF0000"/>
                </a:solidFill>
              </a:rPr>
              <a:t>Exit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           ADD   R2, R2, #1      </a:t>
            </a:r>
            <a:endParaRPr lang="en-US" sz="2400" dirty="0" smtClean="0">
              <a:solidFill>
                <a:srgbClr val="00B050"/>
              </a:solidFill>
            </a:endParaRPr>
          </a:p>
          <a:p>
            <a:pPr marL="4572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Exit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76771" y="2276872"/>
            <a:ext cx="5790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(1)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657291" y="2276872"/>
            <a:ext cx="5790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(2)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SPR.png"/>
          <p:cNvPicPr>
            <a:picLocks noChangeAspect="1"/>
          </p:cNvPicPr>
          <p:nvPr/>
        </p:nvPicPr>
        <p:blipFill>
          <a:blip r:embed="rId2" cstate="print"/>
          <a:srcRect t="14685" b="11892"/>
          <a:stretch>
            <a:fillRect/>
          </a:stretch>
        </p:blipFill>
        <p:spPr>
          <a:xfrm>
            <a:off x="107504" y="5013176"/>
            <a:ext cx="8918133" cy="7200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can branch instruction know the output of CMP instruction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the process of comparison and branching </a:t>
            </a:r>
            <a:r>
              <a:rPr lang="en-US" b="1" dirty="0" smtClean="0"/>
              <a:t>(CMP)</a:t>
            </a:r>
            <a:r>
              <a:rPr lang="en-US" dirty="0" smtClean="0"/>
              <a:t>, actually, processor does the following steps : </a:t>
            </a:r>
          </a:p>
          <a:p>
            <a:pPr lvl="1"/>
            <a:r>
              <a:rPr lang="en-US" dirty="0" smtClean="0"/>
              <a:t>CMP instruction does operand1 – operand2</a:t>
            </a:r>
          </a:p>
          <a:p>
            <a:pPr lvl="1"/>
            <a:r>
              <a:rPr lang="en-US" dirty="0" smtClean="0"/>
              <a:t>Update CPSR flags</a:t>
            </a:r>
          </a:p>
          <a:p>
            <a:pPr lvl="1"/>
            <a:r>
              <a:rPr lang="en-US" dirty="0" smtClean="0"/>
              <a:t>Branch instruction checks CPSR flags and does the operation</a:t>
            </a:r>
          </a:p>
          <a:p>
            <a:r>
              <a:rPr lang="en-US" b="1" dirty="0" smtClean="0"/>
              <a:t>Review :</a:t>
            </a:r>
            <a:r>
              <a:rPr lang="en-US" dirty="0" smtClean="0"/>
              <a:t> CPSR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359350" y="5201490"/>
            <a:ext cx="7488832" cy="504056"/>
          </a:xfrm>
          <a:prstGeom prst="rect">
            <a:avLst/>
          </a:prstGeom>
          <a:solidFill>
            <a:srgbClr val="D31333">
              <a:alpha val="8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CMP and CSPR (=)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CMP   R0,  R1      </a:t>
            </a:r>
            <a:r>
              <a:rPr lang="en-US" dirty="0" smtClean="0">
                <a:solidFill>
                  <a:srgbClr val="0070C0"/>
                </a:solidFill>
              </a:rPr>
              <a:t>;  it does R0 – R1</a:t>
            </a:r>
          </a:p>
          <a:p>
            <a:pPr lvl="1"/>
            <a:r>
              <a:rPr lang="en-US" dirty="0" smtClean="0"/>
              <a:t>R0 </a:t>
            </a:r>
            <a:r>
              <a:rPr lang="en-US" b="1" dirty="0" smtClean="0">
                <a:solidFill>
                  <a:srgbClr val="00B0F0"/>
                </a:solidFill>
              </a:rPr>
              <a:t>=</a:t>
            </a:r>
            <a:r>
              <a:rPr lang="en-US" dirty="0" smtClean="0"/>
              <a:t> R1   (R0 = 0x15,  R1 = 0x15)</a:t>
            </a:r>
          </a:p>
          <a:p>
            <a:pPr lvl="1">
              <a:buNone/>
            </a:pPr>
            <a:r>
              <a:rPr lang="en-US" dirty="0" smtClean="0"/>
              <a:t>		0	0	0	1	0	1	0	1  +</a:t>
            </a:r>
          </a:p>
          <a:p>
            <a:pPr lvl="1">
              <a:buNone/>
            </a:pPr>
            <a:r>
              <a:rPr lang="en-US" dirty="0" smtClean="0"/>
              <a:t>		1	1	1	0	1	0	1	1</a:t>
            </a:r>
          </a:p>
          <a:p>
            <a:pPr marL="880110" lvl="1" indent="-514350">
              <a:buAutoNum type="arabicPlain"/>
            </a:pPr>
            <a:r>
              <a:rPr lang="en-US" dirty="0" smtClean="0"/>
              <a:t>0	0	0	0	0	0	0	0</a:t>
            </a:r>
          </a:p>
          <a:p>
            <a:pPr marL="880110" lvl="1" indent="-514350">
              <a:buNone/>
            </a:pPr>
            <a:endParaRPr lang="en-US" dirty="0" smtClean="0"/>
          </a:p>
          <a:p>
            <a:pPr marL="880110" lvl="1" indent="-514350"/>
            <a:r>
              <a:rPr lang="en-US" dirty="0" smtClean="0"/>
              <a:t>N  = 0,  </a:t>
            </a:r>
            <a:r>
              <a:rPr lang="en-US" b="1" dirty="0" smtClean="0">
                <a:solidFill>
                  <a:srgbClr val="00B0F0"/>
                </a:solidFill>
              </a:rPr>
              <a:t>Z = 1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B050"/>
                </a:solidFill>
              </a:rPr>
              <a:t>C = 1</a:t>
            </a:r>
            <a:r>
              <a:rPr lang="en-US" dirty="0" smtClean="0"/>
              <a:t>,  V = 0</a:t>
            </a:r>
          </a:p>
          <a:p>
            <a:pPr marL="880110" lvl="1" indent="-514350"/>
            <a:r>
              <a:rPr lang="en-US" dirty="0" smtClean="0"/>
              <a:t>Thus, if R0 = R1 then Z = 1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043608" y="3501008"/>
            <a:ext cx="73448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Multiply 5"/>
          <p:cNvSpPr/>
          <p:nvPr/>
        </p:nvSpPr>
        <p:spPr>
          <a:xfrm>
            <a:off x="971600" y="3645024"/>
            <a:ext cx="360040" cy="2880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CMP and CSPR (!=)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CMP   R0,  R1      </a:t>
            </a:r>
            <a:r>
              <a:rPr lang="en-US" dirty="0" smtClean="0">
                <a:solidFill>
                  <a:srgbClr val="0070C0"/>
                </a:solidFill>
              </a:rPr>
              <a:t>;  it does R0 – R1</a:t>
            </a:r>
          </a:p>
          <a:p>
            <a:pPr lvl="1"/>
            <a:r>
              <a:rPr lang="en-US" dirty="0" smtClean="0"/>
              <a:t>R0 </a:t>
            </a:r>
            <a:r>
              <a:rPr lang="en-US" b="1" dirty="0" smtClean="0">
                <a:solidFill>
                  <a:srgbClr val="00B0F0"/>
                </a:solidFill>
              </a:rPr>
              <a:t>!=</a:t>
            </a:r>
            <a:r>
              <a:rPr lang="en-US" dirty="0" smtClean="0"/>
              <a:t> R1   (R0 = 0x15,  R1 = 0x10)</a:t>
            </a:r>
          </a:p>
          <a:p>
            <a:pPr lvl="1">
              <a:buNone/>
            </a:pPr>
            <a:r>
              <a:rPr lang="en-US" dirty="0" smtClean="0"/>
              <a:t>		0	0	0	1	0	1	0	1  +</a:t>
            </a:r>
          </a:p>
          <a:p>
            <a:pPr lvl="1">
              <a:buNone/>
            </a:pPr>
            <a:r>
              <a:rPr lang="en-US" dirty="0" smtClean="0"/>
              <a:t>		1	1	1	1	0	0	0	0</a:t>
            </a:r>
          </a:p>
          <a:p>
            <a:pPr marL="880110" lvl="1" indent="-514350">
              <a:buAutoNum type="arabicPlain"/>
            </a:pPr>
            <a:r>
              <a:rPr lang="en-US" dirty="0" smtClean="0"/>
              <a:t>0	0	0	0	0	1	0	1</a:t>
            </a:r>
          </a:p>
          <a:p>
            <a:pPr marL="880110" lvl="1" indent="-514350">
              <a:buNone/>
            </a:pPr>
            <a:endParaRPr lang="en-US" dirty="0" smtClean="0"/>
          </a:p>
          <a:p>
            <a:pPr marL="880110" lvl="1" indent="-514350"/>
            <a:r>
              <a:rPr lang="en-US" dirty="0" smtClean="0"/>
              <a:t>N  = 0,  </a:t>
            </a:r>
            <a:r>
              <a:rPr lang="en-US" b="1" dirty="0" smtClean="0">
                <a:solidFill>
                  <a:srgbClr val="00B0F0"/>
                </a:solidFill>
              </a:rPr>
              <a:t>Z = 0</a:t>
            </a:r>
            <a:r>
              <a:rPr lang="en-US" dirty="0" smtClean="0"/>
              <a:t>, C = 1,  V = 0</a:t>
            </a:r>
          </a:p>
          <a:p>
            <a:pPr marL="880110" lvl="1" indent="-514350"/>
            <a:r>
              <a:rPr lang="en-US" dirty="0" smtClean="0"/>
              <a:t>Thus, if R0 != R1 then Z = 0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043608" y="3501008"/>
            <a:ext cx="73448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Multiply 5"/>
          <p:cNvSpPr/>
          <p:nvPr/>
        </p:nvSpPr>
        <p:spPr>
          <a:xfrm>
            <a:off x="971600" y="3645024"/>
            <a:ext cx="360040" cy="2880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CMP and CSPR (unsigned data &gt;=)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CMP   R0,  R1      </a:t>
            </a:r>
            <a:r>
              <a:rPr lang="en-US" dirty="0" smtClean="0">
                <a:solidFill>
                  <a:srgbClr val="0070C0"/>
                </a:solidFill>
              </a:rPr>
              <a:t>;  it does R0 – R1</a:t>
            </a:r>
          </a:p>
          <a:p>
            <a:pPr lvl="1"/>
            <a:r>
              <a:rPr lang="en-US" dirty="0" smtClean="0"/>
              <a:t>R0 </a:t>
            </a:r>
            <a:r>
              <a:rPr lang="en-US" b="1" dirty="0" smtClean="0">
                <a:solidFill>
                  <a:srgbClr val="00B0F0"/>
                </a:solidFill>
              </a:rPr>
              <a:t>&gt;=</a:t>
            </a:r>
            <a:r>
              <a:rPr lang="en-US" dirty="0" smtClean="0"/>
              <a:t> R1 </a:t>
            </a:r>
            <a:r>
              <a:rPr lang="en-US" dirty="0" smtClean="0">
                <a:solidFill>
                  <a:srgbClr val="00B050"/>
                </a:solidFill>
              </a:rPr>
              <a:t>(R0 is </a:t>
            </a:r>
            <a:r>
              <a:rPr lang="en-US" b="1" dirty="0" smtClean="0">
                <a:solidFill>
                  <a:srgbClr val="00B050"/>
                </a:solidFill>
              </a:rPr>
              <a:t>higher than or same as </a:t>
            </a:r>
            <a:r>
              <a:rPr lang="en-US" dirty="0" smtClean="0">
                <a:solidFill>
                  <a:srgbClr val="00B050"/>
                </a:solidFill>
              </a:rPr>
              <a:t>R1)</a:t>
            </a:r>
            <a:r>
              <a:rPr lang="en-US" dirty="0" smtClean="0"/>
              <a:t>  </a:t>
            </a:r>
          </a:p>
          <a:p>
            <a:pPr lvl="2"/>
            <a:r>
              <a:rPr lang="en-US" dirty="0" smtClean="0"/>
              <a:t>R0 = 0xF0, R1=0x05</a:t>
            </a:r>
          </a:p>
          <a:p>
            <a:pPr lvl="2">
              <a:buNone/>
            </a:pPr>
            <a:r>
              <a:rPr lang="en-US" dirty="0" smtClean="0"/>
              <a:t>	1	1	1	1	0	0	0	0 +</a:t>
            </a:r>
          </a:p>
          <a:p>
            <a:pPr lvl="2">
              <a:buNone/>
            </a:pPr>
            <a:r>
              <a:rPr lang="en-US" dirty="0" smtClean="0"/>
              <a:t>	1	1	1	1	1	0	1	1</a:t>
            </a:r>
          </a:p>
          <a:p>
            <a:pPr lvl="2">
              <a:buNone/>
            </a:pPr>
            <a:r>
              <a:rPr lang="en-US" dirty="0" smtClean="0"/>
              <a:t>1	0	0	0	0	1	0	1	1</a:t>
            </a:r>
          </a:p>
          <a:p>
            <a:pPr lvl="2"/>
            <a:r>
              <a:rPr lang="en-US" dirty="0" smtClean="0"/>
              <a:t>R0 = 0x06, R1 = 0x05</a:t>
            </a:r>
          </a:p>
          <a:p>
            <a:pPr lvl="2">
              <a:buNone/>
            </a:pPr>
            <a:r>
              <a:rPr lang="en-US" dirty="0" smtClean="0"/>
              <a:t>	0	0	0	0	0	1	1	0 +</a:t>
            </a:r>
          </a:p>
          <a:p>
            <a:pPr lvl="2">
              <a:buNone/>
            </a:pPr>
            <a:r>
              <a:rPr lang="en-US" dirty="0" smtClean="0"/>
              <a:t>	1	1	1	1	1	0	1	1</a:t>
            </a:r>
          </a:p>
          <a:p>
            <a:pPr lvl="2">
              <a:buNone/>
            </a:pPr>
            <a:r>
              <a:rPr lang="en-US" dirty="0" smtClean="0"/>
              <a:t>1	0	0	0	0	0	0	0	1</a:t>
            </a:r>
          </a:p>
          <a:p>
            <a:pPr lvl="2"/>
            <a:r>
              <a:rPr lang="en-US" dirty="0" smtClean="0"/>
              <a:t>N = ?, Z = 0,  </a:t>
            </a:r>
            <a:r>
              <a:rPr lang="en-US" b="1" dirty="0" smtClean="0">
                <a:solidFill>
                  <a:srgbClr val="00B0F0"/>
                </a:solidFill>
              </a:rPr>
              <a:t>C = 1</a:t>
            </a:r>
            <a:r>
              <a:rPr lang="en-US" dirty="0" smtClean="0"/>
              <a:t>, V = 0</a:t>
            </a:r>
          </a:p>
          <a:p>
            <a:pPr lvl="2"/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31640" y="3593336"/>
            <a:ext cx="698477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331640" y="5105504"/>
            <a:ext cx="698477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331640" y="3645024"/>
            <a:ext cx="216024" cy="3600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331640" y="5157192"/>
            <a:ext cx="216024" cy="3600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CMP and CSPR (unsigned data &lt;)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CMP   R0,  R1      </a:t>
            </a:r>
            <a:r>
              <a:rPr lang="en-US" dirty="0" smtClean="0">
                <a:solidFill>
                  <a:srgbClr val="0070C0"/>
                </a:solidFill>
              </a:rPr>
              <a:t>;  it does R0 – R1</a:t>
            </a:r>
          </a:p>
          <a:p>
            <a:pPr lvl="1"/>
            <a:r>
              <a:rPr lang="en-US" dirty="0" smtClean="0"/>
              <a:t>R0 </a:t>
            </a:r>
            <a:r>
              <a:rPr lang="en-US" b="1" dirty="0" smtClean="0">
                <a:solidFill>
                  <a:srgbClr val="00B0F0"/>
                </a:solidFill>
              </a:rPr>
              <a:t>&lt;</a:t>
            </a:r>
            <a:r>
              <a:rPr lang="en-US" dirty="0" smtClean="0"/>
              <a:t> R1 </a:t>
            </a:r>
            <a:r>
              <a:rPr lang="en-US" dirty="0" smtClean="0">
                <a:solidFill>
                  <a:srgbClr val="00B050"/>
                </a:solidFill>
              </a:rPr>
              <a:t>(R0 is </a:t>
            </a:r>
            <a:r>
              <a:rPr lang="en-US" b="1" dirty="0" smtClean="0">
                <a:solidFill>
                  <a:srgbClr val="00B050"/>
                </a:solidFill>
              </a:rPr>
              <a:t>lower than </a:t>
            </a:r>
            <a:r>
              <a:rPr lang="en-US" dirty="0" smtClean="0">
                <a:solidFill>
                  <a:srgbClr val="00B050"/>
                </a:solidFill>
              </a:rPr>
              <a:t>R1)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R0 = 0x05, R1=0xF0</a:t>
            </a:r>
          </a:p>
          <a:p>
            <a:pPr lvl="2">
              <a:buNone/>
            </a:pPr>
            <a:r>
              <a:rPr lang="en-US" dirty="0" smtClean="0"/>
              <a:t>	0	0	0	0	0	1	0	1 +</a:t>
            </a:r>
          </a:p>
          <a:p>
            <a:pPr lvl="2">
              <a:buNone/>
            </a:pPr>
            <a:r>
              <a:rPr lang="en-US" dirty="0" smtClean="0"/>
              <a:t>	0	0	0	1	0	0	0	0</a:t>
            </a:r>
          </a:p>
          <a:p>
            <a:pPr lvl="2">
              <a:buNone/>
            </a:pPr>
            <a:r>
              <a:rPr lang="en-US" dirty="0" smtClean="0"/>
              <a:t>	0	0	0	1	0	1	1	1</a:t>
            </a:r>
          </a:p>
          <a:p>
            <a:pPr lvl="2"/>
            <a:r>
              <a:rPr lang="en-US" dirty="0" smtClean="0"/>
              <a:t>R0 = 0x05, R1 = 0x06</a:t>
            </a:r>
          </a:p>
          <a:p>
            <a:pPr lvl="2">
              <a:buNone/>
            </a:pPr>
            <a:r>
              <a:rPr lang="en-US" dirty="0" smtClean="0"/>
              <a:t>	0	0	0	0	0	1	0	1 +</a:t>
            </a:r>
          </a:p>
          <a:p>
            <a:pPr lvl="2">
              <a:buNone/>
            </a:pPr>
            <a:r>
              <a:rPr lang="en-US" dirty="0" smtClean="0"/>
              <a:t>	1	1	1	1	1	0	1	0</a:t>
            </a:r>
          </a:p>
          <a:p>
            <a:pPr lvl="2">
              <a:buNone/>
            </a:pPr>
            <a:r>
              <a:rPr lang="en-US" dirty="0" smtClean="0"/>
              <a:t>	1	1	1	1	1	1	1	1</a:t>
            </a:r>
          </a:p>
          <a:p>
            <a:pPr lvl="2"/>
            <a:r>
              <a:rPr lang="en-US" dirty="0" smtClean="0"/>
              <a:t>N = ?, Z = 0,  </a:t>
            </a:r>
            <a:r>
              <a:rPr lang="en-US" b="1" dirty="0" smtClean="0">
                <a:solidFill>
                  <a:srgbClr val="00B0F0"/>
                </a:solidFill>
              </a:rPr>
              <a:t>C = 0</a:t>
            </a:r>
            <a:r>
              <a:rPr lang="en-US" dirty="0" smtClean="0"/>
              <a:t>, V = 0</a:t>
            </a:r>
          </a:p>
          <a:p>
            <a:pPr lvl="2"/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31640" y="3593336"/>
            <a:ext cx="698477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331640" y="5105504"/>
            <a:ext cx="698477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C Decision (Control Flow)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 kinds of </a:t>
            </a:r>
            <a:r>
              <a:rPr lang="en-US" dirty="0" smtClean="0">
                <a:solidFill>
                  <a:srgbClr val="00B0F0"/>
                </a:solidFill>
              </a:rPr>
              <a:t>if</a:t>
            </a:r>
            <a:r>
              <a:rPr lang="en-US" dirty="0" smtClean="0"/>
              <a:t> statement in C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if</a:t>
            </a:r>
            <a:r>
              <a:rPr lang="en-US" dirty="0" smtClean="0"/>
              <a:t> (condition)  statement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if</a:t>
            </a:r>
            <a:r>
              <a:rPr lang="en-US" dirty="0" smtClean="0"/>
              <a:t> (condition)  statement1  </a:t>
            </a:r>
            <a:r>
              <a:rPr lang="en-US" dirty="0" smtClean="0">
                <a:solidFill>
                  <a:srgbClr val="00B0F0"/>
                </a:solidFill>
              </a:rPr>
              <a:t>else</a:t>
            </a:r>
            <a:r>
              <a:rPr lang="en-US" dirty="0" smtClean="0"/>
              <a:t> statement2</a:t>
            </a:r>
          </a:p>
          <a:p>
            <a:r>
              <a:rPr lang="en-US" b="1" dirty="0" smtClean="0"/>
              <a:t>Example 1: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if ( a == 5 )  </a:t>
            </a:r>
            <a:r>
              <a:rPr lang="en-US" dirty="0" err="1" smtClean="0"/>
              <a:t>printf</a:t>
            </a:r>
            <a:r>
              <a:rPr lang="en-US" dirty="0" smtClean="0"/>
              <a:t>(“Hello”);</a:t>
            </a:r>
          </a:p>
          <a:p>
            <a:r>
              <a:rPr lang="en-US" b="1" dirty="0" smtClean="0"/>
              <a:t>Example 2 :</a:t>
            </a:r>
          </a:p>
          <a:p>
            <a:pPr marL="365760" lvl="1" indent="0">
              <a:buNone/>
            </a:pPr>
            <a:r>
              <a:rPr lang="en-US" dirty="0"/>
              <a:t>	</a:t>
            </a:r>
            <a:r>
              <a:rPr lang="en-US" dirty="0" smtClean="0"/>
              <a:t>if ( a == 5 ) </a:t>
            </a:r>
            <a:r>
              <a:rPr lang="en-US" dirty="0" err="1" smtClean="0"/>
              <a:t>printf</a:t>
            </a:r>
            <a:r>
              <a:rPr lang="en-US" dirty="0" smtClean="0"/>
              <a:t>(“Hello”); </a:t>
            </a:r>
          </a:p>
          <a:p>
            <a:pPr marL="36576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else  </a:t>
            </a:r>
            <a:r>
              <a:rPr lang="en-US" dirty="0" err="1" smtClean="0"/>
              <a:t>printf</a:t>
            </a:r>
            <a:r>
              <a:rPr lang="en-US" dirty="0" smtClean="0"/>
              <a:t>(“Hi”);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Conclusion : CPSR Flags for CMP Unsigned Data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2244472"/>
          <a:ext cx="8153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6897"/>
                <a:gridCol w="1368152"/>
                <a:gridCol w="1296144"/>
                <a:gridCol w="1224136"/>
                <a:gridCol w="325807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Remark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R0 = R1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R0 != R1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R0 &gt;= R1  (higher or</a:t>
                      </a:r>
                      <a:r>
                        <a:rPr lang="en-US" baseline="0" dirty="0" smtClean="0"/>
                        <a:t> same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R0 &lt; R1  (lower)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612648" y="1600200"/>
            <a:ext cx="8153400" cy="449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CMP   R0,  R1</a:t>
            </a:r>
            <a:endParaRPr kumimoji="0" lang="en-US" sz="2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611560" y="5373216"/>
          <a:ext cx="8153400" cy="6400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06897"/>
                <a:gridCol w="1368152"/>
                <a:gridCol w="1296144"/>
                <a:gridCol w="1224136"/>
                <a:gridCol w="325807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</a:p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</a:p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</a:p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</a:p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R0 &lt;= R1  (lower</a:t>
                      </a:r>
                      <a:r>
                        <a:rPr lang="en-US" baseline="0" dirty="0" smtClean="0"/>
                        <a:t> or same</a:t>
                      </a:r>
                      <a:r>
                        <a:rPr lang="en-US" dirty="0" smtClean="0"/>
                        <a:t>)</a:t>
                      </a:r>
                    </a:p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R0 = R1 </a:t>
                      </a: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OR</a:t>
                      </a: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 R0 &lt; R1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Content Placeholder 3"/>
          <p:cNvGraphicFramePr>
            <a:graphicFrameLocks/>
          </p:cNvGraphicFramePr>
          <p:nvPr/>
        </p:nvGraphicFramePr>
        <p:xfrm>
          <a:off x="611560" y="4354304"/>
          <a:ext cx="8153400" cy="6400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06897"/>
                <a:gridCol w="1368152"/>
                <a:gridCol w="1296144"/>
                <a:gridCol w="1224136"/>
                <a:gridCol w="325807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R0 &gt; R1  (higher)</a:t>
                      </a:r>
                    </a:p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R0 != R1</a:t>
                      </a:r>
                      <a:r>
                        <a:rPr lang="en-US" baseline="0" dirty="0" smtClean="0">
                          <a:solidFill>
                            <a:srgbClr val="00B050"/>
                          </a:solidFill>
                        </a:rPr>
                        <a:t>  </a:t>
                      </a:r>
                      <a:r>
                        <a:rPr lang="en-US" b="1" baseline="0" dirty="0" smtClean="0">
                          <a:solidFill>
                            <a:srgbClr val="00B050"/>
                          </a:solidFill>
                        </a:rPr>
                        <a:t>AND</a:t>
                      </a:r>
                      <a:r>
                        <a:rPr lang="en-US" baseline="0" dirty="0" smtClean="0">
                          <a:solidFill>
                            <a:srgbClr val="00B050"/>
                          </a:solidFill>
                        </a:rPr>
                        <a:t> R0 &gt;= R1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CMP and CSPR (signed data &gt;=)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CMP   R0,  R1      </a:t>
            </a:r>
            <a:r>
              <a:rPr lang="en-US" dirty="0" smtClean="0">
                <a:solidFill>
                  <a:srgbClr val="0070C0"/>
                </a:solidFill>
              </a:rPr>
              <a:t>;  it does R0 – R1</a:t>
            </a:r>
          </a:p>
          <a:p>
            <a:pPr lvl="1"/>
            <a:r>
              <a:rPr lang="en-US" dirty="0" smtClean="0"/>
              <a:t>R0 </a:t>
            </a:r>
            <a:r>
              <a:rPr lang="en-US" b="1" dirty="0" smtClean="0">
                <a:solidFill>
                  <a:srgbClr val="00B0F0"/>
                </a:solidFill>
              </a:rPr>
              <a:t>&gt;=</a:t>
            </a:r>
            <a:r>
              <a:rPr lang="en-US" dirty="0" smtClean="0"/>
              <a:t> R1 </a:t>
            </a:r>
            <a:r>
              <a:rPr lang="en-US" dirty="0" smtClean="0">
                <a:solidFill>
                  <a:srgbClr val="00B050"/>
                </a:solidFill>
              </a:rPr>
              <a:t>(R0 is </a:t>
            </a:r>
            <a:r>
              <a:rPr lang="en-US" b="1" dirty="0" smtClean="0">
                <a:solidFill>
                  <a:srgbClr val="00B050"/>
                </a:solidFill>
              </a:rPr>
              <a:t>greater than or equals </a:t>
            </a:r>
            <a:r>
              <a:rPr lang="en-US" dirty="0" smtClean="0">
                <a:solidFill>
                  <a:srgbClr val="00B050"/>
                </a:solidFill>
              </a:rPr>
              <a:t>R1)</a:t>
            </a:r>
            <a:r>
              <a:rPr lang="en-US" dirty="0" smtClean="0"/>
              <a:t>  </a:t>
            </a:r>
          </a:p>
          <a:p>
            <a:pPr lvl="2"/>
            <a:r>
              <a:rPr lang="en-US" dirty="0" smtClean="0"/>
              <a:t>R0 – R1 (always positive </a:t>
            </a:r>
            <a:r>
              <a:rPr lang="en-US" b="1" dirty="0" smtClean="0"/>
              <a:t>N = 0, V = 0</a:t>
            </a:r>
            <a:r>
              <a:rPr lang="en-US" dirty="0" smtClean="0"/>
              <a:t>)</a:t>
            </a:r>
          </a:p>
          <a:p>
            <a:pPr lvl="2"/>
            <a:r>
              <a:rPr lang="en-US" b="1" dirty="0" smtClean="0"/>
              <a:t>Exceptional case : </a:t>
            </a:r>
            <a:r>
              <a:rPr lang="en-US" dirty="0" smtClean="0"/>
              <a:t>when result of subtraction is overflow</a:t>
            </a:r>
          </a:p>
          <a:p>
            <a:pPr lvl="2"/>
            <a:r>
              <a:rPr lang="en-US" dirty="0" smtClean="0"/>
              <a:t>R0 = 0x75, R1=0x85  </a:t>
            </a:r>
          </a:p>
          <a:p>
            <a:pPr lvl="2">
              <a:buNone/>
            </a:pPr>
            <a:r>
              <a:rPr lang="en-US" dirty="0" smtClean="0"/>
              <a:t>	0	1	1	1	0	1	0	1 +</a:t>
            </a:r>
          </a:p>
          <a:p>
            <a:pPr lvl="2">
              <a:buNone/>
            </a:pPr>
            <a:r>
              <a:rPr lang="en-US" dirty="0" smtClean="0"/>
              <a:t>	0	1	1	1	1	0	1	1</a:t>
            </a:r>
          </a:p>
          <a:p>
            <a:pPr lvl="2">
              <a:buNone/>
            </a:pPr>
            <a:r>
              <a:rPr lang="en-US" dirty="0" smtClean="0"/>
              <a:t>0	1	1	1	1	0	0	0	0</a:t>
            </a:r>
          </a:p>
          <a:p>
            <a:pPr lvl="2"/>
            <a:r>
              <a:rPr lang="en-US" dirty="0" smtClean="0"/>
              <a:t>Carry In (1) XOR Carry Out (0) =&gt; V = 1</a:t>
            </a:r>
          </a:p>
          <a:p>
            <a:pPr lvl="2"/>
            <a:r>
              <a:rPr lang="en-US" dirty="0" smtClean="0"/>
              <a:t>N = 1</a:t>
            </a:r>
          </a:p>
          <a:p>
            <a:pPr lvl="1"/>
            <a:r>
              <a:rPr lang="en-US" dirty="0" smtClean="0"/>
              <a:t>Thus,  if </a:t>
            </a:r>
            <a:r>
              <a:rPr lang="en-US" b="1" dirty="0" smtClean="0">
                <a:solidFill>
                  <a:srgbClr val="FF0000"/>
                </a:solidFill>
              </a:rPr>
              <a:t>N = V </a:t>
            </a:r>
            <a:r>
              <a:rPr lang="en-US" dirty="0" smtClean="0"/>
              <a:t>then R0 is greater than or equals to R1</a:t>
            </a:r>
          </a:p>
          <a:p>
            <a:pPr lvl="2"/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31640" y="4365104"/>
            <a:ext cx="698477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575372" y="4381696"/>
            <a:ext cx="288032" cy="3600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CMP and </a:t>
            </a:r>
            <a:r>
              <a:rPr lang="en-US" sz="3600" smtClean="0"/>
              <a:t>CSPR (signed </a:t>
            </a:r>
            <a:r>
              <a:rPr lang="en-US" sz="3600" dirty="0" smtClean="0"/>
              <a:t>data &lt;)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CMP   R0,  R1      </a:t>
            </a:r>
            <a:r>
              <a:rPr lang="en-US" dirty="0" smtClean="0">
                <a:solidFill>
                  <a:srgbClr val="0070C0"/>
                </a:solidFill>
              </a:rPr>
              <a:t>;  it does R0 – R1</a:t>
            </a:r>
          </a:p>
          <a:p>
            <a:pPr lvl="1"/>
            <a:r>
              <a:rPr lang="en-US" dirty="0" smtClean="0"/>
              <a:t>R0 </a:t>
            </a:r>
            <a:r>
              <a:rPr lang="en-US" b="1" dirty="0" smtClean="0">
                <a:solidFill>
                  <a:srgbClr val="00B0F0"/>
                </a:solidFill>
              </a:rPr>
              <a:t>&lt;</a:t>
            </a:r>
            <a:r>
              <a:rPr lang="en-US" dirty="0" smtClean="0"/>
              <a:t> R1 </a:t>
            </a:r>
            <a:r>
              <a:rPr lang="en-US" dirty="0" smtClean="0">
                <a:solidFill>
                  <a:srgbClr val="00B050"/>
                </a:solidFill>
              </a:rPr>
              <a:t>(R0 is </a:t>
            </a:r>
            <a:r>
              <a:rPr lang="en-US" b="1" dirty="0" smtClean="0">
                <a:solidFill>
                  <a:srgbClr val="00B050"/>
                </a:solidFill>
              </a:rPr>
              <a:t>less than </a:t>
            </a:r>
            <a:r>
              <a:rPr lang="en-US" dirty="0" smtClean="0">
                <a:solidFill>
                  <a:srgbClr val="00B050"/>
                </a:solidFill>
              </a:rPr>
              <a:t>R1)</a:t>
            </a:r>
            <a:r>
              <a:rPr lang="en-US" dirty="0" smtClean="0"/>
              <a:t>  </a:t>
            </a:r>
          </a:p>
          <a:p>
            <a:pPr lvl="2"/>
            <a:r>
              <a:rPr lang="en-US" dirty="0" smtClean="0"/>
              <a:t>R0 – R1 (always negative </a:t>
            </a:r>
            <a:r>
              <a:rPr lang="en-US" b="1" dirty="0" smtClean="0"/>
              <a:t>N = 1, V = 0</a:t>
            </a:r>
            <a:r>
              <a:rPr lang="en-US" dirty="0" smtClean="0"/>
              <a:t>)</a:t>
            </a:r>
          </a:p>
          <a:p>
            <a:pPr lvl="2"/>
            <a:r>
              <a:rPr lang="en-US" b="1" dirty="0" smtClean="0"/>
              <a:t>Exceptional case : </a:t>
            </a:r>
            <a:r>
              <a:rPr lang="en-US" dirty="0" smtClean="0"/>
              <a:t>when result of subtraction is overflow</a:t>
            </a:r>
          </a:p>
          <a:p>
            <a:pPr lvl="2"/>
            <a:r>
              <a:rPr lang="en-US" dirty="0" smtClean="0"/>
              <a:t>R0 = 0x85, R1=0x75  </a:t>
            </a:r>
          </a:p>
          <a:p>
            <a:pPr lvl="2">
              <a:buNone/>
            </a:pPr>
            <a:r>
              <a:rPr lang="en-US" dirty="0" smtClean="0"/>
              <a:t>	1	0	0	0	0	1	0	1 +</a:t>
            </a:r>
          </a:p>
          <a:p>
            <a:pPr lvl="2">
              <a:buNone/>
            </a:pPr>
            <a:r>
              <a:rPr lang="en-US" dirty="0" smtClean="0"/>
              <a:t>	1	0	0	0	1	0	1	1</a:t>
            </a:r>
          </a:p>
          <a:p>
            <a:pPr lvl="2">
              <a:buNone/>
            </a:pPr>
            <a:r>
              <a:rPr lang="en-US" dirty="0" smtClean="0"/>
              <a:t>1	0	0	0	1	0	0	0	0</a:t>
            </a:r>
          </a:p>
          <a:p>
            <a:pPr lvl="2"/>
            <a:r>
              <a:rPr lang="en-US" dirty="0" smtClean="0"/>
              <a:t>Carry In (0) XOR Carry Out (1) =&gt; V = 1</a:t>
            </a:r>
          </a:p>
          <a:p>
            <a:pPr lvl="2"/>
            <a:r>
              <a:rPr lang="en-US" dirty="0" smtClean="0"/>
              <a:t>N = 0</a:t>
            </a:r>
          </a:p>
          <a:p>
            <a:pPr lvl="1"/>
            <a:r>
              <a:rPr lang="en-US" dirty="0" smtClean="0"/>
              <a:t>Thus,  if </a:t>
            </a:r>
            <a:r>
              <a:rPr lang="en-US" b="1" dirty="0" smtClean="0">
                <a:solidFill>
                  <a:srgbClr val="FF0000"/>
                </a:solidFill>
              </a:rPr>
              <a:t>N != V </a:t>
            </a:r>
            <a:r>
              <a:rPr lang="en-US" dirty="0" smtClean="0"/>
              <a:t>then R0 is greater than or equals to R1</a:t>
            </a:r>
          </a:p>
          <a:p>
            <a:pPr lvl="2"/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31640" y="4365104"/>
            <a:ext cx="698477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575372" y="4381696"/>
            <a:ext cx="288032" cy="3600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1472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Conclusion : CPSR Flags for CMP </a:t>
            </a:r>
            <a:r>
              <a:rPr lang="en-US" sz="3600" dirty="0"/>
              <a:t>S</a:t>
            </a:r>
            <a:r>
              <a:rPr lang="en-US" sz="3600" dirty="0" smtClean="0"/>
              <a:t>igned Data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40081710"/>
              </p:ext>
            </p:extLst>
          </p:nvPr>
        </p:nvGraphicFramePr>
        <p:xfrm>
          <a:off x="612775" y="2188448"/>
          <a:ext cx="8153400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6897"/>
                <a:gridCol w="1368152"/>
                <a:gridCol w="1296144"/>
                <a:gridCol w="1224136"/>
                <a:gridCol w="325807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Remark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R0 = R1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R0 != R1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</a:p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</a:p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</a:p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</a:p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R0 &gt;= R1  (greater than or equal)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</a:p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</a:p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</a:p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</a:p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R0 &lt; R1  (less</a:t>
                      </a:r>
                      <a:r>
                        <a:rPr lang="en-US" baseline="0" dirty="0" smtClean="0"/>
                        <a:t> than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612648" y="1600200"/>
            <a:ext cx="8153400" cy="449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CMP   R0,  R1</a:t>
            </a:r>
            <a:endParaRPr kumimoji="0" lang="en-US" sz="2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9289002"/>
              </p:ext>
            </p:extLst>
          </p:nvPr>
        </p:nvGraphicFramePr>
        <p:xfrm>
          <a:off x="611560" y="5610944"/>
          <a:ext cx="8153400" cy="914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06897"/>
                <a:gridCol w="1368152"/>
                <a:gridCol w="1296144"/>
                <a:gridCol w="1224136"/>
                <a:gridCol w="325807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</a:p>
                    <a:p>
                      <a:r>
                        <a:rPr lang="en-US" dirty="0" smtClean="0"/>
                        <a:t>1</a:t>
                      </a:r>
                    </a:p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</a:p>
                    <a:p>
                      <a:r>
                        <a:rPr lang="en-US" dirty="0" smtClean="0"/>
                        <a:t>X</a:t>
                      </a:r>
                    </a:p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</a:p>
                    <a:p>
                      <a:r>
                        <a:rPr lang="en-US" dirty="0" smtClean="0"/>
                        <a:t>X</a:t>
                      </a:r>
                    </a:p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</a:p>
                    <a:p>
                      <a:r>
                        <a:rPr lang="en-US" dirty="0" smtClean="0"/>
                        <a:t>0</a:t>
                      </a:r>
                    </a:p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R0 &lt;= R1  (less than or equal)</a:t>
                      </a:r>
                    </a:p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R0 = R1 </a:t>
                      </a: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OR</a:t>
                      </a: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 R0 &lt; R1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7894960"/>
              </p:ext>
            </p:extLst>
          </p:nvPr>
        </p:nvGraphicFramePr>
        <p:xfrm>
          <a:off x="611560" y="4805144"/>
          <a:ext cx="8153400" cy="6400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06897"/>
                <a:gridCol w="1368152"/>
                <a:gridCol w="1296144"/>
                <a:gridCol w="1224136"/>
                <a:gridCol w="325807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</a:p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</a:p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</a:p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</a:p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R0 &gt; R1  (greater than)</a:t>
                      </a:r>
                    </a:p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R0 != R1</a:t>
                      </a:r>
                      <a:r>
                        <a:rPr lang="en-US" baseline="0" dirty="0" smtClean="0">
                          <a:solidFill>
                            <a:srgbClr val="00B050"/>
                          </a:solidFill>
                        </a:rPr>
                        <a:t>  </a:t>
                      </a:r>
                      <a:r>
                        <a:rPr lang="en-US" b="1" baseline="0" dirty="0" smtClean="0">
                          <a:solidFill>
                            <a:srgbClr val="00B050"/>
                          </a:solidFill>
                        </a:rPr>
                        <a:t>AND</a:t>
                      </a:r>
                      <a:r>
                        <a:rPr lang="en-US" baseline="0" dirty="0" smtClean="0">
                          <a:solidFill>
                            <a:srgbClr val="00B050"/>
                          </a:solidFill>
                        </a:rPr>
                        <a:t> R0 &gt;= R1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720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Flag Setting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Compare</a:t>
            </a:r>
          </a:p>
          <a:p>
            <a:pPr lvl="1"/>
            <a:r>
              <a:rPr lang="en-US" b="1" dirty="0" smtClean="0"/>
              <a:t>CMP</a:t>
            </a:r>
            <a:r>
              <a:rPr lang="en-US" dirty="0" smtClean="0"/>
              <a:t>   R0,   R1     </a:t>
            </a:r>
            <a:r>
              <a:rPr lang="en-US" dirty="0" smtClean="0">
                <a:solidFill>
                  <a:srgbClr val="0070C0"/>
                </a:solidFill>
              </a:rPr>
              <a:t>;update flags after  R0 – R1</a:t>
            </a:r>
          </a:p>
          <a:p>
            <a:r>
              <a:rPr lang="en-US" dirty="0" smtClean="0"/>
              <a:t>Compare Negated</a:t>
            </a:r>
          </a:p>
          <a:p>
            <a:pPr lvl="1"/>
            <a:r>
              <a:rPr lang="en-US" b="1" dirty="0" smtClean="0"/>
              <a:t>CMN</a:t>
            </a:r>
            <a:r>
              <a:rPr lang="en-US" dirty="0" smtClean="0"/>
              <a:t>  R0,   R1     </a:t>
            </a:r>
            <a:r>
              <a:rPr lang="en-US" dirty="0" smtClean="0">
                <a:solidFill>
                  <a:srgbClr val="0070C0"/>
                </a:solidFill>
              </a:rPr>
              <a:t>;update flags after R0 + R1</a:t>
            </a:r>
          </a:p>
          <a:p>
            <a:r>
              <a:rPr lang="en-US" dirty="0" smtClean="0"/>
              <a:t>Test</a:t>
            </a:r>
          </a:p>
          <a:p>
            <a:pPr lvl="1"/>
            <a:r>
              <a:rPr lang="en-US" b="1" dirty="0" smtClean="0"/>
              <a:t>TST </a:t>
            </a:r>
            <a:r>
              <a:rPr lang="en-US" dirty="0" smtClean="0"/>
              <a:t>   R0,   R1     </a:t>
            </a:r>
            <a:r>
              <a:rPr lang="en-US" dirty="0" smtClean="0">
                <a:solidFill>
                  <a:srgbClr val="0070C0"/>
                </a:solidFill>
              </a:rPr>
              <a:t>;update flags after R1 AND R2</a:t>
            </a:r>
          </a:p>
          <a:p>
            <a:r>
              <a:rPr lang="en-US" dirty="0" smtClean="0"/>
              <a:t>Test Equivalence</a:t>
            </a:r>
          </a:p>
          <a:p>
            <a:pPr lvl="1"/>
            <a:r>
              <a:rPr lang="en-US" b="1" dirty="0" smtClean="0"/>
              <a:t>TEQ</a:t>
            </a:r>
            <a:r>
              <a:rPr lang="en-US" dirty="0" smtClean="0"/>
              <a:t>   R0,   R1     </a:t>
            </a:r>
            <a:r>
              <a:rPr lang="en-US" dirty="0" smtClean="0">
                <a:solidFill>
                  <a:srgbClr val="0070C0"/>
                </a:solidFill>
              </a:rPr>
              <a:t>;update flags after R1 EOR R2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Convert the following part of C program to ARM Assembly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251520" y="2132856"/>
            <a:ext cx="3312368" cy="453650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45720" indent="0">
              <a:buNone/>
            </a:pPr>
            <a:r>
              <a:rPr lang="en-US" sz="2800" dirty="0" err="1" smtClean="0">
                <a:solidFill>
                  <a:srgbClr val="0070C0"/>
                </a:solidFill>
              </a:rPr>
              <a:t>int</a:t>
            </a:r>
            <a:r>
              <a:rPr lang="en-US" sz="2800" dirty="0" smtClean="0">
                <a:solidFill>
                  <a:srgbClr val="0070C0"/>
                </a:solidFill>
              </a:rPr>
              <a:t> a = 0,  b = 0;</a:t>
            </a:r>
          </a:p>
          <a:p>
            <a:pPr marL="45720" indent="0">
              <a:buNone/>
            </a:pPr>
            <a:r>
              <a:rPr lang="en-US" sz="2800" dirty="0" smtClean="0">
                <a:solidFill>
                  <a:srgbClr val="00B050"/>
                </a:solidFill>
              </a:rPr>
              <a:t>while  ( b &lt;= 10)  </a:t>
            </a:r>
          </a:p>
          <a:p>
            <a:pPr marL="45720" indent="0">
              <a:buNone/>
            </a:pPr>
            <a:r>
              <a:rPr lang="en-US" sz="2800" dirty="0" smtClean="0">
                <a:solidFill>
                  <a:srgbClr val="00B050"/>
                </a:solidFill>
              </a:rPr>
              <a:t>{</a:t>
            </a:r>
          </a:p>
          <a:p>
            <a:pPr marL="45720" indent="0">
              <a:buNone/>
            </a:pPr>
            <a:r>
              <a:rPr lang="en-US" sz="2800" dirty="0" smtClean="0">
                <a:solidFill>
                  <a:srgbClr val="00B050"/>
                </a:solidFill>
              </a:rPr>
              <a:t>     </a:t>
            </a:r>
            <a:r>
              <a:rPr lang="en-US" sz="2800" dirty="0" smtClean="0">
                <a:solidFill>
                  <a:srgbClr val="00B0F0"/>
                </a:solidFill>
              </a:rPr>
              <a:t>if ( a &lt; 5)</a:t>
            </a:r>
          </a:p>
          <a:p>
            <a:pPr marL="45720" indent="0">
              <a:buNone/>
            </a:pPr>
            <a:r>
              <a:rPr lang="en-US" sz="2800" dirty="0" smtClean="0">
                <a:solidFill>
                  <a:srgbClr val="00B0F0"/>
                </a:solidFill>
              </a:rPr>
              <a:t>         a = a + 10;</a:t>
            </a:r>
          </a:p>
          <a:p>
            <a:pPr marL="45720" indent="0">
              <a:buNone/>
            </a:pPr>
            <a:r>
              <a:rPr lang="en-US" sz="2800" dirty="0" smtClean="0">
                <a:solidFill>
                  <a:srgbClr val="00B050"/>
                </a:solidFill>
              </a:rPr>
              <a:t>     </a:t>
            </a:r>
            <a:r>
              <a:rPr lang="en-US" sz="2800" dirty="0" smtClean="0">
                <a:solidFill>
                  <a:srgbClr val="7030A0"/>
                </a:solidFill>
              </a:rPr>
              <a:t>else</a:t>
            </a:r>
          </a:p>
          <a:p>
            <a:pPr marL="45720" indent="0">
              <a:buNone/>
            </a:pPr>
            <a:r>
              <a:rPr lang="en-US" sz="2800" dirty="0" smtClean="0">
                <a:solidFill>
                  <a:srgbClr val="7030A0"/>
                </a:solidFill>
              </a:rPr>
              <a:t>         a = a  - 5;</a:t>
            </a:r>
          </a:p>
          <a:p>
            <a:pPr marL="45720" indent="0">
              <a:buNone/>
            </a:pPr>
            <a:r>
              <a:rPr lang="en-US" sz="2800" dirty="0" smtClean="0">
                <a:solidFill>
                  <a:srgbClr val="00B050"/>
                </a:solidFill>
              </a:rPr>
              <a:t>     b = b + 1;</a:t>
            </a:r>
          </a:p>
          <a:p>
            <a:pPr marL="45720" indent="0">
              <a:buNone/>
            </a:pPr>
            <a:r>
              <a:rPr lang="en-US" sz="2800" dirty="0" smtClean="0">
                <a:solidFill>
                  <a:srgbClr val="00B050"/>
                </a:solidFill>
              </a:rPr>
              <a:t>} </a:t>
            </a:r>
          </a:p>
          <a:p>
            <a:pPr marL="4572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a = a + b;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Flowchart: Decision 4"/>
          <p:cNvSpPr/>
          <p:nvPr/>
        </p:nvSpPr>
        <p:spPr>
          <a:xfrm>
            <a:off x="4756656" y="2708920"/>
            <a:ext cx="2653684" cy="72008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  &lt;= 10 ?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5292080" y="5949280"/>
            <a:ext cx="158417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 = a + b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467011" y="3284984"/>
            <a:ext cx="545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true</a:t>
            </a:r>
            <a:endParaRPr lang="en-US" dirty="0"/>
          </a:p>
        </p:txBody>
      </p:sp>
      <p:cxnSp>
        <p:nvCxnSpPr>
          <p:cNvPr id="8" name="Straight Arrow Connector 7"/>
          <p:cNvCxnSpPr>
            <a:stCxn id="5" idx="2"/>
          </p:cNvCxnSpPr>
          <p:nvPr/>
        </p:nvCxnSpPr>
        <p:spPr>
          <a:xfrm>
            <a:off x="6083498" y="3429000"/>
            <a:ext cx="670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hape 8"/>
          <p:cNvCxnSpPr>
            <a:stCxn id="62" idx="1"/>
            <a:endCxn id="5" idx="1"/>
          </p:cNvCxnSpPr>
          <p:nvPr/>
        </p:nvCxnSpPr>
        <p:spPr>
          <a:xfrm rot="10800000">
            <a:off x="4756656" y="3068960"/>
            <a:ext cx="535424" cy="2340260"/>
          </a:xfrm>
          <a:prstGeom prst="bentConnector3">
            <a:avLst>
              <a:gd name="adj1" fmla="val 262241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084168" y="2492896"/>
            <a:ext cx="0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hape 10"/>
          <p:cNvCxnSpPr>
            <a:stCxn id="5" idx="3"/>
            <a:endCxn id="6" idx="0"/>
          </p:cNvCxnSpPr>
          <p:nvPr/>
        </p:nvCxnSpPr>
        <p:spPr>
          <a:xfrm flipH="1">
            <a:off x="6084168" y="3068960"/>
            <a:ext cx="1326172" cy="2880320"/>
          </a:xfrm>
          <a:prstGeom prst="bentConnector4">
            <a:avLst>
              <a:gd name="adj1" fmla="val -93083"/>
              <a:gd name="adj2" fmla="val 91171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256599" y="2708920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148064" y="2111648"/>
            <a:ext cx="1944216" cy="3812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 = 0, b = 0</a:t>
            </a:r>
            <a:endParaRPr lang="en-US" sz="2000" dirty="0"/>
          </a:p>
        </p:txBody>
      </p:sp>
      <p:sp>
        <p:nvSpPr>
          <p:cNvPr id="18" name="Flowchart: Decision 17"/>
          <p:cNvSpPr/>
          <p:nvPr/>
        </p:nvSpPr>
        <p:spPr>
          <a:xfrm>
            <a:off x="4746496" y="3675504"/>
            <a:ext cx="2695212" cy="61759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  &lt; 5 ?</a:t>
            </a:r>
            <a:endParaRPr lang="en-US" sz="2000" dirty="0"/>
          </a:p>
        </p:txBody>
      </p:sp>
      <p:sp>
        <p:nvSpPr>
          <p:cNvPr id="22" name="Rectangle 21"/>
          <p:cNvSpPr/>
          <p:nvPr/>
        </p:nvSpPr>
        <p:spPr>
          <a:xfrm>
            <a:off x="4088264" y="4293096"/>
            <a:ext cx="158417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 = a + 10</a:t>
            </a:r>
            <a:endParaRPr lang="en-US" sz="2000" dirty="0"/>
          </a:p>
        </p:txBody>
      </p:sp>
      <p:sp>
        <p:nvSpPr>
          <p:cNvPr id="23" name="Rectangle 22"/>
          <p:cNvSpPr/>
          <p:nvPr/>
        </p:nvSpPr>
        <p:spPr>
          <a:xfrm>
            <a:off x="6516216" y="4293096"/>
            <a:ext cx="158417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 = a - 5</a:t>
            </a:r>
            <a:endParaRPr lang="en-US" sz="2000" dirty="0"/>
          </a:p>
        </p:txBody>
      </p:sp>
      <p:cxnSp>
        <p:nvCxnSpPr>
          <p:cNvPr id="25" name="Shape 24"/>
          <p:cNvCxnSpPr>
            <a:stCxn id="18" idx="1"/>
          </p:cNvCxnSpPr>
          <p:nvPr/>
        </p:nvCxnSpPr>
        <p:spPr>
          <a:xfrm rot="10800000" flipV="1">
            <a:off x="4572000" y="3984300"/>
            <a:ext cx="174496" cy="308796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hape 26"/>
          <p:cNvCxnSpPr>
            <a:stCxn id="18" idx="3"/>
          </p:cNvCxnSpPr>
          <p:nvPr/>
        </p:nvCxnSpPr>
        <p:spPr>
          <a:xfrm>
            <a:off x="7441708" y="3984300"/>
            <a:ext cx="226636" cy="308796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644008" y="4005064"/>
            <a:ext cx="545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020272" y="3994904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false</a:t>
            </a:r>
            <a:endParaRPr lang="en-US" dirty="0"/>
          </a:p>
        </p:txBody>
      </p:sp>
      <p:cxnSp>
        <p:nvCxnSpPr>
          <p:cNvPr id="51" name="Shape 50"/>
          <p:cNvCxnSpPr>
            <a:stCxn id="22" idx="2"/>
            <a:endCxn id="53" idx="2"/>
          </p:cNvCxnSpPr>
          <p:nvPr/>
        </p:nvCxnSpPr>
        <p:spPr>
          <a:xfrm rot="16200000" flipH="1">
            <a:off x="5333164" y="4200324"/>
            <a:ext cx="216024" cy="112164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hape 51"/>
          <p:cNvCxnSpPr>
            <a:stCxn id="23" idx="2"/>
            <a:endCxn id="53" idx="6"/>
          </p:cNvCxnSpPr>
          <p:nvPr/>
        </p:nvCxnSpPr>
        <p:spPr>
          <a:xfrm rot="5400000">
            <a:off x="6619148" y="4180004"/>
            <a:ext cx="216024" cy="116228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6002000" y="479715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6084168" y="4941168"/>
            <a:ext cx="0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5292080" y="5229200"/>
            <a:ext cx="158417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 = b + 1</a:t>
            </a:r>
            <a:endParaRPr lang="en-US" sz="2000" dirty="0"/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6084168" y="6309320"/>
            <a:ext cx="670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Goto</a:t>
            </a:r>
            <a:r>
              <a:rPr lang="en-US" dirty="0" smtClean="0"/>
              <a:t> and Label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en-US" b="1" dirty="0" smtClean="0"/>
              <a:t>C syntax :</a:t>
            </a:r>
          </a:p>
          <a:p>
            <a:pPr marL="365760" lvl="1" indent="0">
              <a:buNone/>
            </a:pPr>
            <a:r>
              <a:rPr lang="en-US" dirty="0" smtClean="0"/>
              <a:t>	if </a:t>
            </a:r>
            <a:r>
              <a:rPr lang="en-US" dirty="0"/>
              <a:t>( a == 5 ) </a:t>
            </a:r>
            <a:r>
              <a:rPr lang="en-US" dirty="0" err="1"/>
              <a:t>printf</a:t>
            </a:r>
            <a:r>
              <a:rPr lang="en-US" dirty="0"/>
              <a:t>(“Hello”); </a:t>
            </a:r>
          </a:p>
          <a:p>
            <a:pPr marL="365760" lvl="1" indent="0">
              <a:buNone/>
            </a:pPr>
            <a:r>
              <a:rPr lang="en-US" dirty="0"/>
              <a:t>      else  </a:t>
            </a:r>
            <a:r>
              <a:rPr lang="en-US" dirty="0" err="1"/>
              <a:t>printf</a:t>
            </a:r>
            <a:r>
              <a:rPr lang="en-US" dirty="0"/>
              <a:t>(“Hi</a:t>
            </a:r>
            <a:r>
              <a:rPr lang="en-US" dirty="0" smtClean="0"/>
              <a:t>”);</a:t>
            </a:r>
          </a:p>
          <a:p>
            <a:pPr marL="365760" lvl="1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b="1" dirty="0" err="1" smtClean="0"/>
              <a:t>Goto</a:t>
            </a:r>
            <a:r>
              <a:rPr lang="en-US" b="1" dirty="0"/>
              <a:t> </a:t>
            </a:r>
            <a:r>
              <a:rPr lang="en-US" b="1" dirty="0" smtClean="0"/>
              <a:t>and Label syntax :</a:t>
            </a:r>
          </a:p>
          <a:p>
            <a:pPr marL="45720" indent="0">
              <a:buNone/>
            </a:pPr>
            <a:r>
              <a:rPr lang="en-US" sz="2600" dirty="0"/>
              <a:t>	</a:t>
            </a:r>
            <a:r>
              <a:rPr lang="en-US" sz="2600" dirty="0" smtClean="0"/>
              <a:t>if ( a == 5)   </a:t>
            </a:r>
            <a:r>
              <a:rPr lang="en-US" sz="2600" dirty="0" err="1" smtClean="0"/>
              <a:t>goto</a:t>
            </a:r>
            <a:r>
              <a:rPr lang="en-US" sz="2600" dirty="0" smtClean="0"/>
              <a:t>  </a:t>
            </a:r>
            <a:r>
              <a:rPr lang="en-US" sz="2600" dirty="0" smtClean="0">
                <a:solidFill>
                  <a:srgbClr val="00B050"/>
                </a:solidFill>
              </a:rPr>
              <a:t>Label1</a:t>
            </a:r>
            <a:r>
              <a:rPr lang="en-US" sz="2600" dirty="0" smtClean="0"/>
              <a:t>;</a:t>
            </a:r>
          </a:p>
          <a:p>
            <a:pPr marL="45720" indent="0">
              <a:buNone/>
            </a:pPr>
            <a:r>
              <a:rPr lang="en-US" sz="2600" dirty="0" smtClean="0"/>
              <a:t>          </a:t>
            </a:r>
            <a:r>
              <a:rPr lang="en-US" sz="2600" dirty="0" err="1" smtClean="0"/>
              <a:t>printf</a:t>
            </a:r>
            <a:r>
              <a:rPr lang="en-US" sz="2600" dirty="0" smtClean="0"/>
              <a:t>(“Hi”);</a:t>
            </a:r>
          </a:p>
          <a:p>
            <a:pPr marL="45720" indent="0">
              <a:buNone/>
            </a:pPr>
            <a:r>
              <a:rPr lang="en-US" sz="2600" dirty="0" smtClean="0"/>
              <a:t>	</a:t>
            </a:r>
            <a:r>
              <a:rPr lang="en-US" sz="2600" dirty="0" err="1" smtClean="0"/>
              <a:t>goto</a:t>
            </a:r>
            <a:r>
              <a:rPr lang="en-US" sz="2600" dirty="0" smtClean="0"/>
              <a:t> </a:t>
            </a:r>
            <a:r>
              <a:rPr lang="en-US" sz="2600" dirty="0" smtClean="0">
                <a:solidFill>
                  <a:srgbClr val="0070C0"/>
                </a:solidFill>
              </a:rPr>
              <a:t>Label2</a:t>
            </a:r>
            <a:r>
              <a:rPr lang="en-US" sz="2600" dirty="0" smtClean="0"/>
              <a:t>;</a:t>
            </a:r>
          </a:p>
          <a:p>
            <a:pPr marL="45720" indent="0">
              <a:buNone/>
            </a:pPr>
            <a:r>
              <a:rPr lang="en-US" sz="2600" dirty="0" smtClean="0">
                <a:solidFill>
                  <a:srgbClr val="00B050"/>
                </a:solidFill>
              </a:rPr>
              <a:t>Label1:</a:t>
            </a:r>
          </a:p>
          <a:p>
            <a:pPr marL="45720" indent="0"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 </a:t>
            </a:r>
            <a:r>
              <a:rPr lang="en-US" sz="2600" dirty="0" err="1" smtClean="0"/>
              <a:t>printf</a:t>
            </a:r>
            <a:r>
              <a:rPr lang="en-US" sz="2600" dirty="0" smtClean="0"/>
              <a:t>(“Hello”);</a:t>
            </a:r>
          </a:p>
          <a:p>
            <a:pPr marL="45720" indent="0">
              <a:buNone/>
            </a:pPr>
            <a:r>
              <a:rPr lang="en-US" sz="2600" dirty="0" smtClean="0">
                <a:solidFill>
                  <a:srgbClr val="0070C0"/>
                </a:solidFill>
              </a:rPr>
              <a:t>Label2:</a:t>
            </a:r>
            <a:endParaRPr lang="en-US" sz="2600" dirty="0">
              <a:solidFill>
                <a:srgbClr val="0070C0"/>
              </a:solidFill>
            </a:endParaRPr>
          </a:p>
          <a:p>
            <a:endParaRPr lang="th-TH" dirty="0"/>
          </a:p>
        </p:txBody>
      </p:sp>
      <p:sp>
        <p:nvSpPr>
          <p:cNvPr id="4" name="Flowchart: Decision 3"/>
          <p:cNvSpPr/>
          <p:nvPr/>
        </p:nvSpPr>
        <p:spPr>
          <a:xfrm>
            <a:off x="5724128" y="3356992"/>
            <a:ext cx="2448272" cy="1152128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 = 5 ?</a:t>
            </a:r>
            <a:endParaRPr lang="en-US" sz="2400" dirty="0"/>
          </a:p>
        </p:txBody>
      </p:sp>
      <p:cxnSp>
        <p:nvCxnSpPr>
          <p:cNvPr id="6" name="Straight Arrow Connector 5"/>
          <p:cNvCxnSpPr>
            <a:endCxn id="4" idx="0"/>
          </p:cNvCxnSpPr>
          <p:nvPr/>
        </p:nvCxnSpPr>
        <p:spPr>
          <a:xfrm>
            <a:off x="6948264" y="3068960"/>
            <a:ext cx="0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hape 7"/>
          <p:cNvCxnSpPr>
            <a:stCxn id="4" idx="1"/>
          </p:cNvCxnSpPr>
          <p:nvPr/>
        </p:nvCxnSpPr>
        <p:spPr>
          <a:xfrm rot="10800000" flipV="1">
            <a:off x="5364088" y="3933056"/>
            <a:ext cx="360040" cy="79208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hape 10"/>
          <p:cNvCxnSpPr>
            <a:stCxn id="4" idx="3"/>
          </p:cNvCxnSpPr>
          <p:nvPr/>
        </p:nvCxnSpPr>
        <p:spPr>
          <a:xfrm>
            <a:off x="8172400" y="3933056"/>
            <a:ext cx="432048" cy="79208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076056" y="4725144"/>
            <a:ext cx="158417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printf</a:t>
            </a:r>
            <a:r>
              <a:rPr lang="en-US" dirty="0" smtClean="0"/>
              <a:t>(“Hello”)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236296" y="4725144"/>
            <a:ext cx="158417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printf</a:t>
            </a:r>
            <a:r>
              <a:rPr lang="en-US" dirty="0" smtClean="0"/>
              <a:t>(“Hi”)</a:t>
            </a:r>
            <a:endParaRPr lang="en-US" dirty="0"/>
          </a:p>
        </p:txBody>
      </p:sp>
      <p:cxnSp>
        <p:nvCxnSpPr>
          <p:cNvPr id="15" name="Shape 14"/>
          <p:cNvCxnSpPr>
            <a:stCxn id="12" idx="2"/>
            <a:endCxn id="18" idx="2"/>
          </p:cNvCxnSpPr>
          <p:nvPr/>
        </p:nvCxnSpPr>
        <p:spPr>
          <a:xfrm rot="16200000" flipH="1">
            <a:off x="6120172" y="5049180"/>
            <a:ext cx="432048" cy="936104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hape 16"/>
          <p:cNvCxnSpPr>
            <a:stCxn id="13" idx="2"/>
          </p:cNvCxnSpPr>
          <p:nvPr/>
        </p:nvCxnSpPr>
        <p:spPr>
          <a:xfrm rot="5400000">
            <a:off x="7344308" y="5049180"/>
            <a:ext cx="432048" cy="936104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6804248" y="5589240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6948264" y="5877272"/>
            <a:ext cx="0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364088" y="3851756"/>
            <a:ext cx="545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8059299" y="3851756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22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ARM Decision </a:t>
            </a:r>
            <a:r>
              <a:rPr lang="en-US" dirty="0"/>
              <a:t>I</a:t>
            </a:r>
            <a:r>
              <a:rPr lang="en-US" dirty="0" smtClean="0"/>
              <a:t>nstructions (Control Flow)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Decision Instruction in ARM</a:t>
            </a:r>
          </a:p>
          <a:p>
            <a:pPr lvl="1"/>
            <a:r>
              <a:rPr lang="en-US" sz="2000" b="1" dirty="0" smtClean="0"/>
              <a:t>CMP</a:t>
            </a:r>
            <a:r>
              <a:rPr lang="en-US" sz="2000" dirty="0" smtClean="0"/>
              <a:t>   register1,  operand2   </a:t>
            </a:r>
            <a:r>
              <a:rPr lang="en-US" sz="2000" dirty="0" smtClean="0">
                <a:solidFill>
                  <a:srgbClr val="0070C0"/>
                </a:solidFill>
              </a:rPr>
              <a:t>;compare register1 with operand 2</a:t>
            </a:r>
          </a:p>
          <a:p>
            <a:pPr lvl="1"/>
            <a:r>
              <a:rPr lang="en-US" sz="2000" b="1" dirty="0" smtClean="0"/>
              <a:t>BEQ</a:t>
            </a:r>
            <a:r>
              <a:rPr lang="en-US" sz="2000" dirty="0" smtClean="0"/>
              <a:t>    Label		</a:t>
            </a:r>
            <a:r>
              <a:rPr lang="en-US" sz="2000" dirty="0" smtClean="0">
                <a:solidFill>
                  <a:srgbClr val="0070C0"/>
                </a:solidFill>
              </a:rPr>
              <a:t>; branch to Label if equal</a:t>
            </a:r>
          </a:p>
          <a:p>
            <a:pPr lvl="1"/>
            <a:r>
              <a:rPr lang="en-US" sz="2000" b="1" dirty="0" smtClean="0"/>
              <a:t>BNE</a:t>
            </a:r>
            <a:r>
              <a:rPr lang="en-US" sz="2000" dirty="0" smtClean="0"/>
              <a:t>   Label		</a:t>
            </a:r>
            <a:r>
              <a:rPr lang="en-US" sz="2000" dirty="0" smtClean="0">
                <a:solidFill>
                  <a:srgbClr val="0070C0"/>
                </a:solidFill>
              </a:rPr>
              <a:t>; branch to Label if not equal</a:t>
            </a:r>
            <a:endParaRPr lang="th-TH" sz="2000" dirty="0" smtClean="0">
              <a:solidFill>
                <a:srgbClr val="0070C0"/>
              </a:solidFill>
            </a:endParaRPr>
          </a:p>
          <a:p>
            <a:pPr lvl="1"/>
            <a:r>
              <a:rPr lang="en-US" sz="2000" b="1" dirty="0" smtClean="0"/>
              <a:t>B</a:t>
            </a:r>
            <a:r>
              <a:rPr lang="en-US" sz="2000" dirty="0" smtClean="0"/>
              <a:t> 	      Label		</a:t>
            </a:r>
            <a:r>
              <a:rPr lang="en-US" sz="2000" dirty="0" smtClean="0">
                <a:solidFill>
                  <a:srgbClr val="0070C0"/>
                </a:solidFill>
              </a:rPr>
              <a:t>; branch to Label </a:t>
            </a:r>
            <a:endParaRPr lang="th-TH" sz="2000" dirty="0" smtClean="0">
              <a:solidFill>
                <a:srgbClr val="0070C0"/>
              </a:solidFill>
            </a:endParaRPr>
          </a:p>
          <a:p>
            <a:pPr lvl="1"/>
            <a:endParaRPr lang="th-TH" sz="2000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3568" y="3861048"/>
            <a:ext cx="2808312" cy="252028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marL="45720" indent="0" algn="ctr">
              <a:buNone/>
            </a:pPr>
            <a:r>
              <a:rPr lang="en-US" b="1" dirty="0" smtClean="0"/>
              <a:t>C Code</a:t>
            </a:r>
          </a:p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r>
              <a:rPr lang="en-US" dirty="0" smtClean="0"/>
              <a:t>if ( a == 5)   </a:t>
            </a:r>
            <a:r>
              <a:rPr lang="en-US" dirty="0" err="1" smtClean="0"/>
              <a:t>goto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00B050"/>
                </a:solidFill>
              </a:rPr>
              <a:t>Label1</a:t>
            </a:r>
            <a:r>
              <a:rPr lang="en-US" dirty="0" smtClean="0"/>
              <a:t>;</a:t>
            </a:r>
          </a:p>
          <a:p>
            <a:pPr marL="45720" indent="0">
              <a:buNone/>
            </a:pPr>
            <a:r>
              <a:rPr lang="en-US" dirty="0" smtClean="0"/>
              <a:t>          a = a + 5;</a:t>
            </a:r>
          </a:p>
          <a:p>
            <a:pPr marL="4572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goto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Label2</a:t>
            </a:r>
            <a:r>
              <a:rPr lang="en-US" dirty="0" smtClean="0"/>
              <a:t>;</a:t>
            </a:r>
          </a:p>
          <a:p>
            <a:pPr marL="4572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Label1:</a:t>
            </a:r>
          </a:p>
          <a:p>
            <a:pPr marL="45720" indent="0">
              <a:buNone/>
            </a:pPr>
            <a:r>
              <a:rPr lang="en-US" dirty="0" smtClean="0"/>
              <a:t>         a = a - 5;</a:t>
            </a:r>
          </a:p>
          <a:p>
            <a:pPr marL="4572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Label2: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07904" y="3861048"/>
            <a:ext cx="5256584" cy="252028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marL="45720" indent="0" algn="ctr">
              <a:buNone/>
            </a:pPr>
            <a:r>
              <a:rPr lang="en-US" b="1" dirty="0" smtClean="0"/>
              <a:t>ARM Code (a maps to R0)</a:t>
            </a:r>
          </a:p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r>
              <a:rPr lang="en-US" dirty="0" smtClean="0"/>
              <a:t>              CMP  R0, #5	    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;if (a == 5)</a:t>
            </a:r>
          </a:p>
          <a:p>
            <a:pPr marL="45720" indent="0">
              <a:buNone/>
            </a:pPr>
            <a:r>
              <a:rPr lang="en-US" dirty="0" smtClean="0"/>
              <a:t>              BEQ   </a:t>
            </a:r>
            <a:r>
              <a:rPr lang="en-US" dirty="0" smtClean="0">
                <a:solidFill>
                  <a:srgbClr val="00B050"/>
                </a:solidFill>
              </a:rPr>
              <a:t>Label1             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;   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goto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Label1</a:t>
            </a:r>
          </a:p>
          <a:p>
            <a:pPr marL="4572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              </a:t>
            </a:r>
            <a:r>
              <a:rPr lang="en-US" dirty="0" smtClean="0">
                <a:solidFill>
                  <a:schemeClr val="tx1"/>
                </a:solidFill>
              </a:rPr>
              <a:t>ADD   R0,  R0,  #5     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;a = a + 5</a:t>
            </a:r>
          </a:p>
          <a:p>
            <a:pPr marL="4572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              </a:t>
            </a:r>
            <a:r>
              <a:rPr lang="en-US" dirty="0" smtClean="0">
                <a:solidFill>
                  <a:schemeClr val="tx1"/>
                </a:solidFill>
              </a:rPr>
              <a:t>B        </a:t>
            </a:r>
            <a:r>
              <a:rPr lang="en-US" dirty="0" smtClean="0">
                <a:solidFill>
                  <a:srgbClr val="0070C0"/>
                </a:solidFill>
              </a:rPr>
              <a:t>Label2</a:t>
            </a:r>
            <a:r>
              <a:rPr lang="en-US" dirty="0" smtClean="0">
                <a:solidFill>
                  <a:schemeClr val="tx1"/>
                </a:solidFill>
              </a:rPr>
              <a:t>            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;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goto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Label2</a:t>
            </a:r>
          </a:p>
          <a:p>
            <a:pPr marL="4572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Label1    </a:t>
            </a:r>
            <a:r>
              <a:rPr lang="en-US" dirty="0" smtClean="0">
                <a:solidFill>
                  <a:schemeClr val="tx1"/>
                </a:solidFill>
              </a:rPr>
              <a:t>SUB R0, R0, #5         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; a = a - 5</a:t>
            </a:r>
          </a:p>
          <a:p>
            <a:pPr marL="4572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Label2</a:t>
            </a:r>
          </a:p>
          <a:p>
            <a:pPr marL="45720" indent="0">
              <a:buNone/>
            </a:pPr>
            <a:r>
              <a:rPr lang="en-US" dirty="0" smtClean="0"/>
              <a:t>          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12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Convert the following C program to ARM assembly. Assume that  a maps to R0, and b maps to R1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31403" y="2996952"/>
            <a:ext cx="2095513" cy="252028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4572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if ( a != 5 )  </a:t>
            </a:r>
          </a:p>
          <a:p>
            <a:pPr marL="4572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{</a:t>
            </a:r>
          </a:p>
          <a:p>
            <a:pPr marL="4572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     b = a + 5;</a:t>
            </a:r>
          </a:p>
          <a:p>
            <a:pPr marL="4572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     a = a  - 2;</a:t>
            </a:r>
          </a:p>
          <a:p>
            <a:pPr marL="4572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} </a:t>
            </a:r>
          </a:p>
          <a:p>
            <a:pPr marL="45720" indent="0"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a = a + b;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6" name="Left Brace 5"/>
          <p:cNvSpPr/>
          <p:nvPr/>
        </p:nvSpPr>
        <p:spPr>
          <a:xfrm>
            <a:off x="1399355" y="3573016"/>
            <a:ext cx="432048" cy="136815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e 7"/>
          <p:cNvSpPr/>
          <p:nvPr/>
        </p:nvSpPr>
        <p:spPr>
          <a:xfrm>
            <a:off x="1491026" y="5049090"/>
            <a:ext cx="288032" cy="29641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5496" y="3717032"/>
            <a:ext cx="17311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B050"/>
                </a:solidFill>
              </a:rPr>
              <a:t>Do if condition </a:t>
            </a:r>
          </a:p>
          <a:p>
            <a:pPr algn="ctr"/>
            <a:r>
              <a:rPr lang="en-US" sz="2000" dirty="0" smtClean="0">
                <a:solidFill>
                  <a:srgbClr val="00B050"/>
                </a:solidFill>
              </a:rPr>
              <a:t>is true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6516" y="4973106"/>
            <a:ext cx="1246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Do always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4067944" y="3153162"/>
            <a:ext cx="1080120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851920" y="3513202"/>
            <a:ext cx="15127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Transform to </a:t>
            </a:r>
          </a:p>
          <a:p>
            <a:pPr algn="ctr"/>
            <a:r>
              <a:rPr lang="en-US" sz="2000" dirty="0" err="1" smtClean="0"/>
              <a:t>goto</a:t>
            </a:r>
            <a:r>
              <a:rPr lang="en-US" sz="2000" dirty="0" smtClean="0"/>
              <a:t>-label</a:t>
            </a:r>
            <a:endParaRPr lang="en-US" sz="2000" dirty="0"/>
          </a:p>
        </p:txBody>
      </p:sp>
      <p:sp>
        <p:nvSpPr>
          <p:cNvPr id="14" name="Rectangle 13"/>
          <p:cNvSpPr/>
          <p:nvPr/>
        </p:nvSpPr>
        <p:spPr>
          <a:xfrm>
            <a:off x="5292080" y="2564904"/>
            <a:ext cx="3312368" cy="17281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4572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if ( a </a:t>
            </a:r>
            <a:r>
              <a:rPr lang="en-US" sz="2400" b="1" dirty="0" smtClean="0">
                <a:solidFill>
                  <a:srgbClr val="FF0000"/>
                </a:solidFill>
              </a:rPr>
              <a:t>==</a:t>
            </a:r>
            <a:r>
              <a:rPr lang="en-US" sz="2400" dirty="0" smtClean="0">
                <a:solidFill>
                  <a:srgbClr val="00B050"/>
                </a:solidFill>
              </a:rPr>
              <a:t> 5 )  </a:t>
            </a:r>
            <a:r>
              <a:rPr lang="en-US" sz="2400" dirty="0" err="1" smtClean="0">
                <a:solidFill>
                  <a:srgbClr val="00B050"/>
                </a:solidFill>
              </a:rPr>
              <a:t>goto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</a:rPr>
              <a:t>Endif</a:t>
            </a:r>
            <a:r>
              <a:rPr lang="en-US" sz="2400" dirty="0" smtClean="0">
                <a:solidFill>
                  <a:srgbClr val="00B050"/>
                </a:solidFill>
              </a:rPr>
              <a:t>  </a:t>
            </a:r>
          </a:p>
          <a:p>
            <a:pPr marL="4572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     b = a + 5;</a:t>
            </a:r>
          </a:p>
          <a:p>
            <a:pPr marL="4572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     a = a  - 2;</a:t>
            </a:r>
          </a:p>
          <a:p>
            <a:pPr marL="45720" indent="0">
              <a:buNone/>
            </a:pPr>
            <a:r>
              <a:rPr lang="en-US" sz="2400" dirty="0" err="1" smtClean="0">
                <a:solidFill>
                  <a:srgbClr val="0070C0"/>
                </a:solidFill>
              </a:rPr>
              <a:t>Endif</a:t>
            </a:r>
            <a:r>
              <a:rPr lang="en-US" sz="2400" dirty="0" smtClean="0">
                <a:solidFill>
                  <a:srgbClr val="0070C0"/>
                </a:solidFill>
              </a:rPr>
              <a:t>:  a = a + b;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5" name="Down Arrow 14"/>
          <p:cNvSpPr/>
          <p:nvPr/>
        </p:nvSpPr>
        <p:spPr>
          <a:xfrm>
            <a:off x="5508104" y="4365104"/>
            <a:ext cx="57606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68144" y="4233282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Transform to ARM assembly</a:t>
            </a:r>
            <a:endParaRPr lang="en-US" sz="2000" dirty="0"/>
          </a:p>
        </p:txBody>
      </p:sp>
      <p:sp>
        <p:nvSpPr>
          <p:cNvPr id="17" name="Rectangle 16"/>
          <p:cNvSpPr/>
          <p:nvPr/>
        </p:nvSpPr>
        <p:spPr>
          <a:xfrm>
            <a:off x="5076056" y="4725144"/>
            <a:ext cx="3744416" cy="194421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4572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          CMP  R0, #5  </a:t>
            </a:r>
          </a:p>
          <a:p>
            <a:pPr marL="4572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          BEQ   </a:t>
            </a:r>
            <a:r>
              <a:rPr lang="en-US" sz="2400" dirty="0" err="1" smtClean="0">
                <a:solidFill>
                  <a:srgbClr val="00B050"/>
                </a:solidFill>
              </a:rPr>
              <a:t>Endif</a:t>
            </a:r>
            <a:r>
              <a:rPr lang="en-US" sz="2400" dirty="0" smtClean="0">
                <a:solidFill>
                  <a:srgbClr val="00B050"/>
                </a:solidFill>
              </a:rPr>
              <a:t>  </a:t>
            </a:r>
          </a:p>
          <a:p>
            <a:pPr marL="4572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          ADD R1, R0, #5</a:t>
            </a:r>
          </a:p>
          <a:p>
            <a:pPr marL="4572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          SUB  R0, R0, #2</a:t>
            </a:r>
          </a:p>
          <a:p>
            <a:pPr marL="45720" indent="0">
              <a:buNone/>
            </a:pPr>
            <a:r>
              <a:rPr lang="en-US" sz="2400" dirty="0" err="1" smtClean="0">
                <a:solidFill>
                  <a:srgbClr val="0070C0"/>
                </a:solidFill>
              </a:rPr>
              <a:t>Endif</a:t>
            </a:r>
            <a:r>
              <a:rPr lang="en-US" sz="2400" dirty="0" smtClean="0">
                <a:solidFill>
                  <a:srgbClr val="0070C0"/>
                </a:solidFill>
              </a:rPr>
              <a:t>  ADD R0, R0, R1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 animBg="1"/>
      <p:bldP spid="15" grpId="0" animBg="1"/>
      <p:bldP spid="16" grpId="0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Convert the following C program to ARM assembly. Assume that  a maps to R0, and b maps to R1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83968" y="2636912"/>
            <a:ext cx="3168352" cy="396044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4572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if ( a != 10)  </a:t>
            </a:r>
          </a:p>
          <a:p>
            <a:pPr marL="4572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{</a:t>
            </a:r>
          </a:p>
          <a:p>
            <a:pPr marL="4572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     b = a + 10;</a:t>
            </a:r>
          </a:p>
          <a:p>
            <a:pPr marL="4572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     a = a  - 5;</a:t>
            </a:r>
          </a:p>
          <a:p>
            <a:pPr marL="45720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} </a:t>
            </a:r>
          </a:p>
          <a:p>
            <a:pPr marL="4572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else {</a:t>
            </a:r>
          </a:p>
          <a:p>
            <a:pPr marL="4572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 b = a + 20;</a:t>
            </a:r>
          </a:p>
          <a:p>
            <a:pPr marL="4572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 a = a – 10;</a:t>
            </a:r>
          </a:p>
          <a:p>
            <a:pPr marL="4572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}</a:t>
            </a:r>
          </a:p>
          <a:p>
            <a:pPr marL="45720" indent="0"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a = a + b;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6" name="Left Brace 5"/>
          <p:cNvSpPr/>
          <p:nvPr/>
        </p:nvSpPr>
        <p:spPr>
          <a:xfrm>
            <a:off x="3707904" y="3212976"/>
            <a:ext cx="432048" cy="136815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>
            <a:off x="3707904" y="4653136"/>
            <a:ext cx="432048" cy="136815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e 7"/>
          <p:cNvSpPr/>
          <p:nvPr/>
        </p:nvSpPr>
        <p:spPr>
          <a:xfrm>
            <a:off x="3851920" y="6084912"/>
            <a:ext cx="288032" cy="29641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698961" y="3284984"/>
            <a:ext cx="22969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B050"/>
                </a:solidFill>
              </a:rPr>
              <a:t>Do if condition is </a:t>
            </a:r>
          </a:p>
          <a:p>
            <a:pPr algn="ctr"/>
            <a:r>
              <a:rPr lang="en-US" sz="2400" dirty="0" smtClean="0">
                <a:solidFill>
                  <a:srgbClr val="00B050"/>
                </a:solidFill>
              </a:rPr>
              <a:t>true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70969" y="4797152"/>
            <a:ext cx="22969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Do if condition is 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false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4105" y="5976990"/>
            <a:ext cx="1459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Do always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Loop (1)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Simple loop in C  </a:t>
            </a:r>
            <a:r>
              <a:rPr lang="en-US" dirty="0" smtClean="0"/>
              <a:t>(</a:t>
            </a:r>
            <a:r>
              <a:rPr lang="en-US" dirty="0" err="1" smtClean="0"/>
              <a:t>goto</a:t>
            </a:r>
            <a:r>
              <a:rPr lang="en-US" dirty="0" smtClean="0"/>
              <a:t>-label)</a:t>
            </a:r>
          </a:p>
          <a:p>
            <a:pPr>
              <a:buFontTx/>
              <a:buNone/>
            </a:pPr>
            <a:r>
              <a:rPr lang="en-US" dirty="0" smtClean="0">
                <a:solidFill>
                  <a:schemeClr val="accent2"/>
                </a:solidFill>
                <a:latin typeface="Courier New" pitchFamily="49" charset="0"/>
              </a:rPr>
              <a:t>	</a:t>
            </a:r>
            <a:r>
              <a:rPr lang="en-US" dirty="0" smtClean="0">
                <a:solidFill>
                  <a:schemeClr val="accent2"/>
                </a:solidFill>
              </a:rPr>
              <a:t>Loop:	</a:t>
            </a:r>
            <a:r>
              <a:rPr lang="en-US" dirty="0" err="1" smtClean="0">
                <a:solidFill>
                  <a:schemeClr val="accent2"/>
                </a:solidFill>
              </a:rPr>
              <a:t>i</a:t>
            </a:r>
            <a:r>
              <a:rPr lang="en-US" dirty="0" smtClean="0">
                <a:solidFill>
                  <a:schemeClr val="accent2"/>
                </a:solidFill>
              </a:rPr>
              <a:t> = </a:t>
            </a:r>
            <a:r>
              <a:rPr lang="en-US" dirty="0" err="1" smtClean="0">
                <a:solidFill>
                  <a:schemeClr val="accent2"/>
                </a:solidFill>
              </a:rPr>
              <a:t>i</a:t>
            </a:r>
            <a:r>
              <a:rPr lang="en-US" dirty="0" smtClean="0">
                <a:solidFill>
                  <a:schemeClr val="accent2"/>
                </a:solidFill>
              </a:rPr>
              <a:t> + 1;</a:t>
            </a:r>
            <a:br>
              <a:rPr lang="en-US" dirty="0" smtClean="0">
                <a:solidFill>
                  <a:schemeClr val="accent2"/>
                </a:solidFill>
              </a:rPr>
            </a:br>
            <a:r>
              <a:rPr lang="en-US" dirty="0" smtClean="0">
                <a:solidFill>
                  <a:schemeClr val="accent2"/>
                </a:solidFill>
              </a:rPr>
              <a:t>		if (</a:t>
            </a:r>
            <a:r>
              <a:rPr lang="en-US" dirty="0" err="1" smtClean="0">
                <a:solidFill>
                  <a:schemeClr val="accent2"/>
                </a:solidFill>
              </a:rPr>
              <a:t>i</a:t>
            </a:r>
            <a:r>
              <a:rPr lang="en-US" dirty="0" smtClean="0">
                <a:solidFill>
                  <a:schemeClr val="accent2"/>
                </a:solidFill>
              </a:rPr>
              <a:t> != 5) </a:t>
            </a:r>
            <a:r>
              <a:rPr lang="en-US" dirty="0" err="1" smtClean="0">
                <a:solidFill>
                  <a:schemeClr val="accent2"/>
                </a:solidFill>
              </a:rPr>
              <a:t>goto</a:t>
            </a:r>
            <a:r>
              <a:rPr lang="en-US" dirty="0" smtClean="0">
                <a:solidFill>
                  <a:schemeClr val="accent2"/>
                </a:solidFill>
              </a:rPr>
              <a:t> Loop;</a:t>
            </a:r>
          </a:p>
          <a:p>
            <a:pPr>
              <a:buFontTx/>
              <a:buNone/>
            </a:pPr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b="1" dirty="0" smtClean="0"/>
              <a:t>ARM Assembly (</a:t>
            </a:r>
            <a:r>
              <a:rPr lang="en-US" b="1" dirty="0" err="1" smtClean="0"/>
              <a:t>i</a:t>
            </a:r>
            <a:r>
              <a:rPr lang="en-US" b="1" dirty="0" smtClean="0"/>
              <a:t> maps to R0)</a:t>
            </a:r>
          </a:p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  <a:latin typeface="Courier New" pitchFamily="49" charset="0"/>
              </a:rPr>
              <a:t>	</a:t>
            </a:r>
            <a:r>
              <a:rPr lang="en-US" dirty="0" smtClean="0">
                <a:solidFill>
                  <a:schemeClr val="accent2"/>
                </a:solidFill>
              </a:rPr>
              <a:t>Loop	ADD  R0, R0, #1</a:t>
            </a:r>
          </a:p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</a:rPr>
              <a:t>                  CMP  R0,  #5</a:t>
            </a:r>
            <a:br>
              <a:rPr lang="en-US" dirty="0" smtClean="0">
                <a:solidFill>
                  <a:schemeClr val="accent2"/>
                </a:solidFill>
              </a:rPr>
            </a:br>
            <a:r>
              <a:rPr lang="en-US" dirty="0" smtClean="0">
                <a:solidFill>
                  <a:schemeClr val="accent2"/>
                </a:solidFill>
              </a:rPr>
              <a:t>		BNE   Loop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lowchart: Decision 3"/>
          <p:cNvSpPr/>
          <p:nvPr/>
        </p:nvSpPr>
        <p:spPr>
          <a:xfrm>
            <a:off x="6269277" y="3429000"/>
            <a:ext cx="2448272" cy="1152128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i</a:t>
            </a:r>
            <a:r>
              <a:rPr lang="en-US" sz="2400" dirty="0" smtClean="0"/>
              <a:t>  != 5 ?</a:t>
            </a:r>
            <a:endParaRPr lang="en-US" sz="2400" dirty="0"/>
          </a:p>
        </p:txBody>
      </p:sp>
      <p:cxnSp>
        <p:nvCxnSpPr>
          <p:cNvPr id="5" name="Straight Arrow Connector 4"/>
          <p:cNvCxnSpPr>
            <a:endCxn id="4" idx="0"/>
          </p:cNvCxnSpPr>
          <p:nvPr/>
        </p:nvCxnSpPr>
        <p:spPr>
          <a:xfrm>
            <a:off x="7493413" y="3140968"/>
            <a:ext cx="0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hape 5"/>
          <p:cNvCxnSpPr>
            <a:stCxn id="4" idx="1"/>
            <a:endCxn id="8" idx="1"/>
          </p:cNvCxnSpPr>
          <p:nvPr/>
        </p:nvCxnSpPr>
        <p:spPr>
          <a:xfrm rot="10800000" flipH="1">
            <a:off x="6269277" y="2852936"/>
            <a:ext cx="432048" cy="1152128"/>
          </a:xfrm>
          <a:prstGeom prst="bentConnector3">
            <a:avLst>
              <a:gd name="adj1" fmla="val -52911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701325" y="2564904"/>
            <a:ext cx="158417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i</a:t>
            </a:r>
            <a:r>
              <a:rPr lang="en-US" sz="2400" dirty="0" smtClean="0"/>
              <a:t> = </a:t>
            </a:r>
            <a:r>
              <a:rPr lang="en-US" sz="2400" dirty="0" err="1" smtClean="0"/>
              <a:t>i</a:t>
            </a:r>
            <a:r>
              <a:rPr lang="en-US" sz="2400" dirty="0" smtClean="0"/>
              <a:t> + 1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6012160" y="3635732"/>
            <a:ext cx="545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493413" y="4509120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false</a:t>
            </a:r>
            <a:endParaRPr lang="en-US" dirty="0"/>
          </a:p>
        </p:txBody>
      </p:sp>
      <p:cxnSp>
        <p:nvCxnSpPr>
          <p:cNvPr id="23" name="Straight Arrow Connector 22"/>
          <p:cNvCxnSpPr>
            <a:stCxn id="4" idx="2"/>
          </p:cNvCxnSpPr>
          <p:nvPr/>
        </p:nvCxnSpPr>
        <p:spPr>
          <a:xfrm>
            <a:off x="7493413" y="4581128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7482763" y="2263017"/>
            <a:ext cx="0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Loop (2)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In C, </a:t>
            </a:r>
            <a:r>
              <a:rPr lang="en-US" dirty="0" smtClean="0"/>
              <a:t>normally we use </a:t>
            </a:r>
            <a:r>
              <a:rPr lang="en-US" b="1" dirty="0" smtClean="0">
                <a:solidFill>
                  <a:srgbClr val="00B050"/>
                </a:solidFill>
              </a:rPr>
              <a:t>while</a:t>
            </a:r>
            <a:r>
              <a:rPr lang="en-US" dirty="0" smtClean="0"/>
              <a:t> or </a:t>
            </a:r>
            <a:r>
              <a:rPr lang="en-US" b="1" dirty="0" smtClean="0">
                <a:solidFill>
                  <a:srgbClr val="00B050"/>
                </a:solidFill>
              </a:rPr>
              <a:t>for</a:t>
            </a:r>
            <a:r>
              <a:rPr lang="en-US" dirty="0" smtClean="0"/>
              <a:t> instead of </a:t>
            </a:r>
            <a:r>
              <a:rPr lang="en-US" dirty="0" err="1" smtClean="0"/>
              <a:t>goto</a:t>
            </a:r>
            <a:r>
              <a:rPr lang="en-US" dirty="0" smtClean="0"/>
              <a:t>-label</a:t>
            </a:r>
          </a:p>
          <a:p>
            <a:pPr>
              <a:buFontTx/>
              <a:buNone/>
            </a:pPr>
            <a:r>
              <a:rPr lang="en-US" dirty="0" smtClean="0">
                <a:solidFill>
                  <a:schemeClr val="accent2"/>
                </a:solidFill>
                <a:latin typeface="Courier New" pitchFamily="49" charset="0"/>
              </a:rPr>
              <a:t>	</a:t>
            </a:r>
            <a:r>
              <a:rPr lang="en-US" dirty="0" smtClean="0">
                <a:solidFill>
                  <a:schemeClr val="accent2"/>
                </a:solidFill>
              </a:rPr>
              <a:t>while( </a:t>
            </a:r>
            <a:r>
              <a:rPr lang="en-US" dirty="0" err="1" smtClean="0">
                <a:solidFill>
                  <a:schemeClr val="accent2"/>
                </a:solidFill>
              </a:rPr>
              <a:t>i</a:t>
            </a:r>
            <a:r>
              <a:rPr lang="en-US" dirty="0" smtClean="0">
                <a:solidFill>
                  <a:schemeClr val="accent2"/>
                </a:solidFill>
              </a:rPr>
              <a:t> != 10)</a:t>
            </a:r>
          </a:p>
          <a:p>
            <a:pPr>
              <a:buFontTx/>
              <a:buNone/>
            </a:pPr>
            <a:r>
              <a:rPr lang="en-US" dirty="0" smtClean="0">
                <a:solidFill>
                  <a:schemeClr val="accent2"/>
                </a:solidFill>
              </a:rPr>
              <a:t>           </a:t>
            </a:r>
            <a:r>
              <a:rPr lang="en-US" dirty="0" err="1" smtClean="0">
                <a:solidFill>
                  <a:schemeClr val="accent2"/>
                </a:solidFill>
              </a:rPr>
              <a:t>i</a:t>
            </a:r>
            <a:r>
              <a:rPr lang="en-US" dirty="0" smtClean="0">
                <a:solidFill>
                  <a:schemeClr val="accent2"/>
                </a:solidFill>
              </a:rPr>
              <a:t> = </a:t>
            </a:r>
            <a:r>
              <a:rPr lang="en-US" dirty="0" err="1" smtClean="0">
                <a:solidFill>
                  <a:schemeClr val="accent2"/>
                </a:solidFill>
              </a:rPr>
              <a:t>i</a:t>
            </a:r>
            <a:r>
              <a:rPr lang="en-US" dirty="0" smtClean="0">
                <a:solidFill>
                  <a:schemeClr val="accent2"/>
                </a:solidFill>
              </a:rPr>
              <a:t> + 1;</a:t>
            </a:r>
            <a:br>
              <a:rPr lang="en-US" dirty="0" smtClean="0">
                <a:solidFill>
                  <a:schemeClr val="accent2"/>
                </a:solidFill>
              </a:rPr>
            </a:br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b="1" dirty="0" smtClean="0"/>
              <a:t>ARM Assembly (</a:t>
            </a:r>
            <a:r>
              <a:rPr lang="en-US" b="1" dirty="0" err="1" smtClean="0"/>
              <a:t>i</a:t>
            </a:r>
            <a:r>
              <a:rPr lang="en-US" b="1" dirty="0" smtClean="0"/>
              <a:t> maps to R0)</a:t>
            </a:r>
          </a:p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  <a:latin typeface="Courier New" pitchFamily="49" charset="0"/>
              </a:rPr>
              <a:t>	</a:t>
            </a:r>
            <a:r>
              <a:rPr lang="en-US" dirty="0" smtClean="0">
                <a:solidFill>
                  <a:schemeClr val="accent2"/>
                </a:solidFill>
              </a:rPr>
              <a:t>Loop	CMP   R0, #10</a:t>
            </a:r>
          </a:p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</a:rPr>
              <a:t>                   BEQ    </a:t>
            </a:r>
            <a:r>
              <a:rPr lang="en-US" dirty="0" err="1" smtClean="0">
                <a:solidFill>
                  <a:schemeClr val="accent2"/>
                </a:solidFill>
              </a:rPr>
              <a:t>EndLoop</a:t>
            </a:r>
            <a:r>
              <a:rPr lang="en-US" dirty="0" smtClean="0">
                <a:solidFill>
                  <a:schemeClr val="accent2"/>
                </a:solidFill>
              </a:rPr>
              <a:t/>
            </a:r>
            <a:br>
              <a:rPr lang="en-US" dirty="0" smtClean="0">
                <a:solidFill>
                  <a:schemeClr val="accent2"/>
                </a:solidFill>
              </a:rPr>
            </a:br>
            <a:r>
              <a:rPr lang="en-US" dirty="0" smtClean="0">
                <a:solidFill>
                  <a:schemeClr val="accent2"/>
                </a:solidFill>
              </a:rPr>
              <a:t>		ADD   R0, R0, #1</a:t>
            </a:r>
          </a:p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</a:rPr>
              <a:t>			B        Loop</a:t>
            </a:r>
          </a:p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</a:rPr>
              <a:t>   </a:t>
            </a:r>
            <a:r>
              <a:rPr lang="en-US" dirty="0" err="1" smtClean="0">
                <a:solidFill>
                  <a:schemeClr val="accent2"/>
                </a:solidFill>
              </a:rPr>
              <a:t>EndLoop</a:t>
            </a:r>
            <a:endParaRPr lang="en-US" dirty="0" smtClean="0">
              <a:solidFill>
                <a:schemeClr val="accent2"/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Flowchart: Decision 3"/>
          <p:cNvSpPr/>
          <p:nvPr/>
        </p:nvSpPr>
        <p:spPr>
          <a:xfrm>
            <a:off x="5966497" y="2420887"/>
            <a:ext cx="2695212" cy="1152128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i</a:t>
            </a:r>
            <a:r>
              <a:rPr lang="en-US" sz="2400" dirty="0" smtClean="0"/>
              <a:t>  != 10 ?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6515324" y="3933055"/>
            <a:ext cx="158417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i</a:t>
            </a:r>
            <a:r>
              <a:rPr lang="en-US" sz="2400" dirty="0" smtClean="0"/>
              <a:t> = </a:t>
            </a:r>
            <a:r>
              <a:rPr lang="en-US" sz="2400" dirty="0" err="1" smtClean="0"/>
              <a:t>i</a:t>
            </a:r>
            <a:r>
              <a:rPr lang="en-US" sz="2400" dirty="0" smtClean="0"/>
              <a:t> + 1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7365565" y="3428999"/>
            <a:ext cx="545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true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4" idx="2"/>
            <a:endCxn id="8" idx="0"/>
          </p:cNvCxnSpPr>
          <p:nvPr/>
        </p:nvCxnSpPr>
        <p:spPr>
          <a:xfrm flipH="1">
            <a:off x="7307412" y="3573015"/>
            <a:ext cx="6691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hape 23"/>
          <p:cNvCxnSpPr>
            <a:stCxn id="8" idx="2"/>
            <a:endCxn id="4" idx="1"/>
          </p:cNvCxnSpPr>
          <p:nvPr/>
        </p:nvCxnSpPr>
        <p:spPr>
          <a:xfrm rot="5400000" flipH="1">
            <a:off x="5880871" y="3082578"/>
            <a:ext cx="1512168" cy="1340915"/>
          </a:xfrm>
          <a:prstGeom prst="bentConnector4">
            <a:avLst>
              <a:gd name="adj1" fmla="val -15117"/>
              <a:gd name="adj2" fmla="val 117048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7293557" y="2132856"/>
            <a:ext cx="0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hape 29"/>
          <p:cNvCxnSpPr>
            <a:stCxn id="4" idx="3"/>
          </p:cNvCxnSpPr>
          <p:nvPr/>
        </p:nvCxnSpPr>
        <p:spPr>
          <a:xfrm>
            <a:off x="8661709" y="2996951"/>
            <a:ext cx="144016" cy="2160241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8476600" y="2627620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false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Branch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8112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So far, we branch on </a:t>
            </a:r>
            <a:r>
              <a:rPr lang="en-US" dirty="0" err="1" smtClean="0"/>
              <a:t>Uncondition</a:t>
            </a:r>
            <a:r>
              <a:rPr lang="en-US" dirty="0" smtClean="0"/>
              <a:t>, Equal, and Not Equal (B, BEQ, and BNE)</a:t>
            </a:r>
          </a:p>
          <a:p>
            <a:r>
              <a:rPr lang="en-US" dirty="0" smtClean="0"/>
              <a:t>How about</a:t>
            </a:r>
          </a:p>
          <a:p>
            <a:pPr lvl="1"/>
            <a:r>
              <a:rPr lang="en-US" dirty="0" smtClean="0"/>
              <a:t>Greater than  </a:t>
            </a:r>
            <a:r>
              <a:rPr lang="en-US" b="1" dirty="0" smtClean="0">
                <a:solidFill>
                  <a:srgbClr val="0070C0"/>
                </a:solidFill>
              </a:rPr>
              <a:t>&gt;</a:t>
            </a:r>
          </a:p>
          <a:p>
            <a:pPr lvl="1"/>
            <a:r>
              <a:rPr lang="en-US" dirty="0" smtClean="0"/>
              <a:t>Greater than or equal  </a:t>
            </a:r>
            <a:r>
              <a:rPr lang="en-US" b="1" dirty="0" smtClean="0">
                <a:solidFill>
                  <a:srgbClr val="0070C0"/>
                </a:solidFill>
              </a:rPr>
              <a:t>&gt;=</a:t>
            </a:r>
          </a:p>
          <a:p>
            <a:pPr lvl="1"/>
            <a:r>
              <a:rPr lang="en-US" dirty="0" smtClean="0"/>
              <a:t>Less than   </a:t>
            </a:r>
            <a:r>
              <a:rPr lang="en-US" b="1" dirty="0" smtClean="0">
                <a:solidFill>
                  <a:srgbClr val="0070C0"/>
                </a:solidFill>
              </a:rPr>
              <a:t>&lt;</a:t>
            </a:r>
          </a:p>
          <a:p>
            <a:pPr lvl="1"/>
            <a:r>
              <a:rPr lang="en-US" dirty="0" smtClean="0"/>
              <a:t>Less than or equal   </a:t>
            </a:r>
            <a:r>
              <a:rPr lang="en-US" b="1" dirty="0" smtClean="0">
                <a:solidFill>
                  <a:srgbClr val="0070C0"/>
                </a:solidFill>
              </a:rPr>
              <a:t>&lt;=</a:t>
            </a:r>
          </a:p>
          <a:p>
            <a:r>
              <a:rPr lang="en-US" dirty="0" smtClean="0"/>
              <a:t>Lucky for us, ARM has these instructions for you.</a:t>
            </a:r>
          </a:p>
          <a:p>
            <a:pPr lvl="1"/>
            <a:r>
              <a:rPr lang="en-US" dirty="0" smtClean="0"/>
              <a:t>BGT    (Branch greater than)   </a:t>
            </a:r>
          </a:p>
          <a:p>
            <a:pPr lvl="1"/>
            <a:r>
              <a:rPr lang="en-US" dirty="0" smtClean="0"/>
              <a:t>BGE    (Branch greater than or equal)</a:t>
            </a:r>
          </a:p>
          <a:p>
            <a:pPr lvl="1"/>
            <a:r>
              <a:rPr lang="en-US" dirty="0" smtClean="0"/>
              <a:t>BLT     (Branch less than)</a:t>
            </a:r>
          </a:p>
          <a:p>
            <a:pPr lvl="1"/>
            <a:r>
              <a:rPr lang="en-US" dirty="0" smtClean="0"/>
              <a:t>BLE     (Branch less than or equal) 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1776</TotalTime>
  <Words>1433</Words>
  <Application>Microsoft Office PowerPoint</Application>
  <PresentationFormat>On-screen Show (4:3)</PresentationFormat>
  <Paragraphs>420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Median</vt:lpstr>
      <vt:lpstr>Making Decision</vt:lpstr>
      <vt:lpstr>Review: C Decision (Control Flow)</vt:lpstr>
      <vt:lpstr>Using Goto and Label</vt:lpstr>
      <vt:lpstr>ARM Decision Instructions (Control Flow)</vt:lpstr>
      <vt:lpstr>Example 1</vt:lpstr>
      <vt:lpstr>Exercise 1</vt:lpstr>
      <vt:lpstr>Simple Loop (1)  </vt:lpstr>
      <vt:lpstr>Simple Loop (2)  </vt:lpstr>
      <vt:lpstr>More on Branch Instructions</vt:lpstr>
      <vt:lpstr>Example 2</vt:lpstr>
      <vt:lpstr>Exercise 2</vt:lpstr>
      <vt:lpstr>If- else if - else</vt:lpstr>
      <vt:lpstr>Comparing unsigned data</vt:lpstr>
      <vt:lpstr>Example 3</vt:lpstr>
      <vt:lpstr>How can branch instruction know the output of CMP instruction ?</vt:lpstr>
      <vt:lpstr>CMP and CSPR (=)</vt:lpstr>
      <vt:lpstr>CMP and CSPR (!=)</vt:lpstr>
      <vt:lpstr>CMP and CSPR (unsigned data &gt;=)</vt:lpstr>
      <vt:lpstr>CMP and CSPR (unsigned data &lt;)</vt:lpstr>
      <vt:lpstr>Conclusion : CPSR Flags for CMP Unsigned Data</vt:lpstr>
      <vt:lpstr>CMP and CSPR (signed data &gt;=)</vt:lpstr>
      <vt:lpstr>CMP and CSPR (signed data &lt;)</vt:lpstr>
      <vt:lpstr>Conclusion : CPSR Flags for CMP Signed Data</vt:lpstr>
      <vt:lpstr>Flag Setting Instructions</vt:lpstr>
      <vt:lpstr>Assignment 7</vt:lpstr>
    </vt:vector>
  </TitlesOfParts>
  <Company>Kmutnb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 Curriculum</dc:title>
  <dc:creator>admin</dc:creator>
  <cp:lastModifiedBy>choopan</cp:lastModifiedBy>
  <cp:revision>120</cp:revision>
  <dcterms:created xsi:type="dcterms:W3CDTF">2011-09-20T01:40:53Z</dcterms:created>
  <dcterms:modified xsi:type="dcterms:W3CDTF">2013-10-24T13:59:33Z</dcterms:modified>
</cp:coreProperties>
</file>