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318" r:id="rId5"/>
    <p:sldId id="319" r:id="rId6"/>
    <p:sldId id="320" r:id="rId7"/>
    <p:sldId id="324" r:id="rId8"/>
    <p:sldId id="321" r:id="rId9"/>
    <p:sldId id="323" r:id="rId10"/>
    <p:sldId id="325" r:id="rId11"/>
    <p:sldId id="259" r:id="rId12"/>
    <p:sldId id="322" r:id="rId13"/>
    <p:sldId id="326" r:id="rId14"/>
    <p:sldId id="327" r:id="rId15"/>
    <p:sldId id="328" r:id="rId16"/>
    <p:sldId id="329" r:id="rId17"/>
    <p:sldId id="330" r:id="rId18"/>
    <p:sldId id="331" r:id="rId19"/>
    <p:sldId id="334" r:id="rId20"/>
    <p:sldId id="336" r:id="rId21"/>
    <p:sldId id="337" r:id="rId22"/>
    <p:sldId id="338" r:id="rId23"/>
    <p:sldId id="339" r:id="rId24"/>
    <p:sldId id="342" r:id="rId25"/>
    <p:sldId id="341" r:id="rId26"/>
    <p:sldId id="343" r:id="rId27"/>
    <p:sldId id="345" r:id="rId28"/>
    <p:sldId id="332" r:id="rId29"/>
    <p:sldId id="347" r:id="rId30"/>
    <p:sldId id="34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4618" autoAdjust="0"/>
  </p:normalViewPr>
  <p:slideViewPr>
    <p:cSldViewPr>
      <p:cViewPr>
        <p:scale>
          <a:sx n="100" d="100"/>
          <a:sy n="100" d="100"/>
        </p:scale>
        <p:origin x="-29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2-01-05T03:14:00.989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CE990AC-050A-49E4-A137-7A594428F013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CE990AC-050A-49E4-A137-7A594428F013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CE990AC-050A-49E4-A137-7A594428F013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CE990AC-050A-49E4-A137-7A594428F013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CE990AC-050A-49E4-A137-7A594428F013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CE990AC-050A-49E4-A137-7A594428F013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7" Type="http://schemas.openxmlformats.org/officeDocument/2006/relationships/image" Target="../media/image5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 smtClean="0"/>
              <a:t>Multiplication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r"/>
            <a:r>
              <a:rPr lang="en-US" dirty="0"/>
              <a:t>353156 – Microprocessor</a:t>
            </a:r>
          </a:p>
          <a:p>
            <a:pPr algn="r"/>
            <a:r>
              <a:rPr lang="en-US" dirty="0"/>
              <a:t>Asst. Prof. Dr. </a:t>
            </a:r>
            <a:r>
              <a:rPr lang="en-US" dirty="0" err="1"/>
              <a:t>Choopan</a:t>
            </a:r>
            <a:r>
              <a:rPr lang="en-US" dirty="0"/>
              <a:t> </a:t>
            </a:r>
            <a:r>
              <a:rPr lang="en-US" dirty="0" err="1"/>
              <a:t>Rattanapoka</a:t>
            </a:r>
            <a:r>
              <a:rPr lang="en-US" dirty="0"/>
              <a:t> and Asst. Prof. Dr. </a:t>
            </a:r>
            <a:r>
              <a:rPr lang="en-US" dirty="0" err="1"/>
              <a:t>Suphot</a:t>
            </a:r>
            <a:r>
              <a:rPr lang="en-US" dirty="0"/>
              <a:t> </a:t>
            </a:r>
            <a:r>
              <a:rPr lang="en-US"/>
              <a:t>Chunwiphat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2’s Complement Multiplication (more example)</a:t>
            </a:r>
            <a:endParaRPr lang="en-US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1560" y="1669504"/>
            <a:ext cx="8153400" cy="33436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Multiplicand (-8</a:t>
            </a:r>
            <a:r>
              <a:rPr kumimoji="0" lang="en-US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		1	0	0	0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Multiplier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( 3</a:t>
            </a:r>
            <a:r>
              <a:rPr kumimoji="0" lang="en-US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		0	0	1	1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24328" y="195753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707904" y="2605608"/>
            <a:ext cx="410445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978074" y="257599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084168" y="257599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177874" y="257599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283968" y="257599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449682" y="257599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55776" y="257599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49482" y="257599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257599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84168" y="293603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177874" y="293603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4283968" y="293603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3449682" y="293603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2555776" y="293603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49482" y="293603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55576" y="293603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190262" y="336807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4283968" y="336807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3440192" y="336807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2555776" y="336807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1661870" y="336807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0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5576" y="336807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0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89424" y="387213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3383130" y="387213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2539354" y="387213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1654938" y="383143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761032" y="387213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0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6" name="Plus 35"/>
          <p:cNvSpPr/>
          <p:nvPr/>
        </p:nvSpPr>
        <p:spPr>
          <a:xfrm>
            <a:off x="251520" y="3037656"/>
            <a:ext cx="216024" cy="21602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Plus 36"/>
          <p:cNvSpPr/>
          <p:nvPr/>
        </p:nvSpPr>
        <p:spPr>
          <a:xfrm>
            <a:off x="251520" y="3469704"/>
            <a:ext cx="216024" cy="21602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Minus 37"/>
          <p:cNvSpPr/>
          <p:nvPr/>
        </p:nvSpPr>
        <p:spPr>
          <a:xfrm>
            <a:off x="251520" y="4035608"/>
            <a:ext cx="288032" cy="144016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4314448" y="3829744"/>
            <a:ext cx="35458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3425328" y="3829744"/>
            <a:ext cx="35458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2564378" y="3829744"/>
            <a:ext cx="35458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1679962" y="3831431"/>
            <a:ext cx="35458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786056" y="3831431"/>
            <a:ext cx="35458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0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4" name="Flowchart: Process 43"/>
          <p:cNvSpPr/>
          <p:nvPr/>
        </p:nvSpPr>
        <p:spPr>
          <a:xfrm>
            <a:off x="5220072" y="3829744"/>
            <a:ext cx="2160240" cy="432048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2’s complement..</a:t>
            </a:r>
            <a:endParaRPr lang="en-US" sz="2000" dirty="0"/>
          </a:p>
        </p:txBody>
      </p:sp>
      <p:sp>
        <p:nvSpPr>
          <p:cNvPr id="45" name="Plus 44"/>
          <p:cNvSpPr/>
          <p:nvPr/>
        </p:nvSpPr>
        <p:spPr>
          <a:xfrm>
            <a:off x="251520" y="3963600"/>
            <a:ext cx="216024" cy="21602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/>
          <p:nvPr/>
        </p:nvCxnSpPr>
        <p:spPr>
          <a:xfrm>
            <a:off x="899592" y="4405808"/>
            <a:ext cx="705678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978074" y="447781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6084168" y="447781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5177874" y="447781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52" name="TextBox 51"/>
          <p:cNvSpPr txBox="1"/>
          <p:nvPr/>
        </p:nvSpPr>
        <p:spPr>
          <a:xfrm>
            <a:off x="4283968" y="447781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53" name="TextBox 52"/>
          <p:cNvSpPr txBox="1"/>
          <p:nvPr/>
        </p:nvSpPr>
        <p:spPr>
          <a:xfrm>
            <a:off x="3449682" y="447781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54" name="TextBox 53"/>
          <p:cNvSpPr txBox="1"/>
          <p:nvPr/>
        </p:nvSpPr>
        <p:spPr>
          <a:xfrm>
            <a:off x="2555776" y="447781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55" name="TextBox 54"/>
          <p:cNvSpPr txBox="1"/>
          <p:nvPr/>
        </p:nvSpPr>
        <p:spPr>
          <a:xfrm>
            <a:off x="1649482" y="447950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56" name="TextBox 55"/>
          <p:cNvSpPr txBox="1"/>
          <p:nvPr/>
        </p:nvSpPr>
        <p:spPr>
          <a:xfrm>
            <a:off x="755576" y="447781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57" name="TextBox 56"/>
          <p:cNvSpPr txBox="1"/>
          <p:nvPr/>
        </p:nvSpPr>
        <p:spPr>
          <a:xfrm>
            <a:off x="107504" y="447781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1</a:t>
            </a: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884368" y="5482679"/>
            <a:ext cx="111601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=24</a:t>
            </a:r>
            <a:r>
              <a:rPr lang="en-US" sz="2900" baseline="-25000" dirty="0" smtClean="0"/>
              <a:t>10</a:t>
            </a:r>
            <a:endParaRPr lang="en-US" sz="2900" baseline="-25000" dirty="0"/>
          </a:p>
        </p:txBody>
      </p:sp>
      <p:sp>
        <p:nvSpPr>
          <p:cNvPr id="60" name="Flowchart: Process 59"/>
          <p:cNvSpPr/>
          <p:nvPr/>
        </p:nvSpPr>
        <p:spPr>
          <a:xfrm>
            <a:off x="5004048" y="5013176"/>
            <a:ext cx="2160240" cy="432048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2’s complement..</a:t>
            </a:r>
            <a:endParaRPr lang="en-US" sz="2000" dirty="0"/>
          </a:p>
        </p:txBody>
      </p:sp>
      <p:sp>
        <p:nvSpPr>
          <p:cNvPr id="61" name="Down Arrow 60"/>
          <p:cNvSpPr/>
          <p:nvPr/>
        </p:nvSpPr>
        <p:spPr>
          <a:xfrm>
            <a:off x="3851920" y="5013176"/>
            <a:ext cx="64807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6978074" y="551723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64" name="TextBox 63"/>
          <p:cNvSpPr txBox="1"/>
          <p:nvPr/>
        </p:nvSpPr>
        <p:spPr>
          <a:xfrm>
            <a:off x="6084168" y="551723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65" name="TextBox 64"/>
          <p:cNvSpPr txBox="1"/>
          <p:nvPr/>
        </p:nvSpPr>
        <p:spPr>
          <a:xfrm>
            <a:off x="5177874" y="551723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66" name="TextBox 65"/>
          <p:cNvSpPr txBox="1"/>
          <p:nvPr/>
        </p:nvSpPr>
        <p:spPr>
          <a:xfrm>
            <a:off x="4283968" y="551723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67" name="TextBox 66"/>
          <p:cNvSpPr txBox="1"/>
          <p:nvPr/>
        </p:nvSpPr>
        <p:spPr>
          <a:xfrm>
            <a:off x="3449682" y="551723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68" name="TextBox 67"/>
          <p:cNvSpPr txBox="1"/>
          <p:nvPr/>
        </p:nvSpPr>
        <p:spPr>
          <a:xfrm>
            <a:off x="2555776" y="551723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69" name="TextBox 68"/>
          <p:cNvSpPr txBox="1"/>
          <p:nvPr/>
        </p:nvSpPr>
        <p:spPr>
          <a:xfrm>
            <a:off x="1649482" y="551891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70" name="TextBox 69"/>
          <p:cNvSpPr txBox="1"/>
          <p:nvPr/>
        </p:nvSpPr>
        <p:spPr>
          <a:xfrm>
            <a:off x="755576" y="551723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6" grpId="0" animBg="1"/>
      <p:bldP spid="37" grpId="0" animBg="1"/>
      <p:bldP spid="38" grpId="0" animBg="1"/>
      <p:bldP spid="38" grpId="1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60" grpId="0" animBg="1"/>
      <p:bldP spid="61" grpId="0" animBg="1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Multiplication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BASIC ARM Multiplication</a:t>
            </a:r>
          </a:p>
          <a:p>
            <a:pPr lvl="1"/>
            <a:r>
              <a:rPr lang="en-US" b="1" dirty="0" smtClean="0"/>
              <a:t>MUL</a:t>
            </a:r>
            <a:r>
              <a:rPr lang="en-US" dirty="0" smtClean="0"/>
              <a:t>  Rd,  </a:t>
            </a:r>
            <a:r>
              <a:rPr lang="en-US" dirty="0" err="1" smtClean="0"/>
              <a:t>Rm</a:t>
            </a:r>
            <a:r>
              <a:rPr lang="en-US" dirty="0" smtClean="0"/>
              <a:t>,  Rs      ; Rd = </a:t>
            </a:r>
            <a:r>
              <a:rPr lang="en-US" dirty="0" err="1" smtClean="0"/>
              <a:t>Rm</a:t>
            </a:r>
            <a:r>
              <a:rPr lang="en-US" dirty="0" smtClean="0"/>
              <a:t> * Rs   </a:t>
            </a:r>
            <a:r>
              <a:rPr lang="en-US" dirty="0" smtClean="0">
                <a:solidFill>
                  <a:srgbClr val="0070C0"/>
                </a:solidFill>
              </a:rPr>
              <a:t>;signed [31:0]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Warning </a:t>
            </a:r>
            <a:r>
              <a:rPr lang="en-US" dirty="0" smtClean="0">
                <a:solidFill>
                  <a:srgbClr val="FF0000"/>
                </a:solidFill>
              </a:rPr>
              <a:t>: Rd can’t be the same as </a:t>
            </a:r>
            <a:r>
              <a:rPr lang="en-US" dirty="0" err="1" smtClean="0">
                <a:solidFill>
                  <a:srgbClr val="FF0000"/>
                </a:solidFill>
              </a:rPr>
              <a:t>Rm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Multiply-Long</a:t>
            </a:r>
          </a:p>
          <a:p>
            <a:pPr lvl="1"/>
            <a:r>
              <a:rPr lang="en-US" b="1" dirty="0" smtClean="0"/>
              <a:t>UMULL</a:t>
            </a:r>
            <a:r>
              <a:rPr lang="en-US" dirty="0" smtClean="0"/>
              <a:t>  </a:t>
            </a:r>
            <a:r>
              <a:rPr lang="en-US" dirty="0" err="1" smtClean="0"/>
              <a:t>RdHi</a:t>
            </a:r>
            <a:r>
              <a:rPr lang="en-US" dirty="0" smtClean="0"/>
              <a:t>, </a:t>
            </a:r>
            <a:r>
              <a:rPr lang="en-US" dirty="0" err="1" smtClean="0"/>
              <a:t>RdLo</a:t>
            </a:r>
            <a:r>
              <a:rPr lang="en-US" dirty="0" smtClean="0"/>
              <a:t>, </a:t>
            </a:r>
            <a:r>
              <a:rPr lang="en-US" dirty="0" err="1" smtClean="0"/>
              <a:t>Rm</a:t>
            </a:r>
            <a:r>
              <a:rPr lang="en-US" dirty="0" smtClean="0"/>
              <a:t>, Rs    </a:t>
            </a:r>
            <a:r>
              <a:rPr lang="en-US" dirty="0" smtClean="0">
                <a:solidFill>
                  <a:srgbClr val="0070C0"/>
                </a:solidFill>
              </a:rPr>
              <a:t> ;unsigned</a:t>
            </a:r>
          </a:p>
          <a:p>
            <a:pPr lvl="1"/>
            <a:r>
              <a:rPr lang="en-US" b="1" dirty="0" smtClean="0"/>
              <a:t>SMULL</a:t>
            </a:r>
            <a:r>
              <a:rPr lang="en-US" dirty="0" smtClean="0"/>
              <a:t>   </a:t>
            </a:r>
            <a:r>
              <a:rPr lang="en-US" dirty="0" err="1" smtClean="0"/>
              <a:t>RdHi</a:t>
            </a:r>
            <a:r>
              <a:rPr lang="en-US" dirty="0" smtClean="0"/>
              <a:t>, </a:t>
            </a:r>
            <a:r>
              <a:rPr lang="en-US" dirty="0" err="1" smtClean="0"/>
              <a:t>RdLo</a:t>
            </a:r>
            <a:r>
              <a:rPr lang="en-US" dirty="0" smtClean="0"/>
              <a:t>, </a:t>
            </a:r>
            <a:r>
              <a:rPr lang="en-US" dirty="0" err="1" smtClean="0"/>
              <a:t>Rm</a:t>
            </a:r>
            <a:r>
              <a:rPr lang="en-US" dirty="0" smtClean="0"/>
              <a:t>, Rs     </a:t>
            </a:r>
            <a:r>
              <a:rPr lang="en-US" dirty="0" smtClean="0">
                <a:solidFill>
                  <a:srgbClr val="0070C0"/>
                </a:solidFill>
              </a:rPr>
              <a:t>;signed</a:t>
            </a:r>
          </a:p>
          <a:p>
            <a:pPr lvl="2"/>
            <a:r>
              <a:rPr lang="en-US" dirty="0" err="1" smtClean="0"/>
              <a:t>RdHi</a:t>
            </a:r>
            <a:r>
              <a:rPr lang="en-US" dirty="0" smtClean="0"/>
              <a:t>  = </a:t>
            </a:r>
            <a:r>
              <a:rPr lang="en-US" dirty="0" err="1" smtClean="0"/>
              <a:t>Rm</a:t>
            </a:r>
            <a:r>
              <a:rPr lang="en-US" dirty="0" smtClean="0"/>
              <a:t> * Rs [63:32]</a:t>
            </a:r>
          </a:p>
          <a:p>
            <a:pPr lvl="2"/>
            <a:r>
              <a:rPr lang="en-US" dirty="0" err="1" smtClean="0"/>
              <a:t>RdLo</a:t>
            </a:r>
            <a:r>
              <a:rPr lang="en-US" dirty="0" smtClean="0"/>
              <a:t>  = </a:t>
            </a:r>
            <a:r>
              <a:rPr lang="en-US" dirty="0" err="1" smtClean="0"/>
              <a:t>Rm</a:t>
            </a:r>
            <a:r>
              <a:rPr lang="en-US" dirty="0" smtClean="0"/>
              <a:t> * Rs [31:0]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** No Division Instruction in ARM **</a:t>
            </a:r>
          </a:p>
          <a:p>
            <a:pPr lvl="1"/>
            <a:r>
              <a:rPr lang="en-US" dirty="0" smtClean="0"/>
              <a:t>Division has to be done in software through a sequence of shift/subtract/add instruction  (too much for this class)</a:t>
            </a:r>
          </a:p>
          <a:p>
            <a:endParaRPr lang="en-US" dirty="0" smtClean="0"/>
          </a:p>
          <a:p>
            <a:pPr lvl="1" algn="ctr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Given </a:t>
            </a:r>
          </a:p>
          <a:p>
            <a:pPr lvl="1"/>
            <a:r>
              <a:rPr lang="en-US" dirty="0" smtClean="0"/>
              <a:t>R2 stores value -10</a:t>
            </a:r>
          </a:p>
          <a:p>
            <a:pPr lvl="1"/>
            <a:r>
              <a:rPr lang="en-US" dirty="0" smtClean="0"/>
              <a:t>R3 stores value 2</a:t>
            </a:r>
          </a:p>
          <a:p>
            <a:r>
              <a:rPr lang="en-US" dirty="0" smtClean="0"/>
              <a:t>After execute the instruction</a:t>
            </a:r>
          </a:p>
          <a:p>
            <a:pPr lvl="1"/>
            <a:r>
              <a:rPr lang="en-US" dirty="0" smtClean="0"/>
              <a:t>SMULL  R0, R1, R2, R3</a:t>
            </a:r>
          </a:p>
          <a:p>
            <a:r>
              <a:rPr lang="en-US" dirty="0" smtClean="0"/>
              <a:t>What is the value stores in R0 and R1 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 smtClean="0"/>
              <a:t>Memory Access</a:t>
            </a:r>
            <a:endParaRPr lang="th-TH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en-US" dirty="0"/>
              <a:t>353156 – Microprocessor</a:t>
            </a:r>
          </a:p>
          <a:p>
            <a:pPr algn="r"/>
            <a:r>
              <a:rPr lang="en-US" dirty="0"/>
              <a:t>Asst. Prof. Dr. </a:t>
            </a:r>
            <a:r>
              <a:rPr lang="en-US" dirty="0" err="1"/>
              <a:t>Choopan</a:t>
            </a:r>
            <a:r>
              <a:rPr lang="en-US" dirty="0"/>
              <a:t> </a:t>
            </a:r>
            <a:r>
              <a:rPr lang="en-US" dirty="0" err="1" smtClean="0"/>
              <a:t>Rattanapoka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90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ARM and Memory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Up until now, we learnt the ARM instructions </a:t>
            </a:r>
          </a:p>
          <a:p>
            <a:pPr lvl="1"/>
            <a:r>
              <a:rPr lang="en-US" dirty="0" smtClean="0"/>
              <a:t>ADD, SUB, LSL, LSR, ORR, XOR, MOV, ..etc.</a:t>
            </a:r>
          </a:p>
          <a:p>
            <a:r>
              <a:rPr lang="en-US" dirty="0" smtClean="0"/>
              <a:t>Remember ?, ARM arithmetic instructions only operate on registers, never directly on memory.</a:t>
            </a:r>
          </a:p>
          <a:p>
            <a:r>
              <a:rPr lang="en-US" dirty="0" smtClean="0"/>
              <a:t>Data Transfer Instructions  transfer data between registers and memory:</a:t>
            </a:r>
          </a:p>
          <a:p>
            <a:pPr lvl="1"/>
            <a:r>
              <a:rPr lang="en-US" dirty="0" smtClean="0"/>
              <a:t>Memory to Register</a:t>
            </a:r>
          </a:p>
          <a:p>
            <a:pPr lvl="1"/>
            <a:r>
              <a:rPr lang="en-US" dirty="0" smtClean="0"/>
              <a:t>Register to Memory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12219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: MOV with Immediate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MOV   R0,  #12</a:t>
            </a:r>
          </a:p>
          <a:p>
            <a:pPr lvl="1"/>
            <a:r>
              <a:rPr lang="en-US" dirty="0" smtClean="0"/>
              <a:t>Immediate value must be fit in 8 bit</a:t>
            </a:r>
          </a:p>
          <a:p>
            <a:pPr lvl="1"/>
            <a:r>
              <a:rPr lang="en-US" dirty="0" smtClean="0"/>
              <a:t>Immediate value can get by rotate even number of bit</a:t>
            </a:r>
          </a:p>
          <a:p>
            <a:pPr lvl="2"/>
            <a:r>
              <a:rPr lang="en-US" dirty="0" smtClean="0"/>
              <a:t>MOV  R0,  #0xFF000000     ; 0xFF rotate right by 24 bit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MOV  R0, #0x123456    doesn’t work !!</a:t>
            </a:r>
          </a:p>
          <a:p>
            <a:r>
              <a:rPr lang="en-US" dirty="0" smtClean="0"/>
              <a:t>LDR  R0, =0x123456</a:t>
            </a:r>
          </a:p>
          <a:p>
            <a:pPr lvl="1"/>
            <a:r>
              <a:rPr lang="en-US" dirty="0" smtClean="0"/>
              <a:t>Assembler will allocate memory and store value 0x123456 for you, then LDR instruction will load value from that address to the register</a:t>
            </a:r>
          </a:p>
          <a:p>
            <a:r>
              <a:rPr lang="en-US" dirty="0" smtClean="0"/>
              <a:t>Why not always use LDR instruction for immediate value ?</a:t>
            </a:r>
          </a:p>
          <a:p>
            <a:pPr lvl="1"/>
            <a:r>
              <a:rPr lang="en-US" dirty="0" smtClean="0"/>
              <a:t>Loading value from memory is much </a:t>
            </a:r>
            <a:r>
              <a:rPr lang="en-US" b="1" dirty="0" smtClean="0">
                <a:solidFill>
                  <a:srgbClr val="FF0000"/>
                </a:solidFill>
              </a:rPr>
              <a:t>SLOWER</a:t>
            </a:r>
            <a:r>
              <a:rPr lang="en-US" dirty="0" smtClean="0"/>
              <a:t> than generating it by ALU.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62660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Transfer : Memory to Register (1)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186264" y="1600200"/>
            <a:ext cx="5706216" cy="4495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To transfer a word of data, we need to specify two things :</a:t>
            </a:r>
          </a:p>
          <a:p>
            <a:pPr lvl="1"/>
            <a:r>
              <a:rPr lang="en-US" sz="2400" dirty="0" smtClean="0"/>
              <a:t>Register </a:t>
            </a:r>
          </a:p>
          <a:p>
            <a:pPr lvl="1"/>
            <a:r>
              <a:rPr lang="en-US" sz="2400" dirty="0" smtClean="0"/>
              <a:t>Memory Address </a:t>
            </a:r>
          </a:p>
          <a:p>
            <a:r>
              <a:rPr lang="en-US" sz="2800" dirty="0" smtClean="0"/>
              <a:t>Think of memory as a single one-dimension array, so we can address it simply by supplying a </a:t>
            </a:r>
            <a:r>
              <a:rPr lang="en-US" sz="2800" b="1" dirty="0" smtClean="0">
                <a:solidFill>
                  <a:srgbClr val="FF0000"/>
                </a:solidFill>
              </a:rPr>
              <a:t>pointer</a:t>
            </a:r>
            <a:r>
              <a:rPr lang="en-US" sz="2800" dirty="0" smtClean="0"/>
              <a:t> to a memory address</a:t>
            </a:r>
          </a:p>
          <a:p>
            <a:r>
              <a:rPr lang="en-US" sz="2800" dirty="0" smtClean="0"/>
              <a:t>Other times, we want to be able to </a:t>
            </a:r>
            <a:r>
              <a:rPr lang="en-US" sz="2800" dirty="0" smtClean="0">
                <a:solidFill>
                  <a:srgbClr val="00B050"/>
                </a:solidFill>
              </a:rPr>
              <a:t>offset from this pointer</a:t>
            </a:r>
            <a:endParaRPr lang="th-TH" sz="2800" dirty="0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2564904"/>
            <a:ext cx="144016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Rectangle 4"/>
          <p:cNvSpPr/>
          <p:nvPr/>
        </p:nvSpPr>
        <p:spPr>
          <a:xfrm>
            <a:off x="179512" y="2924944"/>
            <a:ext cx="144016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179512" y="3284984"/>
            <a:ext cx="144016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Rectangle 6"/>
          <p:cNvSpPr/>
          <p:nvPr/>
        </p:nvSpPr>
        <p:spPr>
          <a:xfrm>
            <a:off x="179512" y="3645024"/>
            <a:ext cx="144016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179512" y="4005064"/>
            <a:ext cx="144016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TextBox 10"/>
          <p:cNvSpPr txBox="1"/>
          <p:nvPr/>
        </p:nvSpPr>
        <p:spPr>
          <a:xfrm>
            <a:off x="1691680" y="2564904"/>
            <a:ext cx="1439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0x40000000</a:t>
            </a:r>
            <a:endParaRPr lang="th-TH" dirty="0"/>
          </a:p>
        </p:txBody>
      </p:sp>
      <p:sp>
        <p:nvSpPr>
          <p:cNvPr id="12" name="TextBox 11"/>
          <p:cNvSpPr txBox="1"/>
          <p:nvPr/>
        </p:nvSpPr>
        <p:spPr>
          <a:xfrm>
            <a:off x="1691680" y="2937424"/>
            <a:ext cx="1439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0x40000004</a:t>
            </a:r>
            <a:endParaRPr lang="th-TH" dirty="0"/>
          </a:p>
        </p:txBody>
      </p:sp>
      <p:sp>
        <p:nvSpPr>
          <p:cNvPr id="13" name="TextBox 12"/>
          <p:cNvSpPr txBox="1"/>
          <p:nvPr/>
        </p:nvSpPr>
        <p:spPr>
          <a:xfrm>
            <a:off x="1691680" y="3308350"/>
            <a:ext cx="1439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0x40000008</a:t>
            </a:r>
            <a:endParaRPr lang="th-TH" dirty="0"/>
          </a:p>
        </p:txBody>
      </p:sp>
      <p:sp>
        <p:nvSpPr>
          <p:cNvPr id="14" name="TextBox 13"/>
          <p:cNvSpPr txBox="1"/>
          <p:nvPr/>
        </p:nvSpPr>
        <p:spPr>
          <a:xfrm>
            <a:off x="1691680" y="3664196"/>
            <a:ext cx="1452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0x4000000C</a:t>
            </a:r>
            <a:endParaRPr lang="th-TH" dirty="0"/>
          </a:p>
        </p:txBody>
      </p:sp>
      <p:sp>
        <p:nvSpPr>
          <p:cNvPr id="15" name="TextBox 14"/>
          <p:cNvSpPr txBox="1"/>
          <p:nvPr/>
        </p:nvSpPr>
        <p:spPr>
          <a:xfrm>
            <a:off x="1691680" y="4024236"/>
            <a:ext cx="1439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0x40000010</a:t>
            </a:r>
            <a:endParaRPr lang="th-TH" dirty="0"/>
          </a:p>
        </p:txBody>
      </p:sp>
      <p:sp>
        <p:nvSpPr>
          <p:cNvPr id="16" name="Oval 15"/>
          <p:cNvSpPr/>
          <p:nvPr/>
        </p:nvSpPr>
        <p:spPr>
          <a:xfrm>
            <a:off x="827584" y="2276872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Oval 16"/>
          <p:cNvSpPr/>
          <p:nvPr/>
        </p:nvSpPr>
        <p:spPr>
          <a:xfrm>
            <a:off x="827584" y="2132856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Oval 17"/>
          <p:cNvSpPr/>
          <p:nvPr/>
        </p:nvSpPr>
        <p:spPr>
          <a:xfrm>
            <a:off x="827584" y="1988840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Oval 18"/>
          <p:cNvSpPr/>
          <p:nvPr/>
        </p:nvSpPr>
        <p:spPr>
          <a:xfrm>
            <a:off x="827584" y="4509120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Oval 19"/>
          <p:cNvSpPr/>
          <p:nvPr/>
        </p:nvSpPr>
        <p:spPr>
          <a:xfrm>
            <a:off x="827584" y="4653136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Oval 20"/>
          <p:cNvSpPr/>
          <p:nvPr/>
        </p:nvSpPr>
        <p:spPr>
          <a:xfrm>
            <a:off x="827584" y="4797152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1691680" y="2204864"/>
            <a:ext cx="360040" cy="36004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619672" y="1887215"/>
            <a:ext cx="1050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pointer</a:t>
            </a:r>
            <a:endParaRPr lang="th-TH" sz="2400" dirty="0">
              <a:solidFill>
                <a:srgbClr val="FF0000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1331640" y="3429000"/>
            <a:ext cx="545054" cy="1296144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835696" y="4407495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offset</a:t>
            </a:r>
            <a:endParaRPr lang="th-TH" sz="2400" dirty="0">
              <a:solidFill>
                <a:srgbClr val="00B050"/>
              </a:solidFill>
            </a:endParaRPr>
          </a:p>
        </p:txBody>
      </p:sp>
      <p:sp>
        <p:nvSpPr>
          <p:cNvPr id="28" name="Right Brace 27"/>
          <p:cNvSpPr/>
          <p:nvPr/>
        </p:nvSpPr>
        <p:spPr>
          <a:xfrm rot="10800000">
            <a:off x="1331639" y="2564904"/>
            <a:ext cx="360040" cy="1008112"/>
          </a:xfrm>
          <a:prstGeom prst="rightBrac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3189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Data Transfer : Memory to Register </a:t>
            </a:r>
            <a:r>
              <a:rPr lang="en-US" dirty="0" smtClean="0"/>
              <a:t>(2)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To specify a memory address to copy from, specify two things :</a:t>
            </a:r>
          </a:p>
          <a:p>
            <a:pPr lvl="1"/>
            <a:r>
              <a:rPr lang="en-US" dirty="0" smtClean="0"/>
              <a:t>A register which contains a pointer to memory</a:t>
            </a:r>
          </a:p>
          <a:p>
            <a:pPr lvl="1"/>
            <a:r>
              <a:rPr lang="en-US" dirty="0" smtClean="0"/>
              <a:t>A numerical offset (in bytes), or a register which contain an offset</a:t>
            </a:r>
          </a:p>
          <a:p>
            <a:r>
              <a:rPr lang="en-US" dirty="0" smtClean="0"/>
              <a:t>The desired memory address is the sum of these two values</a:t>
            </a:r>
          </a:p>
          <a:p>
            <a:r>
              <a:rPr lang="en-US" b="1" dirty="0" smtClean="0"/>
              <a:t>Example 1:  </a:t>
            </a:r>
            <a:r>
              <a:rPr lang="en-US" dirty="0" smtClean="0"/>
              <a:t>[ v1 , #8 ]</a:t>
            </a:r>
          </a:p>
          <a:p>
            <a:pPr lvl="1"/>
            <a:r>
              <a:rPr lang="en-US" dirty="0" smtClean="0"/>
              <a:t>Specifies the memory address pointed by the value in v1 + 8 bytes</a:t>
            </a:r>
          </a:p>
          <a:p>
            <a:r>
              <a:rPr lang="en-US" b="1" dirty="0" smtClean="0"/>
              <a:t>Example 2: </a:t>
            </a:r>
            <a:r>
              <a:rPr lang="en-US" dirty="0" smtClean="0"/>
              <a:t>[ v1,  v2 ]</a:t>
            </a:r>
          </a:p>
          <a:p>
            <a:pPr lvl="1"/>
            <a:r>
              <a:rPr lang="en-US" dirty="0" smtClean="0"/>
              <a:t>Specifies the memory address pointed by the value in v1 + v2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5485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Data Transfer : Memory to Register </a:t>
            </a:r>
            <a:r>
              <a:rPr lang="en-US" dirty="0" smtClean="0"/>
              <a:t>(3)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 Load Instruction Syntax :</a:t>
            </a:r>
          </a:p>
          <a:p>
            <a:pPr lvl="1"/>
            <a:r>
              <a:rPr lang="en-US" dirty="0" smtClean="0"/>
              <a:t>LDR    1,   [ 2, 3 ]</a:t>
            </a:r>
          </a:p>
          <a:p>
            <a:pPr lvl="2"/>
            <a:r>
              <a:rPr lang="en-US" dirty="0" smtClean="0"/>
              <a:t>1 :  register that will receive value</a:t>
            </a:r>
          </a:p>
          <a:p>
            <a:pPr lvl="2"/>
            <a:r>
              <a:rPr lang="en-US" dirty="0" smtClean="0"/>
              <a:t>2 :  register containing pointer to memory</a:t>
            </a:r>
          </a:p>
          <a:p>
            <a:pPr lvl="2"/>
            <a:r>
              <a:rPr lang="en-US" dirty="0" smtClean="0"/>
              <a:t>3 :  numerical offset in bytes or </a:t>
            </a:r>
          </a:p>
          <a:p>
            <a:pPr marL="685800" lvl="2" indent="0">
              <a:buNone/>
            </a:pPr>
            <a:r>
              <a:rPr lang="en-US" dirty="0"/>
              <a:t> </a:t>
            </a:r>
            <a:r>
              <a:rPr lang="en-US" dirty="0" smtClean="0"/>
              <a:t>       another shifted index register</a:t>
            </a:r>
          </a:p>
          <a:p>
            <a:pPr marL="548640" indent="-457200"/>
            <a:r>
              <a:rPr lang="en-US" dirty="0" smtClean="0"/>
              <a:t>Example</a:t>
            </a:r>
          </a:p>
          <a:p>
            <a:pPr marL="868680" lvl="1" indent="-457200"/>
            <a:r>
              <a:rPr lang="en-US" dirty="0" smtClean="0"/>
              <a:t>LDR   R0,  [ R1,  #8]</a:t>
            </a:r>
          </a:p>
          <a:p>
            <a:pPr marL="868680" lvl="1" indent="-457200">
              <a:buNone/>
            </a:pPr>
            <a:endParaRPr lang="en-US" dirty="0" smtClean="0"/>
          </a:p>
          <a:p>
            <a:pPr marL="868680" lvl="1" indent="-457200">
              <a:buNone/>
            </a:pPr>
            <a:endParaRPr lang="en-US" dirty="0" smtClean="0"/>
          </a:p>
          <a:p>
            <a:pPr marL="868680" lvl="1" indent="-457200"/>
            <a:r>
              <a:rPr lang="en-US" dirty="0" smtClean="0"/>
              <a:t>LDR   R0,  [ R1,  R2]</a:t>
            </a:r>
            <a:endParaRPr lang="th-TH" dirty="0"/>
          </a:p>
        </p:txBody>
      </p:sp>
      <p:sp>
        <p:nvSpPr>
          <p:cNvPr id="4" name="Right Arrow 3"/>
          <p:cNvSpPr/>
          <p:nvPr/>
        </p:nvSpPr>
        <p:spPr>
          <a:xfrm rot="18015143">
            <a:off x="2741848" y="4810216"/>
            <a:ext cx="483330" cy="2082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 rot="3074611">
            <a:off x="2772038" y="5162710"/>
            <a:ext cx="501605" cy="2462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85816" y="4931876"/>
            <a:ext cx="1385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Base register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 rot="8223199">
            <a:off x="3719949" y="4603262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78772" y="4715852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Offset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Down Arrow 8"/>
          <p:cNvSpPr/>
          <p:nvPr/>
        </p:nvSpPr>
        <p:spPr>
          <a:xfrm rot="8223199">
            <a:off x="3685828" y="5855138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44651" y="5967728"/>
            <a:ext cx="1453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Index register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39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Given a table of memory address and its stored data,  What the value in R0, R1, and R2 </a:t>
            </a:r>
            <a:r>
              <a:rPr lang="en-US" sz="2400" smtClean="0"/>
              <a:t>after executing </a:t>
            </a:r>
            <a:r>
              <a:rPr lang="en-US" sz="2400" dirty="0" smtClean="0"/>
              <a:t>the programs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292080" y="2708920"/>
          <a:ext cx="3600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23762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0x4000 0000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0x4000 0004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0x4000 0008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0x4000</a:t>
                      </a:r>
                      <a:r>
                        <a:rPr lang="en-US" baseline="0" dirty="0" smtClean="0"/>
                        <a:t> 000C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0x4000 0010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0x4000 0014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0x4000 0018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683568" y="2708920"/>
            <a:ext cx="4032448" cy="331236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AREA  ex1, CODE, READONLY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	  ENTRY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start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</a:t>
            </a:r>
            <a:r>
              <a:rPr lang="en-US" sz="2000" dirty="0" smtClean="0"/>
              <a:t>LDR     R2, =0x40000000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MOV   R3, #</a:t>
            </a:r>
            <a:r>
              <a:rPr lang="en-US" sz="2000" dirty="0" smtClean="0"/>
              <a:t>4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LDR     R0, [R2, R3]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en-US" sz="2000" dirty="0" smtClean="0"/>
              <a:t>       LDR     R1, [R2, #16]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END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: ARM Instruction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ADD		: Addition</a:t>
            </a:r>
          </a:p>
          <a:p>
            <a:r>
              <a:rPr lang="en-US" dirty="0" smtClean="0"/>
              <a:t>SUB		: Subtraction</a:t>
            </a:r>
          </a:p>
          <a:p>
            <a:r>
              <a:rPr lang="en-US" dirty="0" smtClean="0"/>
              <a:t>MOV	: Move</a:t>
            </a:r>
          </a:p>
          <a:p>
            <a:r>
              <a:rPr lang="en-US" dirty="0" smtClean="0"/>
              <a:t>AND	: And</a:t>
            </a:r>
          </a:p>
          <a:p>
            <a:r>
              <a:rPr lang="en-US" dirty="0" smtClean="0"/>
              <a:t>BIC		: And not</a:t>
            </a:r>
          </a:p>
          <a:p>
            <a:r>
              <a:rPr lang="en-US" dirty="0" smtClean="0"/>
              <a:t>ORR		: Or</a:t>
            </a:r>
          </a:p>
          <a:p>
            <a:r>
              <a:rPr lang="en-US" dirty="0" smtClean="0"/>
              <a:t>EOR		: </a:t>
            </a:r>
            <a:r>
              <a:rPr lang="en-US" dirty="0" err="1" smtClean="0"/>
              <a:t>Xor</a:t>
            </a:r>
            <a:endParaRPr lang="en-US" dirty="0" smtClean="0"/>
          </a:p>
          <a:p>
            <a:r>
              <a:rPr lang="en-US" dirty="0" smtClean="0"/>
              <a:t>LSL		: Shift left</a:t>
            </a:r>
          </a:p>
          <a:p>
            <a:r>
              <a:rPr lang="en-US" dirty="0" smtClean="0"/>
              <a:t>LSR		: Shift right</a:t>
            </a:r>
          </a:p>
          <a:p>
            <a:r>
              <a:rPr lang="en-US" dirty="0" smtClean="0"/>
              <a:t>ASR		: Arithmetic Shift Right</a:t>
            </a:r>
          </a:p>
          <a:p>
            <a:r>
              <a:rPr lang="en-US" dirty="0" smtClean="0"/>
              <a:t>ROR		: Rotate right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 Indexed Load Instruction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 Pre Indexed Load Instruction Syntax :</a:t>
            </a:r>
          </a:p>
          <a:p>
            <a:pPr lvl="1"/>
            <a:r>
              <a:rPr lang="en-US" dirty="0" smtClean="0"/>
              <a:t>LDR    1,   [ 2, 3]</a:t>
            </a:r>
            <a:r>
              <a:rPr lang="en-US" b="1" dirty="0" smtClean="0">
                <a:solidFill>
                  <a:srgbClr val="FF0000"/>
                </a:solidFill>
              </a:rPr>
              <a:t>!</a:t>
            </a:r>
          </a:p>
          <a:p>
            <a:pPr lvl="2"/>
            <a:r>
              <a:rPr lang="en-US" dirty="0" smtClean="0"/>
              <a:t>1 :  register that will receive value</a:t>
            </a:r>
          </a:p>
          <a:p>
            <a:pPr lvl="2"/>
            <a:r>
              <a:rPr lang="en-US" dirty="0" smtClean="0"/>
              <a:t>2 :  register containing pointer to memory</a:t>
            </a:r>
          </a:p>
          <a:p>
            <a:pPr lvl="2"/>
            <a:r>
              <a:rPr lang="en-US" dirty="0" smtClean="0"/>
              <a:t>3 :  numerical offset in bytes or </a:t>
            </a:r>
          </a:p>
          <a:p>
            <a:pPr marL="685800" lvl="2" indent="0">
              <a:buNone/>
            </a:pPr>
            <a:r>
              <a:rPr lang="en-US" dirty="0"/>
              <a:t> </a:t>
            </a:r>
            <a:r>
              <a:rPr lang="en-US" dirty="0" smtClean="0"/>
              <a:t>       another shifted index register</a:t>
            </a:r>
          </a:p>
          <a:p>
            <a:pPr marL="548640" indent="-457200"/>
            <a:r>
              <a:rPr lang="en-US" dirty="0" smtClean="0"/>
              <a:t>This instruction will take 2 step</a:t>
            </a:r>
          </a:p>
          <a:p>
            <a:pPr marL="868680" lvl="1" indent="-457200"/>
            <a:r>
              <a:rPr lang="en-US" dirty="0" smtClean="0"/>
              <a:t>1) Register </a:t>
            </a:r>
            <a:r>
              <a:rPr lang="en-US" i="1" dirty="0" smtClean="0">
                <a:solidFill>
                  <a:srgbClr val="00B050"/>
                </a:solidFill>
              </a:rPr>
              <a:t>“1” </a:t>
            </a:r>
            <a:r>
              <a:rPr lang="en-US" dirty="0" smtClean="0"/>
              <a:t>loads the value from the memory pointed by the pointer in </a:t>
            </a:r>
            <a:r>
              <a:rPr lang="en-US" i="1" dirty="0" smtClean="0">
                <a:solidFill>
                  <a:srgbClr val="00B050"/>
                </a:solidFill>
              </a:rPr>
              <a:t>“2”</a:t>
            </a:r>
            <a:r>
              <a:rPr lang="en-US" dirty="0" smtClean="0"/>
              <a:t>, add </a:t>
            </a:r>
            <a:r>
              <a:rPr lang="en-US" i="1" dirty="0" smtClean="0">
                <a:solidFill>
                  <a:srgbClr val="00B050"/>
                </a:solidFill>
              </a:rPr>
              <a:t>“3”</a:t>
            </a:r>
            <a:r>
              <a:rPr lang="en-US" dirty="0" smtClean="0"/>
              <a:t> bytes </a:t>
            </a:r>
          </a:p>
          <a:p>
            <a:pPr marL="868680" lvl="1" indent="-457200"/>
            <a:r>
              <a:rPr lang="en-US" dirty="0" smtClean="0"/>
              <a:t>2)  </a:t>
            </a:r>
            <a:r>
              <a:rPr lang="en-US" i="1" dirty="0" smtClean="0">
                <a:solidFill>
                  <a:srgbClr val="FF0000"/>
                </a:solidFill>
              </a:rPr>
              <a:t>“2” </a:t>
            </a:r>
            <a:r>
              <a:rPr lang="en-US" dirty="0" smtClean="0"/>
              <a:t>is updated by computed sum of </a:t>
            </a:r>
            <a:r>
              <a:rPr lang="en-US" i="1" dirty="0" smtClean="0">
                <a:solidFill>
                  <a:srgbClr val="FF0000"/>
                </a:solidFill>
              </a:rPr>
              <a:t>“2”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FF0000"/>
                </a:solidFill>
              </a:rPr>
              <a:t>“3”</a:t>
            </a:r>
          </a:p>
          <a:p>
            <a:pPr marL="548640" indent="-457200"/>
            <a:r>
              <a:rPr lang="en-US" b="1" dirty="0" smtClean="0"/>
              <a:t>Example :</a:t>
            </a:r>
            <a:r>
              <a:rPr lang="en-US" dirty="0" smtClean="0"/>
              <a:t> Let R1 = 0x4000 0000</a:t>
            </a:r>
          </a:p>
          <a:p>
            <a:pPr marL="868680" lvl="1" indent="-457200"/>
            <a:r>
              <a:rPr lang="en-US" dirty="0" smtClean="0"/>
              <a:t>LDR  R0,  [R1,  #0x12] !</a:t>
            </a:r>
          </a:p>
          <a:p>
            <a:pPr marL="1143000" lvl="2" indent="-457200"/>
            <a:r>
              <a:rPr lang="en-US" dirty="0" smtClean="0"/>
              <a:t>Load  R0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err="1" smtClean="0">
                <a:sym typeface="Wingdings" pitchFamily="2" charset="2"/>
              </a:rPr>
              <a:t>mem</a:t>
            </a:r>
            <a:r>
              <a:rPr lang="en-US" dirty="0" smtClean="0">
                <a:sym typeface="Wingdings" pitchFamily="2" charset="2"/>
              </a:rPr>
              <a:t>[ R1 + 0x12 ]   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; R0  </a:t>
            </a:r>
            <a:r>
              <a:rPr lang="en-US" dirty="0" err="1" smtClean="0">
                <a:solidFill>
                  <a:srgbClr val="0070C0"/>
                </a:solidFill>
                <a:sym typeface="Wingdings" pitchFamily="2" charset="2"/>
              </a:rPr>
              <a:t>mem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 [0x4000 0012]</a:t>
            </a:r>
          </a:p>
          <a:p>
            <a:pPr marL="1143000" lvl="2" indent="-457200"/>
            <a:r>
              <a:rPr lang="en-US" dirty="0" smtClean="0">
                <a:sym typeface="Wingdings" pitchFamily="2" charset="2"/>
              </a:rPr>
              <a:t>Update base register : R1  R1 + 0x12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      ; now R1 = 0x4000 0012</a:t>
            </a:r>
            <a:endParaRPr lang="en-US" dirty="0" smtClean="0">
              <a:solidFill>
                <a:srgbClr val="0070C0"/>
              </a:solidFill>
            </a:endParaRPr>
          </a:p>
          <a:p>
            <a:pPr marL="868680" lvl="1" indent="-457200"/>
            <a:endParaRPr lang="th-TH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39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Given a table of memory address and its stored data,  What the value in R0, R1, R2 after execution the programs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292080" y="2708920"/>
          <a:ext cx="3600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23762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0x4000 0000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0x4000 0004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0x4000 0008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0x4000</a:t>
                      </a:r>
                      <a:r>
                        <a:rPr lang="en-US" baseline="0" dirty="0" smtClean="0"/>
                        <a:t> 000C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0x4000 0010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0x4000 0014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0x4000 0018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683568" y="2708920"/>
            <a:ext cx="4032448" cy="331236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AREA  ex2, CODE, READONLY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	  ENTRY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start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</a:t>
            </a:r>
            <a:r>
              <a:rPr lang="en-US" sz="2000" dirty="0" smtClean="0"/>
              <a:t>LDR     R2, =0x40000000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MOV   R3, #</a:t>
            </a:r>
            <a:r>
              <a:rPr lang="en-US" sz="2000" dirty="0" smtClean="0"/>
              <a:t>4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LDR     R0, [R2, R3] !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en-US" sz="2000" dirty="0" smtClean="0"/>
              <a:t>       LDR     R1, [R2, #16] !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END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 Indexed Load Instruction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 Post Indexed Load Instruction Syntax :</a:t>
            </a:r>
          </a:p>
          <a:p>
            <a:pPr lvl="1"/>
            <a:r>
              <a:rPr lang="en-US" dirty="0" smtClean="0"/>
              <a:t>LDR    1,   </a:t>
            </a:r>
            <a:r>
              <a:rPr lang="en-US" b="1" dirty="0" smtClean="0">
                <a:solidFill>
                  <a:srgbClr val="00B050"/>
                </a:solidFill>
              </a:rPr>
              <a:t>[</a:t>
            </a:r>
            <a:r>
              <a:rPr lang="en-US" dirty="0" smtClean="0"/>
              <a:t> 2 </a:t>
            </a:r>
            <a:r>
              <a:rPr lang="en-US" b="1" dirty="0" smtClean="0">
                <a:solidFill>
                  <a:srgbClr val="00B050"/>
                </a:solidFill>
              </a:rPr>
              <a:t>]</a:t>
            </a:r>
            <a:r>
              <a:rPr lang="en-US" dirty="0" smtClean="0"/>
              <a:t> , 3</a:t>
            </a:r>
            <a:endParaRPr lang="en-US" b="1" dirty="0" smtClean="0">
              <a:solidFill>
                <a:srgbClr val="FF0000"/>
              </a:solidFill>
            </a:endParaRPr>
          </a:p>
          <a:p>
            <a:pPr lvl="2"/>
            <a:r>
              <a:rPr lang="en-US" dirty="0" smtClean="0"/>
              <a:t>1 :  register that will receive value</a:t>
            </a:r>
          </a:p>
          <a:p>
            <a:pPr lvl="2"/>
            <a:r>
              <a:rPr lang="en-US" dirty="0" smtClean="0"/>
              <a:t>2 :  register containing pointer to memory</a:t>
            </a:r>
          </a:p>
          <a:p>
            <a:pPr lvl="2"/>
            <a:r>
              <a:rPr lang="en-US" dirty="0" smtClean="0"/>
              <a:t>3 :  numerical offset in bytes or </a:t>
            </a:r>
          </a:p>
          <a:p>
            <a:pPr marL="685800" lvl="2" indent="0">
              <a:buNone/>
            </a:pPr>
            <a:r>
              <a:rPr lang="en-US" dirty="0"/>
              <a:t> </a:t>
            </a:r>
            <a:r>
              <a:rPr lang="en-US" dirty="0" smtClean="0"/>
              <a:t>       another shifted index register</a:t>
            </a:r>
          </a:p>
          <a:p>
            <a:pPr marL="548640" indent="-457200"/>
            <a:r>
              <a:rPr lang="en-US" dirty="0" smtClean="0"/>
              <a:t>This instruction will take 2 step</a:t>
            </a:r>
          </a:p>
          <a:p>
            <a:pPr marL="868680" lvl="1" indent="-457200"/>
            <a:r>
              <a:rPr lang="en-US" dirty="0" smtClean="0"/>
              <a:t>1) Register </a:t>
            </a:r>
            <a:r>
              <a:rPr lang="en-US" i="1" dirty="0" smtClean="0">
                <a:solidFill>
                  <a:srgbClr val="00B050"/>
                </a:solidFill>
              </a:rPr>
              <a:t>“1” </a:t>
            </a:r>
            <a:r>
              <a:rPr lang="en-US" dirty="0" smtClean="0"/>
              <a:t>loads the value from the memory pointed by the  pointer in </a:t>
            </a:r>
            <a:r>
              <a:rPr lang="en-US" i="1" dirty="0" smtClean="0">
                <a:solidFill>
                  <a:srgbClr val="00B050"/>
                </a:solidFill>
              </a:rPr>
              <a:t>“2”</a:t>
            </a:r>
            <a:r>
              <a:rPr lang="en-US" dirty="0" smtClean="0"/>
              <a:t> </a:t>
            </a:r>
          </a:p>
          <a:p>
            <a:pPr marL="868680" lvl="1" indent="-457200"/>
            <a:r>
              <a:rPr lang="en-US" dirty="0" smtClean="0"/>
              <a:t>2)  </a:t>
            </a:r>
            <a:r>
              <a:rPr lang="en-US" i="1" dirty="0" smtClean="0">
                <a:solidFill>
                  <a:srgbClr val="FF0000"/>
                </a:solidFill>
              </a:rPr>
              <a:t>“2” </a:t>
            </a:r>
            <a:r>
              <a:rPr lang="en-US" dirty="0" smtClean="0"/>
              <a:t>is updated by computed sum of </a:t>
            </a:r>
            <a:r>
              <a:rPr lang="en-US" i="1" dirty="0" smtClean="0">
                <a:solidFill>
                  <a:srgbClr val="FF0000"/>
                </a:solidFill>
              </a:rPr>
              <a:t>“2”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FF0000"/>
                </a:solidFill>
              </a:rPr>
              <a:t>“3”</a:t>
            </a:r>
          </a:p>
          <a:p>
            <a:pPr marL="548640" indent="-457200"/>
            <a:r>
              <a:rPr lang="en-US" b="1" dirty="0" smtClean="0"/>
              <a:t>Example :</a:t>
            </a:r>
            <a:r>
              <a:rPr lang="en-US" dirty="0" smtClean="0"/>
              <a:t> Let R1 = 0x4000 0000</a:t>
            </a:r>
          </a:p>
          <a:p>
            <a:pPr marL="868680" lvl="1" indent="-457200"/>
            <a:r>
              <a:rPr lang="en-US" dirty="0" smtClean="0"/>
              <a:t>LDR  R0,  [ R1 ],  #0x12</a:t>
            </a:r>
          </a:p>
          <a:p>
            <a:pPr marL="1143000" lvl="2" indent="-457200"/>
            <a:r>
              <a:rPr lang="en-US" dirty="0" smtClean="0"/>
              <a:t>Load  R0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err="1" smtClean="0">
                <a:sym typeface="Wingdings" pitchFamily="2" charset="2"/>
              </a:rPr>
              <a:t>mem</a:t>
            </a:r>
            <a:r>
              <a:rPr lang="en-US" dirty="0" smtClean="0">
                <a:sym typeface="Wingdings" pitchFamily="2" charset="2"/>
              </a:rPr>
              <a:t>[ R1]   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; R0  </a:t>
            </a:r>
            <a:r>
              <a:rPr lang="en-US" dirty="0" err="1" smtClean="0">
                <a:solidFill>
                  <a:srgbClr val="0070C0"/>
                </a:solidFill>
                <a:sym typeface="Wingdings" pitchFamily="2" charset="2"/>
              </a:rPr>
              <a:t>mem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 [0x4000 0000]</a:t>
            </a:r>
          </a:p>
          <a:p>
            <a:pPr marL="1143000" lvl="2" indent="-457200"/>
            <a:r>
              <a:rPr lang="en-US" dirty="0" smtClean="0">
                <a:sym typeface="Wingdings" pitchFamily="2" charset="2"/>
              </a:rPr>
              <a:t>Update base register : R1  R1 + 0x12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      ; now R1 = 0x4000 0012</a:t>
            </a:r>
            <a:endParaRPr lang="en-US" dirty="0" smtClean="0">
              <a:solidFill>
                <a:srgbClr val="0070C0"/>
              </a:solidFill>
            </a:endParaRPr>
          </a:p>
          <a:p>
            <a:pPr marL="868680" lvl="1" indent="-457200"/>
            <a:endParaRPr lang="th-TH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39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Given a table of memory address and its stored data,  What the value in R0, R1 and R2 after execution the programs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292080" y="2708920"/>
          <a:ext cx="3600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23762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0x4000 0000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0x4000 0004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0x4000 0008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0x4000</a:t>
                      </a:r>
                      <a:r>
                        <a:rPr lang="en-US" baseline="0" dirty="0" smtClean="0"/>
                        <a:t> 000C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0x4000 0010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0x4000 0014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0x4000 0018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683568" y="2708920"/>
            <a:ext cx="4032448" cy="331236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AREA  ex3, CODE, READONLY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	  ENTRY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start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</a:t>
            </a:r>
            <a:r>
              <a:rPr lang="en-US" sz="2000" dirty="0" smtClean="0"/>
              <a:t>LDR     R2, =0x40000000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MOV   R3, #</a:t>
            </a:r>
            <a:r>
              <a:rPr lang="en-US" sz="2000" dirty="0" smtClean="0"/>
              <a:t>4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LDR     R0, [R2], R3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en-US" sz="2000" dirty="0" smtClean="0"/>
              <a:t>       LDR     R1, [R2], #16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END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 Transfer : </a:t>
            </a:r>
            <a:r>
              <a:rPr lang="en-US" dirty="0" smtClean="0"/>
              <a:t>Register to Memory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 storing data in register to memory, we will use </a:t>
            </a:r>
            <a:r>
              <a:rPr lang="en-US" b="1" dirty="0" smtClean="0"/>
              <a:t>STR</a:t>
            </a:r>
            <a:r>
              <a:rPr lang="en-US" dirty="0" smtClean="0"/>
              <a:t> instruction</a:t>
            </a:r>
          </a:p>
          <a:p>
            <a:r>
              <a:rPr lang="en-US" b="1" dirty="0" smtClean="0"/>
              <a:t>STR</a:t>
            </a:r>
            <a:r>
              <a:rPr lang="en-US" dirty="0" smtClean="0"/>
              <a:t> instruction syntax is </a:t>
            </a:r>
            <a:r>
              <a:rPr lang="en-US" dirty="0" smtClean="0">
                <a:solidFill>
                  <a:srgbClr val="0070C0"/>
                </a:solidFill>
              </a:rPr>
              <a:t>identical</a:t>
            </a:r>
            <a:r>
              <a:rPr lang="en-US" dirty="0" smtClean="0"/>
              <a:t> to </a:t>
            </a:r>
            <a:r>
              <a:rPr lang="en-US" b="1" dirty="0" smtClean="0"/>
              <a:t>LDR</a:t>
            </a:r>
            <a:r>
              <a:rPr lang="en-US" dirty="0" smtClean="0"/>
              <a:t> instruction syntax</a:t>
            </a:r>
          </a:p>
          <a:p>
            <a:r>
              <a:rPr lang="en-US" b="1" dirty="0" smtClean="0"/>
              <a:t>STR : </a:t>
            </a:r>
            <a:r>
              <a:rPr lang="en-US" dirty="0" smtClean="0"/>
              <a:t>store from register, so 32 bits or one word are stored from register to memory at a time</a:t>
            </a:r>
          </a:p>
          <a:p>
            <a:pPr marL="548640" indent="-457200"/>
            <a:r>
              <a:rPr lang="en-US" b="1" dirty="0" smtClean="0"/>
              <a:t>Example :</a:t>
            </a:r>
            <a:r>
              <a:rPr lang="en-US" dirty="0" smtClean="0"/>
              <a:t> Let R1 = 0x4000 0000, R2 = 0x8</a:t>
            </a:r>
          </a:p>
          <a:p>
            <a:pPr marL="868680" lvl="1" indent="-457200"/>
            <a:r>
              <a:rPr lang="en-US" dirty="0" smtClean="0"/>
              <a:t>STR  R0,  [R1,  #0x12] </a:t>
            </a:r>
          </a:p>
          <a:p>
            <a:pPr marL="1143000" lvl="2" indent="-457200"/>
            <a:r>
              <a:rPr lang="en-US" dirty="0" smtClean="0"/>
              <a:t>Store  R0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mem</a:t>
            </a:r>
            <a:r>
              <a:rPr lang="en-US" dirty="0" smtClean="0">
                <a:sym typeface="Wingdings" pitchFamily="2" charset="2"/>
              </a:rPr>
              <a:t>[ R1 + 0x12 ]   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; R0  </a:t>
            </a:r>
            <a:r>
              <a:rPr lang="en-US" dirty="0" err="1" smtClean="0">
                <a:solidFill>
                  <a:srgbClr val="0070C0"/>
                </a:solidFill>
                <a:sym typeface="Wingdings" pitchFamily="2" charset="2"/>
              </a:rPr>
              <a:t>mem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 [0x4000 0012]</a:t>
            </a:r>
          </a:p>
          <a:p>
            <a:pPr marL="868680" lvl="1" indent="-457200"/>
            <a:r>
              <a:rPr lang="en-US" dirty="0" smtClean="0">
                <a:sym typeface="Wingdings" pitchFamily="2" charset="2"/>
              </a:rPr>
              <a:t>STR  R0,  [R1,  R2]</a:t>
            </a:r>
          </a:p>
          <a:p>
            <a:pPr marL="1143000" lvl="2" indent="-457200"/>
            <a:r>
              <a:rPr lang="en-US" dirty="0" smtClean="0"/>
              <a:t>Store  R0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mem</a:t>
            </a:r>
            <a:r>
              <a:rPr lang="en-US" dirty="0" smtClean="0">
                <a:sym typeface="Wingdings" pitchFamily="2" charset="2"/>
              </a:rPr>
              <a:t>[ R1 + R2]        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; R0  </a:t>
            </a:r>
            <a:r>
              <a:rPr lang="en-US" dirty="0" err="1" smtClean="0">
                <a:solidFill>
                  <a:srgbClr val="0070C0"/>
                </a:solidFill>
                <a:sym typeface="Wingdings" pitchFamily="2" charset="2"/>
              </a:rPr>
              <a:t>mem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 [0x4000 0008]</a:t>
            </a:r>
          </a:p>
          <a:p>
            <a:pPr marL="868680" lvl="1" indent="-457200"/>
            <a:endParaRPr lang="en-US" dirty="0" smtClean="0">
              <a:solidFill>
                <a:srgbClr val="0070C0"/>
              </a:solidFill>
              <a:sym typeface="Wingdings" pitchFamily="2" charset="2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5485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 Indexed Store Instruction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 Pre Indexed Store Instruction Syntax :</a:t>
            </a:r>
          </a:p>
          <a:p>
            <a:pPr lvl="1"/>
            <a:r>
              <a:rPr lang="en-US" dirty="0" smtClean="0"/>
              <a:t>STR    1,   [ 2, 3]</a:t>
            </a:r>
            <a:r>
              <a:rPr lang="en-US" b="1" dirty="0" smtClean="0">
                <a:solidFill>
                  <a:srgbClr val="FF0000"/>
                </a:solidFill>
              </a:rPr>
              <a:t>!</a:t>
            </a:r>
          </a:p>
          <a:p>
            <a:pPr lvl="2"/>
            <a:r>
              <a:rPr lang="en-US" dirty="0" smtClean="0"/>
              <a:t>1 :  register that will send value</a:t>
            </a:r>
          </a:p>
          <a:p>
            <a:pPr lvl="2"/>
            <a:r>
              <a:rPr lang="en-US" dirty="0" smtClean="0"/>
              <a:t>2 :  register containing pointer to memory</a:t>
            </a:r>
          </a:p>
          <a:p>
            <a:pPr lvl="2"/>
            <a:r>
              <a:rPr lang="en-US" dirty="0" smtClean="0"/>
              <a:t>3 :  numerical offset in bytes or </a:t>
            </a:r>
          </a:p>
          <a:p>
            <a:pPr marL="685800" lvl="2" indent="0">
              <a:buNone/>
            </a:pPr>
            <a:r>
              <a:rPr lang="en-US" dirty="0"/>
              <a:t> </a:t>
            </a:r>
            <a:r>
              <a:rPr lang="en-US" dirty="0" smtClean="0"/>
              <a:t>       another shifted index register</a:t>
            </a:r>
          </a:p>
          <a:p>
            <a:pPr marL="548640" indent="-457200"/>
            <a:r>
              <a:rPr lang="en-US" dirty="0" smtClean="0"/>
              <a:t>This instruction will take 2 step</a:t>
            </a:r>
          </a:p>
          <a:p>
            <a:pPr marL="868680" lvl="1" indent="-457200"/>
            <a:r>
              <a:rPr lang="en-US" dirty="0" smtClean="0"/>
              <a:t>1) Register </a:t>
            </a:r>
            <a:r>
              <a:rPr lang="en-US" i="1" dirty="0" smtClean="0">
                <a:solidFill>
                  <a:srgbClr val="00B050"/>
                </a:solidFill>
              </a:rPr>
              <a:t>“1” </a:t>
            </a:r>
            <a:r>
              <a:rPr lang="en-US" dirty="0" smtClean="0"/>
              <a:t>stores the value to the memory pointed by the pointer in </a:t>
            </a:r>
            <a:r>
              <a:rPr lang="en-US" i="1" dirty="0" smtClean="0">
                <a:solidFill>
                  <a:srgbClr val="00B050"/>
                </a:solidFill>
              </a:rPr>
              <a:t>“2”</a:t>
            </a:r>
            <a:r>
              <a:rPr lang="en-US" dirty="0" smtClean="0"/>
              <a:t>, add </a:t>
            </a:r>
            <a:r>
              <a:rPr lang="en-US" i="1" dirty="0" smtClean="0">
                <a:solidFill>
                  <a:srgbClr val="00B050"/>
                </a:solidFill>
              </a:rPr>
              <a:t>“3”</a:t>
            </a:r>
            <a:r>
              <a:rPr lang="en-US" dirty="0" smtClean="0"/>
              <a:t> bytes </a:t>
            </a:r>
          </a:p>
          <a:p>
            <a:pPr marL="868680" lvl="1" indent="-457200"/>
            <a:r>
              <a:rPr lang="en-US" dirty="0" smtClean="0"/>
              <a:t>2)  </a:t>
            </a:r>
            <a:r>
              <a:rPr lang="en-US" i="1" dirty="0" smtClean="0">
                <a:solidFill>
                  <a:srgbClr val="FF0000"/>
                </a:solidFill>
              </a:rPr>
              <a:t>“2” </a:t>
            </a:r>
            <a:r>
              <a:rPr lang="en-US" dirty="0" smtClean="0"/>
              <a:t>is updated by computed sum of </a:t>
            </a:r>
            <a:r>
              <a:rPr lang="en-US" i="1" dirty="0" smtClean="0">
                <a:solidFill>
                  <a:srgbClr val="FF0000"/>
                </a:solidFill>
              </a:rPr>
              <a:t>“2”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FF0000"/>
                </a:solidFill>
              </a:rPr>
              <a:t>“3”</a:t>
            </a:r>
          </a:p>
          <a:p>
            <a:pPr marL="548640" indent="-457200"/>
            <a:r>
              <a:rPr lang="en-US" b="1" dirty="0" smtClean="0"/>
              <a:t>Example :</a:t>
            </a:r>
            <a:r>
              <a:rPr lang="en-US" dirty="0" smtClean="0"/>
              <a:t> Let R1 = 0x4000 0000</a:t>
            </a:r>
          </a:p>
          <a:p>
            <a:pPr marL="868680" lvl="1" indent="-457200"/>
            <a:r>
              <a:rPr lang="en-US" dirty="0" smtClean="0"/>
              <a:t>STR  R0,  [R1,  #0x12] !</a:t>
            </a:r>
          </a:p>
          <a:p>
            <a:pPr marL="1143000" lvl="2" indent="-457200"/>
            <a:r>
              <a:rPr lang="en-US" dirty="0" smtClean="0"/>
              <a:t>Store  R0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mem</a:t>
            </a:r>
            <a:r>
              <a:rPr lang="en-US" dirty="0" smtClean="0">
                <a:sym typeface="Wingdings" pitchFamily="2" charset="2"/>
              </a:rPr>
              <a:t>[ R1 + 0x12 ]                 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; R0  </a:t>
            </a:r>
            <a:r>
              <a:rPr lang="en-US" dirty="0" err="1" smtClean="0">
                <a:solidFill>
                  <a:srgbClr val="0070C0"/>
                </a:solidFill>
                <a:sym typeface="Wingdings" pitchFamily="2" charset="2"/>
              </a:rPr>
              <a:t>mem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 [0x4000 0012]</a:t>
            </a:r>
          </a:p>
          <a:p>
            <a:pPr marL="1143000" lvl="2" indent="-457200"/>
            <a:r>
              <a:rPr lang="en-US" dirty="0" smtClean="0">
                <a:sym typeface="Wingdings" pitchFamily="2" charset="2"/>
              </a:rPr>
              <a:t>Update base register : R1  R1 + 0x12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    ; now R1 = 0x4000 0012</a:t>
            </a:r>
            <a:endParaRPr lang="en-US" dirty="0" smtClean="0">
              <a:solidFill>
                <a:srgbClr val="0070C0"/>
              </a:solidFill>
            </a:endParaRPr>
          </a:p>
          <a:p>
            <a:pPr marL="868680" lvl="1" indent="-457200"/>
            <a:endParaRPr lang="th-TH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39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 Indexed Store Instruction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 Post Indexed Store Instruction Syntax :</a:t>
            </a:r>
          </a:p>
          <a:p>
            <a:pPr lvl="1"/>
            <a:r>
              <a:rPr lang="en-US" dirty="0" smtClean="0"/>
              <a:t>STR    1,   </a:t>
            </a:r>
            <a:r>
              <a:rPr lang="en-US" b="1" dirty="0" smtClean="0">
                <a:solidFill>
                  <a:srgbClr val="00B050"/>
                </a:solidFill>
              </a:rPr>
              <a:t>[</a:t>
            </a:r>
            <a:r>
              <a:rPr lang="en-US" dirty="0" smtClean="0"/>
              <a:t> 2 </a:t>
            </a:r>
            <a:r>
              <a:rPr lang="en-US" b="1" dirty="0" smtClean="0">
                <a:solidFill>
                  <a:srgbClr val="00B050"/>
                </a:solidFill>
              </a:rPr>
              <a:t>]</a:t>
            </a:r>
            <a:r>
              <a:rPr lang="en-US" dirty="0" smtClean="0"/>
              <a:t> , 3</a:t>
            </a:r>
            <a:endParaRPr lang="en-US" b="1" dirty="0" smtClean="0">
              <a:solidFill>
                <a:srgbClr val="FF0000"/>
              </a:solidFill>
            </a:endParaRPr>
          </a:p>
          <a:p>
            <a:pPr lvl="2"/>
            <a:r>
              <a:rPr lang="en-US" dirty="0" smtClean="0"/>
              <a:t>1 :  register that will send value</a:t>
            </a:r>
          </a:p>
          <a:p>
            <a:pPr lvl="2"/>
            <a:r>
              <a:rPr lang="en-US" dirty="0" smtClean="0"/>
              <a:t>2 :  register containing pointer to memory</a:t>
            </a:r>
          </a:p>
          <a:p>
            <a:pPr lvl="2"/>
            <a:r>
              <a:rPr lang="en-US" dirty="0" smtClean="0"/>
              <a:t>3 :  numerical offset in bytes or </a:t>
            </a:r>
          </a:p>
          <a:p>
            <a:pPr marL="685800" lvl="2" indent="0">
              <a:buNone/>
            </a:pPr>
            <a:r>
              <a:rPr lang="en-US" dirty="0"/>
              <a:t> </a:t>
            </a:r>
            <a:r>
              <a:rPr lang="en-US" dirty="0" smtClean="0"/>
              <a:t>       another shifted index register</a:t>
            </a:r>
          </a:p>
          <a:p>
            <a:pPr marL="548640" indent="-457200"/>
            <a:r>
              <a:rPr lang="en-US" dirty="0" smtClean="0"/>
              <a:t>This instruction will take 2 step</a:t>
            </a:r>
          </a:p>
          <a:p>
            <a:pPr marL="868680" lvl="1" indent="-457200"/>
            <a:r>
              <a:rPr lang="en-US" dirty="0" smtClean="0"/>
              <a:t>1) Register </a:t>
            </a:r>
            <a:r>
              <a:rPr lang="en-US" i="1" dirty="0" smtClean="0">
                <a:solidFill>
                  <a:srgbClr val="00B050"/>
                </a:solidFill>
              </a:rPr>
              <a:t>“1” </a:t>
            </a:r>
            <a:r>
              <a:rPr lang="en-US" dirty="0" smtClean="0"/>
              <a:t>stores the value to the memory pointed by the  pointer in </a:t>
            </a:r>
            <a:r>
              <a:rPr lang="en-US" i="1" dirty="0" smtClean="0">
                <a:solidFill>
                  <a:srgbClr val="00B050"/>
                </a:solidFill>
              </a:rPr>
              <a:t>“2”</a:t>
            </a:r>
            <a:r>
              <a:rPr lang="en-US" dirty="0" smtClean="0"/>
              <a:t> </a:t>
            </a:r>
          </a:p>
          <a:p>
            <a:pPr marL="868680" lvl="1" indent="-457200"/>
            <a:r>
              <a:rPr lang="en-US" dirty="0" smtClean="0"/>
              <a:t>2)  </a:t>
            </a:r>
            <a:r>
              <a:rPr lang="en-US" i="1" dirty="0" smtClean="0">
                <a:solidFill>
                  <a:srgbClr val="FF0000"/>
                </a:solidFill>
              </a:rPr>
              <a:t>“2” </a:t>
            </a:r>
            <a:r>
              <a:rPr lang="en-US" dirty="0" smtClean="0"/>
              <a:t>is updated by computed sum of </a:t>
            </a:r>
            <a:r>
              <a:rPr lang="en-US" i="1" dirty="0" smtClean="0">
                <a:solidFill>
                  <a:srgbClr val="FF0000"/>
                </a:solidFill>
              </a:rPr>
              <a:t>“2”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FF0000"/>
                </a:solidFill>
              </a:rPr>
              <a:t>“3”</a:t>
            </a:r>
          </a:p>
          <a:p>
            <a:pPr marL="548640" indent="-457200"/>
            <a:r>
              <a:rPr lang="en-US" b="1" dirty="0" smtClean="0"/>
              <a:t>Example :</a:t>
            </a:r>
            <a:r>
              <a:rPr lang="en-US" dirty="0" smtClean="0"/>
              <a:t> Let R1 = 0x4000 0000</a:t>
            </a:r>
          </a:p>
          <a:p>
            <a:pPr marL="868680" lvl="1" indent="-457200"/>
            <a:r>
              <a:rPr lang="en-US" dirty="0" smtClean="0"/>
              <a:t>STR  R0,  [ R1 ],  #0x12</a:t>
            </a:r>
          </a:p>
          <a:p>
            <a:pPr marL="1143000" lvl="2" indent="-457200"/>
            <a:r>
              <a:rPr lang="en-US" dirty="0" smtClean="0"/>
              <a:t>Store  R0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mem</a:t>
            </a:r>
            <a:r>
              <a:rPr lang="en-US" dirty="0" smtClean="0">
                <a:sym typeface="Wingdings" pitchFamily="2" charset="2"/>
              </a:rPr>
              <a:t>[ R1]                                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; R0  </a:t>
            </a:r>
            <a:r>
              <a:rPr lang="en-US" dirty="0" err="1" smtClean="0">
                <a:solidFill>
                  <a:srgbClr val="0070C0"/>
                </a:solidFill>
                <a:sym typeface="Wingdings" pitchFamily="2" charset="2"/>
              </a:rPr>
              <a:t>mem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 [0x4000 0000]</a:t>
            </a:r>
          </a:p>
          <a:p>
            <a:pPr marL="1143000" lvl="2" indent="-457200"/>
            <a:r>
              <a:rPr lang="en-US" dirty="0" smtClean="0">
                <a:sym typeface="Wingdings" pitchFamily="2" charset="2"/>
              </a:rPr>
              <a:t>Update base register : R1  R1 + 0x12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      ; now R1 = 0x4000 0012</a:t>
            </a:r>
            <a:endParaRPr lang="en-US" dirty="0" smtClean="0">
              <a:solidFill>
                <a:srgbClr val="0070C0"/>
              </a:solidFill>
            </a:endParaRPr>
          </a:p>
          <a:p>
            <a:pPr marL="868680" lvl="1" indent="-457200"/>
            <a:endParaRPr lang="th-TH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39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Complete the values in the given table of memory address and its stored data after execution the programs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220072" y="3068960"/>
          <a:ext cx="36004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23762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0x4000 0000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0x4000 0004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0x4000 0008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0x4000</a:t>
                      </a:r>
                      <a:r>
                        <a:rPr lang="en-US" baseline="0" dirty="0" smtClean="0"/>
                        <a:t> 000C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0x4000 0010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0x4000 0014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683568" y="2708920"/>
            <a:ext cx="4032448" cy="331236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rmAutofit fontScale="925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AREA  ex4, CODE, READONLY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	  ENTRY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start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en-US" sz="2000" dirty="0" smtClean="0"/>
              <a:t>       MOV   R0,  #0xFF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</a:t>
            </a:r>
            <a:r>
              <a:rPr lang="en-US" sz="2000" dirty="0" smtClean="0"/>
              <a:t>LDR     R2, =0x40000000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MOV   R3, #</a:t>
            </a:r>
            <a:r>
              <a:rPr lang="en-US" sz="2000" noProof="0" dirty="0" smtClean="0"/>
              <a:t>8</a:t>
            </a:r>
            <a:endParaRPr lang="en-US" sz="2000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STR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R0, [R2,  R3]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r>
              <a:rPr lang="en-US" sz="2000" dirty="0" smtClean="0"/>
              <a:t>STR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R0, [R2], R3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en-US" sz="2000" dirty="0" smtClean="0"/>
              <a:t>       STR     R0, [R2, R3] !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END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28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7100213" y="9902825"/>
              <a:ext cx="0" cy="0"/>
            </p14:xfrm>
          </p:contentPart>
        </mc:Choice>
        <mc:Fallback xmlns="">
          <p:pic>
            <p:nvPicPr>
              <p:cNvPr id="1028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7100213" y="9902825"/>
                <a:ext cx="0" cy="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0" descr="memmap.png"/>
          <p:cNvPicPr>
            <a:picLocks noChangeAspect="1"/>
          </p:cNvPicPr>
          <p:nvPr/>
        </p:nvPicPr>
        <p:blipFill>
          <a:blip r:embed="rId2" cstate="print"/>
          <a:srcRect l="1527" t="62765"/>
          <a:stretch>
            <a:fillRect/>
          </a:stretch>
        </p:blipFill>
        <p:spPr>
          <a:xfrm>
            <a:off x="3769564" y="1916832"/>
            <a:ext cx="5338940" cy="32403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ARM : Memory Map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705556" y="4499828"/>
            <a:ext cx="140294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CODE (ROM)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572506" y="2267580"/>
            <a:ext cx="153599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ON-CHIP RAM</a:t>
            </a:r>
            <a:endParaRPr lang="en-US" dirty="0"/>
          </a:p>
        </p:txBody>
      </p:sp>
      <p:pic>
        <p:nvPicPr>
          <p:cNvPr id="11" name="Content Placeholder 10" descr="memmap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2608" y="1628800"/>
            <a:ext cx="3710190" cy="4896544"/>
          </a:xfrm>
        </p:spPr>
      </p:pic>
      <p:sp>
        <p:nvSpPr>
          <p:cNvPr id="5" name="Right Brace 4"/>
          <p:cNvSpPr/>
          <p:nvPr/>
        </p:nvSpPr>
        <p:spPr>
          <a:xfrm>
            <a:off x="7596336" y="4149080"/>
            <a:ext cx="288032" cy="864096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>
            <a:off x="7236296" y="1988840"/>
            <a:ext cx="360040" cy="936104"/>
          </a:xfrm>
          <a:prstGeom prst="righ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5536" y="4725144"/>
            <a:ext cx="2808312" cy="172819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283968" y="5229200"/>
            <a:ext cx="4536504" cy="122413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We can work with Local on-chip memory from address </a:t>
            </a:r>
            <a:r>
              <a:rPr lang="en-US" sz="2000" dirty="0" smtClean="0">
                <a:solidFill>
                  <a:srgbClr val="00B050"/>
                </a:solidFill>
              </a:rPr>
              <a:t>0x4000 0000  </a:t>
            </a:r>
          </a:p>
          <a:p>
            <a:pPr algn="ctr"/>
            <a:r>
              <a:rPr lang="en-US" sz="2000" dirty="0" smtClean="0"/>
              <a:t>to address </a:t>
            </a:r>
            <a:r>
              <a:rPr lang="en-US" sz="2000" dirty="0" smtClean="0">
                <a:solidFill>
                  <a:srgbClr val="FF0000"/>
                </a:solidFill>
              </a:rPr>
              <a:t>0x4000 FFFFF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5" grpId="0" animBg="1"/>
      <p:bldP spid="7" grpId="0" animBg="1"/>
      <p:bldP spid="14" grpId="0" animBg="1"/>
      <p:bldP spid="1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Alignment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Don’t forget that sequential word addresses in ARM with byte addressing do not differ by </a:t>
            </a:r>
            <a:r>
              <a:rPr lang="en-US" b="1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dirty="0" smtClean="0"/>
              <a:t>ARM requires that all words start at addresses that are multiples of </a:t>
            </a:r>
            <a:r>
              <a:rPr lang="en-US" b="1" dirty="0" smtClean="0">
                <a:solidFill>
                  <a:srgbClr val="00B050"/>
                </a:solidFill>
              </a:rPr>
              <a:t>4</a:t>
            </a:r>
            <a:r>
              <a:rPr lang="en-US" dirty="0" smtClean="0"/>
              <a:t> bytes</a:t>
            </a:r>
            <a:endParaRPr lang="th-TH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941725"/>
              </p:ext>
            </p:extLst>
          </p:nvPr>
        </p:nvGraphicFramePr>
        <p:xfrm>
          <a:off x="1716360" y="3645024"/>
          <a:ext cx="6096000" cy="2966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th-TH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th-TH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9552" y="3975447"/>
            <a:ext cx="1194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Aligned</a:t>
            </a:r>
            <a:endParaRPr lang="th-TH" sz="2400" b="1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074" y="5127575"/>
            <a:ext cx="11945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Not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Aligned</a:t>
            </a:r>
            <a:endParaRPr lang="th-TH" sz="2400" b="1" dirty="0">
              <a:solidFill>
                <a:srgbClr val="FF0000"/>
              </a:solidFill>
            </a:endParaRPr>
          </a:p>
        </p:txBody>
      </p:sp>
      <p:sp>
        <p:nvSpPr>
          <p:cNvPr id="8" name="Left Brace 7"/>
          <p:cNvSpPr/>
          <p:nvPr/>
        </p:nvSpPr>
        <p:spPr>
          <a:xfrm>
            <a:off x="1331640" y="4437112"/>
            <a:ext cx="288032" cy="2160240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8227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Decimal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decimal</a:t>
            </a:r>
          </a:p>
          <a:p>
            <a:pPr lvl="1"/>
            <a:r>
              <a:rPr lang="en-US" dirty="0" smtClean="0"/>
              <a:t>Multiplying by 10 is same as shifting left by 1</a:t>
            </a:r>
          </a:p>
          <a:p>
            <a:pPr lvl="2"/>
            <a:r>
              <a:rPr lang="en-US" dirty="0" smtClean="0"/>
              <a:t>54 * 10  =  54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</a:p>
          <a:p>
            <a:pPr lvl="2"/>
            <a:r>
              <a:rPr lang="en-US" dirty="0" smtClean="0"/>
              <a:t>120 * 10 = 120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</a:p>
          <a:p>
            <a:pPr lvl="1"/>
            <a:r>
              <a:rPr lang="en-US" dirty="0" smtClean="0"/>
              <a:t>Multiplying by 100 is same as shifting left by 2</a:t>
            </a:r>
          </a:p>
          <a:p>
            <a:pPr lvl="2"/>
            <a:r>
              <a:rPr lang="en-US" dirty="0" smtClean="0"/>
              <a:t>54 * 100 = 54</a:t>
            </a:r>
            <a:r>
              <a:rPr lang="en-US" dirty="0" smtClean="0">
                <a:solidFill>
                  <a:srgbClr val="FF0000"/>
                </a:solidFill>
              </a:rPr>
              <a:t>00</a:t>
            </a:r>
          </a:p>
          <a:p>
            <a:pPr lvl="2"/>
            <a:r>
              <a:rPr lang="en-US" dirty="0" smtClean="0"/>
              <a:t>120 * 100 = 120</a:t>
            </a:r>
            <a:r>
              <a:rPr lang="en-US" dirty="0" smtClean="0">
                <a:solidFill>
                  <a:srgbClr val="FF0000"/>
                </a:solidFill>
              </a:rPr>
              <a:t>00</a:t>
            </a:r>
          </a:p>
          <a:p>
            <a:pPr lvl="1"/>
            <a:r>
              <a:rPr lang="en-US" dirty="0" smtClean="0"/>
              <a:t>Multiplying by 10</a:t>
            </a:r>
            <a:r>
              <a:rPr lang="en-US" b="1" baseline="30000" dirty="0" smtClean="0">
                <a:solidFill>
                  <a:srgbClr val="FF0000"/>
                </a:solidFill>
              </a:rPr>
              <a:t>n</a:t>
            </a:r>
            <a:r>
              <a:rPr lang="en-US" baseline="30000" dirty="0" smtClean="0"/>
              <a:t>  </a:t>
            </a:r>
            <a:r>
              <a:rPr lang="en-US" dirty="0" smtClean="0"/>
              <a:t>is same as shifting left by </a:t>
            </a:r>
            <a:r>
              <a:rPr lang="en-US" b="1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> </a:t>
            </a:r>
            <a:endParaRPr lang="en-US" baseline="30000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6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44008" y="1600200"/>
            <a:ext cx="4122040" cy="4495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Solve the following expression in </a:t>
            </a:r>
            <a:r>
              <a:rPr lang="en-US" sz="2000" dirty="0" smtClean="0">
                <a:solidFill>
                  <a:srgbClr val="FF0000"/>
                </a:solidFill>
              </a:rPr>
              <a:t>4-bits </a:t>
            </a:r>
            <a:r>
              <a:rPr lang="en-US" sz="2000" dirty="0" smtClean="0"/>
              <a:t>register step-by-step</a:t>
            </a:r>
          </a:p>
          <a:p>
            <a:pPr lvl="1"/>
            <a:r>
              <a:rPr lang="en-US" sz="1800" dirty="0" smtClean="0"/>
              <a:t>-5 x -2</a:t>
            </a:r>
          </a:p>
          <a:p>
            <a:pPr lvl="1"/>
            <a:r>
              <a:rPr lang="en-US" sz="1800" dirty="0" smtClean="0"/>
              <a:t> 5 x -2</a:t>
            </a:r>
          </a:p>
          <a:p>
            <a:r>
              <a:rPr lang="en-US" sz="2000" dirty="0" smtClean="0"/>
              <a:t>Complete the value in memory table after program is executed</a:t>
            </a:r>
          </a:p>
          <a:p>
            <a:endParaRPr lang="en-US" sz="2400" dirty="0"/>
          </a:p>
          <a:p>
            <a:endParaRPr lang="th-TH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204793"/>
              </p:ext>
            </p:extLst>
          </p:nvPr>
        </p:nvGraphicFramePr>
        <p:xfrm>
          <a:off x="4932040" y="3785448"/>
          <a:ext cx="3600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23762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0x4000 0000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0x4000 0004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0x4000 0008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0x4000</a:t>
                      </a:r>
                      <a:r>
                        <a:rPr lang="en-US" baseline="0" dirty="0" smtClean="0"/>
                        <a:t> 000C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0x4000 0010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179512" y="1556792"/>
            <a:ext cx="4320480" cy="518457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rmAutofit fontScale="850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AREA  </a:t>
            </a:r>
            <a:r>
              <a:rPr lang="en-US" sz="2000" dirty="0" smtClean="0"/>
              <a:t>hw6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CODE, READONLY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	  ENTRY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start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en-US" sz="2000" dirty="0"/>
              <a:t> </a:t>
            </a:r>
            <a:r>
              <a:rPr lang="en-US" sz="2000" dirty="0" smtClean="0"/>
              <a:t>      MOV   R1, #1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</a:t>
            </a:r>
            <a:r>
              <a:rPr lang="en-US" sz="2000" dirty="0" smtClean="0"/>
              <a:t>LDR     R2, =0x40000000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MOV   R3, #</a:t>
            </a:r>
            <a:r>
              <a:rPr lang="en-US" sz="2000" dirty="0" smtClean="0"/>
              <a:t>4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en-US" sz="2000" dirty="0"/>
              <a:t>	</a:t>
            </a:r>
            <a:r>
              <a:rPr lang="en-US" sz="2000" dirty="0" smtClean="0"/>
              <a:t>  STR     R1, [R2, R3]!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en-US" sz="2000" dirty="0"/>
              <a:t> </a:t>
            </a:r>
            <a:r>
              <a:rPr lang="en-US" sz="2000" dirty="0" smtClean="0"/>
              <a:t>      LSL      R1, #2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en-US" sz="2000" dirty="0"/>
              <a:t>	 </a:t>
            </a:r>
            <a:r>
              <a:rPr lang="en-US" sz="2000" dirty="0" smtClean="0"/>
              <a:t> STR     R1, </a:t>
            </a:r>
            <a:r>
              <a:rPr lang="en-US" sz="2000" dirty="0"/>
              <a:t>[R2, R3</a:t>
            </a:r>
            <a:r>
              <a:rPr lang="en-US" sz="2000" dirty="0" smtClean="0"/>
              <a:t>]!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en-US" sz="2000" dirty="0"/>
              <a:t>	 </a:t>
            </a:r>
            <a:r>
              <a:rPr lang="en-US" sz="2000" dirty="0" smtClean="0"/>
              <a:t> LSL     R1, #2</a:t>
            </a:r>
            <a:endParaRPr lang="en-US" sz="2000" dirty="0"/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en-US" sz="2000" dirty="0"/>
              <a:t>	 </a:t>
            </a:r>
            <a:r>
              <a:rPr lang="en-US" sz="2000" dirty="0" smtClean="0"/>
              <a:t> STR    R1, </a:t>
            </a:r>
            <a:r>
              <a:rPr lang="en-US" sz="2000" dirty="0"/>
              <a:t>[R2, R3</a:t>
            </a:r>
            <a:r>
              <a:rPr lang="en-US" sz="2000" dirty="0" smtClean="0"/>
              <a:t>]!</a:t>
            </a:r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en-US" sz="2000" dirty="0"/>
              <a:t>	  LDR    </a:t>
            </a:r>
            <a:r>
              <a:rPr lang="en-US" sz="2000" dirty="0" smtClean="0"/>
              <a:t>R2</a:t>
            </a:r>
            <a:r>
              <a:rPr lang="en-US" sz="2000" dirty="0"/>
              <a:t>, =0x40000000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r>
              <a:rPr lang="en-US" sz="2000" dirty="0" smtClean="0"/>
              <a:t>LDR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R0,  [R2,  #8 ]!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r>
              <a:rPr lang="en-US" sz="2000" noProof="0" dirty="0" smtClean="0"/>
              <a:t>LDR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R1,  [R2] ,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#4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en-US" sz="2000" dirty="0"/>
              <a:t> </a:t>
            </a:r>
            <a:r>
              <a:rPr lang="en-US" sz="2000" dirty="0" smtClean="0"/>
              <a:t>      ADD   R0, R0, R1, LSL #4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en-US" sz="2000" dirty="0" smtClean="0"/>
              <a:t>       STR    R0,  [R2, #4]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END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4283968" y="4293096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613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Binary   </a:t>
            </a:r>
          </a:p>
          <a:p>
            <a:pPr lvl="1"/>
            <a:r>
              <a:rPr lang="en-US" dirty="0" smtClean="0"/>
              <a:t>Multiplying by 2 (10</a:t>
            </a:r>
            <a:r>
              <a:rPr lang="en-US" baseline="-25000" dirty="0" smtClean="0"/>
              <a:t>2</a:t>
            </a:r>
            <a:r>
              <a:rPr lang="en-US" dirty="0" smtClean="0"/>
              <a:t>) is same as shifting left by 1</a:t>
            </a:r>
          </a:p>
          <a:p>
            <a:pPr lvl="2"/>
            <a:r>
              <a:rPr lang="en-US" dirty="0" smtClean="0"/>
              <a:t>11</a:t>
            </a:r>
            <a:r>
              <a:rPr lang="en-US" baseline="-25000" dirty="0" smtClean="0"/>
              <a:t>2</a:t>
            </a:r>
            <a:r>
              <a:rPr lang="en-US" dirty="0" smtClean="0"/>
              <a:t> * 10</a:t>
            </a:r>
            <a:r>
              <a:rPr lang="en-US" baseline="-25000" dirty="0" smtClean="0"/>
              <a:t>2</a:t>
            </a:r>
            <a:r>
              <a:rPr lang="en-US" dirty="0" smtClean="0"/>
              <a:t> = 11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en-US" baseline="-25000" dirty="0" smtClean="0"/>
              <a:t>2</a:t>
            </a:r>
          </a:p>
          <a:p>
            <a:pPr lvl="2"/>
            <a:r>
              <a:rPr lang="en-US" dirty="0" smtClean="0"/>
              <a:t>101</a:t>
            </a:r>
            <a:r>
              <a:rPr lang="en-US" baseline="-25000" dirty="0" smtClean="0"/>
              <a:t>2</a:t>
            </a:r>
            <a:r>
              <a:rPr lang="en-US" dirty="0" smtClean="0"/>
              <a:t> * 10</a:t>
            </a:r>
            <a:r>
              <a:rPr lang="en-US" baseline="-25000" dirty="0" smtClean="0"/>
              <a:t>2</a:t>
            </a:r>
            <a:r>
              <a:rPr lang="en-US" dirty="0" smtClean="0"/>
              <a:t> = 101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en-US" baseline="-25000" dirty="0" smtClean="0"/>
              <a:t>2</a:t>
            </a:r>
          </a:p>
          <a:p>
            <a:pPr lvl="1"/>
            <a:r>
              <a:rPr lang="en-US" dirty="0" smtClean="0"/>
              <a:t>Multiplying by 4 (100</a:t>
            </a:r>
            <a:r>
              <a:rPr lang="en-US" baseline="-25000" dirty="0" smtClean="0"/>
              <a:t>2</a:t>
            </a:r>
            <a:r>
              <a:rPr lang="en-US" dirty="0" smtClean="0"/>
              <a:t>) is same as shifting left by 2</a:t>
            </a:r>
          </a:p>
          <a:p>
            <a:pPr lvl="2"/>
            <a:r>
              <a:rPr lang="en-US" dirty="0" smtClean="0"/>
              <a:t>11</a:t>
            </a:r>
            <a:r>
              <a:rPr lang="en-US" baseline="-25000" dirty="0" smtClean="0"/>
              <a:t>2</a:t>
            </a:r>
            <a:r>
              <a:rPr lang="en-US" dirty="0" smtClean="0"/>
              <a:t> * 100</a:t>
            </a:r>
            <a:r>
              <a:rPr lang="en-US" baseline="-25000" dirty="0" smtClean="0"/>
              <a:t>2</a:t>
            </a:r>
            <a:r>
              <a:rPr lang="en-US" dirty="0" smtClean="0"/>
              <a:t> = 11</a:t>
            </a:r>
            <a:r>
              <a:rPr lang="en-US" dirty="0" smtClean="0">
                <a:solidFill>
                  <a:srgbClr val="FF0000"/>
                </a:solidFill>
              </a:rPr>
              <a:t>00</a:t>
            </a:r>
            <a:r>
              <a:rPr lang="en-US" baseline="-25000" dirty="0" smtClean="0"/>
              <a:t>2</a:t>
            </a:r>
          </a:p>
          <a:p>
            <a:pPr lvl="2"/>
            <a:r>
              <a:rPr lang="en-US" dirty="0" smtClean="0"/>
              <a:t>101</a:t>
            </a:r>
            <a:r>
              <a:rPr lang="en-US" baseline="-25000" dirty="0" smtClean="0"/>
              <a:t>2</a:t>
            </a:r>
            <a:r>
              <a:rPr lang="en-US" dirty="0" smtClean="0"/>
              <a:t> * 100</a:t>
            </a:r>
            <a:r>
              <a:rPr lang="en-US" baseline="-25000" dirty="0" smtClean="0"/>
              <a:t>2</a:t>
            </a:r>
            <a:r>
              <a:rPr lang="en-US" dirty="0" smtClean="0"/>
              <a:t> = 101</a:t>
            </a:r>
            <a:r>
              <a:rPr lang="en-US" dirty="0" smtClean="0">
                <a:solidFill>
                  <a:srgbClr val="FF0000"/>
                </a:solidFill>
              </a:rPr>
              <a:t>00</a:t>
            </a:r>
            <a:r>
              <a:rPr lang="en-US" baseline="-25000" dirty="0" smtClean="0"/>
              <a:t>2</a:t>
            </a:r>
          </a:p>
          <a:p>
            <a:pPr lvl="1"/>
            <a:r>
              <a:rPr lang="en-US" dirty="0" smtClean="0"/>
              <a:t>Multiplying by 2</a:t>
            </a:r>
            <a:r>
              <a:rPr lang="en-US" b="1" baseline="30000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> is same as shifting left by </a:t>
            </a:r>
            <a:r>
              <a:rPr lang="en-US" b="1" dirty="0" smtClean="0">
                <a:solidFill>
                  <a:srgbClr val="FF0000"/>
                </a:solidFill>
              </a:rPr>
              <a:t>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Multiply by Power of 2 via Shift Left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Since shifting is so much </a:t>
            </a:r>
            <a:r>
              <a:rPr lang="en-US" b="1" dirty="0" smtClean="0">
                <a:solidFill>
                  <a:srgbClr val="0070C0"/>
                </a:solidFill>
              </a:rPr>
              <a:t>faster </a:t>
            </a:r>
            <a:r>
              <a:rPr lang="en-US" dirty="0" smtClean="0"/>
              <a:t>than the multiplication</a:t>
            </a:r>
          </a:p>
          <a:p>
            <a:r>
              <a:rPr lang="en-US" dirty="0" smtClean="0"/>
              <a:t>A good compiler usually notice for example C code multiplies by power of 2 and compiles it to a shift instruction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b="1" dirty="0" smtClean="0">
                <a:solidFill>
                  <a:srgbClr val="00B0F0"/>
                </a:solidFill>
              </a:rPr>
              <a:t>In C:  </a:t>
            </a:r>
            <a:r>
              <a:rPr lang="en-US" dirty="0" smtClean="0"/>
              <a:t>A = A * 8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In Assembly : </a:t>
            </a:r>
            <a:r>
              <a:rPr lang="en-US" dirty="0" smtClean="0"/>
              <a:t>MOV  R0,  R0, LSL #3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Shift, Add and Subtract for Multiplication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In Depth techniques :</a:t>
            </a:r>
          </a:p>
          <a:p>
            <a:r>
              <a:rPr lang="en-US" b="1" dirty="0" smtClean="0"/>
              <a:t>Example 1 :</a:t>
            </a:r>
          </a:p>
          <a:p>
            <a:pPr lvl="1"/>
            <a:r>
              <a:rPr lang="en-US" b="1" dirty="0" smtClean="0"/>
              <a:t>In  C :</a:t>
            </a:r>
            <a:r>
              <a:rPr lang="en-US" dirty="0" smtClean="0"/>
              <a:t>    R0  =  5 *  R1</a:t>
            </a:r>
          </a:p>
          <a:p>
            <a:pPr lvl="1"/>
            <a:r>
              <a:rPr lang="en-US" b="1" dirty="0" smtClean="0"/>
              <a:t>In ARM Assembly:      </a:t>
            </a:r>
          </a:p>
          <a:p>
            <a:pPr lvl="2"/>
            <a:r>
              <a:rPr lang="en-US" dirty="0" smtClean="0"/>
              <a:t>R0  = (4 + 1) * R1</a:t>
            </a:r>
          </a:p>
          <a:p>
            <a:pPr lvl="2"/>
            <a:r>
              <a:rPr lang="en-US" dirty="0" smtClean="0"/>
              <a:t>      = (4 * R1) + R1   = R1  +  (4 * R1)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ADD  R0,  R1,  R1, LSL #2</a:t>
            </a:r>
          </a:p>
          <a:p>
            <a:r>
              <a:rPr lang="en-US" b="1" dirty="0" smtClean="0"/>
              <a:t>Example 2 :</a:t>
            </a:r>
          </a:p>
          <a:p>
            <a:pPr lvl="1"/>
            <a:r>
              <a:rPr lang="en-US" b="1" dirty="0" smtClean="0"/>
              <a:t>In C :  </a:t>
            </a:r>
            <a:r>
              <a:rPr lang="en-US" dirty="0" smtClean="0"/>
              <a:t>R0 = 105 * R1</a:t>
            </a:r>
          </a:p>
          <a:p>
            <a:pPr lvl="1"/>
            <a:r>
              <a:rPr lang="en-US" b="1" dirty="0" smtClean="0"/>
              <a:t>In ARM Assembly :</a:t>
            </a:r>
          </a:p>
          <a:p>
            <a:pPr lvl="2"/>
            <a:r>
              <a:rPr lang="en-US" dirty="0" smtClean="0"/>
              <a:t>R0  =  (15 * 7) * R1</a:t>
            </a:r>
          </a:p>
          <a:p>
            <a:pPr lvl="2"/>
            <a:r>
              <a:rPr lang="en-US" dirty="0" smtClean="0"/>
              <a:t>      =  (16 – 1) * (8 - 1) * R1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RSB   R0,  R1,  R1, LSL #4      ; (16 – 1) * R1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RSB   R0,  R0,  R0, LSL #3      ; (8 – 1) * R0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Multiply (unsigned)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Multiplicand	(8</a:t>
            </a:r>
            <a:r>
              <a:rPr lang="en-US" baseline="-25000" dirty="0" smtClean="0"/>
              <a:t>10</a:t>
            </a:r>
            <a:r>
              <a:rPr lang="en-US" dirty="0" smtClean="0"/>
              <a:t>)		1	0	0	0</a:t>
            </a:r>
          </a:p>
          <a:p>
            <a:pPr>
              <a:buNone/>
            </a:pPr>
            <a:r>
              <a:rPr lang="en-US" dirty="0" smtClean="0"/>
              <a:t>Multiplier     (9</a:t>
            </a:r>
            <a:r>
              <a:rPr lang="en-US" baseline="-25000" dirty="0" smtClean="0"/>
              <a:t>10</a:t>
            </a:r>
            <a:r>
              <a:rPr lang="en-US" dirty="0" smtClean="0"/>
              <a:t>)		1	0	0	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24328" y="1916832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779912" y="2708920"/>
            <a:ext cx="410445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7030432" y="2215024"/>
            <a:ext cx="360040" cy="3600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30432" y="1700808"/>
            <a:ext cx="360040" cy="36004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35856" y="1700808"/>
            <a:ext cx="360040" cy="36004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220072" y="1700808"/>
            <a:ext cx="360040" cy="36004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283968" y="1700808"/>
            <a:ext cx="360040" cy="36004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135856" y="2204864"/>
            <a:ext cx="360040" cy="36004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219184" y="2204864"/>
            <a:ext cx="360040" cy="360040"/>
          </a:xfrm>
          <a:prstGeom prst="rect">
            <a:avLst/>
          </a:prstGeom>
          <a:noFill/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283968" y="2204864"/>
            <a:ext cx="360040" cy="36004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020272" y="2818383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FF0000"/>
                </a:solidFill>
              </a:rPr>
              <a:t>0</a:t>
            </a:r>
            <a:endParaRPr lang="en-US" sz="29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26366" y="2818383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FF0000"/>
                </a:solidFill>
              </a:rPr>
              <a:t>0</a:t>
            </a:r>
            <a:endParaRPr lang="en-US" sz="29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20072" y="2818383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FF0000"/>
                </a:solidFill>
              </a:rPr>
              <a:t>0</a:t>
            </a:r>
            <a:endParaRPr lang="en-US" sz="29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26166" y="2818383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FF0000"/>
                </a:solidFill>
              </a:rPr>
              <a:t>1</a:t>
            </a:r>
            <a:endParaRPr lang="en-US" sz="29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56176" y="3284984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0070C0"/>
                </a:solidFill>
              </a:rPr>
              <a:t>0</a:t>
            </a:r>
            <a:endParaRPr lang="en-US" sz="2900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20072" y="3284984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0070C0"/>
                </a:solidFill>
              </a:rPr>
              <a:t>0</a:t>
            </a:r>
            <a:endParaRPr lang="en-US" sz="2900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26166" y="3284984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0070C0"/>
                </a:solidFill>
              </a:rPr>
              <a:t>0</a:t>
            </a:r>
            <a:endParaRPr lang="en-US" sz="2900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419872" y="3284984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0070C0"/>
                </a:solidFill>
              </a:rPr>
              <a:t>0</a:t>
            </a:r>
            <a:endParaRPr lang="en-US" sz="2900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220072" y="3754487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chemeClr val="tx2">
                    <a:lumMod val="75000"/>
                  </a:schemeClr>
                </a:solidFill>
              </a:rPr>
              <a:t>0</a:t>
            </a:r>
            <a:endParaRPr lang="en-US" sz="29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326166" y="3754487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chemeClr val="tx2">
                    <a:lumMod val="75000"/>
                  </a:schemeClr>
                </a:solidFill>
              </a:rPr>
              <a:t>0</a:t>
            </a:r>
            <a:endParaRPr lang="en-US" sz="29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19872" y="3754487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chemeClr val="tx2">
                    <a:lumMod val="75000"/>
                  </a:schemeClr>
                </a:solidFill>
              </a:rPr>
              <a:t>0</a:t>
            </a:r>
            <a:endParaRPr lang="en-US" sz="29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25966" y="3754487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chemeClr val="tx2">
                    <a:lumMod val="75000"/>
                  </a:schemeClr>
                </a:solidFill>
              </a:rPr>
              <a:t>0</a:t>
            </a:r>
            <a:endParaRPr lang="en-US" sz="29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13778" y="4293096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</a:t>
            </a:r>
            <a:endParaRPr lang="en-US" sz="2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419872" y="4293096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</a:t>
            </a:r>
            <a:endParaRPr lang="en-US" sz="2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13578" y="4293096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</a:t>
            </a:r>
            <a:endParaRPr lang="en-US" sz="2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19672" y="4293096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  <a:endParaRPr lang="en-US" sz="2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1547664" y="4941168"/>
            <a:ext cx="648072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020272" y="5013176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0</a:t>
            </a:r>
            <a:endParaRPr lang="en-US" sz="2900" dirty="0"/>
          </a:p>
        </p:txBody>
      </p:sp>
      <p:sp>
        <p:nvSpPr>
          <p:cNvPr id="36" name="TextBox 35"/>
          <p:cNvSpPr txBox="1"/>
          <p:nvPr/>
        </p:nvSpPr>
        <p:spPr>
          <a:xfrm>
            <a:off x="6198374" y="5013176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0</a:t>
            </a:r>
            <a:endParaRPr lang="en-US" sz="2900" dirty="0"/>
          </a:p>
        </p:txBody>
      </p:sp>
      <p:sp>
        <p:nvSpPr>
          <p:cNvPr id="37" name="TextBox 36"/>
          <p:cNvSpPr txBox="1"/>
          <p:nvPr/>
        </p:nvSpPr>
        <p:spPr>
          <a:xfrm>
            <a:off x="5292080" y="5013176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0</a:t>
            </a:r>
            <a:endParaRPr lang="en-US" sz="2900" dirty="0"/>
          </a:p>
        </p:txBody>
      </p:sp>
      <p:sp>
        <p:nvSpPr>
          <p:cNvPr id="38" name="TextBox 37"/>
          <p:cNvSpPr txBox="1"/>
          <p:nvPr/>
        </p:nvSpPr>
        <p:spPr>
          <a:xfrm>
            <a:off x="4326166" y="5013176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1</a:t>
            </a:r>
            <a:endParaRPr lang="en-US" sz="2900" dirty="0"/>
          </a:p>
        </p:txBody>
      </p:sp>
      <p:sp>
        <p:nvSpPr>
          <p:cNvPr id="39" name="TextBox 38"/>
          <p:cNvSpPr txBox="1"/>
          <p:nvPr/>
        </p:nvSpPr>
        <p:spPr>
          <a:xfrm>
            <a:off x="3419872" y="5013176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0</a:t>
            </a:r>
            <a:endParaRPr lang="en-US" sz="2900" dirty="0"/>
          </a:p>
        </p:txBody>
      </p:sp>
      <p:sp>
        <p:nvSpPr>
          <p:cNvPr id="40" name="TextBox 39"/>
          <p:cNvSpPr txBox="1"/>
          <p:nvPr/>
        </p:nvSpPr>
        <p:spPr>
          <a:xfrm>
            <a:off x="2483768" y="5013176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0</a:t>
            </a:r>
            <a:endParaRPr lang="en-US" sz="2900" dirty="0"/>
          </a:p>
        </p:txBody>
      </p:sp>
      <p:sp>
        <p:nvSpPr>
          <p:cNvPr id="41" name="TextBox 40"/>
          <p:cNvSpPr txBox="1"/>
          <p:nvPr/>
        </p:nvSpPr>
        <p:spPr>
          <a:xfrm>
            <a:off x="1619672" y="5013176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1</a:t>
            </a:r>
            <a:endParaRPr lang="en-US" sz="2900" dirty="0"/>
          </a:p>
        </p:txBody>
      </p:sp>
      <p:sp>
        <p:nvSpPr>
          <p:cNvPr id="42" name="Rectangle 41"/>
          <p:cNvSpPr/>
          <p:nvPr/>
        </p:nvSpPr>
        <p:spPr>
          <a:xfrm>
            <a:off x="1907704" y="5661248"/>
            <a:ext cx="5760640" cy="93610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m</a:t>
            </a:r>
            <a:r>
              <a:rPr lang="en-US" sz="2400" dirty="0" smtClean="0"/>
              <a:t> bits  x  </a:t>
            </a:r>
            <a:r>
              <a:rPr lang="en-US" sz="2400" b="1" dirty="0" smtClean="0">
                <a:solidFill>
                  <a:srgbClr val="00B050"/>
                </a:solidFill>
              </a:rPr>
              <a:t>n</a:t>
            </a:r>
            <a:r>
              <a:rPr lang="en-US" sz="2400" dirty="0" smtClean="0"/>
              <a:t> bits  = </a:t>
            </a:r>
            <a:r>
              <a:rPr lang="en-US" sz="2400" b="1" dirty="0" smtClean="0">
                <a:solidFill>
                  <a:srgbClr val="FF0000"/>
                </a:solidFill>
              </a:rPr>
              <a:t>m</a:t>
            </a:r>
            <a:r>
              <a:rPr lang="en-US" sz="2400" dirty="0" smtClean="0"/>
              <a:t> </a:t>
            </a:r>
            <a:r>
              <a:rPr lang="en-US" sz="2400" b="1" dirty="0" smtClean="0"/>
              <a:t>+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00B050"/>
                </a:solidFill>
              </a:rPr>
              <a:t>n</a:t>
            </a:r>
            <a:r>
              <a:rPr lang="en-US" sz="2400" dirty="0" smtClean="0"/>
              <a:t>  bit product</a:t>
            </a:r>
          </a:p>
          <a:p>
            <a:pPr algn="ctr"/>
            <a:r>
              <a:rPr lang="en-US" sz="2400" dirty="0" smtClean="0"/>
              <a:t>Thus, 32 bits X 32 bits = 64 bits value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8028384" y="5013176"/>
            <a:ext cx="111601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=72</a:t>
            </a:r>
            <a:r>
              <a:rPr lang="en-US" sz="2900" baseline="-25000" dirty="0" smtClean="0"/>
              <a:t>10</a:t>
            </a:r>
            <a:endParaRPr lang="en-US" sz="29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8" grpId="2" animBg="1"/>
      <p:bldP spid="8" grpId="3" animBg="1"/>
      <p:bldP spid="8" grpId="4" animBg="1"/>
      <p:bldP spid="8" grpId="5" animBg="1"/>
      <p:bldP spid="9" grpId="0" animBg="1"/>
      <p:bldP spid="9" grpId="1" animBg="1"/>
      <p:bldP spid="9" grpId="2" animBg="1"/>
      <p:bldP spid="9" grpId="3" animBg="1"/>
      <p:bldP spid="10" grpId="0" animBg="1"/>
      <p:bldP spid="10" grpId="1" animBg="1"/>
      <p:bldP spid="10" grpId="2" animBg="1"/>
      <p:bldP spid="10" grpId="3" animBg="1"/>
      <p:bldP spid="11" grpId="0" animBg="1"/>
      <p:bldP spid="11" grpId="1" animBg="1"/>
      <p:bldP spid="11" grpId="2" animBg="1"/>
      <p:bldP spid="11" grpId="3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 animBg="1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Multiply (signed)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8153400" cy="4495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Multiplicand (-8</a:t>
            </a:r>
            <a:r>
              <a:rPr lang="en-US" baseline="-25000" dirty="0" smtClean="0"/>
              <a:t>10</a:t>
            </a:r>
            <a:r>
              <a:rPr lang="en-US" dirty="0" smtClean="0"/>
              <a:t>)		1	0	0	0</a:t>
            </a:r>
          </a:p>
          <a:p>
            <a:pPr>
              <a:buNone/>
            </a:pPr>
            <a:r>
              <a:rPr lang="en-US" dirty="0" smtClean="0"/>
              <a:t>Multiplier	(-7</a:t>
            </a:r>
            <a:r>
              <a:rPr lang="en-US" baseline="-25000" dirty="0" smtClean="0"/>
              <a:t>10</a:t>
            </a:r>
            <a:r>
              <a:rPr lang="en-US" dirty="0" smtClean="0"/>
              <a:t>)		1	0	0	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24328" y="1916832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779912" y="2708920"/>
            <a:ext cx="410445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020272" y="2818383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FF0000"/>
                </a:solidFill>
              </a:rPr>
              <a:t>0</a:t>
            </a:r>
            <a:endParaRPr lang="en-US" sz="29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26366" y="2818383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FF0000"/>
                </a:solidFill>
              </a:rPr>
              <a:t>0</a:t>
            </a:r>
            <a:endParaRPr lang="en-US" sz="29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20072" y="2818383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FF0000"/>
                </a:solidFill>
              </a:rPr>
              <a:t>0</a:t>
            </a:r>
            <a:endParaRPr lang="en-US" sz="29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26166" y="2818383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FF0000"/>
                </a:solidFill>
              </a:rPr>
              <a:t>1</a:t>
            </a:r>
            <a:endParaRPr lang="en-US" sz="29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56176" y="3284984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0070C0"/>
                </a:solidFill>
              </a:rPr>
              <a:t>0</a:t>
            </a:r>
            <a:endParaRPr lang="en-US" sz="2900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20072" y="3284984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0070C0"/>
                </a:solidFill>
              </a:rPr>
              <a:t>0</a:t>
            </a:r>
            <a:endParaRPr lang="en-US" sz="2900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26166" y="3284984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0070C0"/>
                </a:solidFill>
              </a:rPr>
              <a:t>0</a:t>
            </a:r>
            <a:endParaRPr lang="en-US" sz="2900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419872" y="3284984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0070C0"/>
                </a:solidFill>
              </a:rPr>
              <a:t>0</a:t>
            </a:r>
            <a:endParaRPr lang="en-US" sz="2900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220072" y="3754487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chemeClr val="tx2">
                    <a:lumMod val="75000"/>
                  </a:schemeClr>
                </a:solidFill>
              </a:rPr>
              <a:t>0</a:t>
            </a:r>
            <a:endParaRPr lang="en-US" sz="29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326166" y="3754487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chemeClr val="tx2">
                    <a:lumMod val="75000"/>
                  </a:schemeClr>
                </a:solidFill>
              </a:rPr>
              <a:t>0</a:t>
            </a:r>
            <a:endParaRPr lang="en-US" sz="29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19872" y="3754487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chemeClr val="tx2">
                    <a:lumMod val="75000"/>
                  </a:schemeClr>
                </a:solidFill>
              </a:rPr>
              <a:t>0</a:t>
            </a:r>
            <a:endParaRPr lang="en-US" sz="29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25966" y="3754487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chemeClr val="tx2">
                    <a:lumMod val="75000"/>
                  </a:schemeClr>
                </a:solidFill>
              </a:rPr>
              <a:t>0</a:t>
            </a:r>
            <a:endParaRPr lang="en-US" sz="29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13778" y="4293096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</a:t>
            </a:r>
            <a:endParaRPr lang="en-US" sz="2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419872" y="4293096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</a:t>
            </a:r>
            <a:endParaRPr lang="en-US" sz="2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13578" y="4293096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</a:t>
            </a:r>
            <a:endParaRPr lang="en-US" sz="2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19672" y="4293096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  <a:endParaRPr lang="en-US" sz="2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1547664" y="4941168"/>
            <a:ext cx="648072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020272" y="5013176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0</a:t>
            </a:r>
            <a:endParaRPr lang="en-US" sz="2900" dirty="0"/>
          </a:p>
        </p:txBody>
      </p:sp>
      <p:sp>
        <p:nvSpPr>
          <p:cNvPr id="36" name="TextBox 35"/>
          <p:cNvSpPr txBox="1"/>
          <p:nvPr/>
        </p:nvSpPr>
        <p:spPr>
          <a:xfrm>
            <a:off x="6198374" y="5013176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0</a:t>
            </a:r>
            <a:endParaRPr lang="en-US" sz="2900" dirty="0"/>
          </a:p>
        </p:txBody>
      </p:sp>
      <p:sp>
        <p:nvSpPr>
          <p:cNvPr id="37" name="TextBox 36"/>
          <p:cNvSpPr txBox="1"/>
          <p:nvPr/>
        </p:nvSpPr>
        <p:spPr>
          <a:xfrm>
            <a:off x="5292080" y="5013176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0</a:t>
            </a:r>
            <a:endParaRPr lang="en-US" sz="2900" dirty="0"/>
          </a:p>
        </p:txBody>
      </p:sp>
      <p:sp>
        <p:nvSpPr>
          <p:cNvPr id="38" name="TextBox 37"/>
          <p:cNvSpPr txBox="1"/>
          <p:nvPr/>
        </p:nvSpPr>
        <p:spPr>
          <a:xfrm>
            <a:off x="4326166" y="5013176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1</a:t>
            </a:r>
            <a:endParaRPr lang="en-US" sz="2900" dirty="0"/>
          </a:p>
        </p:txBody>
      </p:sp>
      <p:sp>
        <p:nvSpPr>
          <p:cNvPr id="39" name="TextBox 38"/>
          <p:cNvSpPr txBox="1"/>
          <p:nvPr/>
        </p:nvSpPr>
        <p:spPr>
          <a:xfrm>
            <a:off x="3419872" y="5013176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0</a:t>
            </a:r>
            <a:endParaRPr lang="en-US" sz="2900" dirty="0"/>
          </a:p>
        </p:txBody>
      </p:sp>
      <p:sp>
        <p:nvSpPr>
          <p:cNvPr id="40" name="TextBox 39"/>
          <p:cNvSpPr txBox="1"/>
          <p:nvPr/>
        </p:nvSpPr>
        <p:spPr>
          <a:xfrm>
            <a:off x="2483768" y="5013176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0</a:t>
            </a:r>
            <a:endParaRPr lang="en-US" sz="2900" dirty="0"/>
          </a:p>
        </p:txBody>
      </p:sp>
      <p:sp>
        <p:nvSpPr>
          <p:cNvPr id="41" name="TextBox 40"/>
          <p:cNvSpPr txBox="1"/>
          <p:nvPr/>
        </p:nvSpPr>
        <p:spPr>
          <a:xfrm>
            <a:off x="1619672" y="5013176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1</a:t>
            </a:r>
            <a:endParaRPr lang="en-US" sz="2900" dirty="0"/>
          </a:p>
        </p:txBody>
      </p:sp>
      <p:sp>
        <p:nvSpPr>
          <p:cNvPr id="54" name="TextBox 53"/>
          <p:cNvSpPr txBox="1"/>
          <p:nvPr/>
        </p:nvSpPr>
        <p:spPr>
          <a:xfrm>
            <a:off x="7740352" y="5013176"/>
            <a:ext cx="1218603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= 72</a:t>
            </a:r>
            <a:r>
              <a:rPr lang="en-US" sz="2900" baseline="-25000" dirty="0" smtClean="0"/>
              <a:t>10</a:t>
            </a:r>
            <a:endParaRPr lang="en-US" sz="2900" baseline="-25000" dirty="0"/>
          </a:p>
        </p:txBody>
      </p:sp>
      <p:sp>
        <p:nvSpPr>
          <p:cNvPr id="55" name="Multiply 54"/>
          <p:cNvSpPr/>
          <p:nvPr/>
        </p:nvSpPr>
        <p:spPr>
          <a:xfrm>
            <a:off x="7956376" y="4581128"/>
            <a:ext cx="864096" cy="1340768"/>
          </a:xfrm>
          <a:prstGeom prst="mathMultiply">
            <a:avLst/>
          </a:prstGeom>
          <a:solidFill>
            <a:srgbClr val="FF0000">
              <a:alpha val="6902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899592" y="5013176"/>
            <a:ext cx="389850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>
                <a:solidFill>
                  <a:srgbClr val="FF0000"/>
                </a:solidFill>
              </a:rPr>
              <a:t>0</a:t>
            </a:r>
            <a:endParaRPr lang="en-US" sz="29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 animBg="1"/>
      <p:bldP spid="5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2’s Complement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sequence of 2’s complement addition except for last step, we do the subtraction.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1560" y="2780928"/>
            <a:ext cx="8153400" cy="33436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Multiplicand (-8</a:t>
            </a:r>
            <a:r>
              <a:rPr kumimoji="0" lang="en-US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		1	0	0	0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Multiplier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(-7</a:t>
            </a:r>
            <a:r>
              <a:rPr kumimoji="0" lang="en-US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		1	0	0	1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24328" y="306896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707904" y="3717032"/>
            <a:ext cx="410445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978074" y="368741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084168" y="368741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177874" y="368741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283968" y="368741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449682" y="368741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55776" y="368741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49482" y="368741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368741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84168" y="404745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177874" y="404745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4283968" y="404745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3449682" y="404745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2555776" y="404745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0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49482" y="404745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0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55576" y="404745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0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190262" y="447950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4283968" y="447950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3440192" y="447950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2555776" y="447950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1661870" y="447950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0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5576" y="447950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0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89424" y="498355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3383130" y="498355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2539354" y="498355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1654938" y="498355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761032" y="498355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6" name="Plus 35"/>
          <p:cNvSpPr/>
          <p:nvPr/>
        </p:nvSpPr>
        <p:spPr>
          <a:xfrm>
            <a:off x="251520" y="4149080"/>
            <a:ext cx="216024" cy="21602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Plus 36"/>
          <p:cNvSpPr/>
          <p:nvPr/>
        </p:nvSpPr>
        <p:spPr>
          <a:xfrm>
            <a:off x="251520" y="4581128"/>
            <a:ext cx="216024" cy="21602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Minus 37"/>
          <p:cNvSpPr/>
          <p:nvPr/>
        </p:nvSpPr>
        <p:spPr>
          <a:xfrm>
            <a:off x="251520" y="5147032"/>
            <a:ext cx="288032" cy="144016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4314448" y="4941168"/>
            <a:ext cx="35458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3425328" y="4941168"/>
            <a:ext cx="35458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2564378" y="4941168"/>
            <a:ext cx="35458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1679962" y="4941168"/>
            <a:ext cx="35458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786056" y="4941168"/>
            <a:ext cx="35458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0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4" name="Flowchart: Process 43"/>
          <p:cNvSpPr/>
          <p:nvPr/>
        </p:nvSpPr>
        <p:spPr>
          <a:xfrm>
            <a:off x="5220072" y="4941168"/>
            <a:ext cx="2160240" cy="432048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2’s complement..</a:t>
            </a:r>
            <a:endParaRPr lang="en-US" sz="2000" dirty="0"/>
          </a:p>
        </p:txBody>
      </p:sp>
      <p:sp>
        <p:nvSpPr>
          <p:cNvPr id="45" name="Plus 44"/>
          <p:cNvSpPr/>
          <p:nvPr/>
        </p:nvSpPr>
        <p:spPr>
          <a:xfrm>
            <a:off x="251520" y="5075024"/>
            <a:ext cx="216024" cy="21602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/>
          <p:nvPr/>
        </p:nvCxnSpPr>
        <p:spPr>
          <a:xfrm>
            <a:off x="899592" y="5517232"/>
            <a:ext cx="705678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978074" y="558924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6084168" y="558924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5177874" y="558924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52" name="TextBox 51"/>
          <p:cNvSpPr txBox="1"/>
          <p:nvPr/>
        </p:nvSpPr>
        <p:spPr>
          <a:xfrm>
            <a:off x="4283968" y="558924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53" name="TextBox 52"/>
          <p:cNvSpPr txBox="1"/>
          <p:nvPr/>
        </p:nvSpPr>
        <p:spPr>
          <a:xfrm>
            <a:off x="3449682" y="558924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54" name="TextBox 53"/>
          <p:cNvSpPr txBox="1"/>
          <p:nvPr/>
        </p:nvSpPr>
        <p:spPr>
          <a:xfrm>
            <a:off x="2555776" y="558924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55" name="TextBox 54"/>
          <p:cNvSpPr txBox="1"/>
          <p:nvPr/>
        </p:nvSpPr>
        <p:spPr>
          <a:xfrm>
            <a:off x="1649482" y="558924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56" name="TextBox 55"/>
          <p:cNvSpPr txBox="1"/>
          <p:nvPr/>
        </p:nvSpPr>
        <p:spPr>
          <a:xfrm>
            <a:off x="755576" y="558924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57" name="TextBox 56"/>
          <p:cNvSpPr txBox="1"/>
          <p:nvPr/>
        </p:nvSpPr>
        <p:spPr>
          <a:xfrm>
            <a:off x="107504" y="558924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1</a:t>
            </a: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884368" y="5517232"/>
            <a:ext cx="111601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=56</a:t>
            </a:r>
            <a:r>
              <a:rPr lang="en-US" sz="2900" baseline="-25000" dirty="0" smtClean="0"/>
              <a:t>10</a:t>
            </a:r>
            <a:endParaRPr lang="en-US" sz="29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6" grpId="0" animBg="1"/>
      <p:bldP spid="37" grpId="0" animBg="1"/>
      <p:bldP spid="38" grpId="0" animBg="1"/>
      <p:bldP spid="38" grpId="1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1478</TotalTime>
  <Words>2069</Words>
  <Application>Microsoft Office PowerPoint</Application>
  <PresentationFormat>On-screen Show (4:3)</PresentationFormat>
  <Paragraphs>510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Median</vt:lpstr>
      <vt:lpstr>Multiplication</vt:lpstr>
      <vt:lpstr>Review : ARM Instruction so far</vt:lpstr>
      <vt:lpstr>Decimal Multiplication</vt:lpstr>
      <vt:lpstr>Binary Multiplication</vt:lpstr>
      <vt:lpstr>Multiply by Power of 2 via Shift Left</vt:lpstr>
      <vt:lpstr>Shift, Add and Subtract for Multiplication</vt:lpstr>
      <vt:lpstr>Multiply (unsigned) : Example</vt:lpstr>
      <vt:lpstr>Multiply (signed) : Example</vt:lpstr>
      <vt:lpstr>2’s Complement Multiplication</vt:lpstr>
      <vt:lpstr>2’s Complement Multiplication (more example)</vt:lpstr>
      <vt:lpstr>Multiplication Instructions</vt:lpstr>
      <vt:lpstr>Exercise 1</vt:lpstr>
      <vt:lpstr>Memory Access</vt:lpstr>
      <vt:lpstr>ARM and Memory</vt:lpstr>
      <vt:lpstr>Review : MOV with Immediate</vt:lpstr>
      <vt:lpstr>Data Transfer : Memory to Register (1)</vt:lpstr>
      <vt:lpstr>Data Transfer : Memory to Register (2)</vt:lpstr>
      <vt:lpstr>Data Transfer : Memory to Register (3)</vt:lpstr>
      <vt:lpstr>Example 1</vt:lpstr>
      <vt:lpstr>Pre Indexed Load Instruction</vt:lpstr>
      <vt:lpstr>Example 2</vt:lpstr>
      <vt:lpstr>Post Indexed Load Instruction</vt:lpstr>
      <vt:lpstr>Example 3</vt:lpstr>
      <vt:lpstr>Data Transfer : Register to Memory</vt:lpstr>
      <vt:lpstr>Pre Indexed Store Instruction</vt:lpstr>
      <vt:lpstr>Post Indexed Store Instruction</vt:lpstr>
      <vt:lpstr>Example 4</vt:lpstr>
      <vt:lpstr>ARM : Memory Map</vt:lpstr>
      <vt:lpstr>Memory Alignment</vt:lpstr>
      <vt:lpstr>Assignment 6</vt:lpstr>
    </vt:vector>
  </TitlesOfParts>
  <Company>Kmutnb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 Curriculum</dc:title>
  <dc:creator>admin</dc:creator>
  <cp:lastModifiedBy>choopan</cp:lastModifiedBy>
  <cp:revision>114</cp:revision>
  <dcterms:created xsi:type="dcterms:W3CDTF">2011-09-20T01:40:53Z</dcterms:created>
  <dcterms:modified xsi:type="dcterms:W3CDTF">2013-12-15T22:42:05Z</dcterms:modified>
</cp:coreProperties>
</file>