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18" r:id="rId5"/>
    <p:sldId id="319" r:id="rId6"/>
    <p:sldId id="320" r:id="rId7"/>
    <p:sldId id="324" r:id="rId8"/>
    <p:sldId id="321" r:id="rId9"/>
    <p:sldId id="323" r:id="rId10"/>
    <p:sldId id="325" r:id="rId11"/>
    <p:sldId id="259" r:id="rId12"/>
    <p:sldId id="322" r:id="rId13"/>
    <p:sldId id="326" r:id="rId14"/>
    <p:sldId id="327" r:id="rId15"/>
    <p:sldId id="328" r:id="rId16"/>
    <p:sldId id="329" r:id="rId17"/>
    <p:sldId id="330" r:id="rId18"/>
    <p:sldId id="331" r:id="rId19"/>
    <p:sldId id="334" r:id="rId20"/>
    <p:sldId id="336" r:id="rId21"/>
    <p:sldId id="337" r:id="rId22"/>
    <p:sldId id="338" r:id="rId23"/>
    <p:sldId id="339" r:id="rId24"/>
    <p:sldId id="342" r:id="rId25"/>
    <p:sldId id="341" r:id="rId26"/>
    <p:sldId id="343" r:id="rId27"/>
    <p:sldId id="345" r:id="rId28"/>
    <p:sldId id="332" r:id="rId29"/>
    <p:sldId id="347" r:id="rId30"/>
    <p:sldId id="34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>
        <p:scale>
          <a:sx n="100" d="100"/>
          <a:sy n="100" d="100"/>
        </p:scale>
        <p:origin x="-2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1-05T03:14:00.98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2’s Complement Multiplication (more example)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669504"/>
            <a:ext cx="8153400" cy="3343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Multiplicand (-8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1	0	0	0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Multiplier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( 3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0	0	1	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195753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2605608"/>
            <a:ext cx="41044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78074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77874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49682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9482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5759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2936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77874" y="2936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3968" y="2936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49682" y="2936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2936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9482" y="2936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2936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90262" y="336807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83968" y="336807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440192" y="336807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336807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661870" y="336807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6" y="336807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9424" y="38721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383130" y="38721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39354" y="38721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654938" y="38314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1032" y="38721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Plus 35"/>
          <p:cNvSpPr/>
          <p:nvPr/>
        </p:nvSpPr>
        <p:spPr>
          <a:xfrm>
            <a:off x="251520" y="3037656"/>
            <a:ext cx="216024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lus 36"/>
          <p:cNvSpPr/>
          <p:nvPr/>
        </p:nvSpPr>
        <p:spPr>
          <a:xfrm>
            <a:off x="251520" y="3469704"/>
            <a:ext cx="216024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inus 37"/>
          <p:cNvSpPr/>
          <p:nvPr/>
        </p:nvSpPr>
        <p:spPr>
          <a:xfrm>
            <a:off x="251520" y="4035608"/>
            <a:ext cx="288032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14448" y="3829744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425328" y="3829744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564378" y="3829744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679962" y="3831431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6056" y="3831431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5220072" y="3829744"/>
            <a:ext cx="2160240" cy="4320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2’s complement..</a:t>
            </a:r>
            <a:endParaRPr lang="en-US" sz="2000" dirty="0"/>
          </a:p>
        </p:txBody>
      </p:sp>
      <p:sp>
        <p:nvSpPr>
          <p:cNvPr id="45" name="Plus 44"/>
          <p:cNvSpPr/>
          <p:nvPr/>
        </p:nvSpPr>
        <p:spPr>
          <a:xfrm>
            <a:off x="251520" y="3963600"/>
            <a:ext cx="216024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899592" y="4405808"/>
            <a:ext cx="70567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978074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084168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177874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283968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3449682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55776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649482" y="447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55576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07504" y="44778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84368" y="5482679"/>
            <a:ext cx="111601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=24</a:t>
            </a:r>
            <a:r>
              <a:rPr lang="en-US" sz="2900" baseline="-25000" dirty="0" smtClean="0"/>
              <a:t>10</a:t>
            </a:r>
            <a:endParaRPr lang="en-US" sz="2900" baseline="-25000" dirty="0"/>
          </a:p>
        </p:txBody>
      </p:sp>
      <p:sp>
        <p:nvSpPr>
          <p:cNvPr id="60" name="Flowchart: Process 59"/>
          <p:cNvSpPr/>
          <p:nvPr/>
        </p:nvSpPr>
        <p:spPr>
          <a:xfrm>
            <a:off x="5004048" y="5013176"/>
            <a:ext cx="2160240" cy="4320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2’s complement..</a:t>
            </a:r>
            <a:endParaRPr lang="en-US" sz="2000" dirty="0"/>
          </a:p>
        </p:txBody>
      </p:sp>
      <p:sp>
        <p:nvSpPr>
          <p:cNvPr id="61" name="Down Arrow 60"/>
          <p:cNvSpPr/>
          <p:nvPr/>
        </p:nvSpPr>
        <p:spPr>
          <a:xfrm>
            <a:off x="3851920" y="5013176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978074" y="55172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6084168" y="55172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5177874" y="55172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283968" y="55172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3449682" y="55172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555776" y="55172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1649482" y="551891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755576" y="55172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 animBg="1"/>
      <p:bldP spid="61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ARM Multiplication</a:t>
            </a:r>
          </a:p>
          <a:p>
            <a:pPr lvl="1"/>
            <a:r>
              <a:rPr lang="en-US" b="1" dirty="0" smtClean="0"/>
              <a:t>MUL</a:t>
            </a:r>
            <a:r>
              <a:rPr lang="en-US" dirty="0" smtClean="0"/>
              <a:t>  Rd,  </a:t>
            </a:r>
            <a:r>
              <a:rPr lang="en-US" dirty="0" err="1" smtClean="0"/>
              <a:t>Rm</a:t>
            </a:r>
            <a:r>
              <a:rPr lang="en-US" dirty="0" smtClean="0"/>
              <a:t>,  Rs      ; Rd = </a:t>
            </a:r>
            <a:r>
              <a:rPr lang="en-US" dirty="0" err="1" smtClean="0"/>
              <a:t>Rm</a:t>
            </a:r>
            <a:r>
              <a:rPr lang="en-US" dirty="0" smtClean="0"/>
              <a:t> * Rs   </a:t>
            </a:r>
            <a:r>
              <a:rPr lang="en-US" dirty="0" smtClean="0">
                <a:solidFill>
                  <a:srgbClr val="0070C0"/>
                </a:solidFill>
              </a:rPr>
              <a:t>;signed [31:0]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Warning </a:t>
            </a:r>
            <a:r>
              <a:rPr lang="en-US" dirty="0" smtClean="0">
                <a:solidFill>
                  <a:srgbClr val="FF0000"/>
                </a:solidFill>
              </a:rPr>
              <a:t>: Rd can’t be the same as </a:t>
            </a:r>
            <a:r>
              <a:rPr lang="en-US" dirty="0" err="1" smtClean="0">
                <a:solidFill>
                  <a:srgbClr val="FF0000"/>
                </a:solidFill>
              </a:rPr>
              <a:t>Rm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Multiply-Long</a:t>
            </a:r>
          </a:p>
          <a:p>
            <a:pPr lvl="1"/>
            <a:r>
              <a:rPr lang="en-US" b="1" dirty="0" smtClean="0"/>
              <a:t>UMULL</a:t>
            </a:r>
            <a:r>
              <a:rPr lang="en-US" dirty="0" smtClean="0"/>
              <a:t>  </a:t>
            </a:r>
            <a:r>
              <a:rPr lang="en-US" dirty="0" err="1" smtClean="0"/>
              <a:t>RdHi</a:t>
            </a:r>
            <a:r>
              <a:rPr lang="en-US" dirty="0" smtClean="0"/>
              <a:t>, </a:t>
            </a:r>
            <a:r>
              <a:rPr lang="en-US" dirty="0" err="1" smtClean="0"/>
              <a:t>RdLo</a:t>
            </a:r>
            <a:r>
              <a:rPr lang="en-US" dirty="0" smtClean="0"/>
              <a:t>, </a:t>
            </a:r>
            <a:r>
              <a:rPr lang="en-US" dirty="0" err="1" smtClean="0"/>
              <a:t>Rm</a:t>
            </a:r>
            <a:r>
              <a:rPr lang="en-US" dirty="0" smtClean="0"/>
              <a:t>, Rs    </a:t>
            </a:r>
            <a:r>
              <a:rPr lang="en-US" dirty="0" smtClean="0">
                <a:solidFill>
                  <a:srgbClr val="0070C0"/>
                </a:solidFill>
              </a:rPr>
              <a:t> ;unsigned</a:t>
            </a:r>
          </a:p>
          <a:p>
            <a:pPr lvl="1"/>
            <a:r>
              <a:rPr lang="en-US" b="1" dirty="0" smtClean="0"/>
              <a:t>SMULL</a:t>
            </a:r>
            <a:r>
              <a:rPr lang="en-US" dirty="0" smtClean="0"/>
              <a:t>   </a:t>
            </a:r>
            <a:r>
              <a:rPr lang="en-US" dirty="0" err="1" smtClean="0"/>
              <a:t>RdHi</a:t>
            </a:r>
            <a:r>
              <a:rPr lang="en-US" dirty="0" smtClean="0"/>
              <a:t>, </a:t>
            </a:r>
            <a:r>
              <a:rPr lang="en-US" dirty="0" err="1" smtClean="0"/>
              <a:t>RdLo</a:t>
            </a:r>
            <a:r>
              <a:rPr lang="en-US" dirty="0" smtClean="0"/>
              <a:t>, </a:t>
            </a:r>
            <a:r>
              <a:rPr lang="en-US" dirty="0" err="1" smtClean="0"/>
              <a:t>Rm</a:t>
            </a:r>
            <a:r>
              <a:rPr lang="en-US" dirty="0" smtClean="0"/>
              <a:t>, Rs     </a:t>
            </a:r>
            <a:r>
              <a:rPr lang="en-US" dirty="0" smtClean="0">
                <a:solidFill>
                  <a:srgbClr val="0070C0"/>
                </a:solidFill>
              </a:rPr>
              <a:t>;signed</a:t>
            </a:r>
          </a:p>
          <a:p>
            <a:pPr lvl="2"/>
            <a:r>
              <a:rPr lang="en-US" dirty="0" err="1" smtClean="0"/>
              <a:t>RdHi</a:t>
            </a:r>
            <a:r>
              <a:rPr lang="en-US" dirty="0" smtClean="0"/>
              <a:t>  = </a:t>
            </a:r>
            <a:r>
              <a:rPr lang="en-US" dirty="0" err="1" smtClean="0"/>
              <a:t>Rm</a:t>
            </a:r>
            <a:r>
              <a:rPr lang="en-US" dirty="0" smtClean="0"/>
              <a:t> * Rs [63:32]</a:t>
            </a:r>
          </a:p>
          <a:p>
            <a:pPr lvl="2"/>
            <a:r>
              <a:rPr lang="en-US" dirty="0" err="1" smtClean="0"/>
              <a:t>RdLo</a:t>
            </a:r>
            <a:r>
              <a:rPr lang="en-US" dirty="0" smtClean="0"/>
              <a:t>  = </a:t>
            </a:r>
            <a:r>
              <a:rPr lang="en-US" dirty="0" err="1" smtClean="0"/>
              <a:t>Rm</a:t>
            </a:r>
            <a:r>
              <a:rPr lang="en-US" dirty="0" smtClean="0"/>
              <a:t> * Rs [31:0]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** No Division Instruction in ARM **</a:t>
            </a:r>
          </a:p>
          <a:p>
            <a:pPr lvl="1"/>
            <a:r>
              <a:rPr lang="en-US" dirty="0" smtClean="0"/>
              <a:t>Division has to be done in software through a sequence of shift/subtract/add instruction  (too much for this class)</a:t>
            </a:r>
          </a:p>
          <a:p>
            <a:endParaRPr lang="en-US" dirty="0" smtClean="0"/>
          </a:p>
          <a:p>
            <a:pPr lvl="1"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 smtClean="0"/>
              <a:t>R2 stores value -10</a:t>
            </a:r>
          </a:p>
          <a:p>
            <a:pPr lvl="1"/>
            <a:r>
              <a:rPr lang="en-US" dirty="0" smtClean="0"/>
              <a:t>R3 stores value 2</a:t>
            </a:r>
          </a:p>
          <a:p>
            <a:r>
              <a:rPr lang="en-US" dirty="0" smtClean="0"/>
              <a:t>After execute the instruction</a:t>
            </a:r>
          </a:p>
          <a:p>
            <a:pPr lvl="1"/>
            <a:r>
              <a:rPr lang="en-US" dirty="0" smtClean="0"/>
              <a:t>SMULL  R0, R1, R2, R3</a:t>
            </a:r>
          </a:p>
          <a:p>
            <a:r>
              <a:rPr lang="en-US" dirty="0" smtClean="0"/>
              <a:t>What is the value stores in R0 and R1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Memory Access</a:t>
            </a:r>
            <a:endParaRPr lang="th-TH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 smtClean="0"/>
              <a:t>Rattanapoka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and Memory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 until now, we learnt the ARM instructions </a:t>
            </a:r>
          </a:p>
          <a:p>
            <a:pPr lvl="1"/>
            <a:r>
              <a:rPr lang="en-US" dirty="0" smtClean="0"/>
              <a:t>ADD, SUB, LSL, LSR, ORR, XOR, MOV, ..etc.</a:t>
            </a:r>
          </a:p>
          <a:p>
            <a:r>
              <a:rPr lang="en-US" dirty="0" smtClean="0"/>
              <a:t>Remember ?, ARM arithmetic instructions only operate on registers, never directly on memory.</a:t>
            </a:r>
          </a:p>
          <a:p>
            <a:r>
              <a:rPr lang="en-US" dirty="0" smtClean="0"/>
              <a:t>Data Transfer Instructions  transfer data between registers and memory:</a:t>
            </a:r>
          </a:p>
          <a:p>
            <a:pPr lvl="1"/>
            <a:r>
              <a:rPr lang="en-US" dirty="0" smtClean="0"/>
              <a:t>Memory to Register</a:t>
            </a:r>
          </a:p>
          <a:p>
            <a:pPr lvl="1"/>
            <a:r>
              <a:rPr lang="en-US" dirty="0" smtClean="0"/>
              <a:t>Register to Memory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22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: MOV with Immediate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MOV   R0,  #12</a:t>
            </a:r>
          </a:p>
          <a:p>
            <a:pPr lvl="1"/>
            <a:r>
              <a:rPr lang="en-US" dirty="0" smtClean="0"/>
              <a:t>Immediate value must be fit in 8 bit</a:t>
            </a:r>
          </a:p>
          <a:p>
            <a:pPr lvl="1"/>
            <a:r>
              <a:rPr lang="en-US" dirty="0" smtClean="0"/>
              <a:t>Immediate value can get by rotate even number of bit</a:t>
            </a:r>
          </a:p>
          <a:p>
            <a:pPr lvl="2"/>
            <a:r>
              <a:rPr lang="en-US" dirty="0" smtClean="0"/>
              <a:t>MOV  R0,  #0xFF000000     ; 0xFF rotate right by 24 bit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MOV  R0, #0x123456    doesn’t work !!</a:t>
            </a:r>
          </a:p>
          <a:p>
            <a:r>
              <a:rPr lang="en-US" dirty="0" smtClean="0"/>
              <a:t>LDR  R0, =0x123456</a:t>
            </a:r>
          </a:p>
          <a:p>
            <a:pPr lvl="1"/>
            <a:r>
              <a:rPr lang="en-US" dirty="0" smtClean="0"/>
              <a:t>Assembler will allocate memory and store value 0x123456 for you, then LDR instruction will load value from that address to the register</a:t>
            </a:r>
          </a:p>
          <a:p>
            <a:r>
              <a:rPr lang="en-US" dirty="0" smtClean="0"/>
              <a:t>Why not always use LDR instruction for immediate value ?</a:t>
            </a:r>
          </a:p>
          <a:p>
            <a:pPr lvl="1"/>
            <a:r>
              <a:rPr lang="en-US" dirty="0" smtClean="0"/>
              <a:t>Loading value from memory is much </a:t>
            </a:r>
            <a:r>
              <a:rPr lang="en-US" b="1" dirty="0" smtClean="0">
                <a:solidFill>
                  <a:srgbClr val="FF0000"/>
                </a:solidFill>
              </a:rPr>
              <a:t>SLOWER</a:t>
            </a:r>
            <a:r>
              <a:rPr lang="en-US" dirty="0" smtClean="0"/>
              <a:t> than generating it by ALU.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266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Transfer : Memory to Register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86264" y="1600200"/>
            <a:ext cx="5706216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transfer a word of data, we need to specify two things :</a:t>
            </a:r>
          </a:p>
          <a:p>
            <a:pPr lvl="1"/>
            <a:r>
              <a:rPr lang="en-US" sz="2400" dirty="0" smtClean="0"/>
              <a:t>Register </a:t>
            </a:r>
          </a:p>
          <a:p>
            <a:pPr lvl="1"/>
            <a:r>
              <a:rPr lang="en-US" sz="2400" dirty="0" smtClean="0"/>
              <a:t>Memory Address </a:t>
            </a:r>
          </a:p>
          <a:p>
            <a:r>
              <a:rPr lang="en-US" sz="2800" dirty="0" smtClean="0"/>
              <a:t>Think of memory as a single one-dimension array, so we can address it simply by supplying a </a:t>
            </a:r>
            <a:r>
              <a:rPr lang="en-US" sz="2800" b="1" dirty="0" smtClean="0">
                <a:solidFill>
                  <a:srgbClr val="FF0000"/>
                </a:solidFill>
              </a:rPr>
              <a:t>pointer</a:t>
            </a:r>
            <a:r>
              <a:rPr lang="en-US" sz="2800" dirty="0" smtClean="0"/>
              <a:t> to a memory address</a:t>
            </a:r>
          </a:p>
          <a:p>
            <a:r>
              <a:rPr lang="en-US" sz="2800" dirty="0" smtClean="0"/>
              <a:t>Other times, we want to be able to </a:t>
            </a:r>
            <a:r>
              <a:rPr lang="en-US" sz="2800" dirty="0" smtClean="0">
                <a:solidFill>
                  <a:srgbClr val="00B050"/>
                </a:solidFill>
              </a:rPr>
              <a:t>offset from this pointer</a:t>
            </a:r>
            <a:endParaRPr lang="th-TH" sz="28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2564904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79512" y="2924944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79512" y="3284984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79512" y="3645024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179512" y="4005064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1691680" y="2564904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0x40000000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2937424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0x40000004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330835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0x40000008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3664196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0x4000000C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402423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0x40000010</a:t>
            </a:r>
            <a:endParaRPr lang="th-TH" dirty="0"/>
          </a:p>
        </p:txBody>
      </p:sp>
      <p:sp>
        <p:nvSpPr>
          <p:cNvPr id="16" name="Oval 15"/>
          <p:cNvSpPr/>
          <p:nvPr/>
        </p:nvSpPr>
        <p:spPr>
          <a:xfrm>
            <a:off x="827584" y="22768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Oval 16"/>
          <p:cNvSpPr/>
          <p:nvPr/>
        </p:nvSpPr>
        <p:spPr>
          <a:xfrm>
            <a:off x="827584" y="21328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Oval 17"/>
          <p:cNvSpPr/>
          <p:nvPr/>
        </p:nvSpPr>
        <p:spPr>
          <a:xfrm>
            <a:off x="827584" y="19888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827584" y="4509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Oval 19"/>
          <p:cNvSpPr/>
          <p:nvPr/>
        </p:nvSpPr>
        <p:spPr>
          <a:xfrm>
            <a:off x="827584" y="46531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Oval 20"/>
          <p:cNvSpPr/>
          <p:nvPr/>
        </p:nvSpPr>
        <p:spPr>
          <a:xfrm>
            <a:off x="827584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691680" y="2204864"/>
            <a:ext cx="36004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19672" y="1887215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pointer</a:t>
            </a:r>
            <a:endParaRPr lang="th-TH" sz="24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331640" y="3429000"/>
            <a:ext cx="545054" cy="129614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35696" y="440749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offset</a:t>
            </a:r>
            <a:endParaRPr lang="th-TH" sz="2400" dirty="0">
              <a:solidFill>
                <a:srgbClr val="00B050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10800000">
            <a:off x="1331639" y="2564904"/>
            <a:ext cx="360040" cy="1008112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8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Transfer : Memory to Register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specify a memory address to copy from, specify two things :</a:t>
            </a:r>
          </a:p>
          <a:p>
            <a:pPr lvl="1"/>
            <a:r>
              <a:rPr lang="en-US" dirty="0" smtClean="0"/>
              <a:t>A register which contains a pointer to memory</a:t>
            </a:r>
          </a:p>
          <a:p>
            <a:pPr lvl="1"/>
            <a:r>
              <a:rPr lang="en-US" dirty="0" smtClean="0"/>
              <a:t>A numerical offset (in bytes), or a register which contain an offset</a:t>
            </a:r>
          </a:p>
          <a:p>
            <a:r>
              <a:rPr lang="en-US" dirty="0" smtClean="0"/>
              <a:t>The desired memory address is the sum of these two values</a:t>
            </a:r>
          </a:p>
          <a:p>
            <a:r>
              <a:rPr lang="en-US" b="1" dirty="0" smtClean="0"/>
              <a:t>Example 1:  </a:t>
            </a:r>
            <a:r>
              <a:rPr lang="en-US" dirty="0" smtClean="0"/>
              <a:t>[ v1 , #8 ]</a:t>
            </a:r>
          </a:p>
          <a:p>
            <a:pPr lvl="1"/>
            <a:r>
              <a:rPr lang="en-US" dirty="0" smtClean="0"/>
              <a:t>Specifies the memory address pointed by the value in v1 + 8 bytes</a:t>
            </a:r>
          </a:p>
          <a:p>
            <a:r>
              <a:rPr lang="en-US" b="1" dirty="0" smtClean="0"/>
              <a:t>Example 2: </a:t>
            </a:r>
            <a:r>
              <a:rPr lang="en-US" dirty="0" smtClean="0"/>
              <a:t>[ v1,  v2 ]</a:t>
            </a:r>
          </a:p>
          <a:p>
            <a:pPr lvl="1"/>
            <a:r>
              <a:rPr lang="en-US" dirty="0" smtClean="0"/>
              <a:t>Specifies the memory address pointed by the value in v1 + v2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48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Transfer : Memory to Register </a:t>
            </a:r>
            <a:r>
              <a:rPr lang="en-US" dirty="0" smtClean="0"/>
              <a:t>(3)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Load Instruction Syntax :</a:t>
            </a:r>
          </a:p>
          <a:p>
            <a:pPr lvl="1"/>
            <a:r>
              <a:rPr lang="en-US" dirty="0" smtClean="0"/>
              <a:t>LDR    1,   [ 2, 3 ]</a:t>
            </a:r>
          </a:p>
          <a:p>
            <a:pPr lvl="2"/>
            <a:r>
              <a:rPr lang="en-US" dirty="0" smtClean="0"/>
              <a:t>1 :  register that will receive value</a:t>
            </a:r>
          </a:p>
          <a:p>
            <a:pPr lvl="2"/>
            <a:r>
              <a:rPr lang="en-US" dirty="0" smtClean="0"/>
              <a:t>2 :  register containing pointer to memory</a:t>
            </a:r>
          </a:p>
          <a:p>
            <a:pPr lvl="2"/>
            <a:r>
              <a:rPr lang="en-US" dirty="0" smtClean="0"/>
              <a:t>3 :  numerical offset in bytes or </a:t>
            </a:r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another shifted index register</a:t>
            </a:r>
          </a:p>
          <a:p>
            <a:pPr marL="548640" indent="-457200"/>
            <a:r>
              <a:rPr lang="en-US" dirty="0" smtClean="0"/>
              <a:t>Example</a:t>
            </a:r>
          </a:p>
          <a:p>
            <a:pPr marL="868680" lvl="1" indent="-457200"/>
            <a:r>
              <a:rPr lang="en-US" dirty="0" smtClean="0"/>
              <a:t>LDR   R0,  [ R1,  #8]</a:t>
            </a:r>
          </a:p>
          <a:p>
            <a:pPr marL="868680" lvl="1" indent="-457200">
              <a:buNone/>
            </a:pPr>
            <a:endParaRPr lang="en-US" dirty="0" smtClean="0"/>
          </a:p>
          <a:p>
            <a:pPr marL="868680" lvl="1" indent="-457200">
              <a:buNone/>
            </a:pPr>
            <a:endParaRPr lang="en-US" dirty="0" smtClean="0"/>
          </a:p>
          <a:p>
            <a:pPr marL="868680" lvl="1" indent="-457200"/>
            <a:r>
              <a:rPr lang="en-US" dirty="0" smtClean="0"/>
              <a:t>LDR   R0,  [ R1,  R2]</a:t>
            </a:r>
            <a:endParaRPr lang="th-TH" dirty="0"/>
          </a:p>
        </p:txBody>
      </p:sp>
      <p:sp>
        <p:nvSpPr>
          <p:cNvPr id="4" name="Right Arrow 3"/>
          <p:cNvSpPr/>
          <p:nvPr/>
        </p:nvSpPr>
        <p:spPr>
          <a:xfrm rot="18015143">
            <a:off x="2741848" y="4810216"/>
            <a:ext cx="483330" cy="208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3074611">
            <a:off x="2772038" y="5162710"/>
            <a:ext cx="501605" cy="246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816" y="4931876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Base register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8223199">
            <a:off x="3719949" y="460326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8772" y="4715852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Offset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8223199">
            <a:off x="3685828" y="585513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44651" y="5967728"/>
            <a:ext cx="145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Index register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Given a table of memory address and its stored data,  What the value in R0, R1, and R2 </a:t>
            </a:r>
            <a:r>
              <a:rPr lang="en-US" sz="2400" smtClean="0"/>
              <a:t>after executing </a:t>
            </a:r>
            <a:r>
              <a:rPr lang="en-US" sz="2400" dirty="0" smtClean="0"/>
              <a:t>the programs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92080" y="2708920"/>
          <a:ext cx="3600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</a:t>
                      </a:r>
                      <a:r>
                        <a:rPr lang="en-US" baseline="0" dirty="0" smtClean="0"/>
                        <a:t> 000C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2708920"/>
            <a:ext cx="4032448" cy="3312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 ex1, CODE, READONLY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  ENTRY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lang="en-US" sz="2000" dirty="0" smtClean="0"/>
              <a:t>LDR     R2, =0x40000000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MOV   R3, #</a:t>
            </a:r>
            <a:r>
              <a:rPr lang="en-US" sz="2000" dirty="0" smtClean="0"/>
              <a:t>4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LDR     R0, [R2, R3]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 smtClean="0"/>
              <a:t>       LDR     R1, [R2, #16]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END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: ARM Instruction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		: Addition</a:t>
            </a:r>
          </a:p>
          <a:p>
            <a:r>
              <a:rPr lang="en-US" dirty="0" smtClean="0"/>
              <a:t>SUB		: Subtraction</a:t>
            </a:r>
          </a:p>
          <a:p>
            <a:r>
              <a:rPr lang="en-US" dirty="0" smtClean="0"/>
              <a:t>MOV	: Move</a:t>
            </a:r>
          </a:p>
          <a:p>
            <a:r>
              <a:rPr lang="en-US" dirty="0" smtClean="0"/>
              <a:t>AND	: And</a:t>
            </a:r>
          </a:p>
          <a:p>
            <a:r>
              <a:rPr lang="en-US" dirty="0" smtClean="0"/>
              <a:t>BIC		: And not</a:t>
            </a:r>
          </a:p>
          <a:p>
            <a:r>
              <a:rPr lang="en-US" dirty="0" smtClean="0"/>
              <a:t>ORR		: Or</a:t>
            </a:r>
          </a:p>
          <a:p>
            <a:r>
              <a:rPr lang="en-US" dirty="0" smtClean="0"/>
              <a:t>EOR		: </a:t>
            </a:r>
            <a:r>
              <a:rPr lang="en-US" dirty="0" err="1" smtClean="0"/>
              <a:t>Xor</a:t>
            </a:r>
            <a:endParaRPr lang="en-US" dirty="0" smtClean="0"/>
          </a:p>
          <a:p>
            <a:r>
              <a:rPr lang="en-US" dirty="0" smtClean="0"/>
              <a:t>LSL		: Shift left</a:t>
            </a:r>
          </a:p>
          <a:p>
            <a:r>
              <a:rPr lang="en-US" dirty="0" smtClean="0"/>
              <a:t>LSR		: Shift right</a:t>
            </a:r>
          </a:p>
          <a:p>
            <a:r>
              <a:rPr lang="en-US" dirty="0" smtClean="0"/>
              <a:t>ASR		: Arithmetic Shift Right</a:t>
            </a:r>
          </a:p>
          <a:p>
            <a:r>
              <a:rPr lang="en-US" dirty="0" smtClean="0"/>
              <a:t>ROR		: Rotate right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 Indexed Load Instruction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Pre Indexed Load Instruction Syntax :</a:t>
            </a:r>
          </a:p>
          <a:p>
            <a:pPr lvl="1"/>
            <a:r>
              <a:rPr lang="en-US" dirty="0" smtClean="0"/>
              <a:t>LDR    1,   [ 2, 3]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lvl="2"/>
            <a:r>
              <a:rPr lang="en-US" dirty="0" smtClean="0"/>
              <a:t>1 :  register that will receive value</a:t>
            </a:r>
          </a:p>
          <a:p>
            <a:pPr lvl="2"/>
            <a:r>
              <a:rPr lang="en-US" dirty="0" smtClean="0"/>
              <a:t>2 :  register containing pointer to memory</a:t>
            </a:r>
          </a:p>
          <a:p>
            <a:pPr lvl="2"/>
            <a:r>
              <a:rPr lang="en-US" dirty="0" smtClean="0"/>
              <a:t>3 :  numerical offset in bytes or </a:t>
            </a:r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another shifted index register</a:t>
            </a:r>
          </a:p>
          <a:p>
            <a:pPr marL="548640" indent="-457200"/>
            <a:r>
              <a:rPr lang="en-US" dirty="0" smtClean="0"/>
              <a:t>This instruction will take 2 step</a:t>
            </a:r>
          </a:p>
          <a:p>
            <a:pPr marL="868680" lvl="1" indent="-457200"/>
            <a:r>
              <a:rPr lang="en-US" dirty="0" smtClean="0"/>
              <a:t>1) Register </a:t>
            </a:r>
            <a:r>
              <a:rPr lang="en-US" i="1" dirty="0" smtClean="0">
                <a:solidFill>
                  <a:srgbClr val="00B050"/>
                </a:solidFill>
              </a:rPr>
              <a:t>“1” </a:t>
            </a:r>
            <a:r>
              <a:rPr lang="en-US" dirty="0" smtClean="0"/>
              <a:t>loads the value from the memory pointed by the pointer in </a:t>
            </a:r>
            <a:r>
              <a:rPr lang="en-US" i="1" dirty="0" smtClean="0">
                <a:solidFill>
                  <a:srgbClr val="00B050"/>
                </a:solidFill>
              </a:rPr>
              <a:t>“2”</a:t>
            </a:r>
            <a:r>
              <a:rPr lang="en-US" dirty="0" smtClean="0"/>
              <a:t>, add </a:t>
            </a:r>
            <a:r>
              <a:rPr lang="en-US" i="1" dirty="0" smtClean="0">
                <a:solidFill>
                  <a:srgbClr val="00B050"/>
                </a:solidFill>
              </a:rPr>
              <a:t>“3”</a:t>
            </a:r>
            <a:r>
              <a:rPr lang="en-US" dirty="0" smtClean="0"/>
              <a:t> bytes </a:t>
            </a:r>
          </a:p>
          <a:p>
            <a:pPr marL="868680" lvl="1" indent="-457200"/>
            <a:r>
              <a:rPr lang="en-US" dirty="0" smtClean="0"/>
              <a:t>2)  </a:t>
            </a:r>
            <a:r>
              <a:rPr lang="en-US" i="1" dirty="0" smtClean="0">
                <a:solidFill>
                  <a:srgbClr val="FF0000"/>
                </a:solidFill>
              </a:rPr>
              <a:t>“2” </a:t>
            </a:r>
            <a:r>
              <a:rPr lang="en-US" dirty="0" smtClean="0"/>
              <a:t>is updated by computed sum of </a:t>
            </a:r>
            <a:r>
              <a:rPr lang="en-US" i="1" dirty="0" smtClean="0">
                <a:solidFill>
                  <a:srgbClr val="FF0000"/>
                </a:solidFill>
              </a:rPr>
              <a:t>“2”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“3”</a:t>
            </a:r>
          </a:p>
          <a:p>
            <a:pPr marL="548640" indent="-457200"/>
            <a:r>
              <a:rPr lang="en-US" b="1" dirty="0" smtClean="0"/>
              <a:t>Example :</a:t>
            </a:r>
            <a:r>
              <a:rPr lang="en-US" dirty="0" smtClean="0"/>
              <a:t> Let R1 = 0x4000 0000</a:t>
            </a:r>
          </a:p>
          <a:p>
            <a:pPr marL="868680" lvl="1" indent="-457200"/>
            <a:r>
              <a:rPr lang="en-US" dirty="0" smtClean="0"/>
              <a:t>LDR  R0,  [R1,  #0x12] !</a:t>
            </a:r>
          </a:p>
          <a:p>
            <a:pPr marL="1143000" lvl="2" indent="-457200"/>
            <a:r>
              <a:rPr lang="en-US" dirty="0" smtClean="0"/>
              <a:t>Load  R0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 R1 + 0x12 ] 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; R0 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[0x4000 0012]</a:t>
            </a:r>
          </a:p>
          <a:p>
            <a:pPr marL="1143000" lvl="2" indent="-457200"/>
            <a:r>
              <a:rPr lang="en-US" dirty="0" smtClean="0">
                <a:sym typeface="Wingdings" pitchFamily="2" charset="2"/>
              </a:rPr>
              <a:t>Update base register : R1  R1 + 0x12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     ; now R1 = 0x4000 0012</a:t>
            </a:r>
            <a:endParaRPr lang="en-US" dirty="0" smtClean="0">
              <a:solidFill>
                <a:srgbClr val="0070C0"/>
              </a:solidFill>
            </a:endParaRPr>
          </a:p>
          <a:p>
            <a:pPr marL="868680" lvl="1" indent="-457200"/>
            <a:endParaRPr lang="th-TH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Given a table of memory address and its stored data,  What the value in R0, R1, R2 after execution the programs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92080" y="2708920"/>
          <a:ext cx="3600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</a:t>
                      </a:r>
                      <a:r>
                        <a:rPr lang="en-US" baseline="0" dirty="0" smtClean="0"/>
                        <a:t> 000C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2708920"/>
            <a:ext cx="4032448" cy="3312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 ex2, CODE, READONLY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  ENTRY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lang="en-US" sz="2000" dirty="0" smtClean="0"/>
              <a:t>LDR     R2, =0x40000000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MOV   R3, #</a:t>
            </a:r>
            <a:r>
              <a:rPr lang="en-US" sz="2000" dirty="0" smtClean="0"/>
              <a:t>4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LDR     R0, [R2, R3] !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 smtClean="0"/>
              <a:t>       LDR     R1, [R2, #16] !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END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Indexed Load Instruction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Post Indexed Load Instruction Syntax :</a:t>
            </a:r>
          </a:p>
          <a:p>
            <a:pPr lvl="1"/>
            <a:r>
              <a:rPr lang="en-US" dirty="0" smtClean="0"/>
              <a:t>LDR    1,  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en-US" dirty="0" smtClean="0"/>
              <a:t> 2 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 , 3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1 :  register that will receive value</a:t>
            </a:r>
          </a:p>
          <a:p>
            <a:pPr lvl="2"/>
            <a:r>
              <a:rPr lang="en-US" dirty="0" smtClean="0"/>
              <a:t>2 :  register containing pointer to memory</a:t>
            </a:r>
          </a:p>
          <a:p>
            <a:pPr lvl="2"/>
            <a:r>
              <a:rPr lang="en-US" dirty="0" smtClean="0"/>
              <a:t>3 :  numerical offset in bytes or </a:t>
            </a:r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another shifted index register</a:t>
            </a:r>
          </a:p>
          <a:p>
            <a:pPr marL="548640" indent="-457200"/>
            <a:r>
              <a:rPr lang="en-US" dirty="0" smtClean="0"/>
              <a:t>This instruction will take 2 step</a:t>
            </a:r>
          </a:p>
          <a:p>
            <a:pPr marL="868680" lvl="1" indent="-457200"/>
            <a:r>
              <a:rPr lang="en-US" dirty="0" smtClean="0"/>
              <a:t>1) Register </a:t>
            </a:r>
            <a:r>
              <a:rPr lang="en-US" i="1" dirty="0" smtClean="0">
                <a:solidFill>
                  <a:srgbClr val="00B050"/>
                </a:solidFill>
              </a:rPr>
              <a:t>“1” </a:t>
            </a:r>
            <a:r>
              <a:rPr lang="en-US" dirty="0" smtClean="0"/>
              <a:t>loads the value from the memory pointed by the  pointer in </a:t>
            </a:r>
            <a:r>
              <a:rPr lang="en-US" i="1" dirty="0" smtClean="0">
                <a:solidFill>
                  <a:srgbClr val="00B050"/>
                </a:solidFill>
              </a:rPr>
              <a:t>“2”</a:t>
            </a:r>
            <a:r>
              <a:rPr lang="en-US" dirty="0" smtClean="0"/>
              <a:t> </a:t>
            </a:r>
          </a:p>
          <a:p>
            <a:pPr marL="868680" lvl="1" indent="-457200"/>
            <a:r>
              <a:rPr lang="en-US" dirty="0" smtClean="0"/>
              <a:t>2)  </a:t>
            </a:r>
            <a:r>
              <a:rPr lang="en-US" i="1" dirty="0" smtClean="0">
                <a:solidFill>
                  <a:srgbClr val="FF0000"/>
                </a:solidFill>
              </a:rPr>
              <a:t>“2” </a:t>
            </a:r>
            <a:r>
              <a:rPr lang="en-US" dirty="0" smtClean="0"/>
              <a:t>is updated by computed sum of </a:t>
            </a:r>
            <a:r>
              <a:rPr lang="en-US" i="1" dirty="0" smtClean="0">
                <a:solidFill>
                  <a:srgbClr val="FF0000"/>
                </a:solidFill>
              </a:rPr>
              <a:t>“2”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“3”</a:t>
            </a:r>
          </a:p>
          <a:p>
            <a:pPr marL="548640" indent="-457200"/>
            <a:r>
              <a:rPr lang="en-US" b="1" dirty="0" smtClean="0"/>
              <a:t>Example :</a:t>
            </a:r>
            <a:r>
              <a:rPr lang="en-US" dirty="0" smtClean="0"/>
              <a:t> Let R1 = 0x4000 0000</a:t>
            </a:r>
          </a:p>
          <a:p>
            <a:pPr marL="868680" lvl="1" indent="-457200"/>
            <a:r>
              <a:rPr lang="en-US" dirty="0" smtClean="0"/>
              <a:t>LDR  R0,  [ R1 ],  #0x12</a:t>
            </a:r>
          </a:p>
          <a:p>
            <a:pPr marL="1143000" lvl="2" indent="-457200"/>
            <a:r>
              <a:rPr lang="en-US" dirty="0" smtClean="0"/>
              <a:t>Load  R0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 R1] 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; R0 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[0x4000 0000]</a:t>
            </a:r>
          </a:p>
          <a:p>
            <a:pPr marL="1143000" lvl="2" indent="-457200"/>
            <a:r>
              <a:rPr lang="en-US" dirty="0" smtClean="0">
                <a:sym typeface="Wingdings" pitchFamily="2" charset="2"/>
              </a:rPr>
              <a:t>Update base register : R1  R1 + 0x12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     ; now R1 = 0x4000 0012</a:t>
            </a:r>
            <a:endParaRPr lang="en-US" dirty="0" smtClean="0">
              <a:solidFill>
                <a:srgbClr val="0070C0"/>
              </a:solidFill>
            </a:endParaRPr>
          </a:p>
          <a:p>
            <a:pPr marL="868680" lvl="1" indent="-457200"/>
            <a:endParaRPr lang="th-TH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Given a table of memory address and its stored data,  What the value in R0, R1 and R2 after execution the programs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92080" y="2708920"/>
          <a:ext cx="3600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</a:t>
                      </a:r>
                      <a:r>
                        <a:rPr lang="en-US" baseline="0" dirty="0" smtClean="0"/>
                        <a:t> 000C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2708920"/>
            <a:ext cx="4032448" cy="3312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 ex3, CODE, READONLY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  ENTRY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lang="en-US" sz="2000" dirty="0" smtClean="0"/>
              <a:t>LDR     R2, =0x40000000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MOV   R3, #</a:t>
            </a:r>
            <a:r>
              <a:rPr lang="en-US" sz="2000" dirty="0" smtClean="0"/>
              <a:t>4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LDR     R0, [R2], R3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 smtClean="0"/>
              <a:t>       LDR     R1, [R2], #16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END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Transfer : </a:t>
            </a:r>
            <a:r>
              <a:rPr lang="en-US" dirty="0" smtClean="0"/>
              <a:t>Register to Memory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storing data in register to memory, we will use </a:t>
            </a:r>
            <a:r>
              <a:rPr lang="en-US" b="1" dirty="0" smtClean="0"/>
              <a:t>STR</a:t>
            </a:r>
            <a:r>
              <a:rPr lang="en-US" dirty="0" smtClean="0"/>
              <a:t> instruction</a:t>
            </a:r>
          </a:p>
          <a:p>
            <a:r>
              <a:rPr lang="en-US" b="1" dirty="0" smtClean="0"/>
              <a:t>STR</a:t>
            </a:r>
            <a:r>
              <a:rPr lang="en-US" dirty="0" smtClean="0"/>
              <a:t> instruction syntax is </a:t>
            </a:r>
            <a:r>
              <a:rPr lang="en-US" dirty="0" smtClean="0">
                <a:solidFill>
                  <a:srgbClr val="0070C0"/>
                </a:solidFill>
              </a:rPr>
              <a:t>identical</a:t>
            </a:r>
            <a:r>
              <a:rPr lang="en-US" dirty="0" smtClean="0"/>
              <a:t> to </a:t>
            </a:r>
            <a:r>
              <a:rPr lang="en-US" b="1" dirty="0" smtClean="0"/>
              <a:t>LDR</a:t>
            </a:r>
            <a:r>
              <a:rPr lang="en-US" dirty="0" smtClean="0"/>
              <a:t> instruction syntax</a:t>
            </a:r>
          </a:p>
          <a:p>
            <a:r>
              <a:rPr lang="en-US" b="1" dirty="0" smtClean="0"/>
              <a:t>STR : </a:t>
            </a:r>
            <a:r>
              <a:rPr lang="en-US" dirty="0" smtClean="0"/>
              <a:t>store from register, so 32 bits or one word are stored from register to memory at a time</a:t>
            </a:r>
          </a:p>
          <a:p>
            <a:pPr marL="548640" indent="-457200"/>
            <a:r>
              <a:rPr lang="en-US" b="1" dirty="0" smtClean="0"/>
              <a:t>Example :</a:t>
            </a:r>
            <a:r>
              <a:rPr lang="en-US" dirty="0" smtClean="0"/>
              <a:t> Let R1 = 0x4000 0000, R2 = 0x8</a:t>
            </a:r>
          </a:p>
          <a:p>
            <a:pPr marL="868680" lvl="1" indent="-457200"/>
            <a:r>
              <a:rPr lang="en-US" dirty="0" smtClean="0"/>
              <a:t>STR  R0,  [R1,  #0x12] </a:t>
            </a:r>
          </a:p>
          <a:p>
            <a:pPr marL="1143000" lvl="2" indent="-457200"/>
            <a:r>
              <a:rPr lang="en-US" dirty="0" smtClean="0"/>
              <a:t>Store  R0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 R1 + 0x12 ] 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; R0 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[0x4000 0012]</a:t>
            </a:r>
          </a:p>
          <a:p>
            <a:pPr marL="868680" lvl="1" indent="-457200"/>
            <a:r>
              <a:rPr lang="en-US" dirty="0" smtClean="0">
                <a:sym typeface="Wingdings" pitchFamily="2" charset="2"/>
              </a:rPr>
              <a:t>STR  R0,  [R1,  R2]</a:t>
            </a:r>
          </a:p>
          <a:p>
            <a:pPr marL="1143000" lvl="2" indent="-457200"/>
            <a:r>
              <a:rPr lang="en-US" dirty="0" smtClean="0"/>
              <a:t>Store  R0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 R1 + R2]      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; R0 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[0x4000 0008]</a:t>
            </a:r>
          </a:p>
          <a:p>
            <a:pPr marL="868680" lvl="1" indent="-457200"/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48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 Indexed Store Instruction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Pre Indexed Store Instruction Syntax :</a:t>
            </a:r>
          </a:p>
          <a:p>
            <a:pPr lvl="1"/>
            <a:r>
              <a:rPr lang="en-US" dirty="0" smtClean="0"/>
              <a:t>STR    1,   [ 2, 3]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lvl="2"/>
            <a:r>
              <a:rPr lang="en-US" dirty="0" smtClean="0"/>
              <a:t>1 :  register that will send value</a:t>
            </a:r>
          </a:p>
          <a:p>
            <a:pPr lvl="2"/>
            <a:r>
              <a:rPr lang="en-US" dirty="0" smtClean="0"/>
              <a:t>2 :  register containing pointer to memory</a:t>
            </a:r>
          </a:p>
          <a:p>
            <a:pPr lvl="2"/>
            <a:r>
              <a:rPr lang="en-US" dirty="0" smtClean="0"/>
              <a:t>3 :  numerical offset in bytes or </a:t>
            </a:r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another shifted index register</a:t>
            </a:r>
          </a:p>
          <a:p>
            <a:pPr marL="548640" indent="-457200"/>
            <a:r>
              <a:rPr lang="en-US" dirty="0" smtClean="0"/>
              <a:t>This instruction will take 2 step</a:t>
            </a:r>
          </a:p>
          <a:p>
            <a:pPr marL="868680" lvl="1" indent="-457200"/>
            <a:r>
              <a:rPr lang="en-US" dirty="0" smtClean="0"/>
              <a:t>1) Register </a:t>
            </a:r>
            <a:r>
              <a:rPr lang="en-US" i="1" dirty="0" smtClean="0">
                <a:solidFill>
                  <a:srgbClr val="00B050"/>
                </a:solidFill>
              </a:rPr>
              <a:t>“1” </a:t>
            </a:r>
            <a:r>
              <a:rPr lang="en-US" dirty="0" smtClean="0"/>
              <a:t>stores the value to the memory pointed by the pointer in </a:t>
            </a:r>
            <a:r>
              <a:rPr lang="en-US" i="1" dirty="0" smtClean="0">
                <a:solidFill>
                  <a:srgbClr val="00B050"/>
                </a:solidFill>
              </a:rPr>
              <a:t>“2”</a:t>
            </a:r>
            <a:r>
              <a:rPr lang="en-US" dirty="0" smtClean="0"/>
              <a:t>, add </a:t>
            </a:r>
            <a:r>
              <a:rPr lang="en-US" i="1" dirty="0" smtClean="0">
                <a:solidFill>
                  <a:srgbClr val="00B050"/>
                </a:solidFill>
              </a:rPr>
              <a:t>“3”</a:t>
            </a:r>
            <a:r>
              <a:rPr lang="en-US" dirty="0" smtClean="0"/>
              <a:t> bytes </a:t>
            </a:r>
          </a:p>
          <a:p>
            <a:pPr marL="868680" lvl="1" indent="-457200"/>
            <a:r>
              <a:rPr lang="en-US" dirty="0" smtClean="0"/>
              <a:t>2)  </a:t>
            </a:r>
            <a:r>
              <a:rPr lang="en-US" i="1" dirty="0" smtClean="0">
                <a:solidFill>
                  <a:srgbClr val="FF0000"/>
                </a:solidFill>
              </a:rPr>
              <a:t>“2” </a:t>
            </a:r>
            <a:r>
              <a:rPr lang="en-US" dirty="0" smtClean="0"/>
              <a:t>is updated by computed sum of </a:t>
            </a:r>
            <a:r>
              <a:rPr lang="en-US" i="1" dirty="0" smtClean="0">
                <a:solidFill>
                  <a:srgbClr val="FF0000"/>
                </a:solidFill>
              </a:rPr>
              <a:t>“2”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“3”</a:t>
            </a:r>
          </a:p>
          <a:p>
            <a:pPr marL="548640" indent="-457200"/>
            <a:r>
              <a:rPr lang="en-US" b="1" dirty="0" smtClean="0"/>
              <a:t>Example :</a:t>
            </a:r>
            <a:r>
              <a:rPr lang="en-US" dirty="0" smtClean="0"/>
              <a:t> Let R1 = 0x4000 0000</a:t>
            </a:r>
          </a:p>
          <a:p>
            <a:pPr marL="868680" lvl="1" indent="-457200"/>
            <a:r>
              <a:rPr lang="en-US" dirty="0" smtClean="0"/>
              <a:t>STR  R0,  [R1,  #0x12] !</a:t>
            </a:r>
          </a:p>
          <a:p>
            <a:pPr marL="1143000" lvl="2" indent="-457200"/>
            <a:r>
              <a:rPr lang="en-US" dirty="0" smtClean="0"/>
              <a:t>Store  R0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 R1 + 0x12 ]               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; R0 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[0x4000 0012]</a:t>
            </a:r>
          </a:p>
          <a:p>
            <a:pPr marL="1143000" lvl="2" indent="-457200"/>
            <a:r>
              <a:rPr lang="en-US" dirty="0" smtClean="0">
                <a:sym typeface="Wingdings" pitchFamily="2" charset="2"/>
              </a:rPr>
              <a:t>Update base register : R1  R1 + 0x12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   ; now R1 = 0x4000 0012</a:t>
            </a:r>
            <a:endParaRPr lang="en-US" dirty="0" smtClean="0">
              <a:solidFill>
                <a:srgbClr val="0070C0"/>
              </a:solidFill>
            </a:endParaRPr>
          </a:p>
          <a:p>
            <a:pPr marL="868680" lvl="1" indent="-457200"/>
            <a:endParaRPr lang="th-TH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Indexed Store Instruction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Post Indexed Store Instruction Syntax :</a:t>
            </a:r>
          </a:p>
          <a:p>
            <a:pPr lvl="1"/>
            <a:r>
              <a:rPr lang="en-US" dirty="0" smtClean="0"/>
              <a:t>STR    1,  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en-US" dirty="0" smtClean="0"/>
              <a:t> 2 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 , 3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1 :  register that will send value</a:t>
            </a:r>
          </a:p>
          <a:p>
            <a:pPr lvl="2"/>
            <a:r>
              <a:rPr lang="en-US" dirty="0" smtClean="0"/>
              <a:t>2 :  register containing pointer to memory</a:t>
            </a:r>
          </a:p>
          <a:p>
            <a:pPr lvl="2"/>
            <a:r>
              <a:rPr lang="en-US" dirty="0" smtClean="0"/>
              <a:t>3 :  numerical offset in bytes or </a:t>
            </a:r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another shifted index register</a:t>
            </a:r>
          </a:p>
          <a:p>
            <a:pPr marL="548640" indent="-457200"/>
            <a:r>
              <a:rPr lang="en-US" dirty="0" smtClean="0"/>
              <a:t>This instruction will take 2 step</a:t>
            </a:r>
          </a:p>
          <a:p>
            <a:pPr marL="868680" lvl="1" indent="-457200"/>
            <a:r>
              <a:rPr lang="en-US" dirty="0" smtClean="0"/>
              <a:t>1) Register </a:t>
            </a:r>
            <a:r>
              <a:rPr lang="en-US" i="1" dirty="0" smtClean="0">
                <a:solidFill>
                  <a:srgbClr val="00B050"/>
                </a:solidFill>
              </a:rPr>
              <a:t>“1” </a:t>
            </a:r>
            <a:r>
              <a:rPr lang="en-US" dirty="0" smtClean="0"/>
              <a:t>stores the value to the memory pointed by the  pointer in </a:t>
            </a:r>
            <a:r>
              <a:rPr lang="en-US" i="1" dirty="0" smtClean="0">
                <a:solidFill>
                  <a:srgbClr val="00B050"/>
                </a:solidFill>
              </a:rPr>
              <a:t>“2”</a:t>
            </a:r>
            <a:r>
              <a:rPr lang="en-US" dirty="0" smtClean="0"/>
              <a:t> </a:t>
            </a:r>
          </a:p>
          <a:p>
            <a:pPr marL="868680" lvl="1" indent="-457200"/>
            <a:r>
              <a:rPr lang="en-US" dirty="0" smtClean="0"/>
              <a:t>2)  </a:t>
            </a:r>
            <a:r>
              <a:rPr lang="en-US" i="1" dirty="0" smtClean="0">
                <a:solidFill>
                  <a:srgbClr val="FF0000"/>
                </a:solidFill>
              </a:rPr>
              <a:t>“2” </a:t>
            </a:r>
            <a:r>
              <a:rPr lang="en-US" dirty="0" smtClean="0"/>
              <a:t>is updated by computed sum of </a:t>
            </a:r>
            <a:r>
              <a:rPr lang="en-US" i="1" dirty="0" smtClean="0">
                <a:solidFill>
                  <a:srgbClr val="FF0000"/>
                </a:solidFill>
              </a:rPr>
              <a:t>“2”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“3”</a:t>
            </a:r>
          </a:p>
          <a:p>
            <a:pPr marL="548640" indent="-457200"/>
            <a:r>
              <a:rPr lang="en-US" b="1" dirty="0" smtClean="0"/>
              <a:t>Example :</a:t>
            </a:r>
            <a:r>
              <a:rPr lang="en-US" dirty="0" smtClean="0"/>
              <a:t> Let R1 = 0x4000 0000</a:t>
            </a:r>
          </a:p>
          <a:p>
            <a:pPr marL="868680" lvl="1" indent="-457200"/>
            <a:r>
              <a:rPr lang="en-US" dirty="0" smtClean="0"/>
              <a:t>STR  R0,  [ R1 ],  #0x12</a:t>
            </a:r>
          </a:p>
          <a:p>
            <a:pPr marL="1143000" lvl="2" indent="-457200"/>
            <a:r>
              <a:rPr lang="en-US" dirty="0" smtClean="0"/>
              <a:t>Store  R0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 R1]                              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; R0 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[0x4000 0000]</a:t>
            </a:r>
          </a:p>
          <a:p>
            <a:pPr marL="1143000" lvl="2" indent="-457200"/>
            <a:r>
              <a:rPr lang="en-US" dirty="0" smtClean="0">
                <a:sym typeface="Wingdings" pitchFamily="2" charset="2"/>
              </a:rPr>
              <a:t>Update base register : R1  R1 + 0x12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     ; now R1 = 0x4000 0012</a:t>
            </a:r>
            <a:endParaRPr lang="en-US" dirty="0" smtClean="0">
              <a:solidFill>
                <a:srgbClr val="0070C0"/>
              </a:solidFill>
            </a:endParaRPr>
          </a:p>
          <a:p>
            <a:pPr marL="868680" lvl="1" indent="-457200"/>
            <a:endParaRPr lang="th-TH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Complete the values in the given table of memory address and its stored data after execution the programs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20072" y="3068960"/>
          <a:ext cx="360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</a:t>
                      </a:r>
                      <a:r>
                        <a:rPr lang="en-US" baseline="0" dirty="0" smtClean="0"/>
                        <a:t> 000C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2708920"/>
            <a:ext cx="4032448" cy="3312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 ex4, CODE, READONLY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  ENTRY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 smtClean="0"/>
              <a:t>       MOV   R0,  #0xFF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lang="en-US" sz="2000" dirty="0" smtClean="0"/>
              <a:t>LDR     R2, =0x40000000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MOV   R3, #</a:t>
            </a:r>
            <a:r>
              <a:rPr lang="en-US" sz="2000" noProof="0" dirty="0" smtClean="0"/>
              <a:t>8</a:t>
            </a:r>
            <a:endParaRPr lang="en-US" sz="20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STR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R0, [R2,  R3]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lang="en-US" sz="2000" dirty="0" smtClean="0"/>
              <a:t>STR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R0, [R2], R3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 smtClean="0"/>
              <a:t>       STR     R0, [R2, R3] !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END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100213" y="9902825"/>
              <a:ext cx="0" cy="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100213" y="990282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0" descr="memmap.png"/>
          <p:cNvPicPr>
            <a:picLocks noChangeAspect="1"/>
          </p:cNvPicPr>
          <p:nvPr/>
        </p:nvPicPr>
        <p:blipFill>
          <a:blip r:embed="rId2" cstate="print"/>
          <a:srcRect l="1527" t="62765"/>
          <a:stretch>
            <a:fillRect/>
          </a:stretch>
        </p:blipFill>
        <p:spPr>
          <a:xfrm>
            <a:off x="3769564" y="1916832"/>
            <a:ext cx="5338940" cy="3240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: Memory Map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05556" y="4499828"/>
            <a:ext cx="14029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CODE (ROM)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72506" y="2267580"/>
            <a:ext cx="15359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ON-CHIP RAM</a:t>
            </a:r>
            <a:endParaRPr lang="en-US" dirty="0"/>
          </a:p>
        </p:txBody>
      </p:sp>
      <p:pic>
        <p:nvPicPr>
          <p:cNvPr id="11" name="Content Placeholder 10" descr="memmap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608" y="1628800"/>
            <a:ext cx="3710190" cy="4896544"/>
          </a:xfrm>
        </p:spPr>
      </p:pic>
      <p:sp>
        <p:nvSpPr>
          <p:cNvPr id="5" name="Right Brace 4"/>
          <p:cNvSpPr/>
          <p:nvPr/>
        </p:nvSpPr>
        <p:spPr>
          <a:xfrm>
            <a:off x="7596336" y="4149080"/>
            <a:ext cx="288032" cy="864096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7236296" y="1988840"/>
            <a:ext cx="360040" cy="936104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536" y="4725144"/>
            <a:ext cx="2808312" cy="1728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83968" y="5229200"/>
            <a:ext cx="4536504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 can work with Local on-chip memory from address </a:t>
            </a:r>
            <a:r>
              <a:rPr lang="en-US" sz="2000" dirty="0" smtClean="0">
                <a:solidFill>
                  <a:srgbClr val="00B050"/>
                </a:solidFill>
              </a:rPr>
              <a:t>0x4000 0000  </a:t>
            </a:r>
          </a:p>
          <a:p>
            <a:pPr algn="ctr"/>
            <a:r>
              <a:rPr lang="en-US" sz="2000" dirty="0" smtClean="0"/>
              <a:t>to address </a:t>
            </a:r>
            <a:r>
              <a:rPr lang="en-US" sz="2000" dirty="0" smtClean="0">
                <a:solidFill>
                  <a:srgbClr val="FF0000"/>
                </a:solidFill>
              </a:rPr>
              <a:t>0x4000 FFFFF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  <p:bldP spid="7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Alignment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forget that sequential word addresses in ARM with byte addressing do not differ by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ARM requires that all words start at addresses that are multiples of </a:t>
            </a:r>
            <a:r>
              <a:rPr lang="en-US" b="1" dirty="0" smtClean="0">
                <a:solidFill>
                  <a:srgbClr val="00B050"/>
                </a:solidFill>
              </a:rPr>
              <a:t>4</a:t>
            </a:r>
            <a:r>
              <a:rPr lang="en-US" dirty="0" smtClean="0"/>
              <a:t> bytes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941725"/>
              </p:ext>
            </p:extLst>
          </p:nvPr>
        </p:nvGraphicFramePr>
        <p:xfrm>
          <a:off x="1716360" y="3645024"/>
          <a:ext cx="6096000" cy="296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3975447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Aligned</a:t>
            </a:r>
            <a:endParaRPr lang="th-TH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74" y="5127575"/>
            <a:ext cx="1194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Aligned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331640" y="4437112"/>
            <a:ext cx="288032" cy="216024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22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decimal</a:t>
            </a:r>
          </a:p>
          <a:p>
            <a:pPr lvl="1"/>
            <a:r>
              <a:rPr lang="en-US" dirty="0" smtClean="0"/>
              <a:t>Multiplying by 10 is same as shifting left by 1</a:t>
            </a:r>
          </a:p>
          <a:p>
            <a:pPr lvl="2"/>
            <a:r>
              <a:rPr lang="en-US" dirty="0" smtClean="0"/>
              <a:t>54 * 10  =  54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pPr lvl="2"/>
            <a:r>
              <a:rPr lang="en-US" dirty="0" smtClean="0"/>
              <a:t>120 * 10 = 120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en-US" dirty="0" smtClean="0"/>
              <a:t>Multiplying by 100 is same as shifting left by 2</a:t>
            </a:r>
          </a:p>
          <a:p>
            <a:pPr lvl="2"/>
            <a:r>
              <a:rPr lang="en-US" dirty="0" smtClean="0"/>
              <a:t>54 * 100 = 54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</a:p>
          <a:p>
            <a:pPr lvl="2"/>
            <a:r>
              <a:rPr lang="en-US" dirty="0" smtClean="0"/>
              <a:t>120 * 100 = 120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</a:p>
          <a:p>
            <a:pPr lvl="1"/>
            <a:r>
              <a:rPr lang="en-US" dirty="0" smtClean="0"/>
              <a:t>Multiplying by 10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/>
              <a:t>  </a:t>
            </a:r>
            <a:r>
              <a:rPr lang="en-US" dirty="0" smtClean="0"/>
              <a:t>is same as shifting left by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6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4008" y="1600200"/>
            <a:ext cx="412204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Solve the following expression in </a:t>
            </a:r>
            <a:r>
              <a:rPr lang="en-US" sz="2000" dirty="0" smtClean="0">
                <a:solidFill>
                  <a:srgbClr val="FF0000"/>
                </a:solidFill>
              </a:rPr>
              <a:t>4-bits </a:t>
            </a:r>
            <a:r>
              <a:rPr lang="en-US" sz="2000" dirty="0" smtClean="0"/>
              <a:t>register step-by-step</a:t>
            </a:r>
          </a:p>
          <a:p>
            <a:pPr lvl="1"/>
            <a:r>
              <a:rPr lang="en-US" sz="1800" dirty="0" smtClean="0"/>
              <a:t>-5 x -2</a:t>
            </a:r>
          </a:p>
          <a:p>
            <a:pPr lvl="1"/>
            <a:r>
              <a:rPr lang="en-US" sz="1800" dirty="0" smtClean="0"/>
              <a:t> 5 x -2</a:t>
            </a:r>
          </a:p>
          <a:p>
            <a:r>
              <a:rPr lang="en-US" sz="2000" dirty="0" smtClean="0"/>
              <a:t>Complete the value in memory table after program is executed</a:t>
            </a:r>
          </a:p>
          <a:p>
            <a:endParaRPr lang="en-US" sz="2400" dirty="0"/>
          </a:p>
          <a:p>
            <a:endParaRPr lang="th-TH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204793"/>
              </p:ext>
            </p:extLst>
          </p:nvPr>
        </p:nvGraphicFramePr>
        <p:xfrm>
          <a:off x="4932040" y="3785448"/>
          <a:ext cx="3600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</a:t>
                      </a:r>
                      <a:r>
                        <a:rPr lang="en-US" baseline="0" dirty="0" smtClean="0"/>
                        <a:t> 000C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0x4000 0010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1556792"/>
            <a:ext cx="4320480" cy="5184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 </a:t>
            </a:r>
            <a:r>
              <a:rPr lang="en-US" sz="2000" dirty="0" smtClean="0"/>
              <a:t>hw6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CODE, READONLY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  ENTRY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MOV   R1, #1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lang="en-US" sz="2000" dirty="0" smtClean="0"/>
              <a:t>LDR     R2, =0x40000000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MOV   R3, #</a:t>
            </a:r>
            <a:r>
              <a:rPr lang="en-US" sz="2000" dirty="0" smtClean="0"/>
              <a:t>4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/>
              <a:t>	</a:t>
            </a:r>
            <a:r>
              <a:rPr lang="en-US" sz="2000" dirty="0" smtClean="0"/>
              <a:t>  STR     R1, [R2, R3]!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LSL      R1, #2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/>
              <a:t>	 </a:t>
            </a:r>
            <a:r>
              <a:rPr lang="en-US" sz="2000" dirty="0" smtClean="0"/>
              <a:t> STR     R1, </a:t>
            </a:r>
            <a:r>
              <a:rPr lang="en-US" sz="2000" dirty="0"/>
              <a:t>[R2, R3</a:t>
            </a:r>
            <a:r>
              <a:rPr lang="en-US" sz="2000" dirty="0" smtClean="0"/>
              <a:t>]!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/>
              <a:t>	 </a:t>
            </a:r>
            <a:r>
              <a:rPr lang="en-US" sz="2000" dirty="0" smtClean="0"/>
              <a:t> LSL     R1, #2</a:t>
            </a:r>
            <a:endParaRPr lang="en-US" sz="2000" dirty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/>
              <a:t>	 </a:t>
            </a:r>
            <a:r>
              <a:rPr lang="en-US" sz="2000" dirty="0" smtClean="0"/>
              <a:t> STR    R1, </a:t>
            </a:r>
            <a:r>
              <a:rPr lang="en-US" sz="2000" dirty="0"/>
              <a:t>[R2, R3</a:t>
            </a:r>
            <a:r>
              <a:rPr lang="en-US" sz="2000" dirty="0" smtClean="0"/>
              <a:t>]!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/>
              <a:t>	  LDR    </a:t>
            </a:r>
            <a:r>
              <a:rPr lang="en-US" sz="2000" dirty="0" smtClean="0"/>
              <a:t>R2</a:t>
            </a:r>
            <a:r>
              <a:rPr lang="en-US" sz="2000" dirty="0"/>
              <a:t>, =0x40000000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lang="en-US" sz="2000" dirty="0" smtClean="0"/>
              <a:t>LDR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R0,  [R2,  #8 ]!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lang="en-US" sz="2000" noProof="0" dirty="0" smtClean="0"/>
              <a:t>LDR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R1,  [R2] 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#4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ADD   R0, R0, R1, LSL #4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000" dirty="0" smtClean="0"/>
              <a:t>       STR    R0,  [R2, #4]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END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283968" y="429309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1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Binary   </a:t>
            </a:r>
          </a:p>
          <a:p>
            <a:pPr lvl="1"/>
            <a:r>
              <a:rPr lang="en-US" dirty="0" smtClean="0"/>
              <a:t>Multiplying by 2 (10</a:t>
            </a:r>
            <a:r>
              <a:rPr lang="en-US" baseline="-25000" dirty="0" smtClean="0"/>
              <a:t>2</a:t>
            </a:r>
            <a:r>
              <a:rPr lang="en-US" dirty="0" smtClean="0"/>
              <a:t>) is same as shifting left by 1</a:t>
            </a:r>
          </a:p>
          <a:p>
            <a:pPr lvl="2"/>
            <a:r>
              <a:rPr lang="en-US" dirty="0" smtClean="0"/>
              <a:t>11</a:t>
            </a:r>
            <a:r>
              <a:rPr lang="en-US" baseline="-25000" dirty="0" smtClean="0"/>
              <a:t>2</a:t>
            </a:r>
            <a:r>
              <a:rPr lang="en-US" dirty="0" smtClean="0"/>
              <a:t> * 10</a:t>
            </a:r>
            <a:r>
              <a:rPr lang="en-US" baseline="-25000" dirty="0" smtClean="0"/>
              <a:t>2</a:t>
            </a:r>
            <a:r>
              <a:rPr lang="en-US" dirty="0" smtClean="0"/>
              <a:t> = 11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baseline="-25000" dirty="0" smtClean="0"/>
              <a:t>2</a:t>
            </a:r>
          </a:p>
          <a:p>
            <a:pPr lvl="2"/>
            <a:r>
              <a:rPr lang="en-US" dirty="0" smtClean="0"/>
              <a:t>101</a:t>
            </a:r>
            <a:r>
              <a:rPr lang="en-US" baseline="-25000" dirty="0" smtClean="0"/>
              <a:t>2</a:t>
            </a:r>
            <a:r>
              <a:rPr lang="en-US" dirty="0" smtClean="0"/>
              <a:t> * 10</a:t>
            </a:r>
            <a:r>
              <a:rPr lang="en-US" baseline="-25000" dirty="0" smtClean="0"/>
              <a:t>2</a:t>
            </a:r>
            <a:r>
              <a:rPr lang="en-US" dirty="0" smtClean="0"/>
              <a:t> = 101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Multiplying by 4 (100</a:t>
            </a:r>
            <a:r>
              <a:rPr lang="en-US" baseline="-25000" dirty="0" smtClean="0"/>
              <a:t>2</a:t>
            </a:r>
            <a:r>
              <a:rPr lang="en-US" dirty="0" smtClean="0"/>
              <a:t>) is same as shifting left by 2</a:t>
            </a:r>
          </a:p>
          <a:p>
            <a:pPr lvl="2"/>
            <a:r>
              <a:rPr lang="en-US" dirty="0" smtClean="0"/>
              <a:t>11</a:t>
            </a:r>
            <a:r>
              <a:rPr lang="en-US" baseline="-25000" dirty="0" smtClean="0"/>
              <a:t>2</a:t>
            </a:r>
            <a:r>
              <a:rPr lang="en-US" dirty="0" smtClean="0"/>
              <a:t> * 100</a:t>
            </a:r>
            <a:r>
              <a:rPr lang="en-US" baseline="-25000" dirty="0" smtClean="0"/>
              <a:t>2</a:t>
            </a:r>
            <a:r>
              <a:rPr lang="en-US" dirty="0" smtClean="0"/>
              <a:t> = 11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baseline="-25000" dirty="0" smtClean="0"/>
              <a:t>2</a:t>
            </a:r>
          </a:p>
          <a:p>
            <a:pPr lvl="2"/>
            <a:r>
              <a:rPr lang="en-US" dirty="0" smtClean="0"/>
              <a:t>101</a:t>
            </a:r>
            <a:r>
              <a:rPr lang="en-US" baseline="-25000" dirty="0" smtClean="0"/>
              <a:t>2</a:t>
            </a:r>
            <a:r>
              <a:rPr lang="en-US" dirty="0" smtClean="0"/>
              <a:t> * 100</a:t>
            </a:r>
            <a:r>
              <a:rPr lang="en-US" baseline="-25000" dirty="0" smtClean="0"/>
              <a:t>2</a:t>
            </a:r>
            <a:r>
              <a:rPr lang="en-US" dirty="0" smtClean="0"/>
              <a:t> = 101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Multiplying by 2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is same as shifting left by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 by Power of 2 via Shift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Since shifting is so much </a:t>
            </a:r>
            <a:r>
              <a:rPr lang="en-US" b="1" dirty="0" smtClean="0">
                <a:solidFill>
                  <a:srgbClr val="0070C0"/>
                </a:solidFill>
              </a:rPr>
              <a:t>faster </a:t>
            </a:r>
            <a:r>
              <a:rPr lang="en-US" dirty="0" smtClean="0"/>
              <a:t>than the multiplication</a:t>
            </a:r>
          </a:p>
          <a:p>
            <a:r>
              <a:rPr lang="en-US" dirty="0" smtClean="0"/>
              <a:t>A good compiler usually notice for example C code multiplies by power of 2 and compiles it to a shift instruction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In C:  </a:t>
            </a:r>
            <a:r>
              <a:rPr lang="en-US" dirty="0" smtClean="0"/>
              <a:t>A = A * 8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In Assembly : </a:t>
            </a:r>
            <a:r>
              <a:rPr lang="en-US" dirty="0" smtClean="0"/>
              <a:t>MOV  R0,  R0, LSL #3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Shift, Add and Subtract for Multiplication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 Depth techniques :</a:t>
            </a:r>
          </a:p>
          <a:p>
            <a:r>
              <a:rPr lang="en-US" b="1" dirty="0" smtClean="0"/>
              <a:t>Example 1 :</a:t>
            </a:r>
          </a:p>
          <a:p>
            <a:pPr lvl="1"/>
            <a:r>
              <a:rPr lang="en-US" b="1" dirty="0" smtClean="0"/>
              <a:t>In  C :</a:t>
            </a:r>
            <a:r>
              <a:rPr lang="en-US" dirty="0" smtClean="0"/>
              <a:t>    R0  =  5 *  R1</a:t>
            </a:r>
          </a:p>
          <a:p>
            <a:pPr lvl="1"/>
            <a:r>
              <a:rPr lang="en-US" b="1" dirty="0" smtClean="0"/>
              <a:t>In ARM Assembly:      </a:t>
            </a:r>
          </a:p>
          <a:p>
            <a:pPr lvl="2"/>
            <a:r>
              <a:rPr lang="en-US" dirty="0" smtClean="0"/>
              <a:t>R0  = (4 + 1) * R1</a:t>
            </a:r>
          </a:p>
          <a:p>
            <a:pPr lvl="2"/>
            <a:r>
              <a:rPr lang="en-US" dirty="0" smtClean="0"/>
              <a:t>      = (4 * R1) + R1   = R1  +  (4 * R1)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ADD  R0,  R1,  R1, LSL #2</a:t>
            </a:r>
          </a:p>
          <a:p>
            <a:r>
              <a:rPr lang="en-US" b="1" dirty="0" smtClean="0"/>
              <a:t>Example 2 :</a:t>
            </a:r>
          </a:p>
          <a:p>
            <a:pPr lvl="1"/>
            <a:r>
              <a:rPr lang="en-US" b="1" dirty="0" smtClean="0"/>
              <a:t>In C :  </a:t>
            </a:r>
            <a:r>
              <a:rPr lang="en-US" dirty="0" smtClean="0"/>
              <a:t>R0 = 105 * R1</a:t>
            </a:r>
          </a:p>
          <a:p>
            <a:pPr lvl="1"/>
            <a:r>
              <a:rPr lang="en-US" b="1" dirty="0" smtClean="0"/>
              <a:t>In ARM Assembly :</a:t>
            </a:r>
          </a:p>
          <a:p>
            <a:pPr lvl="2"/>
            <a:r>
              <a:rPr lang="en-US" dirty="0" smtClean="0"/>
              <a:t>R0  =  (15 * 7) * R1</a:t>
            </a:r>
          </a:p>
          <a:p>
            <a:pPr lvl="2"/>
            <a:r>
              <a:rPr lang="en-US" dirty="0" smtClean="0"/>
              <a:t>      =  (16 – 1) * (8 - 1) * R1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RSB   R0,  R1,  R1, LSL #4      ; (16 – 1) * R1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RSB   R0,  R0,  R0, LSL #3      ; (8 – 1) * R0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 (unsigned)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Multiplicand	(8</a:t>
            </a:r>
            <a:r>
              <a:rPr lang="en-US" baseline="-25000" dirty="0" smtClean="0"/>
              <a:t>10</a:t>
            </a:r>
            <a:r>
              <a:rPr lang="en-US" dirty="0" smtClean="0"/>
              <a:t>)		1	0	0	0</a:t>
            </a:r>
          </a:p>
          <a:p>
            <a:pPr>
              <a:buNone/>
            </a:pPr>
            <a:r>
              <a:rPr lang="en-US" dirty="0" smtClean="0"/>
              <a:t>Multiplier     (9</a:t>
            </a:r>
            <a:r>
              <a:rPr lang="en-US" baseline="-25000" dirty="0" smtClean="0"/>
              <a:t>10</a:t>
            </a:r>
            <a:r>
              <a:rPr lang="en-US" dirty="0" smtClean="0"/>
              <a:t>)		1	0	0	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19168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79912" y="2708920"/>
            <a:ext cx="41044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030432" y="2215024"/>
            <a:ext cx="360040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30432" y="1700808"/>
            <a:ext cx="360040" cy="36004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35856" y="1700808"/>
            <a:ext cx="360040" cy="36004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20072" y="1700808"/>
            <a:ext cx="360040" cy="36004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83968" y="1700808"/>
            <a:ext cx="360040" cy="36004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5856" y="2204864"/>
            <a:ext cx="360040" cy="36004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19184" y="2204864"/>
            <a:ext cx="360040" cy="36004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83968" y="2204864"/>
            <a:ext cx="360040" cy="3600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20272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0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6366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0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072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0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26166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1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56176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26166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9872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20072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26166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9872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25966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3778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9872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3578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9672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547664" y="4941168"/>
            <a:ext cx="64807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20272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36" name="TextBox 35"/>
          <p:cNvSpPr txBox="1"/>
          <p:nvPr/>
        </p:nvSpPr>
        <p:spPr>
          <a:xfrm>
            <a:off x="6198374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37" name="TextBox 36"/>
          <p:cNvSpPr txBox="1"/>
          <p:nvPr/>
        </p:nvSpPr>
        <p:spPr>
          <a:xfrm>
            <a:off x="5292080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38" name="TextBox 37"/>
          <p:cNvSpPr txBox="1"/>
          <p:nvPr/>
        </p:nvSpPr>
        <p:spPr>
          <a:xfrm>
            <a:off x="4326166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39" name="TextBox 38"/>
          <p:cNvSpPr txBox="1"/>
          <p:nvPr/>
        </p:nvSpPr>
        <p:spPr>
          <a:xfrm>
            <a:off x="3419872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40" name="TextBox 39"/>
          <p:cNvSpPr txBox="1"/>
          <p:nvPr/>
        </p:nvSpPr>
        <p:spPr>
          <a:xfrm>
            <a:off x="2483768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41" name="TextBox 40"/>
          <p:cNvSpPr txBox="1"/>
          <p:nvPr/>
        </p:nvSpPr>
        <p:spPr>
          <a:xfrm>
            <a:off x="1619672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42" name="Rectangle 41"/>
          <p:cNvSpPr/>
          <p:nvPr/>
        </p:nvSpPr>
        <p:spPr>
          <a:xfrm>
            <a:off x="1907704" y="5661248"/>
            <a:ext cx="5760640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bits  x  </a:t>
            </a:r>
            <a:r>
              <a:rPr lang="en-US" sz="2400" b="1" dirty="0" smtClean="0">
                <a:solidFill>
                  <a:srgbClr val="00B050"/>
                </a:solidFill>
              </a:rPr>
              <a:t>n</a:t>
            </a:r>
            <a:r>
              <a:rPr lang="en-US" sz="2400" dirty="0" smtClean="0"/>
              <a:t> bits  = 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</a:t>
            </a:r>
            <a:r>
              <a:rPr lang="en-US" sz="2400" b="1" dirty="0" smtClean="0"/>
              <a:t>+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n</a:t>
            </a:r>
            <a:r>
              <a:rPr lang="en-US" sz="2400" dirty="0" smtClean="0"/>
              <a:t>  bit product</a:t>
            </a:r>
          </a:p>
          <a:p>
            <a:pPr algn="ctr"/>
            <a:r>
              <a:rPr lang="en-US" sz="2400" dirty="0" smtClean="0"/>
              <a:t>Thus, 32 bits X 32 bits = 64 bits value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8028384" y="5013176"/>
            <a:ext cx="111601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=72</a:t>
            </a:r>
            <a:r>
              <a:rPr lang="en-US" sz="2900" baseline="-25000" dirty="0" smtClean="0"/>
              <a:t>10</a:t>
            </a:r>
            <a:endParaRPr lang="en-US" sz="29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 (signed)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Multiplicand (-8</a:t>
            </a:r>
            <a:r>
              <a:rPr lang="en-US" baseline="-25000" dirty="0" smtClean="0"/>
              <a:t>10</a:t>
            </a:r>
            <a:r>
              <a:rPr lang="en-US" dirty="0" smtClean="0"/>
              <a:t>)		1	0	0	0</a:t>
            </a:r>
          </a:p>
          <a:p>
            <a:pPr>
              <a:buNone/>
            </a:pPr>
            <a:r>
              <a:rPr lang="en-US" dirty="0" smtClean="0"/>
              <a:t>Multiplier	(-7</a:t>
            </a:r>
            <a:r>
              <a:rPr lang="en-US" baseline="-25000" dirty="0" smtClean="0"/>
              <a:t>10</a:t>
            </a:r>
            <a:r>
              <a:rPr lang="en-US" dirty="0" smtClean="0"/>
              <a:t>)		1	0	0	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19168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79912" y="2708920"/>
            <a:ext cx="41044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0272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0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6366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0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072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0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26166" y="2818383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1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56176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26166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9872" y="328498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70C0"/>
                </a:solidFill>
              </a:rPr>
              <a:t>0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20072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26166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9872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25966" y="375448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3778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9872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3578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9672" y="429309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US" sz="2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547664" y="4941168"/>
            <a:ext cx="64807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20272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36" name="TextBox 35"/>
          <p:cNvSpPr txBox="1"/>
          <p:nvPr/>
        </p:nvSpPr>
        <p:spPr>
          <a:xfrm>
            <a:off x="6198374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37" name="TextBox 36"/>
          <p:cNvSpPr txBox="1"/>
          <p:nvPr/>
        </p:nvSpPr>
        <p:spPr>
          <a:xfrm>
            <a:off x="5292080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38" name="TextBox 37"/>
          <p:cNvSpPr txBox="1"/>
          <p:nvPr/>
        </p:nvSpPr>
        <p:spPr>
          <a:xfrm>
            <a:off x="4326166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39" name="TextBox 38"/>
          <p:cNvSpPr txBox="1"/>
          <p:nvPr/>
        </p:nvSpPr>
        <p:spPr>
          <a:xfrm>
            <a:off x="3419872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40" name="TextBox 39"/>
          <p:cNvSpPr txBox="1"/>
          <p:nvPr/>
        </p:nvSpPr>
        <p:spPr>
          <a:xfrm>
            <a:off x="2483768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41" name="TextBox 40"/>
          <p:cNvSpPr txBox="1"/>
          <p:nvPr/>
        </p:nvSpPr>
        <p:spPr>
          <a:xfrm>
            <a:off x="1619672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54" name="TextBox 53"/>
          <p:cNvSpPr txBox="1"/>
          <p:nvPr/>
        </p:nvSpPr>
        <p:spPr>
          <a:xfrm>
            <a:off x="7740352" y="5013176"/>
            <a:ext cx="121860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= 72</a:t>
            </a:r>
            <a:r>
              <a:rPr lang="en-US" sz="2900" baseline="-25000" dirty="0" smtClean="0"/>
              <a:t>10</a:t>
            </a:r>
            <a:endParaRPr lang="en-US" sz="2900" baseline="-25000" dirty="0"/>
          </a:p>
        </p:txBody>
      </p:sp>
      <p:sp>
        <p:nvSpPr>
          <p:cNvPr id="55" name="Multiply 54"/>
          <p:cNvSpPr/>
          <p:nvPr/>
        </p:nvSpPr>
        <p:spPr>
          <a:xfrm>
            <a:off x="7956376" y="4581128"/>
            <a:ext cx="864096" cy="1340768"/>
          </a:xfrm>
          <a:prstGeom prst="mathMultiply">
            <a:avLst/>
          </a:prstGeom>
          <a:solidFill>
            <a:srgbClr val="FF0000">
              <a:alpha val="6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99592" y="501317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0</a:t>
            </a:r>
            <a:endParaRPr lang="en-US" sz="2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 animBg="1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2’s Complement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sequence of 2’s complement addition except for last step, we do the subtraction.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2780928"/>
            <a:ext cx="8153400" cy="3343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Multiplicand (-8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1	0	0	0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Multiplier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(-7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1	0	0	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306896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3717032"/>
            <a:ext cx="41044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78074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77874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49682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9482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36874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404745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77874" y="404745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3968" y="404745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49682" y="404745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404745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9482" y="404745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404745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90262" y="447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83968" y="447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440192" y="447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47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661870" y="447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6" y="447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9424" y="49835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383130" y="49835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39354" y="49835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654938" y="49835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1032" y="49835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Plus 35"/>
          <p:cNvSpPr/>
          <p:nvPr/>
        </p:nvSpPr>
        <p:spPr>
          <a:xfrm>
            <a:off x="251520" y="4149080"/>
            <a:ext cx="216024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lus 36"/>
          <p:cNvSpPr/>
          <p:nvPr/>
        </p:nvSpPr>
        <p:spPr>
          <a:xfrm>
            <a:off x="251520" y="4581128"/>
            <a:ext cx="216024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inus 37"/>
          <p:cNvSpPr/>
          <p:nvPr/>
        </p:nvSpPr>
        <p:spPr>
          <a:xfrm>
            <a:off x="251520" y="5147032"/>
            <a:ext cx="288032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14448" y="4941168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425328" y="4941168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564378" y="4941168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679962" y="4941168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6056" y="4941168"/>
            <a:ext cx="3545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5220072" y="4941168"/>
            <a:ext cx="2160240" cy="4320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2’s complement..</a:t>
            </a:r>
            <a:endParaRPr lang="en-US" sz="2000" dirty="0"/>
          </a:p>
        </p:txBody>
      </p:sp>
      <p:sp>
        <p:nvSpPr>
          <p:cNvPr id="45" name="Plus 44"/>
          <p:cNvSpPr/>
          <p:nvPr/>
        </p:nvSpPr>
        <p:spPr>
          <a:xfrm>
            <a:off x="251520" y="5075024"/>
            <a:ext cx="216024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899592" y="5517232"/>
            <a:ext cx="70567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978074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084168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177874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283968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3449682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55776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649482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55576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07504" y="55892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84368" y="5517232"/>
            <a:ext cx="111601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=56</a:t>
            </a:r>
            <a:r>
              <a:rPr lang="en-US" sz="2900" baseline="-25000" dirty="0" smtClean="0"/>
              <a:t>10</a:t>
            </a:r>
            <a:endParaRPr lang="en-US" sz="29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1478</TotalTime>
  <Words>2069</Words>
  <Application>Microsoft Office PowerPoint</Application>
  <PresentationFormat>On-screen Show (4:3)</PresentationFormat>
  <Paragraphs>510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Median</vt:lpstr>
      <vt:lpstr>Multiplication</vt:lpstr>
      <vt:lpstr>Review : ARM Instruction so far</vt:lpstr>
      <vt:lpstr>Decimal Multiplication</vt:lpstr>
      <vt:lpstr>Binary Multiplication</vt:lpstr>
      <vt:lpstr>Multiply by Power of 2 via Shift Left</vt:lpstr>
      <vt:lpstr>Shift, Add and Subtract for Multiplication</vt:lpstr>
      <vt:lpstr>Multiply (unsigned) : Example</vt:lpstr>
      <vt:lpstr>Multiply (signed) : Example</vt:lpstr>
      <vt:lpstr>2’s Complement Multiplication</vt:lpstr>
      <vt:lpstr>2’s Complement Multiplication (more example)</vt:lpstr>
      <vt:lpstr>Multiplication Instructions</vt:lpstr>
      <vt:lpstr>Exercise 1</vt:lpstr>
      <vt:lpstr>Memory Access</vt:lpstr>
      <vt:lpstr>ARM and Memory</vt:lpstr>
      <vt:lpstr>Review : MOV with Immediate</vt:lpstr>
      <vt:lpstr>Data Transfer : Memory to Register (1)</vt:lpstr>
      <vt:lpstr>Data Transfer : Memory to Register (2)</vt:lpstr>
      <vt:lpstr>Data Transfer : Memory to Register (3)</vt:lpstr>
      <vt:lpstr>Example 1</vt:lpstr>
      <vt:lpstr>Pre Indexed Load Instruction</vt:lpstr>
      <vt:lpstr>Example 2</vt:lpstr>
      <vt:lpstr>Post Indexed Load Instruction</vt:lpstr>
      <vt:lpstr>Example 3</vt:lpstr>
      <vt:lpstr>Data Transfer : Register to Memory</vt:lpstr>
      <vt:lpstr>Pre Indexed Store Instruction</vt:lpstr>
      <vt:lpstr>Post Indexed Store Instruction</vt:lpstr>
      <vt:lpstr>Example 4</vt:lpstr>
      <vt:lpstr>ARM : Memory Map</vt:lpstr>
      <vt:lpstr>Memory Alignment</vt:lpstr>
      <vt:lpstr>Assignment 6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114</cp:revision>
  <dcterms:created xsi:type="dcterms:W3CDTF">2011-09-20T01:40:53Z</dcterms:created>
  <dcterms:modified xsi:type="dcterms:W3CDTF">2013-12-15T22:42:05Z</dcterms:modified>
</cp:coreProperties>
</file>