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60" r:id="rId3"/>
    <p:sldId id="284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4" r:id="rId17"/>
    <p:sldId id="275" r:id="rId18"/>
    <p:sldId id="276" r:id="rId19"/>
    <p:sldId id="277" r:id="rId20"/>
    <p:sldId id="278" r:id="rId21"/>
    <p:sldId id="280" r:id="rId22"/>
    <p:sldId id="282" r:id="rId23"/>
    <p:sldId id="28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618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41F22-BEC9-48CA-B583-52FE1F82C27B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832835-9591-4289-8E46-BB73D486C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318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 = 1,</a:t>
            </a:r>
            <a:r>
              <a:rPr lang="en-US" baseline="0" dirty="0" smtClean="0"/>
              <a:t> Z = 0, C = 0, V =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32835-9591-4289-8E46-BB73D486C8F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7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 = 0,</a:t>
            </a:r>
            <a:r>
              <a:rPr lang="en-US" baseline="0" dirty="0" smtClean="0"/>
              <a:t> Z = 0, C = 1, V =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32835-9591-4289-8E46-BB73D486C8F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129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 = 1,</a:t>
            </a:r>
            <a:r>
              <a:rPr lang="en-US" baseline="0" dirty="0" smtClean="0"/>
              <a:t> Z = 0, C = 1, V = 1</a:t>
            </a:r>
          </a:p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32835-9591-4289-8E46-BB73D486C8F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286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CE990AC-050A-49E4-A137-7A594428F013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CE990AC-050A-49E4-A137-7A594428F013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CE990AC-050A-49E4-A137-7A594428F013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CE990AC-050A-49E4-A137-7A594428F013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CE990AC-050A-49E4-A137-7A594428F013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E990AC-050A-49E4-A137-7A594428F013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/>
              <a:t>Condition code </a:t>
            </a:r>
            <a:br>
              <a:rPr lang="en-US" dirty="0" smtClean="0"/>
            </a:br>
            <a:r>
              <a:rPr lang="en-US" dirty="0" smtClean="0"/>
              <a:t>and</a:t>
            </a:r>
            <a:br>
              <a:rPr lang="en-US" dirty="0" smtClean="0"/>
            </a:br>
            <a:r>
              <a:rPr lang="en-US" dirty="0" smtClean="0"/>
              <a:t>Arithmetic Operations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r"/>
            <a:r>
              <a:rPr lang="en-US" dirty="0"/>
              <a:t>353156 – Microprocessor</a:t>
            </a:r>
          </a:p>
          <a:p>
            <a:pPr algn="r"/>
            <a:r>
              <a:rPr lang="en-US" dirty="0"/>
              <a:t>Asst. Prof. Dr. </a:t>
            </a:r>
            <a:r>
              <a:rPr lang="en-US" dirty="0" err="1"/>
              <a:t>Choopan</a:t>
            </a:r>
            <a:r>
              <a:rPr lang="en-US" dirty="0"/>
              <a:t> </a:t>
            </a:r>
            <a:r>
              <a:rPr lang="en-US" dirty="0" err="1"/>
              <a:t>Rattanapoka</a:t>
            </a:r>
            <a:r>
              <a:rPr lang="en-US" dirty="0"/>
              <a:t> and Asst. Prof. Dr. </a:t>
            </a:r>
            <a:r>
              <a:rPr lang="en-US" dirty="0" err="1"/>
              <a:t>Suphot</a:t>
            </a:r>
            <a:r>
              <a:rPr lang="en-US" dirty="0"/>
              <a:t> </a:t>
            </a:r>
            <a:r>
              <a:rPr lang="en-US" dirty="0" err="1"/>
              <a:t>Chunwiphat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Experimentation with Condition Flags (3)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Assume 4 bit-number    0111 + 0010</a:t>
            </a:r>
          </a:p>
          <a:p>
            <a:pPr>
              <a:buNone/>
            </a:pPr>
            <a:r>
              <a:rPr lang="en-US" dirty="0" smtClean="0"/>
              <a:t>			</a:t>
            </a:r>
          </a:p>
          <a:p>
            <a:pPr>
              <a:buNone/>
            </a:pPr>
            <a:r>
              <a:rPr lang="en-US" dirty="0" smtClean="0"/>
              <a:t>			0	1	1 	1	+</a:t>
            </a:r>
          </a:p>
          <a:p>
            <a:pPr>
              <a:buNone/>
            </a:pPr>
            <a:r>
              <a:rPr lang="en-US" dirty="0" smtClean="0"/>
              <a:t>			0	0	1	0</a:t>
            </a:r>
          </a:p>
          <a:p>
            <a:pPr>
              <a:buNone/>
            </a:pPr>
            <a:r>
              <a:rPr lang="en-US" dirty="0" smtClean="0"/>
              <a:t>							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07704" y="3800088"/>
            <a:ext cx="446449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190262" y="3971399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1</a:t>
            </a:r>
            <a:endParaRPr lang="en-US" sz="2900" dirty="0"/>
          </a:p>
        </p:txBody>
      </p:sp>
      <p:sp>
        <p:nvSpPr>
          <p:cNvPr id="9" name="TextBox 8"/>
          <p:cNvSpPr txBox="1"/>
          <p:nvPr/>
        </p:nvSpPr>
        <p:spPr>
          <a:xfrm>
            <a:off x="2443798" y="3981559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1</a:t>
            </a:r>
            <a:endParaRPr lang="en-US" sz="2900" dirty="0"/>
          </a:p>
        </p:txBody>
      </p:sp>
      <p:sp>
        <p:nvSpPr>
          <p:cNvPr id="10" name="TextBox 9"/>
          <p:cNvSpPr txBox="1"/>
          <p:nvPr/>
        </p:nvSpPr>
        <p:spPr>
          <a:xfrm>
            <a:off x="3347864" y="3971399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0</a:t>
            </a:r>
            <a:endParaRPr lang="en-US" sz="2900" dirty="0"/>
          </a:p>
        </p:txBody>
      </p:sp>
      <p:sp>
        <p:nvSpPr>
          <p:cNvPr id="11" name="TextBox 10"/>
          <p:cNvSpPr txBox="1"/>
          <p:nvPr/>
        </p:nvSpPr>
        <p:spPr>
          <a:xfrm>
            <a:off x="3347864" y="2143904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00B050"/>
                </a:solidFill>
              </a:rPr>
              <a:t>1</a:t>
            </a:r>
            <a:endParaRPr lang="en-US" sz="2900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3968" y="3992607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0</a:t>
            </a:r>
            <a:endParaRPr lang="en-US" sz="2900" dirty="0"/>
          </a:p>
        </p:txBody>
      </p:sp>
      <p:sp>
        <p:nvSpPr>
          <p:cNvPr id="13" name="TextBox 12"/>
          <p:cNvSpPr txBox="1"/>
          <p:nvPr/>
        </p:nvSpPr>
        <p:spPr>
          <a:xfrm>
            <a:off x="4211960" y="2132856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00B050"/>
                </a:solidFill>
              </a:rPr>
              <a:t>0</a:t>
            </a:r>
            <a:endParaRPr lang="en-US" sz="2900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32080" y="2143904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00B0F0"/>
                </a:solidFill>
              </a:rPr>
              <a:t>1</a:t>
            </a:r>
            <a:endParaRPr lang="en-US" sz="2900" dirty="0">
              <a:solidFill>
                <a:srgbClr val="00B0F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35696" y="2143904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0</a:t>
            </a:r>
            <a:endParaRPr lang="en-US" sz="29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35696" y="3981559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00B050"/>
                </a:solidFill>
              </a:rPr>
              <a:t>0</a:t>
            </a:r>
            <a:endParaRPr lang="en-US" sz="2900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3568" y="4719915"/>
            <a:ext cx="4104456" cy="18774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Negative (N) = ?</a:t>
            </a:r>
          </a:p>
          <a:p>
            <a:r>
              <a:rPr lang="en-US" sz="2800" dirty="0" smtClean="0"/>
              <a:t>Zero (Z) = ?</a:t>
            </a:r>
          </a:p>
          <a:p>
            <a:r>
              <a:rPr lang="en-US" sz="2800" dirty="0" smtClean="0"/>
              <a:t>Carry (C) = ?</a:t>
            </a:r>
          </a:p>
          <a:p>
            <a:r>
              <a:rPr lang="en-US" sz="2800" dirty="0" smtClean="0"/>
              <a:t>Overflow (V) = 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Experimentation with Condition Flags (4)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Assume 4 bit-number    1110 + 1001</a:t>
            </a:r>
          </a:p>
          <a:p>
            <a:pPr>
              <a:buNone/>
            </a:pPr>
            <a:r>
              <a:rPr lang="en-US" dirty="0" smtClean="0"/>
              <a:t>			</a:t>
            </a:r>
          </a:p>
          <a:p>
            <a:pPr>
              <a:buNone/>
            </a:pPr>
            <a:r>
              <a:rPr lang="en-US" dirty="0" smtClean="0"/>
              <a:t>			1	1	1 	0	+</a:t>
            </a:r>
          </a:p>
          <a:p>
            <a:pPr>
              <a:buNone/>
            </a:pPr>
            <a:r>
              <a:rPr lang="en-US" dirty="0" smtClean="0"/>
              <a:t>			1	0	0	1</a:t>
            </a:r>
          </a:p>
          <a:p>
            <a:pPr>
              <a:buNone/>
            </a:pPr>
            <a:r>
              <a:rPr lang="en-US" dirty="0" smtClean="0"/>
              <a:t>							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07704" y="3800088"/>
            <a:ext cx="446449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190262" y="3971399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1</a:t>
            </a:r>
            <a:endParaRPr lang="en-US" sz="2900" dirty="0"/>
          </a:p>
        </p:txBody>
      </p:sp>
      <p:sp>
        <p:nvSpPr>
          <p:cNvPr id="9" name="TextBox 8"/>
          <p:cNvSpPr txBox="1"/>
          <p:nvPr/>
        </p:nvSpPr>
        <p:spPr>
          <a:xfrm>
            <a:off x="2443798" y="3981559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0</a:t>
            </a:r>
            <a:endParaRPr lang="en-US" sz="2900" dirty="0"/>
          </a:p>
        </p:txBody>
      </p:sp>
      <p:sp>
        <p:nvSpPr>
          <p:cNvPr id="10" name="TextBox 9"/>
          <p:cNvSpPr txBox="1"/>
          <p:nvPr/>
        </p:nvSpPr>
        <p:spPr>
          <a:xfrm>
            <a:off x="3347864" y="3971399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1</a:t>
            </a:r>
            <a:endParaRPr lang="en-US" sz="2900" dirty="0"/>
          </a:p>
        </p:txBody>
      </p:sp>
      <p:sp>
        <p:nvSpPr>
          <p:cNvPr id="11" name="TextBox 10"/>
          <p:cNvSpPr txBox="1"/>
          <p:nvPr/>
        </p:nvSpPr>
        <p:spPr>
          <a:xfrm>
            <a:off x="3347864" y="2143904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00B050"/>
                </a:solidFill>
              </a:rPr>
              <a:t>0</a:t>
            </a:r>
            <a:endParaRPr lang="en-US" sz="2900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3968" y="3992607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1</a:t>
            </a:r>
            <a:endParaRPr lang="en-US" sz="2900" dirty="0"/>
          </a:p>
        </p:txBody>
      </p:sp>
      <p:sp>
        <p:nvSpPr>
          <p:cNvPr id="13" name="TextBox 12"/>
          <p:cNvSpPr txBox="1"/>
          <p:nvPr/>
        </p:nvSpPr>
        <p:spPr>
          <a:xfrm>
            <a:off x="4211960" y="2132856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00B050"/>
                </a:solidFill>
              </a:rPr>
              <a:t>0</a:t>
            </a:r>
            <a:endParaRPr lang="en-US" sz="2900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32080" y="2143904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00B0F0"/>
                </a:solidFill>
              </a:rPr>
              <a:t>0</a:t>
            </a:r>
            <a:endParaRPr lang="en-US" sz="2900" dirty="0">
              <a:solidFill>
                <a:srgbClr val="00B0F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35696" y="2143904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en-US" sz="29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35696" y="3981559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00B050"/>
                </a:solidFill>
              </a:rPr>
              <a:t>1</a:t>
            </a:r>
            <a:endParaRPr lang="en-US" sz="2900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3568" y="4719915"/>
            <a:ext cx="4104456" cy="18774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Negative (N) = ?</a:t>
            </a:r>
          </a:p>
          <a:p>
            <a:r>
              <a:rPr lang="en-US" sz="2800" dirty="0" smtClean="0"/>
              <a:t>Zero (Z) = ?</a:t>
            </a:r>
          </a:p>
          <a:p>
            <a:r>
              <a:rPr lang="en-US" sz="2800" dirty="0" smtClean="0"/>
              <a:t>Carry (C) = ?</a:t>
            </a:r>
          </a:p>
          <a:p>
            <a:r>
              <a:rPr lang="en-US" sz="2800" dirty="0" smtClean="0"/>
              <a:t>Overflow (V) = 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Exercise : Condition Flags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Assume 4 bit-number, What are the values store in condition flags (N, Z, C, V) of the following operations.</a:t>
            </a:r>
          </a:p>
          <a:p>
            <a:pPr lvl="1"/>
            <a:r>
              <a:rPr lang="en-US" dirty="0" smtClean="0"/>
              <a:t>1001 + 1010</a:t>
            </a:r>
          </a:p>
          <a:p>
            <a:pPr lvl="1"/>
            <a:r>
              <a:rPr lang="en-US" dirty="0" smtClean="0"/>
              <a:t>1011 + 0101</a:t>
            </a:r>
          </a:p>
          <a:p>
            <a:pPr lvl="1"/>
            <a:r>
              <a:rPr lang="en-US" dirty="0" smtClean="0"/>
              <a:t>1110 – 0111</a:t>
            </a:r>
          </a:p>
          <a:p>
            <a:pPr lvl="1"/>
            <a:r>
              <a:rPr lang="en-US" dirty="0" smtClean="0"/>
              <a:t>0110 – 0010</a:t>
            </a:r>
          </a:p>
          <a:p>
            <a:pPr>
              <a:buNone/>
            </a:pPr>
            <a:r>
              <a:rPr lang="en-US" dirty="0" smtClean="0"/>
              <a:t>									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ARM Assembly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Largest category of ARM instructions, all sharing the same instruction format</a:t>
            </a:r>
          </a:p>
          <a:p>
            <a:r>
              <a:rPr lang="en-US" dirty="0" smtClean="0"/>
              <a:t>Load/Store architecture</a:t>
            </a:r>
          </a:p>
          <a:p>
            <a:pPr lvl="1"/>
            <a:r>
              <a:rPr lang="en-US" dirty="0" smtClean="0"/>
              <a:t>These instructions only work on registers,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memory</a:t>
            </a:r>
          </a:p>
          <a:p>
            <a:r>
              <a:rPr lang="en-US" dirty="0" smtClean="0"/>
              <a:t>They each perform a specific operation on operands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4 fields format </a:t>
            </a:r>
            <a:r>
              <a:rPr lang="en-US" dirty="0" smtClean="0"/>
              <a:t>: 1, 2, 3, 4</a:t>
            </a:r>
          </a:p>
          <a:p>
            <a:pPr marL="1143000" lvl="2" indent="-457200">
              <a:buFont typeface="+mj-lt"/>
              <a:buAutoNum type="arabicPeriod"/>
            </a:pPr>
            <a:r>
              <a:rPr lang="en-US" dirty="0" smtClean="0"/>
              <a:t>Operation by name</a:t>
            </a:r>
          </a:p>
          <a:p>
            <a:pPr marL="1143000" lvl="2" indent="-457200">
              <a:buFont typeface="+mj-lt"/>
              <a:buAutoNum type="arabicPeriod"/>
            </a:pPr>
            <a:r>
              <a:rPr lang="en-US" dirty="0" smtClean="0"/>
              <a:t>Operand getting result (“destination”)</a:t>
            </a:r>
          </a:p>
          <a:p>
            <a:pPr marL="1143000" lvl="2" indent="-457200">
              <a:buFont typeface="+mj-lt"/>
              <a:buAutoNum type="arabicPeriod"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operand for operation (“source 1”)</a:t>
            </a:r>
          </a:p>
          <a:p>
            <a:pPr marL="1143000" lvl="2" indent="-457200">
              <a:buFont typeface="+mj-lt"/>
              <a:buAutoNum type="arabicPeriod"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operand for operation : </a:t>
            </a:r>
            <a:r>
              <a:rPr lang="en-US" b="1" dirty="0" smtClean="0">
                <a:solidFill>
                  <a:srgbClr val="00B050"/>
                </a:solidFill>
              </a:rPr>
              <a:t>register</a:t>
            </a:r>
            <a:r>
              <a:rPr lang="en-US" dirty="0" smtClean="0"/>
              <a:t> or </a:t>
            </a:r>
            <a:r>
              <a:rPr lang="en-US" b="1" dirty="0" smtClean="0">
                <a:solidFill>
                  <a:srgbClr val="00B0F0"/>
                </a:solidFill>
              </a:rPr>
              <a:t>shifted register</a:t>
            </a:r>
            <a:r>
              <a:rPr lang="en-US" dirty="0" smtClean="0"/>
              <a:t> or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immediate</a:t>
            </a:r>
            <a:r>
              <a:rPr lang="en-US" dirty="0" smtClean="0"/>
              <a:t> (numerical constant)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: Instructions we’ve learnt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476872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4 fields format </a:t>
            </a:r>
            <a:r>
              <a:rPr lang="en-US" sz="2400" dirty="0" smtClean="0"/>
              <a:t>: 1, 2, 3, 4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000" dirty="0" smtClean="0"/>
              <a:t>Operation by name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000" dirty="0" smtClean="0"/>
              <a:t>Operand getting result (“destination”)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000" dirty="0" smtClean="0"/>
              <a:t>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operand for operation (“source 1”)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000" dirty="0" smtClean="0"/>
              <a:t>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operand for operation : </a:t>
            </a:r>
            <a:r>
              <a:rPr lang="en-US" sz="2000" b="1" dirty="0" smtClean="0">
                <a:solidFill>
                  <a:srgbClr val="00B050"/>
                </a:solidFill>
              </a:rPr>
              <a:t>register</a:t>
            </a:r>
            <a:r>
              <a:rPr lang="en-US" sz="2000" dirty="0" smtClean="0"/>
              <a:t> or </a:t>
            </a:r>
            <a:r>
              <a:rPr lang="en-US" sz="2000" b="1" dirty="0" smtClean="0">
                <a:solidFill>
                  <a:srgbClr val="00B0F0"/>
                </a:solidFill>
              </a:rPr>
              <a:t>shifted register</a:t>
            </a:r>
            <a:r>
              <a:rPr lang="en-US" sz="2000" dirty="0" smtClean="0"/>
              <a:t> or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immediate</a:t>
            </a:r>
            <a:r>
              <a:rPr lang="en-US" sz="2000" dirty="0" smtClean="0"/>
              <a:t> (numerical constant)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28328" y="4221088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R0,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R1,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R2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R0,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R1,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#100</a:t>
                      </a:r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R0,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R1,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#0x20</a:t>
                      </a:r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Registers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ARM processor has register R0 – R15</a:t>
            </a:r>
          </a:p>
          <a:p>
            <a:r>
              <a:rPr lang="en-US" sz="2000" dirty="0" smtClean="0"/>
              <a:t>By convention, each register also has a name to make it easier to code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244547"/>
              </p:ext>
            </p:extLst>
          </p:nvPr>
        </p:nvGraphicFramePr>
        <p:xfrm>
          <a:off x="1043607" y="2382728"/>
          <a:ext cx="3240361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584177"/>
              </a:tblGrid>
              <a:tr h="29841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Register Number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Register</a:t>
                      </a:r>
                      <a:r>
                        <a:rPr lang="en-US" sz="1600" baseline="0" dirty="0" smtClean="0"/>
                        <a:t> Name</a:t>
                      </a:r>
                      <a:endParaRPr lang="en-US" sz="1600" dirty="0"/>
                    </a:p>
                  </a:txBody>
                  <a:tcPr/>
                </a:tc>
              </a:tr>
              <a:tr h="29841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R0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a1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9841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R1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a2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9841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R2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a3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9841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R3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a4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9841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R4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v1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29841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R5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v2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29841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R6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v3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29841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R7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v4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29841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R8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v5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29841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R9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v6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29841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R10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v7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29841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R11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v8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716015" y="2369200"/>
          <a:ext cx="3240361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584177"/>
              </a:tblGrid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Register Number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Register</a:t>
                      </a:r>
                      <a:r>
                        <a:rPr lang="en-US" sz="1600" baseline="0" dirty="0" smtClean="0"/>
                        <a:t> Name</a:t>
                      </a:r>
                      <a:endParaRPr lang="en-US" sz="1600" dirty="0"/>
                    </a:p>
                  </a:txBody>
                  <a:tcPr/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R12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R13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SP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R14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R15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PC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0" y="4316903"/>
            <a:ext cx="3816424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IP : Intra Procedure-call scratch register</a:t>
            </a:r>
          </a:p>
          <a:p>
            <a:r>
              <a:rPr lang="en-US" dirty="0" smtClean="0"/>
              <a:t>SP : Stack Pointer</a:t>
            </a:r>
          </a:p>
          <a:p>
            <a:r>
              <a:rPr lang="en-US" dirty="0" smtClean="0"/>
              <a:t>LR : Link Register</a:t>
            </a:r>
          </a:p>
          <a:p>
            <a:r>
              <a:rPr lang="en-US" dirty="0" smtClean="0"/>
              <a:t>PC : Program Counter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0" y="5734997"/>
            <a:ext cx="381642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ADD   R0,  R1,  R2 = ADD a1, a2, a3</a:t>
            </a:r>
          </a:p>
          <a:p>
            <a:r>
              <a:rPr lang="en-US" dirty="0" smtClean="0"/>
              <a:t>MOV  R0,  R15 = MOV  a1, PC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ADD</a:t>
            </a:r>
            <a:r>
              <a:rPr lang="en-US" sz="2800" dirty="0" smtClean="0"/>
              <a:t>  reg1,  reg2,  reg3  </a:t>
            </a:r>
            <a:r>
              <a:rPr lang="en-US" sz="2400" dirty="0" smtClean="0">
                <a:solidFill>
                  <a:srgbClr val="00B050"/>
                </a:solidFill>
              </a:rPr>
              <a:t>;reg1 </a:t>
            </a:r>
            <a:r>
              <a:rPr lang="en-US" sz="2400" dirty="0" smtClean="0">
                <a:solidFill>
                  <a:srgbClr val="00B050"/>
                </a:solidFill>
                <a:sym typeface="Wingdings" pitchFamily="2" charset="2"/>
              </a:rPr>
              <a:t></a:t>
            </a:r>
            <a:r>
              <a:rPr lang="en-US" sz="2400" dirty="0" smtClean="0">
                <a:solidFill>
                  <a:srgbClr val="00B050"/>
                </a:solidFill>
              </a:rPr>
              <a:t> reg2 + reg3</a:t>
            </a:r>
            <a:endParaRPr lang="en-US" sz="2800" dirty="0" smtClean="0">
              <a:solidFill>
                <a:srgbClr val="00B050"/>
              </a:solidFill>
            </a:endParaRPr>
          </a:p>
          <a:p>
            <a:r>
              <a:rPr lang="en-US" sz="2800" b="1" dirty="0" smtClean="0">
                <a:solidFill>
                  <a:srgbClr val="0070C0"/>
                </a:solidFill>
              </a:rPr>
              <a:t>ADC</a:t>
            </a:r>
            <a:r>
              <a:rPr lang="en-US" sz="2800" dirty="0" smtClean="0"/>
              <a:t>  reg1,  reg2,  reg3  </a:t>
            </a:r>
            <a:r>
              <a:rPr lang="en-US" sz="2400" dirty="0" smtClean="0">
                <a:solidFill>
                  <a:srgbClr val="00B050"/>
                </a:solidFill>
              </a:rPr>
              <a:t>;reg1 </a:t>
            </a:r>
            <a:r>
              <a:rPr lang="en-US" sz="2400" dirty="0" smtClean="0">
                <a:solidFill>
                  <a:srgbClr val="00B050"/>
                </a:solidFill>
                <a:sym typeface="Wingdings" pitchFamily="2" charset="2"/>
              </a:rPr>
              <a:t> reg2 + reg3 + 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C</a:t>
            </a:r>
            <a:endParaRPr lang="en-US" sz="2800" b="1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sz="2800" b="1" dirty="0" smtClean="0">
                <a:solidFill>
                  <a:srgbClr val="0070C0"/>
                </a:solidFill>
                <a:sym typeface="Wingdings" pitchFamily="2" charset="2"/>
              </a:rPr>
              <a:t>SUB</a:t>
            </a:r>
            <a:r>
              <a:rPr lang="en-US" sz="2800" dirty="0" smtClean="0">
                <a:sym typeface="Wingdings" pitchFamily="2" charset="2"/>
              </a:rPr>
              <a:t>   reg1,  reg2,  reg3  </a:t>
            </a:r>
            <a:r>
              <a:rPr lang="en-US" sz="2400" dirty="0" smtClean="0">
                <a:solidFill>
                  <a:srgbClr val="00B050"/>
                </a:solidFill>
                <a:sym typeface="Wingdings" pitchFamily="2" charset="2"/>
              </a:rPr>
              <a:t>;reg1  reg2 - reg3</a:t>
            </a:r>
            <a:endParaRPr lang="en-US" sz="2800" dirty="0" smtClean="0">
              <a:solidFill>
                <a:srgbClr val="00B050"/>
              </a:solidFill>
              <a:sym typeface="Wingdings" pitchFamily="2" charset="2"/>
            </a:endParaRPr>
          </a:p>
          <a:p>
            <a:r>
              <a:rPr lang="en-US" sz="2800" b="1" dirty="0" smtClean="0">
                <a:solidFill>
                  <a:srgbClr val="0070C0"/>
                </a:solidFill>
                <a:sym typeface="Wingdings" pitchFamily="2" charset="2"/>
              </a:rPr>
              <a:t>SBC</a:t>
            </a:r>
            <a:r>
              <a:rPr lang="en-US" sz="2800" dirty="0" smtClean="0">
                <a:sym typeface="Wingdings" pitchFamily="2" charset="2"/>
              </a:rPr>
              <a:t>   reg1,  reg2, reg3  </a:t>
            </a:r>
            <a:r>
              <a:rPr lang="en-US" sz="2400" dirty="0" smtClean="0">
                <a:solidFill>
                  <a:srgbClr val="00B050"/>
                </a:solidFill>
                <a:sym typeface="Wingdings" pitchFamily="2" charset="2"/>
              </a:rPr>
              <a:t>;reg1  reg2 - reg3 + 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C</a:t>
            </a:r>
            <a:r>
              <a:rPr lang="en-US" sz="2400" dirty="0" smtClean="0">
                <a:solidFill>
                  <a:srgbClr val="00B050"/>
                </a:solidFill>
                <a:sym typeface="Wingdings" pitchFamily="2" charset="2"/>
              </a:rPr>
              <a:t> – 1</a:t>
            </a:r>
            <a:endParaRPr lang="en-US" sz="2800" dirty="0" smtClean="0">
              <a:solidFill>
                <a:srgbClr val="00B050"/>
              </a:solidFill>
              <a:sym typeface="Wingdings" pitchFamily="2" charset="2"/>
            </a:endParaRPr>
          </a:p>
          <a:p>
            <a:r>
              <a:rPr lang="en-US" sz="2800" b="1" dirty="0" smtClean="0">
                <a:solidFill>
                  <a:srgbClr val="0070C0"/>
                </a:solidFill>
                <a:sym typeface="Wingdings" pitchFamily="2" charset="2"/>
              </a:rPr>
              <a:t>RSB</a:t>
            </a:r>
            <a:r>
              <a:rPr lang="en-US" sz="2800" dirty="0" smtClean="0">
                <a:sym typeface="Wingdings" pitchFamily="2" charset="2"/>
              </a:rPr>
              <a:t>   reg1,  reg2,  reg3  </a:t>
            </a:r>
            <a:r>
              <a:rPr lang="en-US" sz="2400" dirty="0" smtClean="0">
                <a:solidFill>
                  <a:srgbClr val="00B050"/>
                </a:solidFill>
                <a:sym typeface="Wingdings" pitchFamily="2" charset="2"/>
              </a:rPr>
              <a:t>;reg1  reg3 - reg2</a:t>
            </a:r>
            <a:endParaRPr lang="en-US" sz="2800" dirty="0" smtClean="0">
              <a:solidFill>
                <a:srgbClr val="00B050"/>
              </a:solidFill>
              <a:sym typeface="Wingdings" pitchFamily="2" charset="2"/>
            </a:endParaRPr>
          </a:p>
          <a:p>
            <a:r>
              <a:rPr lang="en-US" sz="2800" b="1" dirty="0" smtClean="0">
                <a:solidFill>
                  <a:srgbClr val="0070C0"/>
                </a:solidFill>
                <a:sym typeface="Wingdings" pitchFamily="2" charset="2"/>
              </a:rPr>
              <a:t>RSC</a:t>
            </a:r>
            <a:r>
              <a:rPr lang="en-US" sz="2800" dirty="0" smtClean="0">
                <a:sym typeface="Wingdings" pitchFamily="2" charset="2"/>
              </a:rPr>
              <a:t>   reg1,  reg2,  reg3  </a:t>
            </a:r>
            <a:r>
              <a:rPr lang="en-US" sz="2400" dirty="0" smtClean="0">
                <a:solidFill>
                  <a:srgbClr val="00B050"/>
                </a:solidFill>
                <a:sym typeface="Wingdings" pitchFamily="2" charset="2"/>
              </a:rPr>
              <a:t>;reg1  reg3 - reg2 + 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C</a:t>
            </a:r>
            <a:r>
              <a:rPr lang="en-US" sz="2400" dirty="0" smtClean="0">
                <a:solidFill>
                  <a:srgbClr val="00B050"/>
                </a:solidFill>
                <a:sym typeface="Wingdings" pitchFamily="2" charset="2"/>
              </a:rPr>
              <a:t> – 1</a:t>
            </a:r>
            <a:endParaRPr lang="en-US" sz="2800" dirty="0" smtClean="0">
              <a:solidFill>
                <a:srgbClr val="00B050"/>
              </a:solidFill>
              <a:sym typeface="Wingdings" pitchFamily="2" charset="2"/>
            </a:endParaRPr>
          </a:p>
          <a:p>
            <a:pPr>
              <a:buNone/>
            </a:pPr>
            <a:endParaRPr lang="en-US" sz="2800" dirty="0" smtClean="0">
              <a:sym typeface="Wingdings" pitchFamily="2" charset="2"/>
            </a:endParaRPr>
          </a:p>
          <a:p>
            <a:pPr algn="ctr">
              <a:buNone/>
            </a:pPr>
            <a:r>
              <a:rPr lang="en-US" sz="2800" b="1" dirty="0" smtClean="0">
                <a:sym typeface="Wingdings" pitchFamily="2" charset="2"/>
              </a:rPr>
              <a:t>** </a:t>
            </a:r>
            <a:r>
              <a:rPr lang="en-US" sz="2800" b="1" dirty="0" smtClean="0">
                <a:solidFill>
                  <a:srgbClr val="FF0000"/>
                </a:solidFill>
                <a:sym typeface="Wingdings" pitchFamily="2" charset="2"/>
              </a:rPr>
              <a:t>C</a:t>
            </a:r>
            <a:r>
              <a:rPr lang="en-US" sz="2800" b="1" dirty="0" smtClean="0">
                <a:sym typeface="Wingdings" pitchFamily="2" charset="2"/>
              </a:rPr>
              <a:t> = Carry bit in the CPSR **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916832"/>
            <a:ext cx="5040560" cy="367240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	  AREA  ex1, CODE, READONLY</a:t>
            </a:r>
          </a:p>
          <a:p>
            <a:pPr>
              <a:buNone/>
            </a:pPr>
            <a:r>
              <a:rPr lang="en-US" sz="2800" dirty="0" smtClean="0"/>
              <a:t>  	  ENTRY</a:t>
            </a:r>
          </a:p>
          <a:p>
            <a:pPr>
              <a:buNone/>
            </a:pPr>
            <a:r>
              <a:rPr lang="en-US" sz="2800" dirty="0" smtClean="0"/>
              <a:t>start </a:t>
            </a:r>
          </a:p>
          <a:p>
            <a:pPr>
              <a:buNone/>
            </a:pPr>
            <a:r>
              <a:rPr lang="en-US" sz="2800" dirty="0" smtClean="0"/>
              <a:t>	   MOV   a1, #0x5 </a:t>
            </a:r>
          </a:p>
          <a:p>
            <a:pPr>
              <a:buNone/>
            </a:pPr>
            <a:r>
              <a:rPr lang="en-US" sz="2800" dirty="0" smtClean="0"/>
              <a:t>      MOV   a2, #0x1A</a:t>
            </a:r>
          </a:p>
          <a:p>
            <a:pPr>
              <a:buNone/>
            </a:pPr>
            <a:r>
              <a:rPr lang="en-US" sz="2800" dirty="0" smtClean="0"/>
              <a:t>	   RSB     a3,  a1, a2</a:t>
            </a:r>
          </a:p>
          <a:p>
            <a:pPr>
              <a:buNone/>
            </a:pPr>
            <a:r>
              <a:rPr lang="en-US" sz="2800" dirty="0" smtClean="0"/>
              <a:t>	   END </a:t>
            </a:r>
            <a:endParaRPr lang="en-US" sz="2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508104" y="1916832"/>
            <a:ext cx="3456384" cy="23328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After the execution of </a:t>
            </a:r>
            <a:r>
              <a:rPr lang="en-US" sz="2000" b="1" dirty="0" smtClean="0"/>
              <a:t>the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program is terminated,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What are the value store in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r0, r1, and r2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000" b="1" dirty="0" smtClean="0"/>
              <a:t>What are the value in N, Z, C, V bit of CSPR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916832"/>
            <a:ext cx="5040560" cy="367240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	  AREA  ex2, CODE, READONLY</a:t>
            </a:r>
          </a:p>
          <a:p>
            <a:pPr>
              <a:buNone/>
            </a:pPr>
            <a:r>
              <a:rPr lang="en-US" sz="2800" dirty="0" smtClean="0"/>
              <a:t>  	  ENTRY</a:t>
            </a:r>
          </a:p>
          <a:p>
            <a:pPr>
              <a:buNone/>
            </a:pPr>
            <a:r>
              <a:rPr lang="en-US" sz="2800" dirty="0" smtClean="0"/>
              <a:t>start </a:t>
            </a:r>
          </a:p>
          <a:p>
            <a:pPr>
              <a:buNone/>
            </a:pPr>
            <a:r>
              <a:rPr lang="en-US" sz="2800" dirty="0" smtClean="0"/>
              <a:t>	   MOV   a1, #0x0 </a:t>
            </a:r>
          </a:p>
          <a:p>
            <a:pPr>
              <a:buNone/>
            </a:pPr>
            <a:r>
              <a:rPr lang="en-US" sz="2800" dirty="0" smtClean="0"/>
              <a:t>      MOV   a2, #0x0</a:t>
            </a:r>
          </a:p>
          <a:p>
            <a:pPr>
              <a:buNone/>
            </a:pPr>
            <a:r>
              <a:rPr lang="en-US" sz="2800" dirty="0" smtClean="0"/>
              <a:t>	   ADC    a3,  a1, a2</a:t>
            </a:r>
          </a:p>
          <a:p>
            <a:pPr>
              <a:buNone/>
            </a:pPr>
            <a:r>
              <a:rPr lang="en-US" sz="2800" dirty="0" smtClean="0"/>
              <a:t>	   END </a:t>
            </a:r>
            <a:endParaRPr lang="en-US" sz="2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508104" y="1916832"/>
            <a:ext cx="3456384" cy="23328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After the execution of </a:t>
            </a:r>
            <a:r>
              <a:rPr lang="en-US" sz="2000" b="1" dirty="0" smtClean="0"/>
              <a:t>the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program is terminated,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What are the value store in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r0, r1, and r2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000" b="1" dirty="0" smtClean="0"/>
              <a:t>What are the value in N, Z, C, V bit of CSPR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Updating Condition Flags in CPSR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Normally, data processing instructions such as </a:t>
            </a:r>
            <a:r>
              <a:rPr lang="en-US" dirty="0" smtClean="0">
                <a:solidFill>
                  <a:srgbClr val="00B0F0"/>
                </a:solidFill>
              </a:rPr>
              <a:t>ADD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B0F0"/>
                </a:solidFill>
              </a:rPr>
              <a:t>ADC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B0F0"/>
                </a:solidFill>
              </a:rPr>
              <a:t>SUB</a:t>
            </a:r>
            <a:r>
              <a:rPr lang="en-US" dirty="0" smtClean="0"/>
              <a:t>, etc. </a:t>
            </a:r>
            <a:r>
              <a:rPr lang="en-US" dirty="0" smtClean="0">
                <a:solidFill>
                  <a:srgbClr val="FF0000"/>
                </a:solidFill>
              </a:rPr>
              <a:t>do not change </a:t>
            </a:r>
            <a:r>
              <a:rPr lang="en-US" dirty="0" smtClean="0"/>
              <a:t>the value of condition flags in CPSR</a:t>
            </a:r>
          </a:p>
          <a:p>
            <a:r>
              <a:rPr lang="en-US" dirty="0" smtClean="0"/>
              <a:t>We can add </a:t>
            </a:r>
            <a:r>
              <a:rPr lang="en-US" b="1" dirty="0" smtClean="0">
                <a:solidFill>
                  <a:srgbClr val="00B050"/>
                </a:solidFill>
              </a:rPr>
              <a:t>S</a:t>
            </a:r>
            <a:r>
              <a:rPr lang="en-US" dirty="0" smtClean="0"/>
              <a:t> at the end of instructions to indicate that the condition code (flag)  should be updated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07704" y="4037032"/>
          <a:ext cx="6096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11612">
                <a:tc>
                  <a:txBody>
                    <a:bodyPr/>
                    <a:lstStyle/>
                    <a:p>
                      <a:r>
                        <a:rPr lang="en-US" dirty="0" smtClean="0"/>
                        <a:t>Instruction</a:t>
                      </a:r>
                      <a:r>
                        <a:rPr lang="en-US" baseline="0" dirty="0" smtClean="0"/>
                        <a:t> (not update CC)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Instruction (update CC)</a:t>
                      </a:r>
                      <a:endParaRPr lang="en-US" dirty="0"/>
                    </a:p>
                  </a:txBody>
                  <a:tcPr/>
                </a:tc>
              </a:tr>
              <a:tr h="311612">
                <a:tc>
                  <a:txBody>
                    <a:bodyPr/>
                    <a:lstStyle/>
                    <a:p>
                      <a:r>
                        <a:rPr lang="en-US" dirty="0" smtClean="0"/>
                        <a:t>ADD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S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11612">
                <a:tc>
                  <a:txBody>
                    <a:bodyPr/>
                    <a:lstStyle/>
                    <a:p>
                      <a:r>
                        <a:rPr lang="en-US" dirty="0" smtClean="0"/>
                        <a:t>ADC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ADC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S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11612">
                <a:tc>
                  <a:txBody>
                    <a:bodyPr/>
                    <a:lstStyle/>
                    <a:p>
                      <a:r>
                        <a:rPr lang="en-US" dirty="0" smtClean="0"/>
                        <a:t>SUB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S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11612">
                <a:tc>
                  <a:txBody>
                    <a:bodyPr/>
                    <a:lstStyle/>
                    <a:p>
                      <a:r>
                        <a:rPr lang="en-US" dirty="0" smtClean="0"/>
                        <a:t>SBC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SBC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S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11612">
                <a:tc>
                  <a:txBody>
                    <a:bodyPr/>
                    <a:lstStyle/>
                    <a:p>
                      <a:r>
                        <a:rPr lang="en-US" dirty="0" smtClean="0"/>
                        <a:t>RSB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RSB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S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11612">
                <a:tc>
                  <a:txBody>
                    <a:bodyPr/>
                    <a:lstStyle/>
                    <a:p>
                      <a:r>
                        <a:rPr lang="en-US" dirty="0" smtClean="0"/>
                        <a:t>RSC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RSC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S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understand</a:t>
            </a:r>
          </a:p>
          <a:p>
            <a:pPr lvl="1"/>
            <a:r>
              <a:rPr lang="en-US" dirty="0" smtClean="0"/>
              <a:t>Overflow and Underflow</a:t>
            </a:r>
          </a:p>
          <a:p>
            <a:pPr lvl="1"/>
            <a:r>
              <a:rPr lang="en-US" dirty="0" smtClean="0"/>
              <a:t>CPSR condition flags</a:t>
            </a:r>
          </a:p>
          <a:p>
            <a:pPr lvl="1"/>
            <a:r>
              <a:rPr lang="en-US" dirty="0" smtClean="0"/>
              <a:t>Arithmetic Operation Instructions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916832"/>
            <a:ext cx="5040560" cy="367240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	  AREA  ex3, CODE, READONLY</a:t>
            </a:r>
          </a:p>
          <a:p>
            <a:pPr>
              <a:buNone/>
            </a:pPr>
            <a:r>
              <a:rPr lang="en-US" sz="2800" dirty="0" smtClean="0"/>
              <a:t>  	  ENTRY</a:t>
            </a:r>
          </a:p>
          <a:p>
            <a:pPr>
              <a:buNone/>
            </a:pPr>
            <a:r>
              <a:rPr lang="en-US" sz="2800" dirty="0" smtClean="0"/>
              <a:t>start </a:t>
            </a:r>
          </a:p>
          <a:p>
            <a:pPr>
              <a:buNone/>
            </a:pPr>
            <a:r>
              <a:rPr lang="en-US" sz="2800" dirty="0" smtClean="0"/>
              <a:t>	   MOV   a1, #0x0 </a:t>
            </a:r>
          </a:p>
          <a:p>
            <a:pPr>
              <a:buNone/>
            </a:pPr>
            <a:r>
              <a:rPr lang="en-US" sz="2800" dirty="0" smtClean="0"/>
              <a:t>      MOV   a2, #0x0</a:t>
            </a:r>
          </a:p>
          <a:p>
            <a:pPr>
              <a:buNone/>
            </a:pPr>
            <a:r>
              <a:rPr lang="en-US" sz="2800" dirty="0" smtClean="0"/>
              <a:t>	   ADCS  a3,  a1, a2</a:t>
            </a:r>
          </a:p>
          <a:p>
            <a:pPr>
              <a:buNone/>
            </a:pPr>
            <a:r>
              <a:rPr lang="en-US" sz="2800" dirty="0" smtClean="0"/>
              <a:t>	   END </a:t>
            </a:r>
            <a:endParaRPr lang="en-US" sz="2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508104" y="1916832"/>
            <a:ext cx="3456384" cy="23328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After the execution of </a:t>
            </a:r>
            <a:r>
              <a:rPr lang="en-US" sz="2000" b="1" dirty="0" smtClean="0"/>
              <a:t>the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program is terminated,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What are the value store in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r0, r1, and r2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000" b="1" dirty="0" smtClean="0"/>
              <a:t>What are the value in N, Z, C, V bit of CSPR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916832"/>
            <a:ext cx="5040560" cy="367240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	  AREA  ex4, CODE, READONLY</a:t>
            </a:r>
          </a:p>
          <a:p>
            <a:pPr>
              <a:buNone/>
            </a:pPr>
            <a:r>
              <a:rPr lang="en-US" sz="2800" dirty="0" smtClean="0"/>
              <a:t>  	  ENTRY</a:t>
            </a:r>
          </a:p>
          <a:p>
            <a:pPr>
              <a:buNone/>
            </a:pPr>
            <a:r>
              <a:rPr lang="en-US" sz="2800" dirty="0" smtClean="0"/>
              <a:t>start </a:t>
            </a:r>
          </a:p>
          <a:p>
            <a:pPr>
              <a:buNone/>
            </a:pPr>
            <a:r>
              <a:rPr lang="en-US" sz="2800" dirty="0" smtClean="0"/>
              <a:t>	   MOV   a1, #0xFFFFFFFB </a:t>
            </a:r>
          </a:p>
          <a:p>
            <a:pPr>
              <a:buNone/>
            </a:pPr>
            <a:r>
              <a:rPr lang="en-US" sz="2800" dirty="0" smtClean="0"/>
              <a:t>      MOV   a2, #0x5</a:t>
            </a:r>
          </a:p>
          <a:p>
            <a:pPr>
              <a:buNone/>
            </a:pPr>
            <a:r>
              <a:rPr lang="en-US" sz="2800" dirty="0" smtClean="0"/>
              <a:t>	   ADDS  a3,  a1, a2</a:t>
            </a:r>
          </a:p>
          <a:p>
            <a:pPr>
              <a:buNone/>
            </a:pPr>
            <a:r>
              <a:rPr lang="en-US" sz="2800" dirty="0" smtClean="0"/>
              <a:t>	   END </a:t>
            </a:r>
            <a:endParaRPr lang="en-US" sz="2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508104" y="1916832"/>
            <a:ext cx="3456384" cy="23328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After the execution of </a:t>
            </a:r>
            <a:r>
              <a:rPr lang="en-US" sz="2000" b="1" dirty="0" smtClean="0"/>
              <a:t>the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program is terminated,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What are the value store in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r0, r1, and r2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000" b="1" dirty="0" smtClean="0"/>
              <a:t>What are the value in N, Z, C, V bit of CSPR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916832"/>
            <a:ext cx="5040560" cy="43924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	  AREA  ex4, CODE, READONLY</a:t>
            </a:r>
          </a:p>
          <a:p>
            <a:pPr>
              <a:buNone/>
            </a:pPr>
            <a:r>
              <a:rPr lang="en-US" sz="2800" dirty="0" smtClean="0"/>
              <a:t>  	  ENTRY</a:t>
            </a:r>
          </a:p>
          <a:p>
            <a:pPr>
              <a:buNone/>
            </a:pPr>
            <a:r>
              <a:rPr lang="en-US" sz="2800" dirty="0" smtClean="0"/>
              <a:t>start </a:t>
            </a:r>
          </a:p>
          <a:p>
            <a:pPr>
              <a:buNone/>
            </a:pPr>
            <a:r>
              <a:rPr lang="en-US" sz="2800" dirty="0" smtClean="0"/>
              <a:t>	   MOV   a1, #0xFFFFFFFB </a:t>
            </a:r>
          </a:p>
          <a:p>
            <a:pPr>
              <a:buNone/>
            </a:pPr>
            <a:r>
              <a:rPr lang="en-US" sz="2800" dirty="0" smtClean="0"/>
              <a:t>      MOV   a2, #0x5</a:t>
            </a:r>
          </a:p>
          <a:p>
            <a:pPr>
              <a:buNone/>
            </a:pPr>
            <a:r>
              <a:rPr lang="en-US" sz="2800" dirty="0" smtClean="0"/>
              <a:t>	   ADDS   a3,  a1, a2</a:t>
            </a:r>
          </a:p>
          <a:p>
            <a:pPr>
              <a:buNone/>
            </a:pPr>
            <a:r>
              <a:rPr lang="en-US" sz="2800" dirty="0" smtClean="0"/>
              <a:t>      ADD     a3, a1, a2</a:t>
            </a:r>
          </a:p>
          <a:p>
            <a:pPr>
              <a:buNone/>
            </a:pPr>
            <a:r>
              <a:rPr lang="en-US" sz="2800" dirty="0" smtClean="0"/>
              <a:t>	   END </a:t>
            </a:r>
            <a:endParaRPr lang="en-US" sz="2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508104" y="1916832"/>
            <a:ext cx="3456384" cy="23328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After the execution of </a:t>
            </a:r>
            <a:r>
              <a:rPr lang="en-US" sz="2000" b="1" dirty="0" smtClean="0"/>
              <a:t>the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program is terminated,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What are the value store in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r0, r1, and r2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000" b="1" dirty="0" smtClean="0"/>
              <a:t>What are the value in N, Z, C, V bit of CSPR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4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448304" y="3573016"/>
            <a:ext cx="4608512" cy="30963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2800" dirty="0" smtClean="0"/>
              <a:t>	  AREA  assignment4, CODE, READONLY</a:t>
            </a:r>
          </a:p>
          <a:p>
            <a:pPr>
              <a:buNone/>
            </a:pPr>
            <a:r>
              <a:rPr lang="en-US" sz="2800" dirty="0" smtClean="0"/>
              <a:t>  	  ENTRY</a:t>
            </a:r>
          </a:p>
          <a:p>
            <a:pPr>
              <a:buNone/>
            </a:pPr>
            <a:r>
              <a:rPr lang="en-US" sz="2800" dirty="0" smtClean="0"/>
              <a:t>start </a:t>
            </a:r>
          </a:p>
          <a:p>
            <a:pPr>
              <a:buNone/>
            </a:pPr>
            <a:r>
              <a:rPr lang="en-US" sz="2800" dirty="0" smtClean="0"/>
              <a:t>	   MOV   a1, #0xFFFFFF00</a:t>
            </a:r>
          </a:p>
          <a:p>
            <a:pPr>
              <a:buNone/>
            </a:pPr>
            <a:r>
              <a:rPr lang="en-US" sz="2800" dirty="0" smtClean="0"/>
              <a:t>       MOV   a2,  #0xFFFFFF58</a:t>
            </a:r>
          </a:p>
          <a:p>
            <a:pPr>
              <a:buNone/>
            </a:pPr>
            <a:r>
              <a:rPr lang="en-US" sz="2800" dirty="0" smtClean="0"/>
              <a:t>       ADDS  a3, a1, a2</a:t>
            </a:r>
          </a:p>
          <a:p>
            <a:pPr>
              <a:buNone/>
            </a:pPr>
            <a:r>
              <a:rPr lang="en-US" sz="2800" dirty="0" smtClean="0"/>
              <a:t>       MOV   a2,  #0x1B</a:t>
            </a:r>
          </a:p>
          <a:p>
            <a:pPr>
              <a:buNone/>
            </a:pPr>
            <a:r>
              <a:rPr lang="en-US" sz="2800" dirty="0" smtClean="0"/>
              <a:t>       RSCS   a3, a2, a3</a:t>
            </a:r>
          </a:p>
          <a:p>
            <a:pPr>
              <a:buNone/>
            </a:pPr>
            <a:r>
              <a:rPr lang="en-US" sz="2800" dirty="0" smtClean="0"/>
              <a:t>	   END </a:t>
            </a:r>
            <a:endParaRPr lang="en-US" sz="2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5496" y="1556792"/>
            <a:ext cx="4320480" cy="352839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57200" lvl="0" indent="-457200">
              <a:spcBef>
                <a:spcPts val="700"/>
              </a:spcBef>
              <a:buClr>
                <a:schemeClr val="accent2"/>
              </a:buClr>
              <a:buSzPct val="60000"/>
              <a:buFont typeface="+mj-lt"/>
              <a:buAutoNum type="arabicPeriod"/>
              <a:defRPr/>
            </a:pPr>
            <a:r>
              <a:rPr lang="en-US" sz="2000" dirty="0" smtClean="0"/>
              <a:t>Assume 8 bit-number, What are the values store in condition flags (N, Z, C, V) of the following operations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 smtClean="0"/>
              <a:t>0xCA + 0x17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 smtClean="0"/>
              <a:t>0xF0  + 0xF8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 smtClean="0"/>
              <a:t>0x6F  -  0x75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 smtClean="0"/>
              <a:t>0xC5  -  0xD6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lang="en-US" sz="2000" dirty="0" smtClean="0"/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lang="en-US" sz="2000" b="1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27984" y="1556792"/>
            <a:ext cx="4608512" cy="352839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57200" lvl="0" indent="-457200">
              <a:spcBef>
                <a:spcPts val="700"/>
              </a:spcBef>
              <a:buClr>
                <a:schemeClr val="accent2"/>
              </a:buClr>
              <a:buSzPct val="60000"/>
              <a:buFont typeface="+mj-lt"/>
              <a:buAutoNum type="arabicPeriod" startAt="2"/>
              <a:defRPr/>
            </a:pPr>
            <a:r>
              <a:rPr lang="en-US" sz="2000" dirty="0" smtClean="0"/>
              <a:t>After the execution of the program is terminated in ARM processor,  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dirty="0" smtClean="0"/>
              <a:t>What are the value store in  r0, r1, and r2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dirty="0" smtClean="0"/>
              <a:t>What are the value in N, Z, C, V bit of CSPR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lang="en-US" sz="2000" dirty="0" smtClean="0"/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lang="en-US" sz="2000" b="1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304288" y="1546632"/>
            <a:ext cx="0" cy="5301208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 : Binary Addition/Subtraction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Binary number</a:t>
            </a:r>
          </a:p>
          <a:p>
            <a:pPr lvl="1"/>
            <a:r>
              <a:rPr lang="en-US" dirty="0" smtClean="0"/>
              <a:t>1001 + 1100 ?</a:t>
            </a:r>
          </a:p>
          <a:p>
            <a:pPr lvl="1"/>
            <a:r>
              <a:rPr lang="en-US" dirty="0" smtClean="0"/>
              <a:t>1100  -  0010 ?</a:t>
            </a:r>
          </a:p>
          <a:p>
            <a:r>
              <a:rPr lang="en-US" dirty="0" smtClean="0"/>
              <a:t>In 4-bit microprocessor (2’s complement)</a:t>
            </a:r>
          </a:p>
          <a:p>
            <a:pPr lvl="1"/>
            <a:r>
              <a:rPr lang="en-US" dirty="0"/>
              <a:t>1001 + 1100 ?</a:t>
            </a:r>
          </a:p>
          <a:p>
            <a:pPr lvl="1"/>
            <a:r>
              <a:rPr lang="en-US" dirty="0"/>
              <a:t>1100  -  0010 ?</a:t>
            </a:r>
          </a:p>
        </p:txBody>
      </p:sp>
    </p:spTree>
    <p:extLst>
      <p:ext uri="{BB962C8B-B14F-4D97-AF65-F5344CB8AC3E}">
        <p14:creationId xmlns:p14="http://schemas.microsoft.com/office/powerpoint/2010/main" val="359657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Overflow and Underflow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Overflow </a:t>
            </a:r>
            <a:r>
              <a:rPr lang="en-US" dirty="0" smtClean="0"/>
              <a:t>occurs when an arithmetic operation yields a result that is greater than the range’s positive limit of  2</a:t>
            </a:r>
            <a:r>
              <a:rPr lang="en-US" baseline="30000" dirty="0" smtClean="0"/>
              <a:t>N-1</a:t>
            </a:r>
            <a:r>
              <a:rPr lang="en-US" dirty="0" smtClean="0"/>
              <a:t> – 1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Underflow </a:t>
            </a:r>
            <a:r>
              <a:rPr lang="en-US" dirty="0" smtClean="0"/>
              <a:t>occurs when an arithmetic operation yields a result that is less than the range’s negative limit of -2</a:t>
            </a:r>
            <a:r>
              <a:rPr lang="en-US" baseline="30000" dirty="0" smtClean="0"/>
              <a:t>N-1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val="131176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overflow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r>
              <a:rPr lang="en-US" baseline="-25000" dirty="0" smtClean="0"/>
              <a:t>10</a:t>
            </a:r>
            <a:r>
              <a:rPr lang="en-US" dirty="0" smtClean="0"/>
              <a:t> + 6</a:t>
            </a:r>
            <a:r>
              <a:rPr lang="en-US" baseline="-25000" dirty="0" smtClean="0"/>
              <a:t>10</a:t>
            </a:r>
            <a:r>
              <a:rPr lang="en-US" dirty="0" smtClean="0"/>
              <a:t>   (4-bits 2’s complement)</a:t>
            </a:r>
          </a:p>
          <a:p>
            <a:r>
              <a:rPr lang="en-US" dirty="0" smtClean="0"/>
              <a:t>Note that 4 bits can store +7 to -8</a:t>
            </a:r>
          </a:p>
          <a:p>
            <a:pPr>
              <a:buNone/>
            </a:pPr>
            <a:r>
              <a:rPr lang="en-US" dirty="0" smtClean="0"/>
              <a:t>		5 			0101</a:t>
            </a:r>
          </a:p>
          <a:p>
            <a:pPr>
              <a:buNone/>
            </a:pPr>
            <a:r>
              <a:rPr lang="en-US" dirty="0" smtClean="0"/>
              <a:t>	  +  6		     +  0110</a:t>
            </a:r>
          </a:p>
          <a:p>
            <a:pPr>
              <a:buNone/>
            </a:pPr>
            <a:r>
              <a:rPr lang="en-US" dirty="0" smtClean="0"/>
              <a:t>        11</a:t>
            </a:r>
            <a:r>
              <a:rPr lang="en-US" baseline="-25000" dirty="0" smtClean="0"/>
              <a:t>10</a:t>
            </a:r>
            <a:r>
              <a:rPr lang="en-US" dirty="0" smtClean="0"/>
              <a:t>                      1011  </a:t>
            </a:r>
            <a:r>
              <a:rPr lang="en-US" dirty="0" smtClean="0">
                <a:sym typeface="Wingdings" pitchFamily="2" charset="2"/>
              </a:rPr>
              <a:t>  -5</a:t>
            </a:r>
            <a:r>
              <a:rPr lang="en-US" baseline="-25000" dirty="0" smtClean="0">
                <a:sym typeface="Wingdings" pitchFamily="2" charset="2"/>
              </a:rPr>
              <a:t>10</a:t>
            </a:r>
          </a:p>
          <a:p>
            <a:pPr>
              <a:buNone/>
            </a:pPr>
            <a:endParaRPr lang="en-US" baseline="-250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baseline="-25000" dirty="0" smtClean="0">
                <a:sym typeface="Wingdings" pitchFamily="2" charset="2"/>
              </a:rPr>
              <a:t>			</a:t>
            </a:r>
            <a:r>
              <a:rPr lang="en-US" b="1" dirty="0" smtClean="0">
                <a:sym typeface="Wingdings" pitchFamily="2" charset="2"/>
              </a:rPr>
              <a:t>11  ≠  -5          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OVERFLOW</a:t>
            </a:r>
            <a:endParaRPr lang="th-TH" b="1" dirty="0">
              <a:solidFill>
                <a:srgbClr val="FF0000"/>
              </a:solidFill>
            </a:endParaRPr>
          </a:p>
        </p:txBody>
      </p:sp>
      <p:cxnSp>
        <p:nvCxnSpPr>
          <p:cNvPr id="5" name="ตัวเชื่อมต่อตรง 4"/>
          <p:cNvCxnSpPr/>
          <p:nvPr/>
        </p:nvCxnSpPr>
        <p:spPr>
          <a:xfrm>
            <a:off x="1285852" y="3643314"/>
            <a:ext cx="7143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ตัวเชื่อมต่อตรง 5"/>
          <p:cNvCxnSpPr/>
          <p:nvPr/>
        </p:nvCxnSpPr>
        <p:spPr>
          <a:xfrm>
            <a:off x="4286248" y="3643314"/>
            <a:ext cx="10001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ลูกศรซ้าย-ขวา 7"/>
          <p:cNvSpPr/>
          <p:nvPr/>
        </p:nvSpPr>
        <p:spPr>
          <a:xfrm>
            <a:off x="2571736" y="3357562"/>
            <a:ext cx="1285884" cy="35719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6208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underflow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-5</a:t>
            </a:r>
            <a:r>
              <a:rPr lang="en-US" baseline="-25000" dirty="0" smtClean="0"/>
              <a:t>10</a:t>
            </a:r>
            <a:r>
              <a:rPr lang="en-US" dirty="0" smtClean="0"/>
              <a:t> - 7</a:t>
            </a:r>
            <a:r>
              <a:rPr lang="en-US" baseline="-25000" dirty="0" smtClean="0"/>
              <a:t>10</a:t>
            </a:r>
            <a:r>
              <a:rPr lang="en-US" dirty="0" smtClean="0"/>
              <a:t>   (4-bits 2’s complement)</a:t>
            </a:r>
          </a:p>
          <a:p>
            <a:r>
              <a:rPr lang="en-US" dirty="0" smtClean="0"/>
              <a:t>Note that 4 bits can store +7 to -8</a:t>
            </a:r>
          </a:p>
          <a:p>
            <a:pPr>
              <a:buNone/>
            </a:pPr>
            <a:r>
              <a:rPr lang="en-US" dirty="0" smtClean="0"/>
              <a:t>		-5 			1011</a:t>
            </a:r>
          </a:p>
          <a:p>
            <a:pPr>
              <a:buNone/>
            </a:pPr>
            <a:r>
              <a:rPr lang="en-US" dirty="0" smtClean="0"/>
              <a:t>	  +  -7		     +  1001</a:t>
            </a:r>
          </a:p>
          <a:p>
            <a:pPr>
              <a:buNone/>
            </a:pPr>
            <a:r>
              <a:rPr lang="en-US" dirty="0" smtClean="0"/>
              <a:t>       -12</a:t>
            </a:r>
            <a:r>
              <a:rPr lang="en-US" baseline="-25000" dirty="0" smtClean="0"/>
              <a:t>10</a:t>
            </a:r>
            <a:r>
              <a:rPr lang="en-US" dirty="0" smtClean="0"/>
              <a:t>                   1 0100  </a:t>
            </a:r>
            <a:r>
              <a:rPr lang="en-US" dirty="0" smtClean="0">
                <a:sym typeface="Wingdings" pitchFamily="2" charset="2"/>
              </a:rPr>
              <a:t>  4</a:t>
            </a:r>
            <a:r>
              <a:rPr lang="en-US" baseline="-25000" dirty="0" smtClean="0">
                <a:sym typeface="Wingdings" pitchFamily="2" charset="2"/>
              </a:rPr>
              <a:t>10</a:t>
            </a:r>
          </a:p>
          <a:p>
            <a:pPr>
              <a:buNone/>
            </a:pPr>
            <a:endParaRPr lang="en-US" baseline="-250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baseline="-25000" dirty="0" smtClean="0">
                <a:sym typeface="Wingdings" pitchFamily="2" charset="2"/>
              </a:rPr>
              <a:t>			</a:t>
            </a:r>
            <a:r>
              <a:rPr lang="en-US" b="1" dirty="0" smtClean="0">
                <a:sym typeface="Wingdings" pitchFamily="2" charset="2"/>
              </a:rPr>
              <a:t>-12  ≠  4          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UNDERFLOW</a:t>
            </a:r>
            <a:endParaRPr lang="th-TH" b="1" dirty="0">
              <a:solidFill>
                <a:srgbClr val="FF0000"/>
              </a:solidFill>
            </a:endParaRPr>
          </a:p>
        </p:txBody>
      </p:sp>
      <p:cxnSp>
        <p:nvCxnSpPr>
          <p:cNvPr id="5" name="ตัวเชื่อมต่อตรง 4"/>
          <p:cNvCxnSpPr/>
          <p:nvPr/>
        </p:nvCxnSpPr>
        <p:spPr>
          <a:xfrm>
            <a:off x="1285852" y="3643314"/>
            <a:ext cx="7143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ตัวเชื่อมต่อตรง 5"/>
          <p:cNvCxnSpPr/>
          <p:nvPr/>
        </p:nvCxnSpPr>
        <p:spPr>
          <a:xfrm>
            <a:off x="4286248" y="3643314"/>
            <a:ext cx="10001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ลูกศรซ้าย-ขวา 7"/>
          <p:cNvSpPr/>
          <p:nvPr/>
        </p:nvSpPr>
        <p:spPr>
          <a:xfrm>
            <a:off x="2571736" y="3357562"/>
            <a:ext cx="1285884" cy="35719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9" name="ตัวเชื่อมต่อตรง 8"/>
          <p:cNvCxnSpPr/>
          <p:nvPr/>
        </p:nvCxnSpPr>
        <p:spPr>
          <a:xfrm rot="16200000" flipH="1">
            <a:off x="4071934" y="3857628"/>
            <a:ext cx="285752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ตัวเชื่อมต่อตรง 10"/>
          <p:cNvCxnSpPr/>
          <p:nvPr/>
        </p:nvCxnSpPr>
        <p:spPr>
          <a:xfrm rot="5400000">
            <a:off x="4071934" y="3857628"/>
            <a:ext cx="285752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421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Status Flags in Program Status Register CPSR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11760" y="2258040"/>
            <a:ext cx="5111480" cy="1658888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N</a:t>
            </a:r>
            <a:r>
              <a:rPr lang="en-US" dirty="0" smtClean="0"/>
              <a:t> = </a:t>
            </a:r>
            <a:r>
              <a:rPr lang="en-US" b="1" dirty="0" smtClean="0"/>
              <a:t>N</a:t>
            </a:r>
            <a:r>
              <a:rPr lang="en-US" dirty="0" smtClean="0"/>
              <a:t>egative result from ALU flag</a:t>
            </a:r>
          </a:p>
          <a:p>
            <a:r>
              <a:rPr lang="en-US" b="1" dirty="0" smtClean="0"/>
              <a:t>Z</a:t>
            </a:r>
            <a:r>
              <a:rPr lang="en-US" dirty="0" smtClean="0"/>
              <a:t> = </a:t>
            </a:r>
            <a:r>
              <a:rPr lang="en-US" b="1" dirty="0" smtClean="0"/>
              <a:t>Z</a:t>
            </a:r>
            <a:r>
              <a:rPr lang="en-US" dirty="0" smtClean="0"/>
              <a:t>ero result from ALU flag</a:t>
            </a:r>
          </a:p>
          <a:p>
            <a:r>
              <a:rPr lang="en-US" b="1" dirty="0" smtClean="0"/>
              <a:t>C</a:t>
            </a:r>
            <a:r>
              <a:rPr lang="en-US" dirty="0" smtClean="0"/>
              <a:t> = ALU </a:t>
            </a:r>
            <a:r>
              <a:rPr lang="en-US" dirty="0" err="1" smtClean="0"/>
              <a:t>opertion</a:t>
            </a:r>
            <a:r>
              <a:rPr lang="en-US" dirty="0" smtClean="0"/>
              <a:t> </a:t>
            </a:r>
            <a:r>
              <a:rPr lang="en-US" b="1" dirty="0" smtClean="0"/>
              <a:t>C</a:t>
            </a:r>
            <a:r>
              <a:rPr lang="en-US" dirty="0" smtClean="0"/>
              <a:t>arried out</a:t>
            </a:r>
          </a:p>
          <a:p>
            <a:r>
              <a:rPr lang="en-US" b="1" dirty="0" smtClean="0"/>
              <a:t>V </a:t>
            </a:r>
            <a:r>
              <a:rPr lang="en-US" dirty="0" smtClean="0"/>
              <a:t>= ALU operation </a:t>
            </a:r>
            <a:r>
              <a:rPr lang="en-US" dirty="0" err="1" smtClean="0"/>
              <a:t>o</a:t>
            </a:r>
            <a:r>
              <a:rPr lang="en-US" b="1" dirty="0" err="1" smtClean="0"/>
              <a:t>V</a:t>
            </a:r>
            <a:r>
              <a:rPr lang="en-US" dirty="0" err="1" smtClean="0"/>
              <a:t>erflowed</a:t>
            </a:r>
            <a:endParaRPr lang="en-US" dirty="0"/>
          </a:p>
        </p:txBody>
      </p:sp>
      <p:pic>
        <p:nvPicPr>
          <p:cNvPr id="4" name="Picture 3" descr="CSPR.png"/>
          <p:cNvPicPr>
            <a:picLocks noChangeAspect="1"/>
          </p:cNvPicPr>
          <p:nvPr/>
        </p:nvPicPr>
        <p:blipFill>
          <a:blip r:embed="rId2" cstate="print"/>
          <a:srcRect t="14685" b="11892"/>
          <a:stretch>
            <a:fillRect/>
          </a:stretch>
        </p:blipFill>
        <p:spPr>
          <a:xfrm>
            <a:off x="225867" y="1537960"/>
            <a:ext cx="8918133" cy="7200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75656" y="1753984"/>
            <a:ext cx="7488832" cy="504056"/>
          </a:xfrm>
          <a:prstGeom prst="rect">
            <a:avLst/>
          </a:prstGeom>
          <a:solidFill>
            <a:srgbClr val="D31333">
              <a:alpha val="8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23528" y="3914224"/>
          <a:ext cx="8568952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6108"/>
                <a:gridCol w="63528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Flags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Arithmetic Instruction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Negative (N = ‘1’)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Bit</a:t>
                      </a:r>
                      <a:r>
                        <a:rPr lang="en-US" sz="2000" baseline="0" dirty="0" smtClean="0"/>
                        <a:t> 31 of the result has been set indicates a negative number in signed operation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Zero (Z = ‘1’)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Result of operation was zero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Carry</a:t>
                      </a:r>
                      <a:r>
                        <a:rPr lang="en-US" sz="2000" baseline="0" dirty="0" smtClean="0"/>
                        <a:t> (C = ‘1’)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Result was greater</a:t>
                      </a:r>
                      <a:r>
                        <a:rPr lang="en-US" sz="2000" baseline="0" dirty="0" smtClean="0"/>
                        <a:t> than 32 bits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Overflow</a:t>
                      </a:r>
                      <a:r>
                        <a:rPr lang="en-US" sz="2000" baseline="0" dirty="0" smtClean="0"/>
                        <a:t> (V = ‘1’)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Result was greater than 32 bits indicates a possible corruption of the sign bit in signed number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Experimentation with Condition Flags (1)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Assume 4 bit-number    0011 + 0010</a:t>
            </a:r>
          </a:p>
          <a:p>
            <a:pPr>
              <a:buNone/>
            </a:pPr>
            <a:r>
              <a:rPr lang="en-US" dirty="0" smtClean="0"/>
              <a:t>			</a:t>
            </a:r>
          </a:p>
          <a:p>
            <a:pPr>
              <a:buNone/>
            </a:pPr>
            <a:r>
              <a:rPr lang="en-US" dirty="0" smtClean="0"/>
              <a:t>			0	0	1 	1	+</a:t>
            </a:r>
          </a:p>
          <a:p>
            <a:pPr>
              <a:buNone/>
            </a:pPr>
            <a:r>
              <a:rPr lang="en-US" dirty="0" smtClean="0"/>
              <a:t>			0	0	1	0</a:t>
            </a:r>
          </a:p>
          <a:p>
            <a:pPr>
              <a:buNone/>
            </a:pPr>
            <a:r>
              <a:rPr lang="en-US" dirty="0" smtClean="0"/>
              <a:t>							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07704" y="3800088"/>
            <a:ext cx="446449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190262" y="3971399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1</a:t>
            </a:r>
            <a:endParaRPr lang="en-US" sz="2900" dirty="0"/>
          </a:p>
        </p:txBody>
      </p:sp>
      <p:sp>
        <p:nvSpPr>
          <p:cNvPr id="9" name="TextBox 8"/>
          <p:cNvSpPr txBox="1"/>
          <p:nvPr/>
        </p:nvSpPr>
        <p:spPr>
          <a:xfrm>
            <a:off x="2443798" y="3981559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0</a:t>
            </a:r>
            <a:endParaRPr lang="en-US" sz="2900" dirty="0"/>
          </a:p>
        </p:txBody>
      </p:sp>
      <p:sp>
        <p:nvSpPr>
          <p:cNvPr id="10" name="TextBox 9"/>
          <p:cNvSpPr txBox="1"/>
          <p:nvPr/>
        </p:nvSpPr>
        <p:spPr>
          <a:xfrm>
            <a:off x="3347864" y="3971399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1</a:t>
            </a:r>
            <a:endParaRPr lang="en-US" sz="2900" dirty="0"/>
          </a:p>
        </p:txBody>
      </p:sp>
      <p:sp>
        <p:nvSpPr>
          <p:cNvPr id="11" name="TextBox 10"/>
          <p:cNvSpPr txBox="1"/>
          <p:nvPr/>
        </p:nvSpPr>
        <p:spPr>
          <a:xfrm>
            <a:off x="3347864" y="2143904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00B050"/>
                </a:solidFill>
              </a:rPr>
              <a:t>1</a:t>
            </a:r>
            <a:endParaRPr lang="en-US" sz="2900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3968" y="3992607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0</a:t>
            </a:r>
            <a:endParaRPr lang="en-US" sz="2900" dirty="0"/>
          </a:p>
        </p:txBody>
      </p:sp>
      <p:sp>
        <p:nvSpPr>
          <p:cNvPr id="13" name="TextBox 12"/>
          <p:cNvSpPr txBox="1"/>
          <p:nvPr/>
        </p:nvSpPr>
        <p:spPr>
          <a:xfrm>
            <a:off x="4211960" y="2132856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00B050"/>
                </a:solidFill>
              </a:rPr>
              <a:t>0</a:t>
            </a:r>
            <a:endParaRPr lang="en-US" sz="2900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32080" y="2143904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00B0F0"/>
                </a:solidFill>
              </a:rPr>
              <a:t>0</a:t>
            </a:r>
            <a:endParaRPr lang="en-US" sz="2900" dirty="0">
              <a:solidFill>
                <a:srgbClr val="00B0F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35696" y="2143904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0</a:t>
            </a:r>
            <a:endParaRPr lang="en-US" sz="29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35696" y="3981559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00B050"/>
                </a:solidFill>
              </a:rPr>
              <a:t>0</a:t>
            </a:r>
            <a:endParaRPr lang="en-US" sz="2900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3568" y="4719915"/>
            <a:ext cx="4104456" cy="18774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Negative (N) = ?</a:t>
            </a:r>
          </a:p>
          <a:p>
            <a:r>
              <a:rPr lang="en-US" sz="2800" dirty="0" smtClean="0"/>
              <a:t>Zero (Z) = ?</a:t>
            </a:r>
          </a:p>
          <a:p>
            <a:r>
              <a:rPr lang="en-US" sz="2800" dirty="0" smtClean="0"/>
              <a:t>Carry (C) = ?</a:t>
            </a:r>
          </a:p>
          <a:p>
            <a:r>
              <a:rPr lang="en-US" sz="2800" dirty="0" smtClean="0"/>
              <a:t>Overflow (V) = ?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2915816" y="4735304"/>
            <a:ext cx="389850" cy="5386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900" b="1" dirty="0" smtClean="0">
                <a:solidFill>
                  <a:srgbClr val="FF0000"/>
                </a:solidFill>
              </a:rPr>
              <a:t>0</a:t>
            </a:r>
            <a:endParaRPr lang="en-US" sz="29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95736" y="5122639"/>
            <a:ext cx="389850" cy="5386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900" b="1" dirty="0" smtClean="0">
                <a:solidFill>
                  <a:srgbClr val="FF0000"/>
                </a:solidFill>
              </a:rPr>
              <a:t>0</a:t>
            </a:r>
            <a:endParaRPr lang="en-US" sz="29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53958" y="5554687"/>
            <a:ext cx="389850" cy="5386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900" b="1" dirty="0" smtClean="0">
                <a:solidFill>
                  <a:srgbClr val="FF0000"/>
                </a:solidFill>
              </a:rPr>
              <a:t>0</a:t>
            </a:r>
            <a:endParaRPr lang="en-US" sz="29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58014" y="6021288"/>
            <a:ext cx="389850" cy="5386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900" b="1" dirty="0" smtClean="0">
                <a:solidFill>
                  <a:srgbClr val="FF0000"/>
                </a:solidFill>
              </a:rPr>
              <a:t>0</a:t>
            </a:r>
            <a:endParaRPr lang="en-US" sz="2900" b="1" dirty="0">
              <a:solidFill>
                <a:srgbClr val="FF0000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 rot="9246382">
            <a:off x="3443892" y="5637242"/>
            <a:ext cx="1651540" cy="4896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932040" y="4725144"/>
            <a:ext cx="3888431" cy="7386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100" dirty="0" smtClean="0"/>
              <a:t>Overflow (V) = </a:t>
            </a:r>
          </a:p>
          <a:p>
            <a:r>
              <a:rPr lang="en-US" sz="2100" dirty="0" smtClean="0">
                <a:solidFill>
                  <a:srgbClr val="00B0F0"/>
                </a:solidFill>
              </a:rPr>
              <a:t>MSB carry in  </a:t>
            </a:r>
            <a:r>
              <a:rPr lang="en-US" sz="2100" b="1" dirty="0" smtClean="0"/>
              <a:t>XOR</a:t>
            </a:r>
            <a:r>
              <a:rPr lang="en-US" sz="2100" dirty="0" smtClean="0"/>
              <a:t> </a:t>
            </a:r>
            <a:r>
              <a:rPr lang="en-US" sz="2100" dirty="0" smtClean="0">
                <a:solidFill>
                  <a:schemeClr val="accent4">
                    <a:lumMod val="75000"/>
                  </a:schemeClr>
                </a:solidFill>
              </a:rPr>
              <a:t>MSB carry out</a:t>
            </a:r>
            <a:endParaRPr lang="en-US" sz="21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Experimentation with Condition Flags (2)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Assume 4 bit-number    1111 + 0010</a:t>
            </a:r>
          </a:p>
          <a:p>
            <a:pPr>
              <a:buNone/>
            </a:pPr>
            <a:r>
              <a:rPr lang="en-US" dirty="0" smtClean="0"/>
              <a:t>			</a:t>
            </a:r>
          </a:p>
          <a:p>
            <a:pPr>
              <a:buNone/>
            </a:pPr>
            <a:r>
              <a:rPr lang="en-US" dirty="0" smtClean="0"/>
              <a:t>			1	1	1 	1	+</a:t>
            </a:r>
          </a:p>
          <a:p>
            <a:pPr>
              <a:buNone/>
            </a:pPr>
            <a:r>
              <a:rPr lang="en-US" dirty="0" smtClean="0"/>
              <a:t>			0	0	1	0</a:t>
            </a:r>
          </a:p>
          <a:p>
            <a:pPr>
              <a:buNone/>
            </a:pPr>
            <a:r>
              <a:rPr lang="en-US" dirty="0" smtClean="0"/>
              <a:t>							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07704" y="3800088"/>
            <a:ext cx="446449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190262" y="3971399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1</a:t>
            </a:r>
            <a:endParaRPr lang="en-US" sz="2900" dirty="0"/>
          </a:p>
        </p:txBody>
      </p:sp>
      <p:sp>
        <p:nvSpPr>
          <p:cNvPr id="9" name="TextBox 8"/>
          <p:cNvSpPr txBox="1"/>
          <p:nvPr/>
        </p:nvSpPr>
        <p:spPr>
          <a:xfrm>
            <a:off x="2443798" y="3981559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0</a:t>
            </a:r>
            <a:endParaRPr lang="en-US" sz="2900" dirty="0"/>
          </a:p>
        </p:txBody>
      </p:sp>
      <p:sp>
        <p:nvSpPr>
          <p:cNvPr id="10" name="TextBox 9"/>
          <p:cNvSpPr txBox="1"/>
          <p:nvPr/>
        </p:nvSpPr>
        <p:spPr>
          <a:xfrm>
            <a:off x="3347864" y="3971399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0</a:t>
            </a:r>
            <a:endParaRPr lang="en-US" sz="2900" dirty="0"/>
          </a:p>
        </p:txBody>
      </p:sp>
      <p:sp>
        <p:nvSpPr>
          <p:cNvPr id="11" name="TextBox 10"/>
          <p:cNvSpPr txBox="1"/>
          <p:nvPr/>
        </p:nvSpPr>
        <p:spPr>
          <a:xfrm>
            <a:off x="3347864" y="2143904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00B050"/>
                </a:solidFill>
              </a:rPr>
              <a:t>1</a:t>
            </a:r>
            <a:endParaRPr lang="en-US" sz="2900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3968" y="3992607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0</a:t>
            </a:r>
            <a:endParaRPr lang="en-US" sz="2900" dirty="0"/>
          </a:p>
        </p:txBody>
      </p:sp>
      <p:sp>
        <p:nvSpPr>
          <p:cNvPr id="13" name="TextBox 12"/>
          <p:cNvSpPr txBox="1"/>
          <p:nvPr/>
        </p:nvSpPr>
        <p:spPr>
          <a:xfrm>
            <a:off x="4211960" y="2132856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00B050"/>
                </a:solidFill>
              </a:rPr>
              <a:t>0</a:t>
            </a:r>
            <a:endParaRPr lang="en-US" sz="2900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32080" y="2143904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00B0F0"/>
                </a:solidFill>
              </a:rPr>
              <a:t>1</a:t>
            </a:r>
            <a:endParaRPr lang="en-US" sz="2900" dirty="0">
              <a:solidFill>
                <a:srgbClr val="00B0F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35696" y="2143904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en-US" sz="29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35696" y="3981559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00B050"/>
                </a:solidFill>
              </a:rPr>
              <a:t>1</a:t>
            </a:r>
            <a:endParaRPr lang="en-US" sz="2900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3568" y="4719915"/>
            <a:ext cx="4104456" cy="18774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Negative (N) = ?</a:t>
            </a:r>
          </a:p>
          <a:p>
            <a:r>
              <a:rPr lang="en-US" sz="2800" dirty="0" smtClean="0"/>
              <a:t>Zero (Z) = ?</a:t>
            </a:r>
          </a:p>
          <a:p>
            <a:r>
              <a:rPr lang="en-US" sz="2800" dirty="0" smtClean="0"/>
              <a:t>Carry (C) = ?</a:t>
            </a:r>
          </a:p>
          <a:p>
            <a:r>
              <a:rPr lang="en-US" sz="2800" dirty="0" smtClean="0"/>
              <a:t>Overflow (V) = ?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2915816" y="4735304"/>
            <a:ext cx="389850" cy="5386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900" b="1" dirty="0" smtClean="0">
                <a:solidFill>
                  <a:srgbClr val="FF0000"/>
                </a:solidFill>
              </a:rPr>
              <a:t>0</a:t>
            </a:r>
            <a:endParaRPr lang="en-US" sz="29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95736" y="5122639"/>
            <a:ext cx="389850" cy="5386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900" b="1" dirty="0" smtClean="0">
                <a:solidFill>
                  <a:srgbClr val="FF0000"/>
                </a:solidFill>
              </a:rPr>
              <a:t>0</a:t>
            </a:r>
            <a:endParaRPr lang="en-US" sz="29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53958" y="5554687"/>
            <a:ext cx="381836" cy="5386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900" b="1" dirty="0" smtClean="0">
                <a:solidFill>
                  <a:srgbClr val="0070C0"/>
                </a:solidFill>
              </a:rPr>
              <a:t>1</a:t>
            </a:r>
            <a:endParaRPr lang="en-US" sz="2900" b="1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58014" y="6021288"/>
            <a:ext cx="389850" cy="5386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900" b="1" dirty="0" smtClean="0">
                <a:solidFill>
                  <a:srgbClr val="FF0000"/>
                </a:solidFill>
              </a:rPr>
              <a:t>0</a:t>
            </a:r>
            <a:endParaRPr lang="en-US" sz="2900" b="1" dirty="0">
              <a:solidFill>
                <a:srgbClr val="FF0000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 rot="9246382">
            <a:off x="3443892" y="5637242"/>
            <a:ext cx="1651540" cy="4896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076056" y="5138028"/>
            <a:ext cx="2088232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Why V is 0 ?</a:t>
            </a:r>
            <a:endParaRPr lang="en-US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833</TotalTime>
  <Words>1249</Words>
  <Application>Microsoft Office PowerPoint</Application>
  <PresentationFormat>On-screen Show (4:3)</PresentationFormat>
  <Paragraphs>328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Calibri</vt:lpstr>
      <vt:lpstr>FreesiaUPC</vt:lpstr>
      <vt:lpstr>Tw Cen MT</vt:lpstr>
      <vt:lpstr>Wingdings</vt:lpstr>
      <vt:lpstr>Wingdings 2</vt:lpstr>
      <vt:lpstr>Median</vt:lpstr>
      <vt:lpstr>Condition code  and Arithmetic Operations</vt:lpstr>
      <vt:lpstr>Objectives</vt:lpstr>
      <vt:lpstr>Review : Binary Addition/Subtraction</vt:lpstr>
      <vt:lpstr>Overflow and Underflow</vt:lpstr>
      <vt:lpstr>Example : overflow</vt:lpstr>
      <vt:lpstr>Example : underflow</vt:lpstr>
      <vt:lpstr>Status Flags in Program Status Register CPSR</vt:lpstr>
      <vt:lpstr>Experimentation with Condition Flags (1)</vt:lpstr>
      <vt:lpstr>Experimentation with Condition Flags (2)</vt:lpstr>
      <vt:lpstr>Experimentation with Condition Flags (3)</vt:lpstr>
      <vt:lpstr>Experimentation with Condition Flags (4)</vt:lpstr>
      <vt:lpstr>Exercise : Condition Flags</vt:lpstr>
      <vt:lpstr>More on ARM Assembly Instructions</vt:lpstr>
      <vt:lpstr>Review : Instructions we’ve learnt</vt:lpstr>
      <vt:lpstr>Review: Registers</vt:lpstr>
      <vt:lpstr>Arithmetic Operations</vt:lpstr>
      <vt:lpstr>Example 1</vt:lpstr>
      <vt:lpstr>Example 2</vt:lpstr>
      <vt:lpstr>Updating Condition Flags in CPSR</vt:lpstr>
      <vt:lpstr>Example 3</vt:lpstr>
      <vt:lpstr>Example 4</vt:lpstr>
      <vt:lpstr>Example 5</vt:lpstr>
      <vt:lpstr>Assignment 4 </vt:lpstr>
    </vt:vector>
  </TitlesOfParts>
  <Company>Kmutnb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 Curriculum</dc:title>
  <dc:creator>admin</dc:creator>
  <cp:lastModifiedBy>Choopan Rattanapoka</cp:lastModifiedBy>
  <cp:revision>72</cp:revision>
  <dcterms:created xsi:type="dcterms:W3CDTF">2011-09-20T01:40:53Z</dcterms:created>
  <dcterms:modified xsi:type="dcterms:W3CDTF">2013-11-25T01:28:00Z</dcterms:modified>
</cp:coreProperties>
</file>