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3" r:id="rId5"/>
    <p:sldId id="264" r:id="rId6"/>
    <p:sldId id="271" r:id="rId7"/>
    <p:sldId id="272" r:id="rId8"/>
    <p:sldId id="273" r:id="rId9"/>
    <p:sldId id="258" r:id="rId10"/>
    <p:sldId id="260" r:id="rId11"/>
    <p:sldId id="259" r:id="rId12"/>
    <p:sldId id="266" r:id="rId13"/>
    <p:sldId id="270" r:id="rId14"/>
    <p:sldId id="267" r:id="rId15"/>
    <p:sldId id="276" r:id="rId16"/>
    <p:sldId id="275" r:id="rId17"/>
    <p:sldId id="274" r:id="rId18"/>
    <p:sldId id="277" r:id="rId19"/>
    <p:sldId id="278" r:id="rId20"/>
    <p:sldId id="279"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1333"/>
    <a:srgbClr val="EB0324"/>
    <a:srgbClr val="94B6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8" autoAdjust="0"/>
    <p:restoredTop sz="94618"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108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CE990AC-050A-49E4-A137-7A594428F013}" type="datetimeFigureOut">
              <a:rPr lang="en-US" smtClean="0"/>
              <a:pPr/>
              <a:t>10/24/2013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192B09A-6F51-4925-93C3-C78E88AD26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E990AC-050A-49E4-A137-7A594428F013}"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2B09A-6F51-4925-93C3-C78E88AD26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CE990AC-050A-49E4-A137-7A594428F013}" type="datetimeFigureOut">
              <a:rPr lang="en-US" smtClean="0"/>
              <a:pPr/>
              <a:t>10/24/2013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192B09A-6F51-4925-93C3-C78E88AD267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CE990AC-050A-49E4-A137-7A594428F013}"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192B09A-6F51-4925-93C3-C78E88AD267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CE990AC-050A-49E4-A137-7A594428F013}" type="datetimeFigureOut">
              <a:rPr lang="en-US" smtClean="0"/>
              <a:pPr/>
              <a:t>10/24/2013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192B09A-6F51-4925-93C3-C78E88AD267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CE990AC-050A-49E4-A137-7A594428F013}" type="datetimeFigureOut">
              <a:rPr lang="en-US" smtClean="0"/>
              <a:pPr/>
              <a:t>10/24/2013</a:t>
            </a:fld>
            <a:endParaRPr lang="en-US"/>
          </a:p>
        </p:txBody>
      </p:sp>
      <p:sp>
        <p:nvSpPr>
          <p:cNvPr id="10" name="Slide Number Placeholder 9"/>
          <p:cNvSpPr>
            <a:spLocks noGrp="1"/>
          </p:cNvSpPr>
          <p:nvPr>
            <p:ph type="sldNum" sz="quarter" idx="16"/>
          </p:nvPr>
        </p:nvSpPr>
        <p:spPr/>
        <p:txBody>
          <a:bodyPr rtlCol="0"/>
          <a:lstStyle/>
          <a:p>
            <a:fld id="{4192B09A-6F51-4925-93C3-C78E88AD267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CE990AC-050A-49E4-A137-7A594428F013}" type="datetimeFigureOut">
              <a:rPr lang="en-US" smtClean="0"/>
              <a:pPr/>
              <a:t>10/24/2013</a:t>
            </a:fld>
            <a:endParaRPr lang="en-US"/>
          </a:p>
        </p:txBody>
      </p:sp>
      <p:sp>
        <p:nvSpPr>
          <p:cNvPr id="12" name="Slide Number Placeholder 11"/>
          <p:cNvSpPr>
            <a:spLocks noGrp="1"/>
          </p:cNvSpPr>
          <p:nvPr>
            <p:ph type="sldNum" sz="quarter" idx="16"/>
          </p:nvPr>
        </p:nvSpPr>
        <p:spPr/>
        <p:txBody>
          <a:bodyPr rtlCol="0"/>
          <a:lstStyle/>
          <a:p>
            <a:fld id="{4192B09A-6F51-4925-93C3-C78E88AD267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CE990AC-050A-49E4-A137-7A594428F013}" type="datetimeFigureOut">
              <a:rPr lang="en-US" smtClean="0"/>
              <a:pPr/>
              <a:t>10/24/2013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192B09A-6F51-4925-93C3-C78E88AD26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990AC-050A-49E4-A137-7A594428F013}" type="datetimeFigureOut">
              <a:rPr lang="en-US" smtClean="0"/>
              <a:pPr/>
              <a:t>10/24/2013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192B09A-6F51-4925-93C3-C78E88AD26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CE990AC-050A-49E4-A137-7A594428F013}"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192B09A-6F51-4925-93C3-C78E88AD267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CE990AC-050A-49E4-A137-7A594428F013}" type="datetimeFigureOut">
              <a:rPr lang="en-US" smtClean="0"/>
              <a:pPr/>
              <a:t>10/24/2013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192B09A-6F51-4925-93C3-C78E88AD267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CE990AC-050A-49E4-A137-7A594428F013}" type="datetimeFigureOut">
              <a:rPr lang="en-US" smtClean="0"/>
              <a:pPr/>
              <a:t>10/24/2013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192B09A-6F51-4925-93C3-C78E88AD26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en-US" dirty="0" smtClean="0"/>
              <a:t>Introduction to the ARM processor</a:t>
            </a:r>
            <a:endParaRPr lang="en-US" dirty="0"/>
          </a:p>
        </p:txBody>
      </p:sp>
      <p:sp>
        <p:nvSpPr>
          <p:cNvPr id="3" name="Subtitle 2"/>
          <p:cNvSpPr>
            <a:spLocks noGrp="1"/>
          </p:cNvSpPr>
          <p:nvPr>
            <p:ph type="subTitle" idx="1"/>
          </p:nvPr>
        </p:nvSpPr>
        <p:spPr/>
        <p:txBody>
          <a:bodyPr>
            <a:normAutofit fontScale="62500" lnSpcReduction="20000"/>
          </a:bodyPr>
          <a:lstStyle/>
          <a:p>
            <a:pPr algn="r"/>
            <a:r>
              <a:rPr lang="en-US" dirty="0"/>
              <a:t>353156 – Microprocessor</a:t>
            </a:r>
          </a:p>
          <a:p>
            <a:pPr algn="r"/>
            <a:r>
              <a:rPr lang="en-US" dirty="0"/>
              <a:t>Asst. Prof. Dr. </a:t>
            </a:r>
            <a:r>
              <a:rPr lang="en-US" dirty="0" err="1"/>
              <a:t>Choopan</a:t>
            </a:r>
            <a:r>
              <a:rPr lang="en-US" dirty="0"/>
              <a:t> </a:t>
            </a:r>
            <a:r>
              <a:rPr lang="en-US" dirty="0" err="1"/>
              <a:t>Rattanapoka</a:t>
            </a:r>
            <a:r>
              <a:rPr lang="en-US" dirty="0"/>
              <a:t> and Asst. Prof. Dr. </a:t>
            </a:r>
            <a:r>
              <a:rPr lang="en-US" dirty="0" err="1"/>
              <a:t>Suphot</a:t>
            </a:r>
            <a:r>
              <a:rPr lang="en-US" dirty="0"/>
              <a:t> </a:t>
            </a:r>
            <a:r>
              <a:rPr lang="en-US" dirty="0" err="1"/>
              <a:t>Chunwiphat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improve MU0</a:t>
            </a:r>
            <a:endParaRPr lang="en-US" dirty="0"/>
          </a:p>
        </p:txBody>
      </p:sp>
      <p:sp>
        <p:nvSpPr>
          <p:cNvPr id="3" name="Content Placeholder 2"/>
          <p:cNvSpPr>
            <a:spLocks noGrp="1"/>
          </p:cNvSpPr>
          <p:nvPr>
            <p:ph sz="quarter" idx="1"/>
          </p:nvPr>
        </p:nvSpPr>
        <p:spPr/>
        <p:txBody>
          <a:bodyPr/>
          <a:lstStyle/>
          <a:p>
            <a:r>
              <a:rPr lang="en-US" b="1" dirty="0" smtClean="0">
                <a:solidFill>
                  <a:srgbClr val="0070C0"/>
                </a:solidFill>
              </a:rPr>
              <a:t>Larger address space </a:t>
            </a:r>
            <a:r>
              <a:rPr lang="en-US" dirty="0" smtClean="0"/>
              <a:t>if we use 16-bit or 32-bit or wider address bus, we can access more memory.</a:t>
            </a:r>
          </a:p>
          <a:p>
            <a:r>
              <a:rPr lang="en-US" b="1" dirty="0" smtClean="0">
                <a:solidFill>
                  <a:srgbClr val="0070C0"/>
                </a:solidFill>
              </a:rPr>
              <a:t>Additional internal registers </a:t>
            </a:r>
            <a:r>
              <a:rPr lang="en-US" dirty="0" smtClean="0"/>
              <a:t>will be reduce the need for accessing external memory.</a:t>
            </a:r>
          </a:p>
          <a:p>
            <a:r>
              <a:rPr lang="en-US" b="1" dirty="0" smtClean="0">
                <a:solidFill>
                  <a:srgbClr val="0070C0"/>
                </a:solidFill>
              </a:rPr>
              <a:t>Addition addressing modes </a:t>
            </a:r>
            <a:r>
              <a:rPr lang="en-US" dirty="0" smtClean="0"/>
              <a:t>the way that the operand address maybe specified.</a:t>
            </a:r>
          </a:p>
          <a:p>
            <a:r>
              <a:rPr lang="en-US" dirty="0" smtClean="0"/>
              <a:t>Each instruction uses as few clock cycles as possible</a:t>
            </a:r>
          </a:p>
          <a:p>
            <a:r>
              <a:rPr lang="en-US" dirty="0" smtClean="0"/>
              <a:t>Make each clock cycle as short as possible (high clock rate)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Instruction Formats</a:t>
            </a:r>
            <a:endParaRPr lang="en-US"/>
          </a:p>
        </p:txBody>
      </p:sp>
      <p:sp>
        <p:nvSpPr>
          <p:cNvPr id="3" name="Content Placeholder 2"/>
          <p:cNvSpPr>
            <a:spLocks noGrp="1"/>
          </p:cNvSpPr>
          <p:nvPr>
            <p:ph sz="quarter" idx="1"/>
          </p:nvPr>
        </p:nvSpPr>
        <p:spPr/>
        <p:txBody>
          <a:bodyPr>
            <a:normAutofit fontScale="92500" lnSpcReduction="10000"/>
          </a:bodyPr>
          <a:lstStyle/>
          <a:p>
            <a:r>
              <a:rPr lang="en-US" sz="2600" dirty="0" smtClean="0"/>
              <a:t>4-address instruction format</a:t>
            </a:r>
          </a:p>
          <a:p>
            <a:endParaRPr lang="en-US" sz="2600" dirty="0" smtClean="0"/>
          </a:p>
          <a:p>
            <a:endParaRPr lang="en-US" sz="2600" dirty="0" smtClean="0"/>
          </a:p>
          <a:p>
            <a:r>
              <a:rPr lang="en-US" sz="2600" dirty="0" smtClean="0"/>
              <a:t>3-address instruction format (ARM processor)</a:t>
            </a:r>
          </a:p>
          <a:p>
            <a:endParaRPr lang="en-US" sz="2600" dirty="0" smtClean="0"/>
          </a:p>
          <a:p>
            <a:endParaRPr lang="en-US" sz="2600" dirty="0" smtClean="0"/>
          </a:p>
          <a:p>
            <a:r>
              <a:rPr lang="en-US" sz="2600" dirty="0" smtClean="0"/>
              <a:t>2-address instruction format</a:t>
            </a:r>
          </a:p>
          <a:p>
            <a:endParaRPr lang="en-US" sz="2600" dirty="0" smtClean="0"/>
          </a:p>
          <a:p>
            <a:pPr>
              <a:buNone/>
            </a:pPr>
            <a:endParaRPr lang="en-US" sz="2600" dirty="0" smtClean="0"/>
          </a:p>
          <a:p>
            <a:r>
              <a:rPr lang="en-US" sz="2600" dirty="0" smtClean="0"/>
              <a:t>1-address instruction format (MU0-processor) </a:t>
            </a:r>
          </a:p>
          <a:p>
            <a:endParaRPr lang="en-US" dirty="0" smtClean="0"/>
          </a:p>
          <a:p>
            <a:endParaRPr lang="en-US" dirty="0"/>
          </a:p>
        </p:txBody>
      </p:sp>
      <p:sp>
        <p:nvSpPr>
          <p:cNvPr id="5" name="Rectangle 4"/>
          <p:cNvSpPr/>
          <p:nvPr/>
        </p:nvSpPr>
        <p:spPr>
          <a:xfrm>
            <a:off x="2411760" y="2276872"/>
            <a:ext cx="1440160" cy="454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Operand 1</a:t>
            </a:r>
            <a:endParaRPr lang="en-US" dirty="0"/>
          </a:p>
        </p:txBody>
      </p:sp>
      <p:sp>
        <p:nvSpPr>
          <p:cNvPr id="6" name="TextBox 5"/>
          <p:cNvSpPr txBox="1"/>
          <p:nvPr/>
        </p:nvSpPr>
        <p:spPr>
          <a:xfrm>
            <a:off x="1438752" y="1979548"/>
            <a:ext cx="771250" cy="369332"/>
          </a:xfrm>
          <a:prstGeom prst="rect">
            <a:avLst/>
          </a:prstGeom>
          <a:noFill/>
        </p:spPr>
        <p:txBody>
          <a:bodyPr wrap="square" rtlCol="0">
            <a:spAutoFit/>
          </a:bodyPr>
          <a:lstStyle/>
          <a:p>
            <a:r>
              <a:rPr lang="en-US" dirty="0" smtClean="0"/>
              <a:t>f bits</a:t>
            </a:r>
            <a:endParaRPr lang="en-US" dirty="0"/>
          </a:p>
        </p:txBody>
      </p:sp>
      <p:sp>
        <p:nvSpPr>
          <p:cNvPr id="7" name="TextBox 6"/>
          <p:cNvSpPr txBox="1"/>
          <p:nvPr/>
        </p:nvSpPr>
        <p:spPr>
          <a:xfrm>
            <a:off x="2795681" y="1979548"/>
            <a:ext cx="912223" cy="369332"/>
          </a:xfrm>
          <a:prstGeom prst="rect">
            <a:avLst/>
          </a:prstGeom>
          <a:noFill/>
        </p:spPr>
        <p:txBody>
          <a:bodyPr wrap="square" rtlCol="0">
            <a:spAutoFit/>
          </a:bodyPr>
          <a:lstStyle/>
          <a:p>
            <a:r>
              <a:rPr lang="en-US" dirty="0" smtClean="0"/>
              <a:t>n bits</a:t>
            </a:r>
            <a:endParaRPr lang="en-US" dirty="0"/>
          </a:p>
        </p:txBody>
      </p:sp>
      <p:sp>
        <p:nvSpPr>
          <p:cNvPr id="8" name="Rectangle 7"/>
          <p:cNvSpPr/>
          <p:nvPr/>
        </p:nvSpPr>
        <p:spPr>
          <a:xfrm>
            <a:off x="3851920" y="2276872"/>
            <a:ext cx="1440160" cy="45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Operand 2</a:t>
            </a:r>
            <a:endParaRPr lang="en-US" dirty="0"/>
          </a:p>
        </p:txBody>
      </p:sp>
      <p:sp>
        <p:nvSpPr>
          <p:cNvPr id="9" name="Rectangle 8"/>
          <p:cNvSpPr/>
          <p:nvPr/>
        </p:nvSpPr>
        <p:spPr>
          <a:xfrm>
            <a:off x="5292080" y="2276872"/>
            <a:ext cx="1440160" cy="45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t>Dest</a:t>
            </a:r>
            <a:r>
              <a:rPr lang="en-US" sz="1600" dirty="0" smtClean="0"/>
              <a:t>. </a:t>
            </a:r>
            <a:r>
              <a:rPr lang="en-US" sz="1600" dirty="0" err="1" smtClean="0"/>
              <a:t>Addr</a:t>
            </a:r>
            <a:r>
              <a:rPr lang="en-US" sz="1600" dirty="0" smtClean="0"/>
              <a:t>.</a:t>
            </a:r>
            <a:endParaRPr lang="en-US" sz="1600" dirty="0"/>
          </a:p>
        </p:txBody>
      </p:sp>
      <p:sp>
        <p:nvSpPr>
          <p:cNvPr id="10" name="Rectangle 9"/>
          <p:cNvSpPr/>
          <p:nvPr/>
        </p:nvSpPr>
        <p:spPr>
          <a:xfrm>
            <a:off x="6732240" y="2276872"/>
            <a:ext cx="1440160" cy="453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Next Inst. </a:t>
            </a:r>
            <a:r>
              <a:rPr lang="en-US" sz="1600" dirty="0" err="1" smtClean="0"/>
              <a:t>Addr</a:t>
            </a:r>
            <a:r>
              <a:rPr lang="en-US" sz="1600" dirty="0" smtClean="0"/>
              <a:t>.</a:t>
            </a:r>
            <a:endParaRPr lang="en-US" sz="1600" dirty="0"/>
          </a:p>
        </p:txBody>
      </p:sp>
      <p:sp>
        <p:nvSpPr>
          <p:cNvPr id="11" name="Rectangle 10"/>
          <p:cNvSpPr/>
          <p:nvPr/>
        </p:nvSpPr>
        <p:spPr>
          <a:xfrm>
            <a:off x="971600" y="2276872"/>
            <a:ext cx="1440160" cy="45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Opcode</a:t>
            </a:r>
            <a:endParaRPr lang="en-US" dirty="0"/>
          </a:p>
        </p:txBody>
      </p:sp>
      <p:sp>
        <p:nvSpPr>
          <p:cNvPr id="12" name="TextBox 11"/>
          <p:cNvSpPr txBox="1"/>
          <p:nvPr/>
        </p:nvSpPr>
        <p:spPr>
          <a:xfrm>
            <a:off x="4307849" y="1979548"/>
            <a:ext cx="912223" cy="369332"/>
          </a:xfrm>
          <a:prstGeom prst="rect">
            <a:avLst/>
          </a:prstGeom>
          <a:noFill/>
        </p:spPr>
        <p:txBody>
          <a:bodyPr wrap="square" rtlCol="0">
            <a:spAutoFit/>
          </a:bodyPr>
          <a:lstStyle/>
          <a:p>
            <a:r>
              <a:rPr lang="en-US" dirty="0" smtClean="0"/>
              <a:t>n bits</a:t>
            </a:r>
            <a:endParaRPr lang="en-US" dirty="0"/>
          </a:p>
        </p:txBody>
      </p:sp>
      <p:sp>
        <p:nvSpPr>
          <p:cNvPr id="13" name="TextBox 12"/>
          <p:cNvSpPr txBox="1"/>
          <p:nvPr/>
        </p:nvSpPr>
        <p:spPr>
          <a:xfrm>
            <a:off x="5748009" y="1988840"/>
            <a:ext cx="912223" cy="369332"/>
          </a:xfrm>
          <a:prstGeom prst="rect">
            <a:avLst/>
          </a:prstGeom>
          <a:noFill/>
        </p:spPr>
        <p:txBody>
          <a:bodyPr wrap="square" rtlCol="0">
            <a:spAutoFit/>
          </a:bodyPr>
          <a:lstStyle/>
          <a:p>
            <a:r>
              <a:rPr lang="en-US" dirty="0" smtClean="0"/>
              <a:t>n bits</a:t>
            </a:r>
            <a:endParaRPr lang="en-US" dirty="0"/>
          </a:p>
        </p:txBody>
      </p:sp>
      <p:sp>
        <p:nvSpPr>
          <p:cNvPr id="14" name="TextBox 13"/>
          <p:cNvSpPr txBox="1"/>
          <p:nvPr/>
        </p:nvSpPr>
        <p:spPr>
          <a:xfrm>
            <a:off x="7020272" y="1988840"/>
            <a:ext cx="912223" cy="369332"/>
          </a:xfrm>
          <a:prstGeom prst="rect">
            <a:avLst/>
          </a:prstGeom>
          <a:noFill/>
        </p:spPr>
        <p:txBody>
          <a:bodyPr wrap="square" rtlCol="0">
            <a:spAutoFit/>
          </a:bodyPr>
          <a:lstStyle/>
          <a:p>
            <a:r>
              <a:rPr lang="en-US" dirty="0" smtClean="0"/>
              <a:t>n bits</a:t>
            </a:r>
            <a:endParaRPr lang="en-US" dirty="0"/>
          </a:p>
        </p:txBody>
      </p:sp>
      <p:sp>
        <p:nvSpPr>
          <p:cNvPr id="15" name="Rectangle 14"/>
          <p:cNvSpPr/>
          <p:nvPr/>
        </p:nvSpPr>
        <p:spPr>
          <a:xfrm>
            <a:off x="2411760" y="3550652"/>
            <a:ext cx="1440160" cy="454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Operand 1</a:t>
            </a:r>
            <a:endParaRPr lang="en-US" dirty="0"/>
          </a:p>
        </p:txBody>
      </p:sp>
      <p:sp>
        <p:nvSpPr>
          <p:cNvPr id="16" name="TextBox 15"/>
          <p:cNvSpPr txBox="1"/>
          <p:nvPr/>
        </p:nvSpPr>
        <p:spPr>
          <a:xfrm>
            <a:off x="1438752" y="3253328"/>
            <a:ext cx="771250" cy="369332"/>
          </a:xfrm>
          <a:prstGeom prst="rect">
            <a:avLst/>
          </a:prstGeom>
          <a:noFill/>
        </p:spPr>
        <p:txBody>
          <a:bodyPr wrap="square" rtlCol="0">
            <a:spAutoFit/>
          </a:bodyPr>
          <a:lstStyle/>
          <a:p>
            <a:r>
              <a:rPr lang="en-US" dirty="0" smtClean="0"/>
              <a:t>f bits</a:t>
            </a:r>
            <a:endParaRPr lang="en-US" dirty="0"/>
          </a:p>
        </p:txBody>
      </p:sp>
      <p:sp>
        <p:nvSpPr>
          <p:cNvPr id="17" name="TextBox 16"/>
          <p:cNvSpPr txBox="1"/>
          <p:nvPr/>
        </p:nvSpPr>
        <p:spPr>
          <a:xfrm>
            <a:off x="2795681" y="3253328"/>
            <a:ext cx="912223" cy="369332"/>
          </a:xfrm>
          <a:prstGeom prst="rect">
            <a:avLst/>
          </a:prstGeom>
          <a:noFill/>
        </p:spPr>
        <p:txBody>
          <a:bodyPr wrap="square" rtlCol="0">
            <a:spAutoFit/>
          </a:bodyPr>
          <a:lstStyle/>
          <a:p>
            <a:r>
              <a:rPr lang="en-US" dirty="0" smtClean="0"/>
              <a:t>n bits</a:t>
            </a:r>
            <a:endParaRPr lang="en-US" dirty="0"/>
          </a:p>
        </p:txBody>
      </p:sp>
      <p:sp>
        <p:nvSpPr>
          <p:cNvPr id="18" name="Rectangle 17"/>
          <p:cNvSpPr/>
          <p:nvPr/>
        </p:nvSpPr>
        <p:spPr>
          <a:xfrm>
            <a:off x="3851920" y="3550652"/>
            <a:ext cx="1440160" cy="45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Operand 2</a:t>
            </a:r>
            <a:endParaRPr lang="en-US" dirty="0"/>
          </a:p>
        </p:txBody>
      </p:sp>
      <p:sp>
        <p:nvSpPr>
          <p:cNvPr id="19" name="Rectangle 18"/>
          <p:cNvSpPr/>
          <p:nvPr/>
        </p:nvSpPr>
        <p:spPr>
          <a:xfrm>
            <a:off x="5292080" y="3550652"/>
            <a:ext cx="1440160" cy="45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t>Dest</a:t>
            </a:r>
            <a:r>
              <a:rPr lang="en-US" sz="1600" dirty="0" smtClean="0"/>
              <a:t>. </a:t>
            </a:r>
            <a:r>
              <a:rPr lang="en-US" sz="1600" dirty="0" err="1" smtClean="0"/>
              <a:t>Addr</a:t>
            </a:r>
            <a:r>
              <a:rPr lang="en-US" sz="1600" dirty="0" smtClean="0"/>
              <a:t>.</a:t>
            </a:r>
            <a:endParaRPr lang="en-US" sz="1600" dirty="0"/>
          </a:p>
        </p:txBody>
      </p:sp>
      <p:sp>
        <p:nvSpPr>
          <p:cNvPr id="21" name="Rectangle 20"/>
          <p:cNvSpPr/>
          <p:nvPr/>
        </p:nvSpPr>
        <p:spPr>
          <a:xfrm>
            <a:off x="971600" y="3550652"/>
            <a:ext cx="1440160" cy="45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Opcode</a:t>
            </a:r>
            <a:endParaRPr lang="en-US" dirty="0"/>
          </a:p>
        </p:txBody>
      </p:sp>
      <p:sp>
        <p:nvSpPr>
          <p:cNvPr id="22" name="TextBox 21"/>
          <p:cNvSpPr txBox="1"/>
          <p:nvPr/>
        </p:nvSpPr>
        <p:spPr>
          <a:xfrm>
            <a:off x="4307849" y="3253328"/>
            <a:ext cx="912223" cy="369332"/>
          </a:xfrm>
          <a:prstGeom prst="rect">
            <a:avLst/>
          </a:prstGeom>
          <a:noFill/>
        </p:spPr>
        <p:txBody>
          <a:bodyPr wrap="square" rtlCol="0">
            <a:spAutoFit/>
          </a:bodyPr>
          <a:lstStyle/>
          <a:p>
            <a:r>
              <a:rPr lang="en-US" dirty="0" smtClean="0"/>
              <a:t>n bits</a:t>
            </a:r>
            <a:endParaRPr lang="en-US" dirty="0"/>
          </a:p>
        </p:txBody>
      </p:sp>
      <p:sp>
        <p:nvSpPr>
          <p:cNvPr id="23" name="TextBox 22"/>
          <p:cNvSpPr txBox="1"/>
          <p:nvPr/>
        </p:nvSpPr>
        <p:spPr>
          <a:xfrm>
            <a:off x="5748009" y="3262620"/>
            <a:ext cx="912223" cy="369332"/>
          </a:xfrm>
          <a:prstGeom prst="rect">
            <a:avLst/>
          </a:prstGeom>
          <a:noFill/>
        </p:spPr>
        <p:txBody>
          <a:bodyPr wrap="square" rtlCol="0">
            <a:spAutoFit/>
          </a:bodyPr>
          <a:lstStyle/>
          <a:p>
            <a:r>
              <a:rPr lang="en-US" dirty="0" smtClean="0"/>
              <a:t>n bits</a:t>
            </a:r>
            <a:endParaRPr lang="en-US" dirty="0"/>
          </a:p>
        </p:txBody>
      </p:sp>
      <p:sp>
        <p:nvSpPr>
          <p:cNvPr id="25" name="Rectangle 24"/>
          <p:cNvSpPr/>
          <p:nvPr/>
        </p:nvSpPr>
        <p:spPr>
          <a:xfrm>
            <a:off x="2483768" y="4734436"/>
            <a:ext cx="1440160" cy="454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Operand 1</a:t>
            </a:r>
            <a:endParaRPr lang="en-US" dirty="0"/>
          </a:p>
        </p:txBody>
      </p:sp>
      <p:sp>
        <p:nvSpPr>
          <p:cNvPr id="26" name="TextBox 25"/>
          <p:cNvSpPr txBox="1"/>
          <p:nvPr/>
        </p:nvSpPr>
        <p:spPr>
          <a:xfrm>
            <a:off x="1510760" y="4437112"/>
            <a:ext cx="771250" cy="369332"/>
          </a:xfrm>
          <a:prstGeom prst="rect">
            <a:avLst/>
          </a:prstGeom>
          <a:noFill/>
        </p:spPr>
        <p:txBody>
          <a:bodyPr wrap="square" rtlCol="0">
            <a:spAutoFit/>
          </a:bodyPr>
          <a:lstStyle/>
          <a:p>
            <a:r>
              <a:rPr lang="en-US" dirty="0" smtClean="0"/>
              <a:t>f bits</a:t>
            </a:r>
            <a:endParaRPr lang="en-US" dirty="0"/>
          </a:p>
        </p:txBody>
      </p:sp>
      <p:sp>
        <p:nvSpPr>
          <p:cNvPr id="27" name="TextBox 26"/>
          <p:cNvSpPr txBox="1"/>
          <p:nvPr/>
        </p:nvSpPr>
        <p:spPr>
          <a:xfrm>
            <a:off x="2867689" y="4437112"/>
            <a:ext cx="912223" cy="369332"/>
          </a:xfrm>
          <a:prstGeom prst="rect">
            <a:avLst/>
          </a:prstGeom>
          <a:noFill/>
        </p:spPr>
        <p:txBody>
          <a:bodyPr wrap="square" rtlCol="0">
            <a:spAutoFit/>
          </a:bodyPr>
          <a:lstStyle/>
          <a:p>
            <a:r>
              <a:rPr lang="en-US" dirty="0" smtClean="0"/>
              <a:t>n bits</a:t>
            </a:r>
            <a:endParaRPr lang="en-US" dirty="0"/>
          </a:p>
        </p:txBody>
      </p:sp>
      <p:sp>
        <p:nvSpPr>
          <p:cNvPr id="29" name="Rectangle 28"/>
          <p:cNvSpPr/>
          <p:nvPr/>
        </p:nvSpPr>
        <p:spPr>
          <a:xfrm>
            <a:off x="3923928" y="4734436"/>
            <a:ext cx="1440160" cy="45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t>Dest</a:t>
            </a:r>
            <a:r>
              <a:rPr lang="en-US" sz="1600" dirty="0" smtClean="0"/>
              <a:t>. </a:t>
            </a:r>
            <a:r>
              <a:rPr lang="en-US" sz="1600" dirty="0" err="1" smtClean="0"/>
              <a:t>Addr</a:t>
            </a:r>
            <a:r>
              <a:rPr lang="en-US" sz="1600" dirty="0" smtClean="0"/>
              <a:t>.</a:t>
            </a:r>
            <a:endParaRPr lang="en-US" sz="1600" dirty="0"/>
          </a:p>
        </p:txBody>
      </p:sp>
      <p:sp>
        <p:nvSpPr>
          <p:cNvPr id="30" name="Rectangle 29"/>
          <p:cNvSpPr/>
          <p:nvPr/>
        </p:nvSpPr>
        <p:spPr>
          <a:xfrm>
            <a:off x="1043608" y="4734436"/>
            <a:ext cx="1440160" cy="45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Opcode</a:t>
            </a:r>
            <a:endParaRPr lang="en-US" dirty="0"/>
          </a:p>
        </p:txBody>
      </p:sp>
      <p:sp>
        <p:nvSpPr>
          <p:cNvPr id="32" name="TextBox 31"/>
          <p:cNvSpPr txBox="1"/>
          <p:nvPr/>
        </p:nvSpPr>
        <p:spPr>
          <a:xfrm>
            <a:off x="4379857" y="4446404"/>
            <a:ext cx="912223" cy="369332"/>
          </a:xfrm>
          <a:prstGeom prst="rect">
            <a:avLst/>
          </a:prstGeom>
          <a:noFill/>
        </p:spPr>
        <p:txBody>
          <a:bodyPr wrap="square" rtlCol="0">
            <a:spAutoFit/>
          </a:bodyPr>
          <a:lstStyle/>
          <a:p>
            <a:r>
              <a:rPr lang="en-US" dirty="0" smtClean="0"/>
              <a:t>n bits</a:t>
            </a:r>
            <a:endParaRPr lang="en-US" dirty="0"/>
          </a:p>
        </p:txBody>
      </p:sp>
      <p:sp>
        <p:nvSpPr>
          <p:cNvPr id="33" name="Rectangle 32"/>
          <p:cNvSpPr/>
          <p:nvPr/>
        </p:nvSpPr>
        <p:spPr>
          <a:xfrm>
            <a:off x="2483768" y="6070932"/>
            <a:ext cx="1440160" cy="454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Operand 1</a:t>
            </a:r>
            <a:endParaRPr lang="en-US" dirty="0"/>
          </a:p>
        </p:txBody>
      </p:sp>
      <p:sp>
        <p:nvSpPr>
          <p:cNvPr id="34" name="TextBox 33"/>
          <p:cNvSpPr txBox="1"/>
          <p:nvPr/>
        </p:nvSpPr>
        <p:spPr>
          <a:xfrm>
            <a:off x="1510760" y="5733256"/>
            <a:ext cx="771250" cy="369332"/>
          </a:xfrm>
          <a:prstGeom prst="rect">
            <a:avLst/>
          </a:prstGeom>
          <a:noFill/>
        </p:spPr>
        <p:txBody>
          <a:bodyPr wrap="square" rtlCol="0">
            <a:spAutoFit/>
          </a:bodyPr>
          <a:lstStyle/>
          <a:p>
            <a:r>
              <a:rPr lang="en-US" dirty="0" smtClean="0"/>
              <a:t>f bits</a:t>
            </a:r>
            <a:endParaRPr lang="en-US" dirty="0"/>
          </a:p>
        </p:txBody>
      </p:sp>
      <p:sp>
        <p:nvSpPr>
          <p:cNvPr id="35" name="TextBox 34"/>
          <p:cNvSpPr txBox="1"/>
          <p:nvPr/>
        </p:nvSpPr>
        <p:spPr>
          <a:xfrm>
            <a:off x="2867689" y="5733256"/>
            <a:ext cx="912223" cy="369332"/>
          </a:xfrm>
          <a:prstGeom prst="rect">
            <a:avLst/>
          </a:prstGeom>
          <a:noFill/>
        </p:spPr>
        <p:txBody>
          <a:bodyPr wrap="square" rtlCol="0">
            <a:spAutoFit/>
          </a:bodyPr>
          <a:lstStyle/>
          <a:p>
            <a:r>
              <a:rPr lang="en-US" dirty="0" smtClean="0"/>
              <a:t>n bits</a:t>
            </a:r>
            <a:endParaRPr lang="en-US" dirty="0"/>
          </a:p>
        </p:txBody>
      </p:sp>
      <p:sp>
        <p:nvSpPr>
          <p:cNvPr id="37" name="Rectangle 36"/>
          <p:cNvSpPr/>
          <p:nvPr/>
        </p:nvSpPr>
        <p:spPr>
          <a:xfrm>
            <a:off x="1043608" y="6070932"/>
            <a:ext cx="1440160" cy="45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Opcode</a:t>
            </a:r>
            <a:endParaRPr lang="en-US" dirty="0"/>
          </a:p>
        </p:txBody>
      </p:sp>
      <p:sp>
        <p:nvSpPr>
          <p:cNvPr id="36" name="Rectangle 35"/>
          <p:cNvSpPr/>
          <p:nvPr/>
        </p:nvSpPr>
        <p:spPr>
          <a:xfrm>
            <a:off x="395536" y="2852936"/>
            <a:ext cx="7992888" cy="129614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linds(horizontal)">
                                      <p:cBhvr>
                                        <p:cTn id="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First Look at the ARM Processor</a:t>
            </a:r>
            <a:endParaRPr lang="en-US" dirty="0"/>
          </a:p>
        </p:txBody>
      </p:sp>
      <p:sp>
        <p:nvSpPr>
          <p:cNvPr id="3" name="Content Placeholder 2"/>
          <p:cNvSpPr>
            <a:spLocks noGrp="1"/>
          </p:cNvSpPr>
          <p:nvPr>
            <p:ph sz="quarter" idx="1"/>
          </p:nvPr>
        </p:nvSpPr>
        <p:spPr/>
        <p:txBody>
          <a:bodyPr>
            <a:normAutofit/>
          </a:bodyPr>
          <a:lstStyle/>
          <a:p>
            <a:r>
              <a:rPr lang="en-US" dirty="0" smtClean="0"/>
              <a:t>Main features</a:t>
            </a:r>
          </a:p>
          <a:p>
            <a:pPr lvl="1"/>
            <a:r>
              <a:rPr lang="en-US" dirty="0" smtClean="0"/>
              <a:t>Load-store architecture</a:t>
            </a:r>
          </a:p>
          <a:p>
            <a:pPr lvl="1"/>
            <a:r>
              <a:rPr lang="en-US" dirty="0" smtClean="0"/>
              <a:t>Fixed-length (32-bit) instructions</a:t>
            </a:r>
          </a:p>
          <a:p>
            <a:pPr lvl="1"/>
            <a:r>
              <a:rPr lang="en-US" dirty="0" smtClean="0"/>
              <a:t>3-address instruction formats (2 sources operand registers, 1 result operand register)</a:t>
            </a:r>
          </a:p>
          <a:p>
            <a:pPr lvl="1"/>
            <a:r>
              <a:rPr lang="en-US" dirty="0" smtClean="0"/>
              <a:t>Conditional execution of ALL instructions</a:t>
            </a:r>
          </a:p>
          <a:p>
            <a:pPr lvl="1"/>
            <a:r>
              <a:rPr lang="en-US" dirty="0" smtClean="0"/>
              <a:t>Multiple Load-Store register instructions</a:t>
            </a:r>
          </a:p>
          <a:p>
            <a:pPr lvl="1"/>
            <a:r>
              <a:rPr lang="en-US" dirty="0" smtClean="0"/>
              <a:t>A single-cycle n-bit shift with ALU operation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ARM’s application</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smtClean="0"/>
              <a:t>ARM7TDMI-S</a:t>
            </a:r>
            <a:r>
              <a:rPr lang="en-US" dirty="0" smtClean="0"/>
              <a:t> (We will use in this class.)</a:t>
            </a:r>
          </a:p>
          <a:p>
            <a:pPr lvl="1"/>
            <a:r>
              <a:rPr lang="en-US" dirty="0" smtClean="0"/>
              <a:t>Game boy advanced</a:t>
            </a:r>
          </a:p>
          <a:p>
            <a:pPr lvl="1"/>
            <a:r>
              <a:rPr lang="en-US" dirty="0" smtClean="0"/>
              <a:t>Nintendo DS</a:t>
            </a:r>
          </a:p>
          <a:p>
            <a:pPr lvl="1"/>
            <a:r>
              <a:rPr lang="en-US" dirty="0" smtClean="0"/>
              <a:t>Apple </a:t>
            </a:r>
            <a:r>
              <a:rPr lang="en-US" dirty="0" err="1" smtClean="0"/>
              <a:t>Ipod</a:t>
            </a:r>
            <a:endParaRPr lang="en-US" dirty="0" smtClean="0"/>
          </a:p>
          <a:p>
            <a:pPr lvl="1"/>
            <a:r>
              <a:rPr lang="en-US" dirty="0" smtClean="0"/>
              <a:t>Garmin, ..etc..</a:t>
            </a:r>
          </a:p>
          <a:p>
            <a:pPr lvl="1">
              <a:buNone/>
            </a:pPr>
            <a:endParaRPr lang="en-US" dirty="0" smtClean="0"/>
          </a:p>
          <a:p>
            <a:r>
              <a:rPr lang="en-US" b="1" dirty="0" smtClean="0"/>
              <a:t>ARM1176JZ(F)-S</a:t>
            </a:r>
          </a:p>
          <a:p>
            <a:pPr lvl="1"/>
            <a:r>
              <a:rPr lang="en-US" dirty="0" err="1" smtClean="0"/>
              <a:t>Iphone</a:t>
            </a:r>
            <a:r>
              <a:rPr lang="en-US" dirty="0" smtClean="0"/>
              <a:t> 3G, Nintendo 3DS</a:t>
            </a:r>
          </a:p>
          <a:p>
            <a:r>
              <a:rPr lang="en-US" b="1" dirty="0" smtClean="0"/>
              <a:t>Cortex-A8</a:t>
            </a:r>
          </a:p>
          <a:p>
            <a:pPr lvl="1"/>
            <a:r>
              <a:rPr lang="en-US" dirty="0" smtClean="0"/>
              <a:t>HTC Desire, </a:t>
            </a:r>
            <a:r>
              <a:rPr lang="en-US" dirty="0" err="1" smtClean="0"/>
              <a:t>iPhone</a:t>
            </a:r>
            <a:r>
              <a:rPr lang="en-US" dirty="0" smtClean="0"/>
              <a:t> 3GS, </a:t>
            </a:r>
            <a:r>
              <a:rPr lang="en-US" dirty="0" err="1" smtClean="0"/>
              <a:t>iPhone</a:t>
            </a:r>
            <a:r>
              <a:rPr lang="en-US" dirty="0" smtClean="0"/>
              <a:t> 4, </a:t>
            </a:r>
            <a:r>
              <a:rPr lang="en-US" dirty="0" err="1" smtClean="0"/>
              <a:t>iPad</a:t>
            </a:r>
            <a:r>
              <a:rPr lang="en-US" dirty="0" smtClean="0"/>
              <a:t>, Samsung Galaxy S, Samsung Galaxy Tab</a:t>
            </a:r>
          </a:p>
          <a:p>
            <a:r>
              <a:rPr lang="en-US" b="1" dirty="0" smtClean="0"/>
              <a:t>Cortex-A9</a:t>
            </a:r>
          </a:p>
          <a:p>
            <a:pPr lvl="1"/>
            <a:r>
              <a:rPr lang="en-US" dirty="0" smtClean="0"/>
              <a:t>Samsung Galaxy S II, </a:t>
            </a:r>
            <a:r>
              <a:rPr lang="en-US" dirty="0" err="1" smtClean="0"/>
              <a:t>iPad</a:t>
            </a:r>
            <a:r>
              <a:rPr lang="en-US" dirty="0" smtClean="0"/>
              <a:t> 2, </a:t>
            </a:r>
            <a:r>
              <a:rPr lang="en-US" dirty="0" err="1" smtClean="0"/>
              <a:t>iPhone</a:t>
            </a:r>
            <a:r>
              <a:rPr lang="en-US" dirty="0" smtClean="0"/>
              <a:t> 4S, LG </a:t>
            </a:r>
            <a:r>
              <a:rPr lang="en-US" dirty="0" err="1" smtClean="0"/>
              <a:t>Optimus</a:t>
            </a:r>
            <a:r>
              <a:rPr lang="en-US" dirty="0" smtClean="0"/>
              <a:t> 2X, Asus </a:t>
            </a:r>
            <a:r>
              <a:rPr lang="en-US" dirty="0" err="1" smtClean="0"/>
              <a:t>Eee</a:t>
            </a:r>
            <a:r>
              <a:rPr lang="en-US" dirty="0" smtClean="0"/>
              <a:t> Pad Transformer</a:t>
            </a:r>
            <a:endParaRPr lang="en-US" dirty="0"/>
          </a:p>
        </p:txBody>
      </p:sp>
      <p:pic>
        <p:nvPicPr>
          <p:cNvPr id="5" name="Picture 4" descr="nintendo.jpg"/>
          <p:cNvPicPr>
            <a:picLocks noChangeAspect="1"/>
          </p:cNvPicPr>
          <p:nvPr/>
        </p:nvPicPr>
        <p:blipFill>
          <a:blip r:embed="rId2" cstate="print"/>
          <a:stretch>
            <a:fillRect/>
          </a:stretch>
        </p:blipFill>
        <p:spPr>
          <a:xfrm>
            <a:off x="7233631" y="2852936"/>
            <a:ext cx="1658849" cy="1178446"/>
          </a:xfrm>
          <a:prstGeom prst="rect">
            <a:avLst/>
          </a:prstGeom>
        </p:spPr>
      </p:pic>
      <p:pic>
        <p:nvPicPr>
          <p:cNvPr id="6" name="Picture 5" descr="800px-IPod_family.png"/>
          <p:cNvPicPr>
            <a:picLocks noChangeAspect="1"/>
          </p:cNvPicPr>
          <p:nvPr/>
        </p:nvPicPr>
        <p:blipFill>
          <a:blip r:embed="rId3" cstate="print"/>
          <a:stretch>
            <a:fillRect/>
          </a:stretch>
        </p:blipFill>
        <p:spPr>
          <a:xfrm>
            <a:off x="3779912" y="2051031"/>
            <a:ext cx="3203848" cy="1666001"/>
          </a:xfrm>
          <a:prstGeom prst="rect">
            <a:avLst/>
          </a:prstGeom>
        </p:spPr>
      </p:pic>
      <p:pic>
        <p:nvPicPr>
          <p:cNvPr id="8" name="Picture 7" descr="800px-Game-Boy-Advance-1stGen.png"/>
          <p:cNvPicPr>
            <a:picLocks noChangeAspect="1"/>
          </p:cNvPicPr>
          <p:nvPr/>
        </p:nvPicPr>
        <p:blipFill>
          <a:blip r:embed="rId4" cstate="print"/>
          <a:stretch>
            <a:fillRect/>
          </a:stretch>
        </p:blipFill>
        <p:spPr>
          <a:xfrm>
            <a:off x="7020272" y="1556792"/>
            <a:ext cx="1979373" cy="118762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Visible Registers</a:t>
            </a:r>
            <a:endParaRPr lang="en-US" dirty="0"/>
          </a:p>
        </p:txBody>
      </p:sp>
      <p:pic>
        <p:nvPicPr>
          <p:cNvPr id="4" name="Content Placeholder 3" descr="ARM-register.png"/>
          <p:cNvPicPr>
            <a:picLocks noGrp="1" noChangeAspect="1"/>
          </p:cNvPicPr>
          <p:nvPr>
            <p:ph sz="quarter" idx="1"/>
          </p:nvPr>
        </p:nvPicPr>
        <p:blipFill>
          <a:blip r:embed="rId2" cstate="print"/>
          <a:srcRect t="1150" b="2750"/>
          <a:stretch>
            <a:fillRect/>
          </a:stretch>
        </p:blipFill>
        <p:spPr>
          <a:xfrm>
            <a:off x="275351" y="1536472"/>
            <a:ext cx="5952833" cy="4320480"/>
          </a:xfrm>
        </p:spPr>
      </p:pic>
      <p:pic>
        <p:nvPicPr>
          <p:cNvPr id="5" name="Picture 4" descr="CSPR.png"/>
          <p:cNvPicPr>
            <a:picLocks noChangeAspect="1"/>
          </p:cNvPicPr>
          <p:nvPr/>
        </p:nvPicPr>
        <p:blipFill>
          <a:blip r:embed="rId3" cstate="print"/>
          <a:srcRect t="14685" b="11892"/>
          <a:stretch>
            <a:fillRect/>
          </a:stretch>
        </p:blipFill>
        <p:spPr>
          <a:xfrm>
            <a:off x="107504" y="5949280"/>
            <a:ext cx="8918133" cy="720080"/>
          </a:xfrm>
          <a:prstGeom prst="rect">
            <a:avLst/>
          </a:prstGeom>
        </p:spPr>
      </p:pic>
      <p:sp>
        <p:nvSpPr>
          <p:cNvPr id="6" name="Content Placeholder 2"/>
          <p:cNvSpPr txBox="1">
            <a:spLocks/>
          </p:cNvSpPr>
          <p:nvPr/>
        </p:nvSpPr>
        <p:spPr>
          <a:xfrm>
            <a:off x="6124808" y="2104256"/>
            <a:ext cx="2952328" cy="3124944"/>
          </a:xfrm>
          <a:prstGeom prst="rect">
            <a:avLst/>
          </a:prstGeom>
        </p:spPr>
        <p:txBody>
          <a:bodyPr vert="horz">
            <a:normAutofit lnSpcReduction="10000"/>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lang="en-US" sz="2000" b="1" dirty="0" smtClean="0"/>
              <a:t>R0 – R14 </a:t>
            </a:r>
            <a:r>
              <a:rPr lang="en-US" sz="2000" dirty="0" smtClean="0"/>
              <a:t>are general purpose registers (32-bits)</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R15</a:t>
            </a:r>
            <a:r>
              <a:rPr kumimoji="0" lang="en-US" sz="2000" b="0" i="0" u="none" strike="noStrike" kern="1200" cap="none" spc="0" normalizeH="0" noProof="0" dirty="0" smtClean="0">
                <a:ln>
                  <a:noFill/>
                </a:ln>
                <a:solidFill>
                  <a:schemeClr val="tx1"/>
                </a:solidFill>
                <a:effectLst/>
                <a:uLnTx/>
                <a:uFillTx/>
                <a:latin typeface="+mn-lt"/>
                <a:ea typeface="+mn-ea"/>
                <a:cs typeface="+mn-cs"/>
              </a:rPr>
              <a:t> is the program counter</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lang="en-US" sz="2000" b="1" noProof="0" dirty="0" smtClean="0"/>
              <a:t>Current Program Status Register (CPSR) </a:t>
            </a:r>
            <a:r>
              <a:rPr lang="en-US" sz="2000" noProof="0" dirty="0" smtClean="0"/>
              <a:t>contains conditional flags and other status bits</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Rectangle 6"/>
          <p:cNvSpPr/>
          <p:nvPr/>
        </p:nvSpPr>
        <p:spPr>
          <a:xfrm>
            <a:off x="1907704" y="1556792"/>
            <a:ext cx="4248472" cy="4248472"/>
          </a:xfrm>
          <a:prstGeom prst="rect">
            <a:avLst/>
          </a:prstGeom>
          <a:solidFill>
            <a:srgbClr val="D31333">
              <a:alpha val="8196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467544" y="5301208"/>
            <a:ext cx="2880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ox(in)">
                                      <p:cBhvr>
                                        <p:cTn id="16" dur="500"/>
                                        <p:tgtEl>
                                          <p:spTgt spid="5"/>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en-US" dirty="0" smtClean="0"/>
              <a:t>ASSEMBLY Language Programming</a:t>
            </a:r>
            <a:endParaRPr lang="en-US" dirty="0"/>
          </a:p>
        </p:txBody>
      </p:sp>
      <p:sp>
        <p:nvSpPr>
          <p:cNvPr id="3" name="Subtitle 2"/>
          <p:cNvSpPr>
            <a:spLocks noGrp="1"/>
          </p:cNvSpPr>
          <p:nvPr>
            <p:ph type="subTitle" idx="1"/>
          </p:nvPr>
        </p:nvSpPr>
        <p:spPr/>
        <p:txBody>
          <a:bodyPr>
            <a:normAutofit fontScale="77500" lnSpcReduction="20000"/>
          </a:bodyPr>
          <a:lstStyle/>
          <a:p>
            <a:pPr algn="r"/>
            <a:r>
              <a:rPr lang="en-US" dirty="0" smtClean="0"/>
              <a:t>353156 – Microprocessor</a:t>
            </a:r>
          </a:p>
          <a:p>
            <a:pPr algn="r"/>
            <a:r>
              <a:rPr lang="en-US" dirty="0" smtClean="0"/>
              <a:t>Asst. Prof. Dr. </a:t>
            </a:r>
            <a:r>
              <a:rPr lang="en-US" dirty="0" err="1" smtClean="0"/>
              <a:t>Choopan</a:t>
            </a:r>
            <a:r>
              <a:rPr lang="en-US" dirty="0" smtClean="0"/>
              <a:t> </a:t>
            </a:r>
            <a:r>
              <a:rPr lang="en-US" dirty="0" err="1" smtClean="0"/>
              <a:t>Rattanapoka</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ARM Assembly Language Programming</a:t>
            </a:r>
            <a:endParaRPr lang="en-US" dirty="0"/>
          </a:p>
        </p:txBody>
      </p:sp>
      <p:sp>
        <p:nvSpPr>
          <p:cNvPr id="3" name="Content Placeholder 2"/>
          <p:cNvSpPr>
            <a:spLocks noGrp="1"/>
          </p:cNvSpPr>
          <p:nvPr>
            <p:ph sz="quarter" idx="1"/>
          </p:nvPr>
        </p:nvSpPr>
        <p:spPr/>
        <p:txBody>
          <a:bodyPr/>
          <a:lstStyle/>
          <a:p>
            <a:r>
              <a:rPr lang="en-US" dirty="0" smtClean="0"/>
              <a:t>The following is a simple example which illustrates some of the core constituents of an ARM assembler module:</a:t>
            </a:r>
            <a:endParaRPr lang="en-US" dirty="0"/>
          </a:p>
        </p:txBody>
      </p:sp>
      <p:pic>
        <p:nvPicPr>
          <p:cNvPr id="4" name="Picture 3" descr="asm.png"/>
          <p:cNvPicPr>
            <a:picLocks noChangeAspect="1"/>
          </p:cNvPicPr>
          <p:nvPr/>
        </p:nvPicPr>
        <p:blipFill>
          <a:blip r:embed="rId2" cstate="print"/>
          <a:stretch>
            <a:fillRect/>
          </a:stretch>
        </p:blipFill>
        <p:spPr>
          <a:xfrm>
            <a:off x="107504" y="2996952"/>
            <a:ext cx="8867520" cy="3168352"/>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6732240" y="5085184"/>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Comment</a:t>
            </a:r>
            <a:endParaRPr lang="en-US" dirty="0"/>
          </a:p>
        </p:txBody>
      </p:sp>
      <p:sp>
        <p:nvSpPr>
          <p:cNvPr id="6" name="Down Arrow 5"/>
          <p:cNvSpPr/>
          <p:nvPr/>
        </p:nvSpPr>
        <p:spPr>
          <a:xfrm rot="8545326">
            <a:off x="6660232" y="3933056"/>
            <a:ext cx="576064"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rot="8221552">
            <a:off x="2754518" y="5030458"/>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483768" y="5445224"/>
            <a:ext cx="136815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Operands</a:t>
            </a:r>
            <a:endParaRPr lang="en-US" dirty="0"/>
          </a:p>
        </p:txBody>
      </p:sp>
      <p:sp>
        <p:nvSpPr>
          <p:cNvPr id="9" name="Rectangle 8"/>
          <p:cNvSpPr/>
          <p:nvPr/>
        </p:nvSpPr>
        <p:spPr>
          <a:xfrm>
            <a:off x="971600" y="5373216"/>
            <a:ext cx="136815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Opcode</a:t>
            </a:r>
            <a:endParaRPr lang="en-US" dirty="0"/>
          </a:p>
        </p:txBody>
      </p:sp>
      <p:sp>
        <p:nvSpPr>
          <p:cNvPr id="10" name="Down Arrow 9"/>
          <p:cNvSpPr/>
          <p:nvPr/>
        </p:nvSpPr>
        <p:spPr>
          <a:xfrm rot="8221552">
            <a:off x="1170342" y="4923886"/>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10800000">
            <a:off x="323528" y="4221088"/>
            <a:ext cx="360040" cy="2304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83568" y="6309320"/>
            <a:ext cx="136815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Label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7" grpId="0" animBg="1"/>
      <p:bldP spid="9" grpId="0" animBg="1"/>
      <p:bldP spid="10"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General Layout of an Assembly Program</a:t>
            </a:r>
            <a:endParaRPr lang="en-US" sz="3600" dirty="0"/>
          </a:p>
        </p:txBody>
      </p:sp>
      <p:sp>
        <p:nvSpPr>
          <p:cNvPr id="3" name="Content Placeholder 2"/>
          <p:cNvSpPr>
            <a:spLocks noGrp="1"/>
          </p:cNvSpPr>
          <p:nvPr>
            <p:ph sz="quarter" idx="1"/>
          </p:nvPr>
        </p:nvSpPr>
        <p:spPr/>
        <p:txBody>
          <a:bodyPr/>
          <a:lstStyle/>
          <a:p>
            <a:r>
              <a:rPr lang="en-US" sz="2600" dirty="0" smtClean="0"/>
              <a:t>To general form of lines in an assembler module is</a:t>
            </a:r>
          </a:p>
          <a:p>
            <a:pPr algn="ctr">
              <a:buNone/>
            </a:pPr>
            <a:r>
              <a:rPr lang="en-US" sz="2600" dirty="0" smtClean="0">
                <a:solidFill>
                  <a:srgbClr val="00B050"/>
                </a:solidFill>
              </a:rPr>
              <a:t>Label</a:t>
            </a:r>
            <a:r>
              <a:rPr lang="en-US" sz="2600" dirty="0" smtClean="0"/>
              <a:t>     </a:t>
            </a:r>
            <a:r>
              <a:rPr lang="en-US" sz="2600" dirty="0" err="1" smtClean="0">
                <a:solidFill>
                  <a:srgbClr val="FF0000"/>
                </a:solidFill>
              </a:rPr>
              <a:t>Opcode</a:t>
            </a:r>
            <a:r>
              <a:rPr lang="en-US" sz="2600" dirty="0" smtClean="0"/>
              <a:t>    </a:t>
            </a:r>
            <a:r>
              <a:rPr lang="en-US" sz="2600" dirty="0" smtClean="0">
                <a:solidFill>
                  <a:schemeClr val="accent4">
                    <a:lumMod val="50000"/>
                  </a:schemeClr>
                </a:solidFill>
              </a:rPr>
              <a:t>Operands </a:t>
            </a:r>
            <a:r>
              <a:rPr lang="en-US" sz="2600" dirty="0" smtClean="0"/>
              <a:t>    </a:t>
            </a:r>
            <a:r>
              <a:rPr lang="en-US" sz="2600" dirty="0" smtClean="0">
                <a:solidFill>
                  <a:srgbClr val="0070C0"/>
                </a:solidFill>
              </a:rPr>
              <a:t>; Comment</a:t>
            </a:r>
          </a:p>
          <a:p>
            <a:r>
              <a:rPr lang="en-US" sz="2600" dirty="0" smtClean="0"/>
              <a:t>Each field must be separated by one or more </a:t>
            </a:r>
            <a:r>
              <a:rPr lang="en-US" sz="2600" i="1" dirty="0" smtClean="0">
                <a:solidFill>
                  <a:schemeClr val="accent5">
                    <a:lumMod val="50000"/>
                  </a:schemeClr>
                </a:solidFill>
              </a:rPr>
              <a:t>“whitespace”</a:t>
            </a:r>
            <a:r>
              <a:rPr lang="en-US" sz="2600" dirty="0" smtClean="0"/>
              <a:t> (such as a space or a tab)</a:t>
            </a:r>
          </a:p>
          <a:p>
            <a:r>
              <a:rPr lang="en-US" sz="2600" dirty="0" smtClean="0"/>
              <a:t>Actual instructions never start in the first column, since they must be preceded by whitespace, even if there is no label.</a:t>
            </a:r>
          </a:p>
          <a:p>
            <a:r>
              <a:rPr lang="en-US" sz="2600" b="1" dirty="0" smtClean="0"/>
              <a:t>Example</a:t>
            </a:r>
          </a:p>
          <a:p>
            <a:pPr lvl="1">
              <a:buNone/>
            </a:pPr>
            <a:endParaRPr lang="en-US" dirty="0" smtClean="0"/>
          </a:p>
        </p:txBody>
      </p:sp>
      <p:pic>
        <p:nvPicPr>
          <p:cNvPr id="4" name="Picture 3" descr="asm.png"/>
          <p:cNvPicPr>
            <a:picLocks noChangeAspect="1"/>
          </p:cNvPicPr>
          <p:nvPr/>
        </p:nvPicPr>
        <p:blipFill>
          <a:blip r:embed="rId2" cstate="print"/>
          <a:srcRect t="27647" r="32574" b="26275"/>
          <a:stretch>
            <a:fillRect/>
          </a:stretch>
        </p:blipFill>
        <p:spPr>
          <a:xfrm>
            <a:off x="2339752" y="5301208"/>
            <a:ext cx="5040560" cy="1296144"/>
          </a:xfrm>
          <a:prstGeom prst="rect">
            <a:avLst/>
          </a:prstGeom>
        </p:spPr>
      </p:pic>
      <p:cxnSp>
        <p:nvCxnSpPr>
          <p:cNvPr id="6" name="Straight Connector 5"/>
          <p:cNvCxnSpPr/>
          <p:nvPr/>
        </p:nvCxnSpPr>
        <p:spPr>
          <a:xfrm>
            <a:off x="2443128" y="5085184"/>
            <a:ext cx="0" cy="136815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915816" y="5661248"/>
            <a:ext cx="0" cy="7920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ENTRY, END  Directives</a:t>
            </a:r>
            <a:endParaRPr lang="en-US" dirty="0"/>
          </a:p>
        </p:txBody>
      </p:sp>
      <p:sp>
        <p:nvSpPr>
          <p:cNvPr id="3" name="Content Placeholder 2"/>
          <p:cNvSpPr>
            <a:spLocks noGrp="1"/>
          </p:cNvSpPr>
          <p:nvPr>
            <p:ph sz="quarter" idx="1"/>
          </p:nvPr>
        </p:nvSpPr>
        <p:spPr/>
        <p:txBody>
          <a:bodyPr/>
          <a:lstStyle/>
          <a:p>
            <a:r>
              <a:rPr lang="en-US" dirty="0" smtClean="0"/>
              <a:t>Directives are instruction to the assembler program, NOT to the microprocessors</a:t>
            </a:r>
          </a:p>
          <a:p>
            <a:r>
              <a:rPr lang="en-US" b="1" dirty="0" smtClean="0">
                <a:solidFill>
                  <a:srgbClr val="0070C0"/>
                </a:solidFill>
              </a:rPr>
              <a:t>AREA </a:t>
            </a:r>
            <a:r>
              <a:rPr lang="en-US" dirty="0" smtClean="0"/>
              <a:t>Directive – specifies chunks of data or code that are manipulated by the linker</a:t>
            </a:r>
          </a:p>
          <a:p>
            <a:endParaRPr lang="en-US" dirty="0" smtClean="0"/>
          </a:p>
          <a:p>
            <a:r>
              <a:rPr lang="en-US" b="1" dirty="0" smtClean="0">
                <a:solidFill>
                  <a:srgbClr val="0070C0"/>
                </a:solidFill>
              </a:rPr>
              <a:t>ENTRY</a:t>
            </a:r>
            <a:r>
              <a:rPr lang="en-US" dirty="0" smtClean="0"/>
              <a:t> Directive – marks the first instruction to be executed within an application</a:t>
            </a:r>
          </a:p>
          <a:p>
            <a:r>
              <a:rPr lang="en-US" b="1" dirty="0" smtClean="0">
                <a:solidFill>
                  <a:srgbClr val="0070C0"/>
                </a:solidFill>
              </a:rPr>
              <a:t>END</a:t>
            </a:r>
            <a:r>
              <a:rPr lang="en-US" dirty="0" smtClean="0"/>
              <a:t> Directive – </a:t>
            </a:r>
            <a:r>
              <a:rPr lang="en-US" dirty="0" err="1" smtClean="0"/>
              <a:t>markes</a:t>
            </a:r>
            <a:r>
              <a:rPr lang="en-US" dirty="0" smtClean="0"/>
              <a:t> the end of the module</a:t>
            </a:r>
          </a:p>
          <a:p>
            <a:pPr lvl="1">
              <a:buNone/>
            </a:pPr>
            <a:r>
              <a:rPr lang="en-US" dirty="0" smtClean="0"/>
              <a:t>   </a:t>
            </a:r>
            <a:endParaRPr lang="en-US" dirty="0"/>
          </a:p>
        </p:txBody>
      </p:sp>
      <p:pic>
        <p:nvPicPr>
          <p:cNvPr id="4" name="Picture 3" descr="asm.png"/>
          <p:cNvPicPr>
            <a:picLocks noChangeAspect="1"/>
          </p:cNvPicPr>
          <p:nvPr/>
        </p:nvPicPr>
        <p:blipFill>
          <a:blip r:embed="rId2" cstate="print"/>
          <a:srcRect l="6496" t="6818" r="4991" b="81818"/>
          <a:stretch>
            <a:fillRect/>
          </a:stretch>
        </p:blipFill>
        <p:spPr>
          <a:xfrm>
            <a:off x="899592" y="3501008"/>
            <a:ext cx="7848872" cy="504056"/>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2915816" y="3501008"/>
            <a:ext cx="1800200" cy="50405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instructions (1)</a:t>
            </a:r>
            <a:endParaRPr lang="en-US" dirty="0"/>
          </a:p>
        </p:txBody>
      </p:sp>
      <p:sp>
        <p:nvSpPr>
          <p:cNvPr id="3" name="Content Placeholder 2"/>
          <p:cNvSpPr>
            <a:spLocks noGrp="1"/>
          </p:cNvSpPr>
          <p:nvPr>
            <p:ph sz="quarter" idx="1"/>
          </p:nvPr>
        </p:nvSpPr>
        <p:spPr/>
        <p:txBody>
          <a:bodyPr>
            <a:normAutofit fontScale="92500" lnSpcReduction="20000"/>
          </a:bodyPr>
          <a:lstStyle/>
          <a:p>
            <a:r>
              <a:rPr lang="en-US" b="1" dirty="0" smtClean="0">
                <a:solidFill>
                  <a:srgbClr val="0070C0"/>
                </a:solidFill>
              </a:rPr>
              <a:t>MOV</a:t>
            </a:r>
            <a:r>
              <a:rPr lang="en-US" dirty="0" smtClean="0"/>
              <a:t>  register1,  register2</a:t>
            </a:r>
          </a:p>
          <a:p>
            <a:pPr lvl="1"/>
            <a:r>
              <a:rPr lang="en-US" dirty="0" smtClean="0"/>
              <a:t>register1 </a:t>
            </a:r>
            <a:r>
              <a:rPr lang="en-US" dirty="0" smtClean="0">
                <a:sym typeface="Wingdings" pitchFamily="2" charset="2"/>
              </a:rPr>
              <a:t></a:t>
            </a:r>
            <a:r>
              <a:rPr lang="en-US" dirty="0" smtClean="0"/>
              <a:t>  register2</a:t>
            </a:r>
          </a:p>
          <a:p>
            <a:pPr lvl="1"/>
            <a:r>
              <a:rPr lang="en-US" b="1" dirty="0" smtClean="0"/>
              <a:t>Example :</a:t>
            </a:r>
          </a:p>
          <a:p>
            <a:pPr lvl="2"/>
            <a:r>
              <a:rPr lang="en-US" dirty="0" smtClean="0"/>
              <a:t>MOV  r0,  r1         ; r0 </a:t>
            </a:r>
            <a:r>
              <a:rPr lang="en-US" dirty="0" smtClean="0">
                <a:sym typeface="Wingdings" pitchFamily="2" charset="2"/>
              </a:rPr>
              <a:t> r1</a:t>
            </a:r>
            <a:endParaRPr lang="en-US" dirty="0" smtClean="0"/>
          </a:p>
          <a:p>
            <a:pPr lvl="2"/>
            <a:r>
              <a:rPr lang="en-US" dirty="0" smtClean="0"/>
              <a:t>MOV  r2,  r3         ; r2 </a:t>
            </a:r>
            <a:r>
              <a:rPr lang="en-US" dirty="0" smtClean="0">
                <a:sym typeface="Wingdings" pitchFamily="2" charset="2"/>
              </a:rPr>
              <a:t> r3</a:t>
            </a:r>
          </a:p>
          <a:p>
            <a:pPr lvl="2">
              <a:buNone/>
            </a:pPr>
            <a:endParaRPr lang="en-US" dirty="0" smtClean="0"/>
          </a:p>
          <a:p>
            <a:r>
              <a:rPr lang="en-US" b="1" dirty="0" smtClean="0">
                <a:solidFill>
                  <a:srgbClr val="0070C0"/>
                </a:solidFill>
              </a:rPr>
              <a:t>MOV</a:t>
            </a:r>
            <a:r>
              <a:rPr lang="en-US" dirty="0" smtClean="0"/>
              <a:t>  register,  </a:t>
            </a:r>
            <a:r>
              <a:rPr lang="en-US" dirty="0" err="1" smtClean="0"/>
              <a:t>immediate_number</a:t>
            </a:r>
            <a:endParaRPr lang="en-US" dirty="0" smtClean="0"/>
          </a:p>
          <a:p>
            <a:pPr lvl="1"/>
            <a:r>
              <a:rPr lang="en-US" dirty="0" smtClean="0"/>
              <a:t>register1 </a:t>
            </a:r>
            <a:r>
              <a:rPr lang="en-US" dirty="0" smtClean="0">
                <a:sym typeface="Wingdings" pitchFamily="2" charset="2"/>
              </a:rPr>
              <a:t> </a:t>
            </a:r>
            <a:r>
              <a:rPr lang="en-US" dirty="0" err="1" smtClean="0">
                <a:sym typeface="Wingdings" pitchFamily="2" charset="2"/>
              </a:rPr>
              <a:t>immediate_number</a:t>
            </a:r>
            <a:r>
              <a:rPr lang="en-US" dirty="0" smtClean="0">
                <a:sym typeface="Wingdings" pitchFamily="2" charset="2"/>
              </a:rPr>
              <a:t>  </a:t>
            </a:r>
          </a:p>
          <a:p>
            <a:pPr lvl="1"/>
            <a:r>
              <a:rPr lang="en-US" dirty="0" smtClean="0">
                <a:solidFill>
                  <a:srgbClr val="FF0000"/>
                </a:solidFill>
                <a:sym typeface="Wingdings" pitchFamily="2" charset="2"/>
              </a:rPr>
              <a:t>** For now, immediate number must fit in 8 bits **</a:t>
            </a:r>
          </a:p>
          <a:p>
            <a:pPr lvl="1"/>
            <a:r>
              <a:rPr lang="en-US" b="1" dirty="0" smtClean="0">
                <a:sym typeface="Wingdings" pitchFamily="2" charset="2"/>
              </a:rPr>
              <a:t>Example :</a:t>
            </a:r>
          </a:p>
          <a:p>
            <a:pPr lvl="2"/>
            <a:r>
              <a:rPr lang="en-US" dirty="0" smtClean="0">
                <a:sym typeface="Wingdings" pitchFamily="2" charset="2"/>
              </a:rPr>
              <a:t>MOV   r0,  </a:t>
            </a:r>
            <a:r>
              <a:rPr lang="en-US" dirty="0" smtClean="0">
                <a:solidFill>
                  <a:srgbClr val="00B050"/>
                </a:solidFill>
                <a:sym typeface="Wingdings" pitchFamily="2" charset="2"/>
              </a:rPr>
              <a:t>#</a:t>
            </a:r>
            <a:r>
              <a:rPr lang="en-US" dirty="0" smtClean="0">
                <a:sym typeface="Wingdings" pitchFamily="2" charset="2"/>
              </a:rPr>
              <a:t>100      ; r0  100</a:t>
            </a:r>
            <a:r>
              <a:rPr lang="en-US" baseline="-25000" dirty="0" smtClean="0">
                <a:sym typeface="Wingdings" pitchFamily="2" charset="2"/>
              </a:rPr>
              <a:t>10</a:t>
            </a:r>
          </a:p>
          <a:p>
            <a:pPr lvl="2"/>
            <a:r>
              <a:rPr lang="en-US" dirty="0" smtClean="0"/>
              <a:t>MOV   r1,  </a:t>
            </a:r>
            <a:r>
              <a:rPr lang="en-US" dirty="0" smtClean="0">
                <a:solidFill>
                  <a:srgbClr val="00B050"/>
                </a:solidFill>
              </a:rPr>
              <a:t>#</a:t>
            </a:r>
            <a:r>
              <a:rPr lang="en-US" dirty="0" smtClean="0"/>
              <a:t>0x20    ; r1 </a:t>
            </a:r>
            <a:r>
              <a:rPr lang="en-US" dirty="0" smtClean="0">
                <a:sym typeface="Wingdings" pitchFamily="2" charset="2"/>
              </a:rPr>
              <a:t> 20</a:t>
            </a:r>
            <a:r>
              <a:rPr lang="en-US" baseline="-25000" dirty="0" smtClean="0">
                <a:sym typeface="Wingdings" pitchFamily="2" charset="2"/>
              </a:rPr>
              <a:t>16</a:t>
            </a:r>
            <a:endParaRPr lang="en-US" baseline="-25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sz="quarter" idx="1"/>
          </p:nvPr>
        </p:nvSpPr>
        <p:spPr/>
        <p:txBody>
          <a:bodyPr>
            <a:normAutofit/>
          </a:bodyPr>
          <a:lstStyle/>
          <a:p>
            <a:r>
              <a:rPr lang="en-US" dirty="0" smtClean="0"/>
              <a:t>To understand</a:t>
            </a:r>
          </a:p>
          <a:p>
            <a:pPr lvl="1"/>
            <a:r>
              <a:rPr lang="en-US" dirty="0" smtClean="0"/>
              <a:t>Computer Architecture</a:t>
            </a:r>
          </a:p>
          <a:p>
            <a:pPr lvl="1"/>
            <a:r>
              <a:rPr lang="en-US" dirty="0" smtClean="0"/>
              <a:t>Design Approaches : RISC and CISC</a:t>
            </a:r>
          </a:p>
          <a:p>
            <a:pPr lvl="1"/>
            <a:r>
              <a:rPr lang="en-US" dirty="0" smtClean="0"/>
              <a:t>Instruction Formats</a:t>
            </a:r>
          </a:p>
          <a:p>
            <a:pPr lvl="1"/>
            <a:r>
              <a:rPr lang="en-US" dirty="0" smtClean="0"/>
              <a:t>ARM Processor</a:t>
            </a:r>
          </a:p>
          <a:p>
            <a:pPr lvl="1"/>
            <a:endParaRPr lang="en-US"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instructions (1)</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solidFill>
                  <a:srgbClr val="0070C0"/>
                </a:solidFill>
              </a:rPr>
              <a:t>ADD</a:t>
            </a:r>
            <a:r>
              <a:rPr lang="en-US" dirty="0" smtClean="0"/>
              <a:t>  register1,  register2,  register3</a:t>
            </a:r>
          </a:p>
          <a:p>
            <a:pPr lvl="1"/>
            <a:r>
              <a:rPr lang="en-US" dirty="0" smtClean="0"/>
              <a:t>register1 </a:t>
            </a:r>
            <a:r>
              <a:rPr lang="en-US" dirty="0" smtClean="0">
                <a:sym typeface="Wingdings" pitchFamily="2" charset="2"/>
              </a:rPr>
              <a:t></a:t>
            </a:r>
            <a:r>
              <a:rPr lang="en-US" dirty="0" smtClean="0"/>
              <a:t>  register2 + register3</a:t>
            </a:r>
          </a:p>
          <a:p>
            <a:pPr lvl="1"/>
            <a:r>
              <a:rPr lang="en-US" b="1" dirty="0" smtClean="0"/>
              <a:t>Example :</a:t>
            </a:r>
          </a:p>
          <a:p>
            <a:pPr lvl="2"/>
            <a:r>
              <a:rPr lang="en-US" dirty="0" smtClean="0"/>
              <a:t>ADD   r0,  r1, r2         ; r0 </a:t>
            </a:r>
            <a:r>
              <a:rPr lang="en-US" dirty="0" smtClean="0">
                <a:sym typeface="Wingdings" pitchFamily="2" charset="2"/>
              </a:rPr>
              <a:t> r1 + r2</a:t>
            </a:r>
            <a:endParaRPr lang="en-US" dirty="0" smtClean="0"/>
          </a:p>
          <a:p>
            <a:pPr lvl="2"/>
            <a:r>
              <a:rPr lang="en-US" dirty="0" smtClean="0"/>
              <a:t>ADD   r5,  r3, r0         ; r5 </a:t>
            </a:r>
            <a:r>
              <a:rPr lang="en-US" dirty="0" smtClean="0">
                <a:sym typeface="Wingdings" pitchFamily="2" charset="2"/>
              </a:rPr>
              <a:t> r3 + r0</a:t>
            </a:r>
          </a:p>
          <a:p>
            <a:pPr lvl="2">
              <a:buNone/>
            </a:pPr>
            <a:endParaRPr lang="en-US" dirty="0" smtClean="0"/>
          </a:p>
          <a:p>
            <a:r>
              <a:rPr lang="en-US" b="1" dirty="0" smtClean="0">
                <a:solidFill>
                  <a:srgbClr val="0070C0"/>
                </a:solidFill>
              </a:rPr>
              <a:t>SUB</a:t>
            </a:r>
            <a:r>
              <a:rPr lang="en-US" dirty="0" smtClean="0"/>
              <a:t>  register1, register2, register3</a:t>
            </a:r>
          </a:p>
          <a:p>
            <a:pPr lvl="1"/>
            <a:r>
              <a:rPr lang="en-US" dirty="0" smtClean="0"/>
              <a:t>register1 </a:t>
            </a:r>
            <a:r>
              <a:rPr lang="en-US" dirty="0" smtClean="0">
                <a:sym typeface="Wingdings" pitchFamily="2" charset="2"/>
              </a:rPr>
              <a:t> register2 – register3</a:t>
            </a:r>
          </a:p>
          <a:p>
            <a:pPr lvl="1"/>
            <a:r>
              <a:rPr lang="en-US" b="1" dirty="0" smtClean="0">
                <a:sym typeface="Wingdings" pitchFamily="2" charset="2"/>
              </a:rPr>
              <a:t>Example :</a:t>
            </a:r>
          </a:p>
          <a:p>
            <a:pPr lvl="2"/>
            <a:r>
              <a:rPr lang="en-US" dirty="0" smtClean="0"/>
              <a:t>SUB   r0,  r1, r2         ; r0 </a:t>
            </a:r>
            <a:r>
              <a:rPr lang="en-US" dirty="0" smtClean="0">
                <a:sym typeface="Wingdings" pitchFamily="2" charset="2"/>
              </a:rPr>
              <a:t> r1 - r2</a:t>
            </a:r>
            <a:endParaRPr lang="en-US" dirty="0" smtClean="0"/>
          </a:p>
          <a:p>
            <a:pPr lvl="2"/>
            <a:r>
              <a:rPr lang="en-US" dirty="0" smtClean="0"/>
              <a:t>SUB   r5,  r3, r0         ; r5 </a:t>
            </a:r>
            <a:r>
              <a:rPr lang="en-US" dirty="0" smtClean="0">
                <a:sym typeface="Wingdings" pitchFamily="2" charset="2"/>
              </a:rPr>
              <a:t> r3 - r0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	AREA    </a:t>
            </a:r>
            <a:r>
              <a:rPr lang="en-US" dirty="0" err="1" smtClean="0"/>
              <a:t>FirstExample</a:t>
            </a:r>
            <a:r>
              <a:rPr lang="en-US" dirty="0" smtClean="0"/>
              <a:t>,  CODE, READONLY</a:t>
            </a:r>
          </a:p>
          <a:p>
            <a:pPr>
              <a:buNone/>
            </a:pPr>
            <a:r>
              <a:rPr lang="en-US" dirty="0" smtClean="0"/>
              <a:t>	ENTRY</a:t>
            </a:r>
          </a:p>
          <a:p>
            <a:pPr>
              <a:buNone/>
            </a:pPr>
            <a:r>
              <a:rPr lang="en-US" dirty="0" smtClean="0"/>
              <a:t>start</a:t>
            </a:r>
          </a:p>
          <a:p>
            <a:pPr>
              <a:buNone/>
            </a:pPr>
            <a:r>
              <a:rPr lang="en-US" dirty="0" smtClean="0"/>
              <a:t>	MOV   r0,  #10</a:t>
            </a:r>
          </a:p>
          <a:p>
            <a:pPr>
              <a:buNone/>
            </a:pPr>
            <a:r>
              <a:rPr lang="en-US" dirty="0" smtClean="0"/>
              <a:t>   MOV    r1, #0x20</a:t>
            </a:r>
          </a:p>
          <a:p>
            <a:pPr>
              <a:buNone/>
            </a:pPr>
            <a:r>
              <a:rPr lang="en-US" dirty="0" smtClean="0"/>
              <a:t>   ADD     r2,  r1,  r0</a:t>
            </a:r>
          </a:p>
          <a:p>
            <a:pPr>
              <a:buNone/>
            </a:pPr>
            <a:r>
              <a:rPr lang="en-US" dirty="0" smtClean="0"/>
              <a:t>   SUB      r3,  r1,  r0</a:t>
            </a:r>
          </a:p>
          <a:p>
            <a:pPr>
              <a:buNone/>
            </a:pPr>
            <a:r>
              <a:rPr lang="en-US" dirty="0" smtClean="0"/>
              <a:t>   </a:t>
            </a:r>
          </a:p>
          <a:p>
            <a:pPr>
              <a:buNone/>
            </a:pPr>
            <a:r>
              <a:rPr lang="en-US" dirty="0" smtClean="0"/>
              <a:t>   END</a:t>
            </a:r>
            <a:endParaRPr lang="en-US" dirty="0"/>
          </a:p>
        </p:txBody>
      </p:sp>
      <p:sp>
        <p:nvSpPr>
          <p:cNvPr id="4" name="Rectangle 3"/>
          <p:cNvSpPr/>
          <p:nvPr/>
        </p:nvSpPr>
        <p:spPr>
          <a:xfrm>
            <a:off x="5796136" y="2348880"/>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00</a:t>
            </a:r>
            <a:endParaRPr lang="en-US" sz="2400" dirty="0"/>
          </a:p>
        </p:txBody>
      </p:sp>
      <p:sp>
        <p:nvSpPr>
          <p:cNvPr id="5" name="Rectangle 4"/>
          <p:cNvSpPr/>
          <p:nvPr/>
        </p:nvSpPr>
        <p:spPr>
          <a:xfrm>
            <a:off x="5796136" y="3140968"/>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00</a:t>
            </a:r>
            <a:endParaRPr lang="en-US" sz="2400" dirty="0"/>
          </a:p>
        </p:txBody>
      </p:sp>
      <p:sp>
        <p:nvSpPr>
          <p:cNvPr id="6" name="Rectangle 5"/>
          <p:cNvSpPr/>
          <p:nvPr/>
        </p:nvSpPr>
        <p:spPr>
          <a:xfrm>
            <a:off x="5796136" y="3933056"/>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00</a:t>
            </a:r>
            <a:endParaRPr lang="en-US" sz="2400" dirty="0"/>
          </a:p>
        </p:txBody>
      </p:sp>
      <p:sp>
        <p:nvSpPr>
          <p:cNvPr id="7" name="Rectangle 6"/>
          <p:cNvSpPr/>
          <p:nvPr/>
        </p:nvSpPr>
        <p:spPr>
          <a:xfrm>
            <a:off x="5796136" y="4725144"/>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00</a:t>
            </a:r>
            <a:endParaRPr lang="en-US" sz="2400" dirty="0"/>
          </a:p>
        </p:txBody>
      </p:sp>
      <p:sp>
        <p:nvSpPr>
          <p:cNvPr id="8" name="Rectangle 7"/>
          <p:cNvSpPr/>
          <p:nvPr/>
        </p:nvSpPr>
        <p:spPr>
          <a:xfrm>
            <a:off x="5796136" y="5445224"/>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00</a:t>
            </a:r>
            <a:endParaRPr lang="en-US" sz="2400" dirty="0"/>
          </a:p>
        </p:txBody>
      </p:sp>
      <p:sp>
        <p:nvSpPr>
          <p:cNvPr id="9" name="TextBox 8"/>
          <p:cNvSpPr txBox="1"/>
          <p:nvPr/>
        </p:nvSpPr>
        <p:spPr>
          <a:xfrm>
            <a:off x="4716016" y="2420888"/>
            <a:ext cx="1087157" cy="400110"/>
          </a:xfrm>
          <a:prstGeom prst="rect">
            <a:avLst/>
          </a:prstGeom>
          <a:noFill/>
        </p:spPr>
        <p:txBody>
          <a:bodyPr wrap="none" rtlCol="0">
            <a:spAutoFit/>
          </a:bodyPr>
          <a:lstStyle/>
          <a:p>
            <a:r>
              <a:rPr lang="en-US" sz="2000" dirty="0" smtClean="0"/>
              <a:t>R15 (PC)</a:t>
            </a:r>
            <a:endParaRPr lang="en-US" sz="2000" dirty="0"/>
          </a:p>
        </p:txBody>
      </p:sp>
      <p:sp>
        <p:nvSpPr>
          <p:cNvPr id="10" name="Rectangle 9"/>
          <p:cNvSpPr/>
          <p:nvPr/>
        </p:nvSpPr>
        <p:spPr>
          <a:xfrm>
            <a:off x="4644008" y="2060848"/>
            <a:ext cx="4392488" cy="417646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270158" y="3244914"/>
            <a:ext cx="453970" cy="400110"/>
          </a:xfrm>
          <a:prstGeom prst="rect">
            <a:avLst/>
          </a:prstGeom>
          <a:noFill/>
        </p:spPr>
        <p:txBody>
          <a:bodyPr wrap="none" rtlCol="0">
            <a:spAutoFit/>
          </a:bodyPr>
          <a:lstStyle/>
          <a:p>
            <a:r>
              <a:rPr lang="en-US" sz="2000" dirty="0" smtClean="0"/>
              <a:t>R0</a:t>
            </a:r>
            <a:endParaRPr lang="en-US" sz="2000" dirty="0"/>
          </a:p>
        </p:txBody>
      </p:sp>
      <p:sp>
        <p:nvSpPr>
          <p:cNvPr id="12" name="TextBox 11"/>
          <p:cNvSpPr txBox="1"/>
          <p:nvPr/>
        </p:nvSpPr>
        <p:spPr>
          <a:xfrm>
            <a:off x="5292080" y="4005064"/>
            <a:ext cx="453970" cy="400110"/>
          </a:xfrm>
          <a:prstGeom prst="rect">
            <a:avLst/>
          </a:prstGeom>
          <a:noFill/>
        </p:spPr>
        <p:txBody>
          <a:bodyPr wrap="none" rtlCol="0">
            <a:spAutoFit/>
          </a:bodyPr>
          <a:lstStyle/>
          <a:p>
            <a:r>
              <a:rPr lang="en-US" sz="2000" dirty="0" smtClean="0"/>
              <a:t>R1</a:t>
            </a:r>
            <a:endParaRPr lang="en-US" sz="2000" dirty="0"/>
          </a:p>
        </p:txBody>
      </p:sp>
      <p:sp>
        <p:nvSpPr>
          <p:cNvPr id="13" name="TextBox 12"/>
          <p:cNvSpPr txBox="1"/>
          <p:nvPr/>
        </p:nvSpPr>
        <p:spPr>
          <a:xfrm>
            <a:off x="5292080" y="4808770"/>
            <a:ext cx="453970" cy="400110"/>
          </a:xfrm>
          <a:prstGeom prst="rect">
            <a:avLst/>
          </a:prstGeom>
          <a:noFill/>
        </p:spPr>
        <p:txBody>
          <a:bodyPr wrap="none" rtlCol="0">
            <a:spAutoFit/>
          </a:bodyPr>
          <a:lstStyle/>
          <a:p>
            <a:r>
              <a:rPr lang="en-US" sz="2000" dirty="0" smtClean="0"/>
              <a:t>R2</a:t>
            </a:r>
            <a:endParaRPr lang="en-US" sz="2000" dirty="0"/>
          </a:p>
        </p:txBody>
      </p:sp>
      <p:sp>
        <p:nvSpPr>
          <p:cNvPr id="14" name="TextBox 13"/>
          <p:cNvSpPr txBox="1"/>
          <p:nvPr/>
        </p:nvSpPr>
        <p:spPr>
          <a:xfrm>
            <a:off x="5292080" y="5549170"/>
            <a:ext cx="453970" cy="400110"/>
          </a:xfrm>
          <a:prstGeom prst="rect">
            <a:avLst/>
          </a:prstGeom>
          <a:noFill/>
        </p:spPr>
        <p:txBody>
          <a:bodyPr wrap="none" rtlCol="0">
            <a:spAutoFit/>
          </a:bodyPr>
          <a:lstStyle/>
          <a:p>
            <a:r>
              <a:rPr lang="en-US" sz="2000" dirty="0" smtClean="0"/>
              <a:t>R3</a:t>
            </a:r>
            <a:endParaRPr lang="en-US" sz="2000" dirty="0"/>
          </a:p>
        </p:txBody>
      </p:sp>
      <p:sp>
        <p:nvSpPr>
          <p:cNvPr id="15" name="Right Arrow 14"/>
          <p:cNvSpPr/>
          <p:nvPr/>
        </p:nvSpPr>
        <p:spPr>
          <a:xfrm>
            <a:off x="251520" y="3140968"/>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796136" y="2348880"/>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04</a:t>
            </a:r>
            <a:endParaRPr lang="en-US" sz="2400" dirty="0"/>
          </a:p>
        </p:txBody>
      </p:sp>
      <p:sp>
        <p:nvSpPr>
          <p:cNvPr id="17" name="Rectangle 16"/>
          <p:cNvSpPr/>
          <p:nvPr/>
        </p:nvSpPr>
        <p:spPr>
          <a:xfrm>
            <a:off x="5796136" y="3140968"/>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0A</a:t>
            </a:r>
            <a:endParaRPr lang="en-US" sz="2400" dirty="0"/>
          </a:p>
        </p:txBody>
      </p:sp>
      <p:sp>
        <p:nvSpPr>
          <p:cNvPr id="18" name="Right Arrow 17"/>
          <p:cNvSpPr/>
          <p:nvPr/>
        </p:nvSpPr>
        <p:spPr>
          <a:xfrm>
            <a:off x="272728" y="3623816"/>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796136" y="2348880"/>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08</a:t>
            </a:r>
            <a:endParaRPr lang="en-US" sz="2400" dirty="0"/>
          </a:p>
        </p:txBody>
      </p:sp>
      <p:sp>
        <p:nvSpPr>
          <p:cNvPr id="20" name="Rectangle 19"/>
          <p:cNvSpPr/>
          <p:nvPr/>
        </p:nvSpPr>
        <p:spPr>
          <a:xfrm>
            <a:off x="5796136" y="3933056"/>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20</a:t>
            </a:r>
            <a:endParaRPr lang="en-US" sz="2400" dirty="0"/>
          </a:p>
        </p:txBody>
      </p:sp>
      <p:sp>
        <p:nvSpPr>
          <p:cNvPr id="21" name="Right Arrow 20"/>
          <p:cNvSpPr/>
          <p:nvPr/>
        </p:nvSpPr>
        <p:spPr>
          <a:xfrm>
            <a:off x="271840" y="4108440"/>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796136" y="2348880"/>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0C</a:t>
            </a:r>
            <a:endParaRPr lang="en-US" sz="2400" dirty="0"/>
          </a:p>
        </p:txBody>
      </p:sp>
      <p:sp>
        <p:nvSpPr>
          <p:cNvPr id="23" name="Rectangle 22"/>
          <p:cNvSpPr/>
          <p:nvPr/>
        </p:nvSpPr>
        <p:spPr>
          <a:xfrm>
            <a:off x="5796136" y="4725144"/>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2A</a:t>
            </a:r>
            <a:endParaRPr lang="en-US" sz="2400" dirty="0"/>
          </a:p>
        </p:txBody>
      </p:sp>
      <p:sp>
        <p:nvSpPr>
          <p:cNvPr id="24" name="Right Arrow 23"/>
          <p:cNvSpPr/>
          <p:nvPr/>
        </p:nvSpPr>
        <p:spPr>
          <a:xfrm>
            <a:off x="282000" y="4581128"/>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796136" y="5445224"/>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16</a:t>
            </a:r>
            <a:endParaRPr lang="en-US" sz="2400" dirty="0"/>
          </a:p>
        </p:txBody>
      </p:sp>
      <p:sp>
        <p:nvSpPr>
          <p:cNvPr id="26" name="Rectangle 25"/>
          <p:cNvSpPr/>
          <p:nvPr/>
        </p:nvSpPr>
        <p:spPr>
          <a:xfrm>
            <a:off x="5796136" y="2348880"/>
            <a:ext cx="316835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0x00 00 00 10</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1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18"/>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xit" presetSubtype="0" fill="hold" grpId="1" nodeType="withEffect">
                                  <p:stCondLst>
                                    <p:cond delay="0"/>
                                  </p:stCondLst>
                                  <p:childTnLst>
                                    <p:set>
                                      <p:cBhvr>
                                        <p:cTn id="48" dur="1" fill="hold">
                                          <p:stCondLst>
                                            <p:cond delay="0"/>
                                          </p:stCondLst>
                                        </p:cTn>
                                        <p:tgtEl>
                                          <p:spTgt spid="21"/>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6" grpId="0" animBg="1"/>
      <p:bldP spid="17" grpId="0" animBg="1"/>
      <p:bldP spid="18" grpId="0" animBg="1"/>
      <p:bldP spid="18" grpId="1" animBg="1"/>
      <p:bldP spid="19" grpId="0" animBg="1"/>
      <p:bldP spid="20" grpId="0" animBg="1"/>
      <p:bldP spid="21" grpId="0" animBg="1"/>
      <p:bldP spid="21" grpId="1" animBg="1"/>
      <p:bldP spid="22" grpId="0" animBg="1"/>
      <p:bldP spid="23" grpId="0" animBg="1"/>
      <p:bldP spid="24" grpId="0" animBg="1"/>
      <p:bldP spid="25" grpId="0" animBg="1"/>
      <p:bldP spid="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3</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Given the following code</a:t>
            </a:r>
          </a:p>
          <a:p>
            <a:pPr lvl="2">
              <a:buNone/>
            </a:pPr>
            <a:r>
              <a:rPr lang="en-US" dirty="0" smtClean="0"/>
              <a:t>	  AREA  assignment, CODE, READONLY</a:t>
            </a:r>
          </a:p>
          <a:p>
            <a:pPr lvl="2">
              <a:buNone/>
            </a:pPr>
            <a:r>
              <a:rPr lang="en-US" dirty="0" smtClean="0"/>
              <a:t>  	  ENTRY</a:t>
            </a:r>
          </a:p>
          <a:p>
            <a:pPr lvl="2">
              <a:buNone/>
            </a:pPr>
            <a:r>
              <a:rPr lang="en-US" dirty="0" smtClean="0"/>
              <a:t>	  MOV   r0,  #12</a:t>
            </a:r>
          </a:p>
          <a:p>
            <a:pPr lvl="2">
              <a:buNone/>
            </a:pPr>
            <a:r>
              <a:rPr lang="en-US" dirty="0" smtClean="0"/>
              <a:t>      MOV   r1,  #15</a:t>
            </a:r>
          </a:p>
          <a:p>
            <a:pPr lvl="2">
              <a:buNone/>
            </a:pPr>
            <a:r>
              <a:rPr lang="en-US" dirty="0" smtClean="0"/>
              <a:t>      MOV   r2,  r1</a:t>
            </a:r>
          </a:p>
          <a:p>
            <a:pPr lvl="2">
              <a:buNone/>
            </a:pPr>
            <a:r>
              <a:rPr lang="en-US" dirty="0" smtClean="0"/>
              <a:t>      ADD    r2,  r0,  r2 </a:t>
            </a:r>
          </a:p>
          <a:p>
            <a:pPr lvl="2">
              <a:buNone/>
            </a:pPr>
            <a:r>
              <a:rPr lang="en-US" dirty="0" smtClean="0"/>
              <a:t>      SUB     r2,  r2,  r0</a:t>
            </a:r>
          </a:p>
          <a:p>
            <a:pPr lvl="2">
              <a:buNone/>
            </a:pPr>
            <a:r>
              <a:rPr lang="en-US" dirty="0" smtClean="0"/>
              <a:t>      END </a:t>
            </a:r>
          </a:p>
          <a:p>
            <a:pPr>
              <a:buNone/>
            </a:pPr>
            <a:r>
              <a:rPr lang="en-US" dirty="0" smtClean="0"/>
              <a:t>    What are the data contains in r0, r1, r2 </a:t>
            </a:r>
            <a:r>
              <a:rPr lang="en-US" dirty="0" smtClean="0">
                <a:solidFill>
                  <a:srgbClr val="FF0000"/>
                </a:solidFill>
              </a:rPr>
              <a:t>and PC registers </a:t>
            </a:r>
            <a:r>
              <a:rPr lang="en-US" dirty="0" smtClean="0"/>
              <a:t>? (answer in hexadecimal system)</a:t>
            </a:r>
          </a:p>
          <a:p>
            <a:r>
              <a:rPr lang="en-US" dirty="0" smtClean="0"/>
              <a:t>Write a program in assembly to compute the following equation</a:t>
            </a:r>
          </a:p>
          <a:p>
            <a:pPr algn="ctr">
              <a:buNone/>
            </a:pPr>
            <a:r>
              <a:rPr lang="en-US" dirty="0" smtClean="0"/>
              <a:t>	Result   =  (5 + 3 + 10) – 4 </a:t>
            </a:r>
          </a:p>
          <a:p>
            <a:pPr>
              <a:buNone/>
            </a:pPr>
            <a:r>
              <a:rPr lang="en-US" dirty="0" smtClean="0"/>
              <a:t>	by using only 2 registers (r0 and r1), the result stores at r0 register.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Architecture</a:t>
            </a:r>
            <a:endParaRPr lang="en-US" dirty="0"/>
          </a:p>
        </p:txBody>
      </p:sp>
      <p:grpSp>
        <p:nvGrpSpPr>
          <p:cNvPr id="3" name="Group 20"/>
          <p:cNvGrpSpPr/>
          <p:nvPr/>
        </p:nvGrpSpPr>
        <p:grpSpPr>
          <a:xfrm>
            <a:off x="38253" y="2195572"/>
            <a:ext cx="4821779" cy="3393668"/>
            <a:chOff x="110522" y="2132856"/>
            <a:chExt cx="5594556" cy="3681700"/>
          </a:xfrm>
        </p:grpSpPr>
        <p:sp>
          <p:nvSpPr>
            <p:cNvPr id="4" name="Rectangle 3"/>
            <p:cNvSpPr/>
            <p:nvPr/>
          </p:nvSpPr>
          <p:spPr>
            <a:xfrm>
              <a:off x="1600622" y="5310500"/>
              <a:ext cx="3816424" cy="504056"/>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smtClean="0"/>
                <a:t>VLSI Circuit Design</a:t>
              </a:r>
              <a:endParaRPr lang="en-US" sz="1600" dirty="0"/>
            </a:p>
          </p:txBody>
        </p:sp>
        <p:sp>
          <p:nvSpPr>
            <p:cNvPr id="5" name="Rectangle 4"/>
            <p:cNvSpPr/>
            <p:nvPr/>
          </p:nvSpPr>
          <p:spPr>
            <a:xfrm>
              <a:off x="1600622" y="4806444"/>
              <a:ext cx="3816424" cy="504056"/>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smtClean="0"/>
                <a:t>Digital Design</a:t>
              </a:r>
              <a:endParaRPr lang="en-US" sz="1600" dirty="0"/>
            </a:p>
          </p:txBody>
        </p:sp>
        <p:sp>
          <p:nvSpPr>
            <p:cNvPr id="6" name="Rectangle 5"/>
            <p:cNvSpPr/>
            <p:nvPr/>
          </p:nvSpPr>
          <p:spPr>
            <a:xfrm>
              <a:off x="1600622" y="4302388"/>
              <a:ext cx="1944216" cy="504056"/>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smtClean="0"/>
                <a:t>Processor Architecture</a:t>
              </a:r>
              <a:endParaRPr lang="en-US" sz="1600" dirty="0"/>
            </a:p>
          </p:txBody>
        </p:sp>
        <p:sp>
          <p:nvSpPr>
            <p:cNvPr id="7" name="Rectangle 6"/>
            <p:cNvSpPr/>
            <p:nvPr/>
          </p:nvSpPr>
          <p:spPr>
            <a:xfrm>
              <a:off x="3544838" y="4302388"/>
              <a:ext cx="1872208" cy="504056"/>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smtClean="0"/>
                <a:t>I/O System</a:t>
              </a:r>
              <a:endParaRPr lang="en-US" sz="1600" dirty="0"/>
            </a:p>
          </p:txBody>
        </p:sp>
        <p:sp>
          <p:nvSpPr>
            <p:cNvPr id="9" name="Rectangle 8"/>
            <p:cNvSpPr/>
            <p:nvPr/>
          </p:nvSpPr>
          <p:spPr>
            <a:xfrm>
              <a:off x="1600622" y="2142148"/>
              <a:ext cx="2952328" cy="1656184"/>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t"/>
            <a:lstStyle/>
            <a:p>
              <a:endParaRPr lang="en-US" sz="1600" dirty="0" smtClean="0"/>
            </a:p>
            <a:p>
              <a:r>
                <a:rPr lang="en-US" sz="1600" dirty="0" smtClean="0"/>
                <a:t>    Application</a:t>
              </a:r>
              <a:endParaRPr lang="en-US" sz="1600" dirty="0"/>
            </a:p>
          </p:txBody>
        </p:sp>
        <p:sp>
          <p:nvSpPr>
            <p:cNvPr id="11" name="Rectangle 10"/>
            <p:cNvSpPr/>
            <p:nvPr/>
          </p:nvSpPr>
          <p:spPr>
            <a:xfrm>
              <a:off x="3256806" y="2862228"/>
              <a:ext cx="2160240" cy="936104"/>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smtClean="0"/>
                <a:t>Operating </a:t>
              </a:r>
            </a:p>
            <a:p>
              <a:pPr algn="ctr"/>
              <a:r>
                <a:rPr lang="en-US" sz="1600" dirty="0" smtClean="0"/>
                <a:t>System</a:t>
              </a:r>
              <a:endParaRPr lang="en-US" sz="1600" dirty="0"/>
            </a:p>
          </p:txBody>
        </p:sp>
        <p:sp>
          <p:nvSpPr>
            <p:cNvPr id="10" name="Rectangle 9"/>
            <p:cNvSpPr/>
            <p:nvPr/>
          </p:nvSpPr>
          <p:spPr>
            <a:xfrm>
              <a:off x="2032670" y="3222268"/>
              <a:ext cx="1728192" cy="576064"/>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smtClean="0"/>
                <a:t>Compiler</a:t>
              </a:r>
              <a:endParaRPr lang="en-US" sz="1600" dirty="0"/>
            </a:p>
          </p:txBody>
        </p:sp>
        <p:sp>
          <p:nvSpPr>
            <p:cNvPr id="8" name="Rectangle 7"/>
            <p:cNvSpPr/>
            <p:nvPr/>
          </p:nvSpPr>
          <p:spPr>
            <a:xfrm>
              <a:off x="1312590" y="3798332"/>
              <a:ext cx="4392488" cy="504056"/>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t>INSTRUCTION SET ARCHITECTURE</a:t>
              </a:r>
              <a:endParaRPr lang="en-US" sz="1600" dirty="0"/>
            </a:p>
          </p:txBody>
        </p:sp>
        <p:sp>
          <p:nvSpPr>
            <p:cNvPr id="12" name="TextBox 11"/>
            <p:cNvSpPr txBox="1"/>
            <p:nvPr/>
          </p:nvSpPr>
          <p:spPr>
            <a:xfrm>
              <a:off x="110522" y="3726324"/>
              <a:ext cx="1203910" cy="634407"/>
            </a:xfrm>
            <a:prstGeom prst="rect">
              <a:avLst/>
            </a:prstGeom>
            <a:noFill/>
          </p:spPr>
          <p:txBody>
            <a:bodyPr wrap="none" rtlCol="0">
              <a:spAutoFit/>
            </a:bodyPr>
            <a:lstStyle/>
            <a:p>
              <a:pPr algn="ctr"/>
              <a:r>
                <a:rPr lang="en-US" sz="1600" dirty="0" smtClean="0"/>
                <a:t>Level of</a:t>
              </a:r>
            </a:p>
            <a:p>
              <a:pPr algn="ctr"/>
              <a:r>
                <a:rPr lang="en-US" sz="1600" dirty="0" smtClean="0"/>
                <a:t>Abstraction</a:t>
              </a:r>
              <a:endParaRPr lang="en-US" sz="1600" dirty="0"/>
            </a:p>
          </p:txBody>
        </p:sp>
        <p:sp>
          <p:nvSpPr>
            <p:cNvPr id="13" name="TextBox 12"/>
            <p:cNvSpPr txBox="1"/>
            <p:nvPr/>
          </p:nvSpPr>
          <p:spPr>
            <a:xfrm>
              <a:off x="464058" y="5445224"/>
              <a:ext cx="506164" cy="367288"/>
            </a:xfrm>
            <a:prstGeom prst="rect">
              <a:avLst/>
            </a:prstGeom>
            <a:noFill/>
          </p:spPr>
          <p:txBody>
            <a:bodyPr wrap="none" rtlCol="0">
              <a:spAutoFit/>
            </a:bodyPr>
            <a:lstStyle/>
            <a:p>
              <a:pPr algn="ctr"/>
              <a:r>
                <a:rPr lang="en-US" sz="1600" dirty="0" smtClean="0"/>
                <a:t>low</a:t>
              </a:r>
            </a:p>
          </p:txBody>
        </p:sp>
        <p:sp>
          <p:nvSpPr>
            <p:cNvPr id="14" name="TextBox 13"/>
            <p:cNvSpPr txBox="1"/>
            <p:nvPr/>
          </p:nvSpPr>
          <p:spPr>
            <a:xfrm>
              <a:off x="429879" y="2132856"/>
              <a:ext cx="572505" cy="367288"/>
            </a:xfrm>
            <a:prstGeom prst="rect">
              <a:avLst/>
            </a:prstGeom>
            <a:noFill/>
          </p:spPr>
          <p:txBody>
            <a:bodyPr wrap="none" rtlCol="0">
              <a:spAutoFit/>
            </a:bodyPr>
            <a:lstStyle/>
            <a:p>
              <a:pPr algn="ctr"/>
              <a:r>
                <a:rPr lang="en-US" sz="1600" dirty="0" smtClean="0"/>
                <a:t>high</a:t>
              </a:r>
            </a:p>
          </p:txBody>
        </p:sp>
        <p:cxnSp>
          <p:nvCxnSpPr>
            <p:cNvPr id="18" name="Straight Arrow Connector 17"/>
            <p:cNvCxnSpPr>
              <a:stCxn id="12" idx="0"/>
              <a:endCxn id="14" idx="2"/>
            </p:cNvCxnSpPr>
            <p:nvPr/>
          </p:nvCxnSpPr>
          <p:spPr>
            <a:xfrm flipV="1">
              <a:off x="712477" y="2500144"/>
              <a:ext cx="3655" cy="122618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2" idx="2"/>
              <a:endCxn id="13" idx="0"/>
            </p:cNvCxnSpPr>
            <p:nvPr/>
          </p:nvCxnSpPr>
          <p:spPr>
            <a:xfrm>
              <a:off x="712477" y="4360731"/>
              <a:ext cx="4664" cy="1084493"/>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a:off x="5580112" y="1700808"/>
            <a:ext cx="1800200" cy="57606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smtClean="0"/>
              <a:t>High Level Language Program</a:t>
            </a:r>
            <a:endParaRPr lang="en-US" sz="1600" dirty="0"/>
          </a:p>
        </p:txBody>
      </p:sp>
      <p:sp>
        <p:nvSpPr>
          <p:cNvPr id="23" name="Rectangle 22"/>
          <p:cNvSpPr/>
          <p:nvPr/>
        </p:nvSpPr>
        <p:spPr>
          <a:xfrm>
            <a:off x="5580112" y="3140968"/>
            <a:ext cx="1800200" cy="57606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smtClean="0"/>
              <a:t>Assembly Language Program</a:t>
            </a:r>
            <a:endParaRPr lang="en-US" sz="1600" dirty="0"/>
          </a:p>
        </p:txBody>
      </p:sp>
      <p:sp>
        <p:nvSpPr>
          <p:cNvPr id="24" name="Rectangle 23"/>
          <p:cNvSpPr/>
          <p:nvPr/>
        </p:nvSpPr>
        <p:spPr>
          <a:xfrm>
            <a:off x="5580112" y="4437112"/>
            <a:ext cx="1800200" cy="57606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smtClean="0"/>
              <a:t>Machine Language Program</a:t>
            </a:r>
            <a:endParaRPr lang="en-US" sz="1600" dirty="0"/>
          </a:p>
        </p:txBody>
      </p:sp>
      <p:sp>
        <p:nvSpPr>
          <p:cNvPr id="25" name="Rectangle 24"/>
          <p:cNvSpPr/>
          <p:nvPr/>
        </p:nvSpPr>
        <p:spPr>
          <a:xfrm>
            <a:off x="5580112" y="5877272"/>
            <a:ext cx="1800200" cy="57606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smtClean="0"/>
              <a:t>Control Signal Specification</a:t>
            </a:r>
            <a:endParaRPr lang="en-US" sz="1600" dirty="0"/>
          </a:p>
        </p:txBody>
      </p:sp>
      <p:cxnSp>
        <p:nvCxnSpPr>
          <p:cNvPr id="27" name="Straight Arrow Connector 26"/>
          <p:cNvCxnSpPr>
            <a:stCxn id="22" idx="2"/>
            <a:endCxn id="23" idx="0"/>
          </p:cNvCxnSpPr>
          <p:nvPr/>
        </p:nvCxnSpPr>
        <p:spPr>
          <a:xfrm>
            <a:off x="6480212" y="2276872"/>
            <a:ext cx="0" cy="864096"/>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3" idx="2"/>
            <a:endCxn id="24" idx="0"/>
          </p:cNvCxnSpPr>
          <p:nvPr/>
        </p:nvCxnSpPr>
        <p:spPr>
          <a:xfrm>
            <a:off x="6480212" y="3717032"/>
            <a:ext cx="0" cy="720080"/>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4" idx="2"/>
            <a:endCxn id="25" idx="0"/>
          </p:cNvCxnSpPr>
          <p:nvPr/>
        </p:nvCxnSpPr>
        <p:spPr>
          <a:xfrm>
            <a:off x="6480212" y="5013176"/>
            <a:ext cx="0" cy="864096"/>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508104" y="2420888"/>
            <a:ext cx="1015021" cy="369332"/>
          </a:xfrm>
          <a:prstGeom prst="rect">
            <a:avLst/>
          </a:prstGeom>
          <a:noFill/>
        </p:spPr>
        <p:txBody>
          <a:bodyPr wrap="none" rtlCol="0">
            <a:spAutoFit/>
          </a:bodyPr>
          <a:lstStyle/>
          <a:p>
            <a:r>
              <a:rPr lang="en-US" dirty="0" smtClean="0"/>
              <a:t>Compiler</a:t>
            </a:r>
            <a:endParaRPr lang="en-US" dirty="0"/>
          </a:p>
        </p:txBody>
      </p:sp>
      <p:sp>
        <p:nvSpPr>
          <p:cNvPr id="33" name="TextBox 32"/>
          <p:cNvSpPr txBox="1"/>
          <p:nvPr/>
        </p:nvSpPr>
        <p:spPr>
          <a:xfrm>
            <a:off x="5426571" y="3861048"/>
            <a:ext cx="1117614" cy="369332"/>
          </a:xfrm>
          <a:prstGeom prst="rect">
            <a:avLst/>
          </a:prstGeom>
          <a:noFill/>
        </p:spPr>
        <p:txBody>
          <a:bodyPr wrap="none" rtlCol="0">
            <a:spAutoFit/>
          </a:bodyPr>
          <a:lstStyle/>
          <a:p>
            <a:r>
              <a:rPr lang="en-US" dirty="0" smtClean="0"/>
              <a:t>Assembler</a:t>
            </a:r>
            <a:endParaRPr lang="en-US" dirty="0"/>
          </a:p>
        </p:txBody>
      </p:sp>
      <p:sp>
        <p:nvSpPr>
          <p:cNvPr id="34" name="TextBox 33"/>
          <p:cNvSpPr txBox="1"/>
          <p:nvPr/>
        </p:nvSpPr>
        <p:spPr>
          <a:xfrm>
            <a:off x="5095106" y="5085184"/>
            <a:ext cx="1430200" cy="646331"/>
          </a:xfrm>
          <a:prstGeom prst="rect">
            <a:avLst/>
          </a:prstGeom>
          <a:noFill/>
        </p:spPr>
        <p:txBody>
          <a:bodyPr wrap="none" rtlCol="0">
            <a:spAutoFit/>
          </a:bodyPr>
          <a:lstStyle/>
          <a:p>
            <a:pPr algn="r"/>
            <a:r>
              <a:rPr lang="en-US" dirty="0" smtClean="0"/>
              <a:t>Machine </a:t>
            </a:r>
          </a:p>
          <a:p>
            <a:pPr algn="r"/>
            <a:r>
              <a:rPr lang="en-US" dirty="0" smtClean="0"/>
              <a:t>Interpretation</a:t>
            </a:r>
            <a:endParaRPr lang="en-US" dirty="0"/>
          </a:p>
        </p:txBody>
      </p:sp>
      <p:sp>
        <p:nvSpPr>
          <p:cNvPr id="35" name="Rectangle 34"/>
          <p:cNvSpPr/>
          <p:nvPr/>
        </p:nvSpPr>
        <p:spPr>
          <a:xfrm>
            <a:off x="7524328" y="1700808"/>
            <a:ext cx="1440160" cy="9361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dirty="0" smtClean="0"/>
              <a:t>x = y[</a:t>
            </a:r>
            <a:r>
              <a:rPr lang="en-US" dirty="0" err="1" smtClean="0"/>
              <a:t>i</a:t>
            </a:r>
            <a:r>
              <a:rPr lang="en-US" dirty="0" smtClean="0"/>
              <a:t> + 1];</a:t>
            </a:r>
          </a:p>
          <a:p>
            <a:r>
              <a:rPr lang="en-US" dirty="0" smtClean="0"/>
              <a:t>x += 10;</a:t>
            </a:r>
            <a:endParaRPr lang="en-US" dirty="0"/>
          </a:p>
        </p:txBody>
      </p:sp>
      <p:sp>
        <p:nvSpPr>
          <p:cNvPr id="36" name="Rectangle 35"/>
          <p:cNvSpPr/>
          <p:nvPr/>
        </p:nvSpPr>
        <p:spPr>
          <a:xfrm>
            <a:off x="7524328" y="3140968"/>
            <a:ext cx="1440160" cy="9361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dirty="0" smtClean="0"/>
              <a:t>LDA   02E</a:t>
            </a:r>
          </a:p>
          <a:p>
            <a:r>
              <a:rPr lang="en-US" dirty="0" smtClean="0"/>
              <a:t>ADD  02F</a:t>
            </a:r>
          </a:p>
          <a:p>
            <a:r>
              <a:rPr lang="en-US" dirty="0" smtClean="0"/>
              <a:t>ST0   030</a:t>
            </a:r>
            <a:endParaRPr lang="en-US" dirty="0"/>
          </a:p>
        </p:txBody>
      </p:sp>
      <p:sp>
        <p:nvSpPr>
          <p:cNvPr id="37" name="Rectangle 36"/>
          <p:cNvSpPr/>
          <p:nvPr/>
        </p:nvSpPr>
        <p:spPr>
          <a:xfrm>
            <a:off x="7524328" y="4437112"/>
            <a:ext cx="1440160" cy="9361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dirty="0" smtClean="0"/>
              <a:t>0011   1001 1000   0010</a:t>
            </a:r>
            <a:endParaRPr lang="en-US" dirty="0"/>
          </a:p>
        </p:txBody>
      </p:sp>
      <p:cxnSp>
        <p:nvCxnSpPr>
          <p:cNvPr id="39" name="Straight Connector 38"/>
          <p:cNvCxnSpPr/>
          <p:nvPr/>
        </p:nvCxnSpPr>
        <p:spPr>
          <a:xfrm>
            <a:off x="5076056" y="1772816"/>
            <a:ext cx="0" cy="4824536"/>
          </a:xfrm>
          <a:prstGeom prst="line">
            <a:avLst/>
          </a:prstGeom>
          <a:ln w="38100">
            <a:solidFill>
              <a:schemeClr val="accent4">
                <a:lumMod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What is “Instruction Set Architecture (ISA)”</a:t>
            </a:r>
            <a:endParaRPr lang="en-US" sz="3600" dirty="0"/>
          </a:p>
        </p:txBody>
      </p:sp>
      <p:sp>
        <p:nvSpPr>
          <p:cNvPr id="3" name="Content Placeholder 2"/>
          <p:cNvSpPr>
            <a:spLocks noGrp="1"/>
          </p:cNvSpPr>
          <p:nvPr>
            <p:ph sz="quarter" idx="1"/>
          </p:nvPr>
        </p:nvSpPr>
        <p:spPr/>
        <p:txBody>
          <a:bodyPr>
            <a:normAutofit fontScale="85000" lnSpcReduction="20000"/>
          </a:bodyPr>
          <a:lstStyle/>
          <a:p>
            <a:r>
              <a:rPr lang="en-US" dirty="0" smtClean="0"/>
              <a:t>The attributes of [computing] system as seen by the programmer. i.e. the conceptual structure and functional behavior, as distinct from the organization of the data flows and controls the logic design, and the physical implementation.</a:t>
            </a:r>
          </a:p>
          <a:p>
            <a:pPr>
              <a:buNone/>
            </a:pPr>
            <a:endParaRPr lang="en-US" dirty="0" smtClean="0"/>
          </a:p>
          <a:p>
            <a:r>
              <a:rPr lang="en-US" dirty="0" smtClean="0"/>
              <a:t>ISA includes :</a:t>
            </a:r>
          </a:p>
          <a:p>
            <a:pPr lvl="1"/>
            <a:r>
              <a:rPr lang="en-US" dirty="0" smtClean="0"/>
              <a:t>Organization of Programmable Storage</a:t>
            </a:r>
          </a:p>
          <a:p>
            <a:pPr lvl="1"/>
            <a:r>
              <a:rPr lang="en-US" dirty="0" smtClean="0"/>
              <a:t>Data Types and Data Structures: Encoding &amp; Representation</a:t>
            </a:r>
          </a:p>
          <a:p>
            <a:pPr lvl="1"/>
            <a:r>
              <a:rPr lang="en-US" dirty="0" smtClean="0"/>
              <a:t>Instruction Formats</a:t>
            </a:r>
          </a:p>
          <a:p>
            <a:pPr lvl="1"/>
            <a:r>
              <a:rPr lang="en-US" dirty="0" smtClean="0"/>
              <a:t>Instruction (or Operation Code) Set</a:t>
            </a:r>
          </a:p>
          <a:p>
            <a:pPr lvl="1"/>
            <a:r>
              <a:rPr lang="en-US" dirty="0" smtClean="0"/>
              <a:t>Modes of Addressing and Accessing Data Items and Instructions</a:t>
            </a:r>
          </a:p>
          <a:p>
            <a:pPr lvl="1"/>
            <a:r>
              <a:rPr lang="en-US" dirty="0" smtClean="0"/>
              <a:t>Exceptional Conditions</a:t>
            </a:r>
          </a:p>
          <a:p>
            <a:pPr lvl="1"/>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 Set Architecture (ISA)</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 very important abstraction</a:t>
            </a:r>
          </a:p>
          <a:p>
            <a:pPr lvl="1"/>
            <a:r>
              <a:rPr lang="en-US" dirty="0" smtClean="0"/>
              <a:t>Interface between hardware and low-level software</a:t>
            </a:r>
          </a:p>
          <a:p>
            <a:pPr lvl="1"/>
            <a:r>
              <a:rPr lang="en-US" dirty="0" smtClean="0"/>
              <a:t>Standardizes instructions, machine language bit patterns, etc.</a:t>
            </a:r>
          </a:p>
          <a:p>
            <a:pPr lvl="1"/>
            <a:r>
              <a:rPr lang="en-US" dirty="0" smtClean="0"/>
              <a:t>Advantage : different implementations of the same architecture</a:t>
            </a:r>
          </a:p>
          <a:p>
            <a:r>
              <a:rPr lang="en-US" dirty="0" smtClean="0"/>
              <a:t>Modern instruction set architectures :</a:t>
            </a:r>
          </a:p>
          <a:p>
            <a:pPr lvl="1"/>
            <a:r>
              <a:rPr lang="en-US" dirty="0" smtClean="0"/>
              <a:t>80x86/Pentium/AMD</a:t>
            </a:r>
          </a:p>
          <a:p>
            <a:pPr lvl="1"/>
            <a:r>
              <a:rPr lang="en-US" dirty="0" smtClean="0"/>
              <a:t>PowerPC</a:t>
            </a:r>
          </a:p>
          <a:p>
            <a:pPr lvl="1"/>
            <a:r>
              <a:rPr lang="en-US" dirty="0" smtClean="0"/>
              <a:t>SPARC</a:t>
            </a:r>
          </a:p>
          <a:p>
            <a:pPr lvl="1"/>
            <a:r>
              <a:rPr lang="en-US" dirty="0" smtClean="0"/>
              <a:t>ARM ,etc.</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Processor Design Trade-Off</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The art of processor design is to define an instruction set that supports the functions that are useful to the programmer whilst allowing an implementation that is as efficient as possible</a:t>
            </a:r>
          </a:p>
          <a:p>
            <a:r>
              <a:rPr lang="en-US" dirty="0" smtClean="0"/>
              <a:t>Programmers generally want to express their program in as abstract a way as possible</a:t>
            </a:r>
          </a:p>
          <a:p>
            <a:r>
              <a:rPr lang="en-US" dirty="0" smtClean="0"/>
              <a:t>Compiler is a bridge between high-level language and machine code</a:t>
            </a:r>
          </a:p>
          <a:p>
            <a:r>
              <a:rPr lang="en-US" dirty="0" smtClean="0"/>
              <a:t>Thus, there are 2 design approaches :</a:t>
            </a:r>
          </a:p>
          <a:p>
            <a:pPr lvl="1"/>
            <a:r>
              <a:rPr lang="en-US" dirty="0" smtClean="0"/>
              <a:t>Complex Instruction Set Computers (CISC)</a:t>
            </a:r>
          </a:p>
          <a:p>
            <a:pPr lvl="1"/>
            <a:r>
              <a:rPr lang="en-US" dirty="0" smtClean="0"/>
              <a:t>Reduced Instruction Set Computers (RISC)</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Complex Instruction Set Computers (CISC)</a:t>
            </a:r>
            <a:endParaRPr lang="en-US" sz="3600" dirty="0"/>
          </a:p>
        </p:txBody>
      </p:sp>
      <p:sp>
        <p:nvSpPr>
          <p:cNvPr id="3" name="Content Placeholder 2"/>
          <p:cNvSpPr>
            <a:spLocks noGrp="1"/>
          </p:cNvSpPr>
          <p:nvPr>
            <p:ph sz="quarter" idx="1"/>
          </p:nvPr>
        </p:nvSpPr>
        <p:spPr/>
        <p:txBody>
          <a:bodyPr/>
          <a:lstStyle/>
          <a:p>
            <a:r>
              <a:rPr lang="en-US" dirty="0" smtClean="0"/>
              <a:t>Prior to 1980, the principal trend in instruction set design was towards increasing complexity in an attempt to help reducing the complexity of compiler.</a:t>
            </a:r>
          </a:p>
          <a:p>
            <a:r>
              <a:rPr lang="en-US" dirty="0" smtClean="0"/>
              <a:t>Problem :</a:t>
            </a:r>
          </a:p>
          <a:p>
            <a:pPr lvl="1"/>
            <a:r>
              <a:rPr lang="en-US" dirty="0" smtClean="0"/>
              <a:t>Silicon die size</a:t>
            </a:r>
          </a:p>
          <a:p>
            <a:pPr lvl="1"/>
            <a:r>
              <a:rPr lang="en-US" dirty="0" smtClean="0"/>
              <a:t>Complexity in design</a:t>
            </a:r>
          </a:p>
          <a:p>
            <a:pPr marL="320040" lvl="1" indent="-320040">
              <a:spcBef>
                <a:spcPts val="700"/>
              </a:spcBef>
              <a:buClr>
                <a:schemeClr val="accent2"/>
              </a:buClr>
              <a:buSzPct val="60000"/>
              <a:buFont typeface="Wingdings"/>
              <a:buChar char=""/>
            </a:pPr>
            <a:r>
              <a:rPr lang="en-US" b="1" dirty="0" smtClean="0"/>
              <a:t>Ex :</a:t>
            </a:r>
            <a:r>
              <a:rPr lang="en-US" dirty="0" smtClean="0"/>
              <a:t> PDP-11, VAX, Motorola 68k, </a:t>
            </a:r>
            <a:r>
              <a:rPr lang="en-US" b="1" dirty="0" smtClean="0"/>
              <a:t>x86</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Reduced Instruction Set Computers (RISC)</a:t>
            </a:r>
            <a:endParaRPr lang="en-US" sz="3600" dirty="0"/>
          </a:p>
        </p:txBody>
      </p:sp>
      <p:sp>
        <p:nvSpPr>
          <p:cNvPr id="3" name="Content Placeholder 2"/>
          <p:cNvSpPr>
            <a:spLocks noGrp="1"/>
          </p:cNvSpPr>
          <p:nvPr>
            <p:ph sz="quarter" idx="1"/>
          </p:nvPr>
        </p:nvSpPr>
        <p:spPr/>
        <p:txBody>
          <a:bodyPr/>
          <a:lstStyle/>
          <a:p>
            <a:r>
              <a:rPr lang="en-US" dirty="0" smtClean="0"/>
              <a:t>Simple instructions, fixed format</a:t>
            </a:r>
          </a:p>
          <a:p>
            <a:r>
              <a:rPr lang="en-US" dirty="0" smtClean="0"/>
              <a:t>Pro:</a:t>
            </a:r>
          </a:p>
          <a:p>
            <a:pPr lvl="1"/>
            <a:r>
              <a:rPr lang="en-US" dirty="0" smtClean="0"/>
              <a:t>Smaller die size</a:t>
            </a:r>
          </a:p>
          <a:p>
            <a:pPr lvl="1"/>
            <a:r>
              <a:rPr lang="en-US" dirty="0" smtClean="0"/>
              <a:t>Shorter development time</a:t>
            </a:r>
          </a:p>
          <a:p>
            <a:pPr marL="320040" lvl="1" indent="-320040">
              <a:spcBef>
                <a:spcPts val="700"/>
              </a:spcBef>
              <a:buClr>
                <a:schemeClr val="accent2"/>
              </a:buClr>
              <a:buSzPct val="60000"/>
              <a:buFont typeface="Wingdings"/>
              <a:buChar char=""/>
            </a:pPr>
            <a:r>
              <a:rPr lang="en-US" b="1" dirty="0" smtClean="0"/>
              <a:t>Ex :</a:t>
            </a:r>
            <a:r>
              <a:rPr lang="en-US" dirty="0" smtClean="0"/>
              <a:t> DEC Alpha, </a:t>
            </a:r>
            <a:r>
              <a:rPr lang="en-US" b="1" dirty="0" smtClean="0"/>
              <a:t>ARM</a:t>
            </a:r>
            <a:r>
              <a:rPr lang="en-US" dirty="0" smtClean="0"/>
              <a:t>, AVR, PowerPC, SPARC</a:t>
            </a:r>
          </a:p>
          <a:p>
            <a:pPr marL="320040" lvl="1" indent="-320040">
              <a:spcBef>
                <a:spcPts val="700"/>
              </a:spcBef>
              <a:buSzPct val="60000"/>
              <a:buFont typeface="Wingdings"/>
              <a:buChar char=""/>
            </a:pPr>
            <a:r>
              <a:rPr lang="en-US" b="1" dirty="0" smtClean="0"/>
              <a:t>Ex :</a:t>
            </a:r>
            <a:r>
              <a:rPr lang="en-US" dirty="0" smtClean="0"/>
              <a:t> CISC  FDX cycle</a:t>
            </a:r>
          </a:p>
          <a:p>
            <a:pPr marL="320040" lvl="1" indent="-320040">
              <a:spcBef>
                <a:spcPts val="700"/>
              </a:spcBef>
              <a:buSzPct val="60000"/>
              <a:buFont typeface="Wingdings"/>
              <a:buChar char=""/>
            </a:pPr>
            <a:endParaRPr lang="en-US" dirty="0" smtClean="0"/>
          </a:p>
          <a:p>
            <a:pPr marL="320040" lvl="1" indent="-320040">
              <a:spcBef>
                <a:spcPts val="700"/>
              </a:spcBef>
              <a:buSzPct val="60000"/>
              <a:buFont typeface="Wingdings"/>
              <a:buChar char=""/>
            </a:pPr>
            <a:r>
              <a:rPr lang="en-US" b="1" dirty="0" smtClean="0"/>
              <a:t>Ex : </a:t>
            </a:r>
            <a:r>
              <a:rPr lang="en-US" dirty="0" smtClean="0"/>
              <a:t>RISC FDX cycle (pipelining)</a:t>
            </a:r>
          </a:p>
          <a:p>
            <a:pPr>
              <a:buNone/>
            </a:pPr>
            <a:endParaRPr lang="en-US" dirty="0"/>
          </a:p>
        </p:txBody>
      </p:sp>
      <p:sp>
        <p:nvSpPr>
          <p:cNvPr id="4" name="Rectangle 3"/>
          <p:cNvSpPr/>
          <p:nvPr/>
        </p:nvSpPr>
        <p:spPr>
          <a:xfrm>
            <a:off x="1187624" y="4581128"/>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t>
            </a:r>
            <a:endParaRPr lang="en-US" dirty="0"/>
          </a:p>
        </p:txBody>
      </p:sp>
      <p:sp>
        <p:nvSpPr>
          <p:cNvPr id="5" name="Rectangle 4"/>
          <p:cNvSpPr/>
          <p:nvPr/>
        </p:nvSpPr>
        <p:spPr>
          <a:xfrm>
            <a:off x="1763688" y="4581128"/>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sp>
        <p:nvSpPr>
          <p:cNvPr id="6" name="Rectangle 5"/>
          <p:cNvSpPr/>
          <p:nvPr/>
        </p:nvSpPr>
        <p:spPr>
          <a:xfrm>
            <a:off x="2339752" y="4581128"/>
            <a:ext cx="374441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t>
            </a:r>
            <a:endParaRPr lang="en-US" dirty="0"/>
          </a:p>
        </p:txBody>
      </p:sp>
      <p:sp>
        <p:nvSpPr>
          <p:cNvPr id="9" name="Rectangle 8"/>
          <p:cNvSpPr/>
          <p:nvPr/>
        </p:nvSpPr>
        <p:spPr>
          <a:xfrm>
            <a:off x="6228184" y="4581128"/>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t>
            </a:r>
            <a:endParaRPr lang="en-US" dirty="0"/>
          </a:p>
        </p:txBody>
      </p:sp>
      <p:sp>
        <p:nvSpPr>
          <p:cNvPr id="10" name="Rectangle 9"/>
          <p:cNvSpPr/>
          <p:nvPr/>
        </p:nvSpPr>
        <p:spPr>
          <a:xfrm>
            <a:off x="6804248" y="4581128"/>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sp>
        <p:nvSpPr>
          <p:cNvPr id="11" name="Rectangle 10"/>
          <p:cNvSpPr/>
          <p:nvPr/>
        </p:nvSpPr>
        <p:spPr>
          <a:xfrm>
            <a:off x="7380312" y="4581128"/>
            <a:ext cx="165618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t>
            </a:r>
            <a:endParaRPr lang="en-US" dirty="0"/>
          </a:p>
        </p:txBody>
      </p:sp>
      <p:sp>
        <p:nvSpPr>
          <p:cNvPr id="12" name="Rectangle 11"/>
          <p:cNvSpPr/>
          <p:nvPr/>
        </p:nvSpPr>
        <p:spPr>
          <a:xfrm>
            <a:off x="1907704" y="5517232"/>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t>
            </a:r>
            <a:endParaRPr lang="en-US" dirty="0"/>
          </a:p>
        </p:txBody>
      </p:sp>
      <p:sp>
        <p:nvSpPr>
          <p:cNvPr id="13" name="Rectangle 12"/>
          <p:cNvSpPr/>
          <p:nvPr/>
        </p:nvSpPr>
        <p:spPr>
          <a:xfrm>
            <a:off x="2483768" y="5517232"/>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sp>
        <p:nvSpPr>
          <p:cNvPr id="14" name="Rectangle 13"/>
          <p:cNvSpPr/>
          <p:nvPr/>
        </p:nvSpPr>
        <p:spPr>
          <a:xfrm>
            <a:off x="3059832" y="5517232"/>
            <a:ext cx="64807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t>
            </a:r>
            <a:endParaRPr lang="en-US" dirty="0"/>
          </a:p>
        </p:txBody>
      </p:sp>
      <p:sp>
        <p:nvSpPr>
          <p:cNvPr id="15" name="Rectangle 14"/>
          <p:cNvSpPr/>
          <p:nvPr/>
        </p:nvSpPr>
        <p:spPr>
          <a:xfrm>
            <a:off x="2483768" y="5949280"/>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t>
            </a:r>
            <a:endParaRPr lang="en-US" dirty="0"/>
          </a:p>
        </p:txBody>
      </p:sp>
      <p:sp>
        <p:nvSpPr>
          <p:cNvPr id="16" name="Rectangle 15"/>
          <p:cNvSpPr/>
          <p:nvPr/>
        </p:nvSpPr>
        <p:spPr>
          <a:xfrm>
            <a:off x="3059832" y="5949280"/>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sp>
        <p:nvSpPr>
          <p:cNvPr id="17" name="Rectangle 16"/>
          <p:cNvSpPr/>
          <p:nvPr/>
        </p:nvSpPr>
        <p:spPr>
          <a:xfrm>
            <a:off x="3635896" y="5949280"/>
            <a:ext cx="64807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t>
            </a:r>
            <a:endParaRPr lang="en-US" dirty="0"/>
          </a:p>
        </p:txBody>
      </p:sp>
      <p:sp>
        <p:nvSpPr>
          <p:cNvPr id="18" name="Rectangle 17"/>
          <p:cNvSpPr/>
          <p:nvPr/>
        </p:nvSpPr>
        <p:spPr>
          <a:xfrm>
            <a:off x="3059832" y="6381328"/>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t>
            </a:r>
            <a:endParaRPr lang="en-US" dirty="0"/>
          </a:p>
        </p:txBody>
      </p:sp>
      <p:sp>
        <p:nvSpPr>
          <p:cNvPr id="19" name="Rectangle 18"/>
          <p:cNvSpPr/>
          <p:nvPr/>
        </p:nvSpPr>
        <p:spPr>
          <a:xfrm>
            <a:off x="3635896" y="6381328"/>
            <a:ext cx="5760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sp>
        <p:nvSpPr>
          <p:cNvPr id="20" name="Rectangle 19"/>
          <p:cNvSpPr/>
          <p:nvPr/>
        </p:nvSpPr>
        <p:spPr>
          <a:xfrm>
            <a:off x="4211960" y="6381328"/>
            <a:ext cx="64807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MU0-Processor</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MU0 is a simple processor with 16-bits instruction and minimal hardware</a:t>
            </a:r>
          </a:p>
          <a:p>
            <a:r>
              <a:rPr lang="en-US" dirty="0" smtClean="0"/>
              <a:t>MU0 Instruction format</a:t>
            </a:r>
          </a:p>
          <a:p>
            <a:endParaRPr lang="en-US" dirty="0" smtClean="0"/>
          </a:p>
          <a:p>
            <a:endParaRPr lang="en-US" dirty="0" smtClean="0"/>
          </a:p>
          <a:p>
            <a:r>
              <a:rPr lang="en-US" dirty="0" smtClean="0"/>
              <a:t>12 bits Operand (12-bits address) means MU0 can access only 4k  byte of memory</a:t>
            </a:r>
          </a:p>
          <a:p>
            <a:r>
              <a:rPr lang="en-US" dirty="0" smtClean="0"/>
              <a:t>4 bits </a:t>
            </a:r>
            <a:r>
              <a:rPr lang="en-US" dirty="0" err="1" smtClean="0"/>
              <a:t>Opcode</a:t>
            </a:r>
            <a:r>
              <a:rPr lang="en-US" dirty="0" smtClean="0"/>
              <a:t> means MU0 can support only maximum16 instructions.</a:t>
            </a:r>
          </a:p>
          <a:p>
            <a:r>
              <a:rPr lang="en-US" dirty="0" smtClean="0"/>
              <a:t>MU0 has few registers such as ACC, IR, PC.</a:t>
            </a:r>
          </a:p>
          <a:p>
            <a:pPr lvl="1"/>
            <a:endParaRPr lang="en-US" dirty="0"/>
          </a:p>
        </p:txBody>
      </p:sp>
      <p:sp>
        <p:nvSpPr>
          <p:cNvPr id="4" name="Rectangle 3"/>
          <p:cNvSpPr/>
          <p:nvPr/>
        </p:nvSpPr>
        <p:spPr>
          <a:xfrm>
            <a:off x="2123728" y="3163332"/>
            <a:ext cx="158417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t>Opcode</a:t>
            </a:r>
            <a:endParaRPr lang="en-US" sz="2000" dirty="0"/>
          </a:p>
        </p:txBody>
      </p:sp>
      <p:sp>
        <p:nvSpPr>
          <p:cNvPr id="5" name="Rectangle 4"/>
          <p:cNvSpPr/>
          <p:nvPr/>
        </p:nvSpPr>
        <p:spPr>
          <a:xfrm>
            <a:off x="3707904" y="3163332"/>
            <a:ext cx="38164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Operand</a:t>
            </a:r>
            <a:endParaRPr lang="en-US" sz="2000" dirty="0"/>
          </a:p>
        </p:txBody>
      </p:sp>
      <p:sp>
        <p:nvSpPr>
          <p:cNvPr id="6" name="TextBox 5"/>
          <p:cNvSpPr txBox="1"/>
          <p:nvPr/>
        </p:nvSpPr>
        <p:spPr>
          <a:xfrm>
            <a:off x="2555776" y="2853824"/>
            <a:ext cx="692818" cy="369332"/>
          </a:xfrm>
          <a:prstGeom prst="rect">
            <a:avLst/>
          </a:prstGeom>
          <a:noFill/>
        </p:spPr>
        <p:txBody>
          <a:bodyPr wrap="none" rtlCol="0">
            <a:spAutoFit/>
          </a:bodyPr>
          <a:lstStyle/>
          <a:p>
            <a:r>
              <a:rPr lang="en-US" dirty="0" smtClean="0"/>
              <a:t>4 bits</a:t>
            </a:r>
            <a:endParaRPr lang="en-US" dirty="0"/>
          </a:p>
        </p:txBody>
      </p:sp>
      <p:sp>
        <p:nvSpPr>
          <p:cNvPr id="7" name="TextBox 6"/>
          <p:cNvSpPr txBox="1"/>
          <p:nvPr/>
        </p:nvSpPr>
        <p:spPr>
          <a:xfrm>
            <a:off x="5202865" y="2852936"/>
            <a:ext cx="819455" cy="369332"/>
          </a:xfrm>
          <a:prstGeom prst="rect">
            <a:avLst/>
          </a:prstGeom>
          <a:noFill/>
        </p:spPr>
        <p:txBody>
          <a:bodyPr wrap="none" rtlCol="0">
            <a:spAutoFit/>
          </a:bodyPr>
          <a:lstStyle/>
          <a:p>
            <a:r>
              <a:rPr lang="en-US" dirty="0" smtClean="0"/>
              <a:t>12 bits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3322</TotalTime>
  <Words>1165</Words>
  <Application>Microsoft Office PowerPoint</Application>
  <PresentationFormat>On-screen Show (4:3)</PresentationFormat>
  <Paragraphs>267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Median</vt:lpstr>
      <vt:lpstr>Introduction to the ARM processor</vt:lpstr>
      <vt:lpstr>Objective</vt:lpstr>
      <vt:lpstr>Computer Architecture</vt:lpstr>
      <vt:lpstr>What is “Instruction Set Architecture (ISA)”</vt:lpstr>
      <vt:lpstr>Instruction Set Architecture (ISA)</vt:lpstr>
      <vt:lpstr>Processor Design Trade-Off</vt:lpstr>
      <vt:lpstr>Complex Instruction Set Computers (CISC)</vt:lpstr>
      <vt:lpstr>Reduced Instruction Set Computers (RISC)</vt:lpstr>
      <vt:lpstr>Review MU0-Processor</vt:lpstr>
      <vt:lpstr>How to improve MU0</vt:lpstr>
      <vt:lpstr>Instruction Formats</vt:lpstr>
      <vt:lpstr>A First Look at the ARM Processor</vt:lpstr>
      <vt:lpstr>ARM’s application</vt:lpstr>
      <vt:lpstr>Visible Registers</vt:lpstr>
      <vt:lpstr>ASSEMBLY Language Programming</vt:lpstr>
      <vt:lpstr>ARM Assembly Language Programming</vt:lpstr>
      <vt:lpstr>General Layout of an Assembly Program</vt:lpstr>
      <vt:lpstr>AREA, ENTRY, END  Directives</vt:lpstr>
      <vt:lpstr>Basic instructions (1)</vt:lpstr>
      <vt:lpstr>Basic instructions (1)</vt:lpstr>
      <vt:lpstr>Example</vt:lpstr>
      <vt:lpstr>Assignment 3</vt:lpstr>
    </vt:vector>
  </TitlesOfParts>
  <Company>Kmutnb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Curriculum</dc:title>
  <dc:creator>admin</dc:creator>
  <cp:lastModifiedBy>choopan</cp:lastModifiedBy>
  <cp:revision>149</cp:revision>
  <dcterms:created xsi:type="dcterms:W3CDTF">2011-09-20T01:40:53Z</dcterms:created>
  <dcterms:modified xsi:type="dcterms:W3CDTF">2013-10-24T13:58:58Z</dcterms:modified>
</cp:coreProperties>
</file>