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7" r:id="rId3"/>
    <p:sldId id="325" r:id="rId4"/>
    <p:sldId id="329" r:id="rId5"/>
    <p:sldId id="331" r:id="rId6"/>
    <p:sldId id="332" r:id="rId7"/>
    <p:sldId id="330" r:id="rId8"/>
    <p:sldId id="324" r:id="rId9"/>
    <p:sldId id="334" r:id="rId10"/>
    <p:sldId id="328" r:id="rId11"/>
    <p:sldId id="322" r:id="rId12"/>
    <p:sldId id="333" r:id="rId13"/>
    <p:sldId id="335" r:id="rId14"/>
    <p:sldId id="338" r:id="rId15"/>
    <p:sldId id="337" r:id="rId16"/>
    <p:sldId id="341" r:id="rId17"/>
    <p:sldId id="339" r:id="rId18"/>
    <p:sldId id="336" r:id="rId19"/>
    <p:sldId id="342" r:id="rId20"/>
    <p:sldId id="364" r:id="rId21"/>
    <p:sldId id="344" r:id="rId22"/>
    <p:sldId id="345" r:id="rId23"/>
    <p:sldId id="343" r:id="rId24"/>
    <p:sldId id="347" r:id="rId25"/>
    <p:sldId id="348" r:id="rId26"/>
    <p:sldId id="349" r:id="rId27"/>
    <p:sldId id="350" r:id="rId28"/>
    <p:sldId id="353" r:id="rId29"/>
    <p:sldId id="354" r:id="rId30"/>
    <p:sldId id="355" r:id="rId31"/>
    <p:sldId id="356" r:id="rId32"/>
    <p:sldId id="357" r:id="rId33"/>
    <p:sldId id="358" r:id="rId34"/>
    <p:sldId id="359" r:id="rId35"/>
    <p:sldId id="360" r:id="rId36"/>
    <p:sldId id="361" r:id="rId37"/>
    <p:sldId id="362" r:id="rId38"/>
    <p:sldId id="363" r:id="rId39"/>
    <p:sldId id="365" r:id="rId40"/>
    <p:sldId id="366" r:id="rId41"/>
    <p:sldId id="367" r:id="rId42"/>
    <p:sldId id="368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618" autoAdjust="0"/>
  </p:normalViewPr>
  <p:slideViewPr>
    <p:cSldViewPr>
      <p:cViewPr>
        <p:scale>
          <a:sx n="100" d="100"/>
          <a:sy n="100" d="100"/>
        </p:scale>
        <p:origin x="-294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CE990AC-050A-49E4-A137-7A594428F013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192B09A-6F51-4925-93C3-C78E88AD26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dirty="0" smtClean="0"/>
              <a:t>Introduction to Computer Architecture and 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pPr algn="r"/>
            <a:r>
              <a:rPr lang="en-US" dirty="0"/>
              <a:t>353156 – Microprocessor</a:t>
            </a:r>
          </a:p>
          <a:p>
            <a:pPr algn="r"/>
            <a:r>
              <a:rPr lang="en-US" dirty="0"/>
              <a:t>Asst. Prof. Dr. </a:t>
            </a:r>
            <a:r>
              <a:rPr lang="en-US" dirty="0" err="1"/>
              <a:t>Choopan</a:t>
            </a:r>
            <a:r>
              <a:rPr lang="en-US" dirty="0"/>
              <a:t> </a:t>
            </a:r>
            <a:r>
              <a:rPr lang="en-US" dirty="0" err="1"/>
              <a:t>Rattanapoka</a:t>
            </a:r>
            <a:r>
              <a:rPr lang="en-US" dirty="0"/>
              <a:t> and Asst. Prof. Dr. </a:t>
            </a:r>
            <a:r>
              <a:rPr lang="en-US" dirty="0" err="1"/>
              <a:t>Suphot</a:t>
            </a:r>
            <a:r>
              <a:rPr lang="en-US" dirty="0"/>
              <a:t> </a:t>
            </a:r>
            <a:r>
              <a:rPr lang="en-US" dirty="0" err="1"/>
              <a:t>Chunwiphat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>
            <a:off x="6588224" y="4869160"/>
            <a:ext cx="2448272" cy="129614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 CPU ?</a:t>
            </a:r>
            <a:endParaRPr lang="en-US" dirty="0"/>
          </a:p>
        </p:txBody>
      </p:sp>
      <p:sp>
        <p:nvSpPr>
          <p:cNvPr id="1026" name="AutoShape 2" descr="High-end P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High-end P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20100513_high_end_p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9208" y="1844824"/>
            <a:ext cx="2376264" cy="2150519"/>
          </a:xfrm>
          <a:prstGeom prst="rect">
            <a:avLst/>
          </a:prstGeom>
        </p:spPr>
      </p:pic>
      <p:pic>
        <p:nvPicPr>
          <p:cNvPr id="7" name="Picture 6" descr="CrayXMP_Feather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626" y="1878208"/>
            <a:ext cx="2212478" cy="2126856"/>
          </a:xfrm>
          <a:prstGeom prst="rect">
            <a:avLst/>
          </a:prstGeom>
        </p:spPr>
      </p:pic>
      <p:pic>
        <p:nvPicPr>
          <p:cNvPr id="8" name="Picture 7" descr="iphone-4-vs-galaxy-s-tes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89568" y="2344145"/>
            <a:ext cx="1642872" cy="153483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2904" y="4005064"/>
            <a:ext cx="1560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Supercomputer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37240" y="4005064"/>
            <a:ext cx="1879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Personal computer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027514" y="4005064"/>
            <a:ext cx="1446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Mobile phone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899592" y="4437112"/>
            <a:ext cx="712879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0915" y="4869160"/>
            <a:ext cx="2218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computing speed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804248" y="4869160"/>
            <a:ext cx="2151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computing speed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67544" y="5291916"/>
            <a:ext cx="2401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power consumption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630900" y="5301208"/>
            <a:ext cx="233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power consumption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67544" y="5723964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Size : big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253050" y="5733256"/>
            <a:ext cx="120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Size : small</a:t>
            </a:r>
            <a:endParaRPr lang="en-US" dirty="0"/>
          </a:p>
        </p:txBody>
      </p:sp>
      <p:sp>
        <p:nvSpPr>
          <p:cNvPr id="20" name="Flowchart: Sequential Access Storage 19"/>
          <p:cNvSpPr/>
          <p:nvPr/>
        </p:nvSpPr>
        <p:spPr>
          <a:xfrm>
            <a:off x="3995936" y="4941168"/>
            <a:ext cx="2520280" cy="1080120"/>
          </a:xfrm>
          <a:prstGeom prst="flowChartMagneticTap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Embedded Devices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ontage-labels"/>
          <p:cNvPicPr>
            <a:picLocks noChangeAspect="1" noChangeArrowheads="1"/>
          </p:cNvPicPr>
          <p:nvPr/>
        </p:nvPicPr>
        <p:blipFill>
          <a:blip r:embed="rId2" cstate="print"/>
          <a:srcRect l="1437" t="3143" r="1159" b="2516"/>
          <a:stretch>
            <a:fillRect/>
          </a:stretch>
        </p:blipFill>
        <p:spPr bwMode="auto">
          <a:xfrm>
            <a:off x="40640" y="1350928"/>
            <a:ext cx="9036496" cy="5400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Embedded Devices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Central Processing Unit (CPU)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Central Processing Unit (CPU) contains :</a:t>
            </a:r>
          </a:p>
          <a:p>
            <a:pPr lvl="1"/>
            <a:r>
              <a:rPr lang="en-US" dirty="0" smtClean="0"/>
              <a:t>ALU (Arithmetic Logic Unit)</a:t>
            </a:r>
          </a:p>
          <a:p>
            <a:pPr lvl="2"/>
            <a:r>
              <a:rPr lang="en-US" dirty="0" smtClean="0"/>
              <a:t>The ALU performs computational functions such as Add, Subtract, AND, OR, Compare, Increment, and Decrement.</a:t>
            </a:r>
          </a:p>
          <a:p>
            <a:pPr lvl="1"/>
            <a:r>
              <a:rPr lang="en-US" dirty="0" smtClean="0"/>
              <a:t>Control Logic</a:t>
            </a:r>
          </a:p>
          <a:p>
            <a:pPr lvl="2"/>
            <a:r>
              <a:rPr lang="en-US" dirty="0" smtClean="0"/>
              <a:t>The control logic decodes and executes the program. It also controls the memory, input, and output operation of the microprocessor</a:t>
            </a:r>
          </a:p>
          <a:p>
            <a:pPr lvl="1"/>
            <a:r>
              <a:rPr lang="en-US" dirty="0" smtClean="0"/>
              <a:t>Registers :</a:t>
            </a:r>
          </a:p>
          <a:p>
            <a:pPr lvl="2"/>
            <a:r>
              <a:rPr lang="en-US" dirty="0" smtClean="0"/>
              <a:t>The registers (fast memory, local to CPU) use to store temporary data and instructions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The communication between microprocessor and memory has 3 types of signals (buses).</a:t>
            </a:r>
          </a:p>
          <a:p>
            <a:pPr lvl="1"/>
            <a:r>
              <a:rPr lang="en-US" sz="2000" b="1" dirty="0" smtClean="0"/>
              <a:t>Address bus </a:t>
            </a:r>
            <a:r>
              <a:rPr lang="en-US" sz="2000" dirty="0" smtClean="0"/>
              <a:t>– determines the location of memory</a:t>
            </a:r>
          </a:p>
          <a:p>
            <a:pPr lvl="1"/>
            <a:r>
              <a:rPr lang="en-US" sz="2000" b="1" dirty="0" smtClean="0"/>
              <a:t>Data bus </a:t>
            </a:r>
            <a:r>
              <a:rPr lang="en-US" sz="2000" dirty="0" smtClean="0"/>
              <a:t>– carries the contents of the location</a:t>
            </a:r>
          </a:p>
          <a:p>
            <a:pPr lvl="1"/>
            <a:r>
              <a:rPr lang="en-US" sz="2000" b="1" dirty="0" smtClean="0"/>
              <a:t>Control bus </a:t>
            </a:r>
            <a:r>
              <a:rPr lang="en-US" sz="2000" dirty="0" smtClean="0"/>
              <a:t>– governs the information transfer</a:t>
            </a:r>
          </a:p>
          <a:p>
            <a:r>
              <a:rPr lang="en-US" sz="2000" dirty="0" smtClean="0"/>
              <a:t>The width of the address bus determines the size of memory. (how many location)</a:t>
            </a:r>
          </a:p>
          <a:p>
            <a:r>
              <a:rPr lang="en-US" sz="2000" dirty="0" smtClean="0"/>
              <a:t>The width of the data bus determines the size of content. (how many bits can each location store)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5271760" y="4880193"/>
            <a:ext cx="259228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Memory</a:t>
            </a:r>
            <a:endParaRPr lang="en-US" dirty="0"/>
          </a:p>
        </p:txBody>
      </p:sp>
      <p:sp>
        <p:nvSpPr>
          <p:cNvPr id="5" name="Up-Down Arrow 4"/>
          <p:cNvSpPr/>
          <p:nvPr/>
        </p:nvSpPr>
        <p:spPr>
          <a:xfrm>
            <a:off x="7215976" y="5744289"/>
            <a:ext cx="360040" cy="6206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-Down Arrow 5"/>
          <p:cNvSpPr/>
          <p:nvPr/>
        </p:nvSpPr>
        <p:spPr>
          <a:xfrm>
            <a:off x="5631800" y="5744289"/>
            <a:ext cx="360040" cy="6206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35656" y="5096217"/>
            <a:ext cx="93610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335656" y="5456257"/>
            <a:ext cx="93610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047624" y="4653136"/>
            <a:ext cx="1273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Control bus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41013" y="49124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R/W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63888" y="5252149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Enable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335656" y="5807005"/>
            <a:ext cx="136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Address bus</a:t>
            </a:r>
          </a:p>
          <a:p>
            <a:pPr algn="ctr"/>
            <a:r>
              <a:rPr lang="en-US" dirty="0" smtClean="0"/>
              <a:t>A11:0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04008" y="5816297"/>
            <a:ext cx="1096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Data  bus</a:t>
            </a:r>
          </a:p>
          <a:p>
            <a:pPr algn="ctr"/>
            <a:r>
              <a:rPr lang="en-US" dirty="0" smtClean="0"/>
              <a:t>D15:0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Memory, Registers, and ALU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71600" y="2060848"/>
            <a:ext cx="295232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/>
              <a:t> </a:t>
            </a:r>
            <a:r>
              <a:rPr lang="en-US" sz="3200" dirty="0" smtClean="0"/>
              <a:t>CPU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67744" y="2204864"/>
            <a:ext cx="144016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ALU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87624" y="2996952"/>
            <a:ext cx="2520280" cy="5760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Registers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652120" y="2060848"/>
            <a:ext cx="2952328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Memory</a:t>
            </a:r>
            <a:endParaRPr lang="en-US" sz="28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11560" y="5064864"/>
            <a:ext cx="8352928" cy="2032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own Arrow 11"/>
          <p:cNvSpPr/>
          <p:nvPr/>
        </p:nvSpPr>
        <p:spPr>
          <a:xfrm>
            <a:off x="1259632" y="3717032"/>
            <a:ext cx="432048" cy="129614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0800000">
            <a:off x="5868144" y="3717032"/>
            <a:ext cx="432048" cy="1296144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5496" y="3790781"/>
            <a:ext cx="136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Address bus</a:t>
            </a:r>
          </a:p>
          <a:p>
            <a:pPr algn="ctr"/>
            <a:r>
              <a:rPr lang="en-US" dirty="0" smtClean="0"/>
              <a:t>A11:0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3717032"/>
            <a:ext cx="1367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Address bus</a:t>
            </a:r>
          </a:p>
          <a:p>
            <a:pPr algn="ctr"/>
            <a:r>
              <a:rPr lang="en-US" dirty="0" smtClean="0"/>
              <a:t>A11:0</a:t>
            </a:r>
            <a:endParaRPr lang="en-US" dirty="0"/>
          </a:p>
        </p:txBody>
      </p:sp>
      <p:sp>
        <p:nvSpPr>
          <p:cNvPr id="16" name="Up-Down Arrow 15"/>
          <p:cNvSpPr/>
          <p:nvPr/>
        </p:nvSpPr>
        <p:spPr>
          <a:xfrm>
            <a:off x="1763688" y="3717032"/>
            <a:ext cx="360040" cy="1296144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Up-Down Arrow 16"/>
          <p:cNvSpPr/>
          <p:nvPr/>
        </p:nvSpPr>
        <p:spPr>
          <a:xfrm>
            <a:off x="6444208" y="3717032"/>
            <a:ext cx="360040" cy="1296144"/>
          </a:xfrm>
          <a:prstGeom prst="up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732240" y="3717032"/>
            <a:ext cx="1096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Data  bus</a:t>
            </a:r>
          </a:p>
          <a:p>
            <a:pPr algn="ctr"/>
            <a:r>
              <a:rPr lang="en-US" dirty="0" smtClean="0"/>
              <a:t>D15:0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035065" y="3790781"/>
            <a:ext cx="10967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Data  bus</a:t>
            </a:r>
          </a:p>
          <a:p>
            <a:pPr algn="ctr"/>
            <a:r>
              <a:rPr lang="en-US" dirty="0" smtClean="0"/>
              <a:t>D15:0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203848" y="3717032"/>
            <a:ext cx="0" cy="1296144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7956376" y="3717032"/>
            <a:ext cx="0" cy="1296144"/>
          </a:xfrm>
          <a:prstGeom prst="straightConnector1">
            <a:avLst/>
          </a:prstGeom>
          <a:ln w="571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154687" y="4365104"/>
            <a:ext cx="1273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Control bus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7956376" y="4365104"/>
            <a:ext cx="1273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Control bus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MU0 – A Very Simple 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4076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MU0 processor is an abstract design for teaching purposes at University of Manchester.</a:t>
            </a:r>
          </a:p>
          <a:p>
            <a:r>
              <a:rPr lang="en-US" sz="2000" dirty="0" smtClean="0"/>
              <a:t>MU0 is a simple processor with 16-bits instruction and minimal hardware.</a:t>
            </a:r>
          </a:p>
        </p:txBody>
      </p:sp>
      <p:grpSp>
        <p:nvGrpSpPr>
          <p:cNvPr id="104" name="Group 103"/>
          <p:cNvGrpSpPr/>
          <p:nvPr/>
        </p:nvGrpSpPr>
        <p:grpSpPr>
          <a:xfrm>
            <a:off x="179512" y="2852936"/>
            <a:ext cx="5040560" cy="3043788"/>
            <a:chOff x="971600" y="2708728"/>
            <a:chExt cx="7416824" cy="3692052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2123728" y="4797152"/>
              <a:ext cx="115212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1619672" y="4797152"/>
              <a:ext cx="504056" cy="5040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619672" y="5301208"/>
              <a:ext cx="9361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555776" y="515719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699792" y="515719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843808" y="5301208"/>
              <a:ext cx="93610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275856" y="4797152"/>
              <a:ext cx="504056" cy="50405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411760" y="4797152"/>
              <a:ext cx="5495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ALU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123728" y="3861048"/>
              <a:ext cx="1152128" cy="504056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PC</a:t>
              </a:r>
              <a:endParaRPr lang="en-US" dirty="0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971600" y="3212976"/>
              <a:ext cx="74168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971600" y="6093296"/>
              <a:ext cx="74168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31" idx="0"/>
              <a:endCxn id="34" idx="2"/>
            </p:cNvCxnSpPr>
            <p:nvPr/>
          </p:nvCxnSpPr>
          <p:spPr>
            <a:xfrm flipV="1">
              <a:off x="2686515" y="4365104"/>
              <a:ext cx="13277" cy="4320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34" idx="0"/>
            </p:cNvCxnSpPr>
            <p:nvPr/>
          </p:nvCxnSpPr>
          <p:spPr>
            <a:xfrm flipV="1">
              <a:off x="2699792" y="3212976"/>
              <a:ext cx="0" cy="64807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V="1">
              <a:off x="2267744" y="5301208"/>
              <a:ext cx="0" cy="7920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44"/>
            <p:cNvCxnSpPr/>
            <p:nvPr/>
          </p:nvCxnSpPr>
          <p:spPr>
            <a:xfrm rot="16200000" flipH="1">
              <a:off x="539552" y="3933056"/>
              <a:ext cx="2088232" cy="648072"/>
            </a:xfrm>
            <a:prstGeom prst="bentConnector3">
              <a:avLst>
                <a:gd name="adj1" fmla="val 116169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4067944" y="4797152"/>
              <a:ext cx="1152128" cy="504056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ACC</a:t>
              </a:r>
              <a:endParaRPr lang="en-US" dirty="0"/>
            </a:p>
          </p:txBody>
        </p:sp>
        <p:cxnSp>
          <p:nvCxnSpPr>
            <p:cNvPr id="49" name="Shape 48"/>
            <p:cNvCxnSpPr>
              <a:endCxn id="47" idx="0"/>
            </p:cNvCxnSpPr>
            <p:nvPr/>
          </p:nvCxnSpPr>
          <p:spPr>
            <a:xfrm>
              <a:off x="2699792" y="4581128"/>
              <a:ext cx="1944216" cy="216024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47" idx="2"/>
            </p:cNvCxnSpPr>
            <p:nvPr/>
          </p:nvCxnSpPr>
          <p:spPr>
            <a:xfrm>
              <a:off x="4644008" y="5301208"/>
              <a:ext cx="0" cy="7920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hape 60"/>
            <p:cNvCxnSpPr/>
            <p:nvPr/>
          </p:nvCxnSpPr>
          <p:spPr>
            <a:xfrm rot="10800000">
              <a:off x="3131840" y="5301208"/>
              <a:ext cx="1512168" cy="288032"/>
            </a:xfrm>
            <a:prstGeom prst="bentConnector3">
              <a:avLst>
                <a:gd name="adj1" fmla="val 99886"/>
              </a:avLst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>
            <a:xfrm>
              <a:off x="5220072" y="3861048"/>
              <a:ext cx="1152128" cy="504056"/>
            </a:xfrm>
            <a:prstGeom prst="rect">
              <a:avLst/>
            </a:prstGeom>
            <a:ln w="381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IR</a:t>
              </a:r>
              <a:endParaRPr lang="en-US" dirty="0"/>
            </a:p>
          </p:txBody>
        </p:sp>
        <p:cxnSp>
          <p:nvCxnSpPr>
            <p:cNvPr id="81" name="Straight Arrow Connector 80"/>
            <p:cNvCxnSpPr/>
            <p:nvPr/>
          </p:nvCxnSpPr>
          <p:spPr>
            <a:xfrm flipV="1">
              <a:off x="5796136" y="3212976"/>
              <a:ext cx="0" cy="64807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 flipH="1" flipV="1">
              <a:off x="4635624" y="4121646"/>
              <a:ext cx="584448" cy="838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 flipV="1">
              <a:off x="5796136" y="4365104"/>
              <a:ext cx="0" cy="172819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6732240" y="3789040"/>
              <a:ext cx="1440160" cy="16561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Memory</a:t>
              </a:r>
              <a:endParaRPr lang="en-US" dirty="0"/>
            </a:p>
          </p:txBody>
        </p:sp>
        <p:cxnSp>
          <p:nvCxnSpPr>
            <p:cNvPr id="88" name="Straight Arrow Connector 87"/>
            <p:cNvCxnSpPr>
              <a:endCxn id="86" idx="0"/>
            </p:cNvCxnSpPr>
            <p:nvPr/>
          </p:nvCxnSpPr>
          <p:spPr>
            <a:xfrm>
              <a:off x="7452320" y="3212976"/>
              <a:ext cx="0" cy="57606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6" idx="2"/>
            </p:cNvCxnSpPr>
            <p:nvPr/>
          </p:nvCxnSpPr>
          <p:spPr>
            <a:xfrm>
              <a:off x="7452320" y="5445224"/>
              <a:ext cx="0" cy="648072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3726420" y="2708728"/>
              <a:ext cx="1343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address  bus</a:t>
              </a:r>
              <a:endParaRPr lang="en-US" dirty="0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4067944" y="6031448"/>
              <a:ext cx="1059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data  bus</a:t>
              </a:r>
              <a:endParaRPr lang="en-US" dirty="0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4044284" y="3717033"/>
              <a:ext cx="790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control</a:t>
              </a:r>
              <a:endParaRPr lang="en-US" dirty="0"/>
            </a:p>
          </p:txBody>
        </p:sp>
      </p:grpSp>
      <p:sp>
        <p:nvSpPr>
          <p:cNvPr id="105" name="Content Placeholder 2"/>
          <p:cNvSpPr txBox="1">
            <a:spLocks/>
          </p:cNvSpPr>
          <p:nvPr/>
        </p:nvSpPr>
        <p:spPr>
          <a:xfrm>
            <a:off x="5275584" y="3140968"/>
            <a:ext cx="3688904" cy="2952328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Counter (PC)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aseline="0" dirty="0" smtClean="0"/>
              <a:t>Hold</a:t>
            </a:r>
            <a:r>
              <a:rPr lang="en-US" sz="2000" dirty="0" smtClean="0"/>
              <a:t>s address of the next instruction to execute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Accumulator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(ACC)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aseline="0" dirty="0" smtClean="0"/>
              <a:t>Hold</a:t>
            </a:r>
            <a:r>
              <a:rPr lang="en-US" sz="2000" dirty="0" smtClean="0"/>
              <a:t>s data being processed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Arithmetic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Logic Unit (ALU)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baseline="0" dirty="0" smtClean="0"/>
              <a:t>Performs</a:t>
            </a:r>
            <a:r>
              <a:rPr lang="en-US" sz="2000" dirty="0" smtClean="0"/>
              <a:t> operations on data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Instruction Register (IR)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n-US" sz="2000" noProof="0" dirty="0" smtClean="0"/>
              <a:t>Holds current instruction code being executed 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Instruction usually has 2 parts</a:t>
            </a:r>
          </a:p>
          <a:p>
            <a:pPr lvl="1"/>
            <a:r>
              <a:rPr lang="en-US" b="1" dirty="0" err="1" smtClean="0"/>
              <a:t>Opcode</a:t>
            </a:r>
            <a:r>
              <a:rPr lang="en-US" dirty="0" smtClean="0"/>
              <a:t>  determines what is to be done</a:t>
            </a:r>
          </a:p>
          <a:p>
            <a:pPr lvl="1"/>
            <a:r>
              <a:rPr lang="en-US" b="1" dirty="0" smtClean="0"/>
              <a:t>Operand</a:t>
            </a:r>
            <a:r>
              <a:rPr lang="en-US" dirty="0" smtClean="0"/>
              <a:t> specifies where/what is the data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23728" y="3553852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Opcode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707904" y="3553852"/>
            <a:ext cx="38164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Operand</a:t>
            </a:r>
            <a:endParaRPr lang="en-US" sz="2000" dirty="0"/>
          </a:p>
        </p:txBody>
      </p:sp>
      <p:sp>
        <p:nvSpPr>
          <p:cNvPr id="6" name="Left Brace 5"/>
          <p:cNvSpPr/>
          <p:nvPr/>
        </p:nvSpPr>
        <p:spPr>
          <a:xfrm rot="16200000">
            <a:off x="4644008" y="1681645"/>
            <a:ext cx="360040" cy="5400600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27984" y="4489956"/>
            <a:ext cx="12130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1 word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Instruction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 instruction cycle is the basic operation cycle of a computer, sometimes called </a:t>
            </a:r>
          </a:p>
          <a:p>
            <a:pPr lvl="1"/>
            <a:r>
              <a:rPr lang="en-US" dirty="0" smtClean="0"/>
              <a:t>fetch-and-execute cycle</a:t>
            </a:r>
          </a:p>
          <a:p>
            <a:pPr lvl="1"/>
            <a:r>
              <a:rPr lang="en-US" dirty="0" smtClean="0"/>
              <a:t>fetch-decode-execute cycle</a:t>
            </a:r>
          </a:p>
          <a:p>
            <a:pPr lvl="1"/>
            <a:r>
              <a:rPr lang="en-US" dirty="0" smtClean="0"/>
              <a:t>FDX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Each computer's CPU can have different cycles based on different instruction sets, but will be similar to the following cycle: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Fetch instruction </a:t>
            </a:r>
            <a:r>
              <a:rPr lang="en-US" dirty="0" smtClean="0"/>
              <a:t>– Supply instruction address and read an instruction from memory on the data bus.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Decode instruction </a:t>
            </a:r>
            <a:r>
              <a:rPr lang="en-US" dirty="0" smtClean="0"/>
              <a:t>– Stored instruction is interpreted by CPU 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Fetch Operand </a:t>
            </a:r>
            <a:r>
              <a:rPr lang="en-US" dirty="0" smtClean="0"/>
              <a:t>– Supply address of data and read data into CPU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Execution instruction </a:t>
            </a:r>
            <a:r>
              <a:rPr lang="en-US" dirty="0" smtClean="0"/>
              <a:t>- Perform the necessary action by CPU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Fetch Instruction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157192"/>
            <a:ext cx="8153400" cy="12268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CPU outputs value of program counter on address bus</a:t>
            </a:r>
          </a:p>
          <a:p>
            <a:r>
              <a:rPr lang="en-US" dirty="0" smtClean="0"/>
              <a:t>Memory puts contents at the instruction address on the data bus</a:t>
            </a:r>
          </a:p>
          <a:p>
            <a:r>
              <a:rPr lang="en-US" dirty="0" smtClean="0"/>
              <a:t>Instruction is stored in instruction register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123728" y="3398520"/>
            <a:ext cx="1152128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19672" y="3398520"/>
            <a:ext cx="504056" cy="50405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19672" y="3902576"/>
            <a:ext cx="93610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555776" y="3758560"/>
            <a:ext cx="144016" cy="1440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99792" y="3758560"/>
            <a:ext cx="144016" cy="1440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43808" y="3902576"/>
            <a:ext cx="93610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75856" y="3398520"/>
            <a:ext cx="504056" cy="50405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11760" y="3398520"/>
            <a:ext cx="5495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23728" y="2462416"/>
            <a:ext cx="1152128" cy="5040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71600" y="1814344"/>
            <a:ext cx="74168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71600" y="4694664"/>
            <a:ext cx="74168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0"/>
            <a:endCxn id="12" idx="2"/>
          </p:cNvCxnSpPr>
          <p:nvPr/>
        </p:nvCxnSpPr>
        <p:spPr>
          <a:xfrm flipV="1">
            <a:off x="2686515" y="2966472"/>
            <a:ext cx="13277" cy="43204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0"/>
          </p:cNvCxnSpPr>
          <p:nvPr/>
        </p:nvCxnSpPr>
        <p:spPr>
          <a:xfrm flipV="1">
            <a:off x="2699792" y="181434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267744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6200000" flipH="1">
            <a:off x="539552" y="2534424"/>
            <a:ext cx="2088232" cy="648072"/>
          </a:xfrm>
          <a:prstGeom prst="bentConnector3">
            <a:avLst>
              <a:gd name="adj1" fmla="val 116169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067944" y="3398520"/>
            <a:ext cx="1152128" cy="504056"/>
          </a:xfrm>
          <a:prstGeom prst="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</a:t>
            </a:r>
            <a:endParaRPr lang="en-US" dirty="0"/>
          </a:p>
        </p:txBody>
      </p:sp>
      <p:cxnSp>
        <p:nvCxnSpPr>
          <p:cNvPr id="20" name="Shape 19"/>
          <p:cNvCxnSpPr>
            <a:endCxn id="19" idx="0"/>
          </p:cNvCxnSpPr>
          <p:nvPr/>
        </p:nvCxnSpPr>
        <p:spPr>
          <a:xfrm>
            <a:off x="2699792" y="3182496"/>
            <a:ext cx="1944216" cy="216024"/>
          </a:xfrm>
          <a:prstGeom prst="bentConnector2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4644008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60"/>
          <p:cNvCxnSpPr/>
          <p:nvPr/>
        </p:nvCxnSpPr>
        <p:spPr>
          <a:xfrm rot="10800000">
            <a:off x="3131840" y="3902576"/>
            <a:ext cx="1512168" cy="288032"/>
          </a:xfrm>
          <a:prstGeom prst="bentConnector3">
            <a:avLst>
              <a:gd name="adj1" fmla="val 99886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20072" y="2462416"/>
            <a:ext cx="1152128" cy="5040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796136" y="181434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635624" y="2723014"/>
            <a:ext cx="584448" cy="8384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796136" y="2966472"/>
            <a:ext cx="0" cy="172819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732240" y="2390408"/>
            <a:ext cx="144016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7452320" y="1814344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2"/>
          </p:cNvCxnSpPr>
          <p:nvPr/>
        </p:nvCxnSpPr>
        <p:spPr>
          <a:xfrm>
            <a:off x="7452320" y="4046592"/>
            <a:ext cx="0" cy="64807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71747" y="1484784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  bus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067944" y="4632816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 bus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29278" y="2318400"/>
            <a:ext cx="790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699792" y="1804184"/>
            <a:ext cx="0" cy="6480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71600" y="1814090"/>
            <a:ext cx="74168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7452320" y="1814344"/>
            <a:ext cx="0" cy="576064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452320" y="4046592"/>
            <a:ext cx="0" cy="648072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971600" y="4693776"/>
            <a:ext cx="741682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796136" y="2966472"/>
            <a:ext cx="0" cy="172819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220072" y="2461528"/>
            <a:ext cx="1152128" cy="504056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-1188640" y="2852936"/>
            <a:ext cx="914400" cy="914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1: Fetch Instruction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157192"/>
            <a:ext cx="8153400" cy="122684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Program counter value is pushed onto the address bus</a:t>
            </a:r>
          </a:p>
          <a:p>
            <a:r>
              <a:rPr lang="en-US" dirty="0" smtClean="0"/>
              <a:t>The ALU increment this value by </a:t>
            </a:r>
            <a:r>
              <a:rPr lang="en-US" b="1" dirty="0" smtClean="0"/>
              <a:t>k </a:t>
            </a:r>
            <a:r>
              <a:rPr lang="en-US" dirty="0" smtClean="0"/>
              <a:t>and put it back into Program counter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123728" y="3398520"/>
            <a:ext cx="11521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19672" y="3398520"/>
            <a:ext cx="504056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19672" y="3902576"/>
            <a:ext cx="9361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555776" y="3758560"/>
            <a:ext cx="144016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99792" y="3758560"/>
            <a:ext cx="144016" cy="1440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43808" y="3902576"/>
            <a:ext cx="9361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75856" y="3398520"/>
            <a:ext cx="504056" cy="50405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11760" y="3398520"/>
            <a:ext cx="5495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23728" y="2462416"/>
            <a:ext cx="1152128" cy="5040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71600" y="1814344"/>
            <a:ext cx="74168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71600" y="4694664"/>
            <a:ext cx="741682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0"/>
            <a:endCxn id="12" idx="2"/>
          </p:cNvCxnSpPr>
          <p:nvPr/>
        </p:nvCxnSpPr>
        <p:spPr>
          <a:xfrm flipV="1">
            <a:off x="2686515" y="2966472"/>
            <a:ext cx="13277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0"/>
          </p:cNvCxnSpPr>
          <p:nvPr/>
        </p:nvCxnSpPr>
        <p:spPr>
          <a:xfrm flipV="1">
            <a:off x="2699792" y="1814344"/>
            <a:ext cx="0" cy="64807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267744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6200000" flipH="1">
            <a:off x="539552" y="2534424"/>
            <a:ext cx="2088232" cy="648072"/>
          </a:xfrm>
          <a:prstGeom prst="bentConnector3">
            <a:avLst>
              <a:gd name="adj1" fmla="val 116169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067944" y="3398520"/>
            <a:ext cx="1152128" cy="504056"/>
          </a:xfrm>
          <a:prstGeom prst="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</a:t>
            </a:r>
            <a:endParaRPr lang="en-US" dirty="0"/>
          </a:p>
        </p:txBody>
      </p:sp>
      <p:cxnSp>
        <p:nvCxnSpPr>
          <p:cNvPr id="20" name="Shape 19"/>
          <p:cNvCxnSpPr>
            <a:endCxn id="19" idx="0"/>
          </p:cNvCxnSpPr>
          <p:nvPr/>
        </p:nvCxnSpPr>
        <p:spPr>
          <a:xfrm>
            <a:off x="2699792" y="3182496"/>
            <a:ext cx="1944216" cy="216024"/>
          </a:xfrm>
          <a:prstGeom prst="bentConnector2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4644008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60"/>
          <p:cNvCxnSpPr/>
          <p:nvPr/>
        </p:nvCxnSpPr>
        <p:spPr>
          <a:xfrm rot="10800000">
            <a:off x="3131840" y="3902576"/>
            <a:ext cx="1512168" cy="288032"/>
          </a:xfrm>
          <a:prstGeom prst="bentConnector3">
            <a:avLst>
              <a:gd name="adj1" fmla="val 99886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20072" y="2462416"/>
            <a:ext cx="1152128" cy="5040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796136" y="181434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635624" y="2723014"/>
            <a:ext cx="584448" cy="83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796136" y="2966472"/>
            <a:ext cx="0" cy="172819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732240" y="2390408"/>
            <a:ext cx="144016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7452320" y="1814344"/>
            <a:ext cx="0" cy="576064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2"/>
          </p:cNvCxnSpPr>
          <p:nvPr/>
        </p:nvCxnSpPr>
        <p:spPr>
          <a:xfrm>
            <a:off x="7452320" y="4046592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71747" y="1484784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  bus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067944" y="4632816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 bus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29278" y="2318400"/>
            <a:ext cx="790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2699792" y="1804184"/>
            <a:ext cx="0" cy="648072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71600" y="1814090"/>
            <a:ext cx="741682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123728" y="2462416"/>
            <a:ext cx="1152128" cy="504056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43" name="Elbow Connector 42"/>
          <p:cNvCxnSpPr/>
          <p:nvPr/>
        </p:nvCxnSpPr>
        <p:spPr>
          <a:xfrm rot="16200000" flipH="1">
            <a:off x="539552" y="2534425"/>
            <a:ext cx="2088232" cy="648072"/>
          </a:xfrm>
          <a:prstGeom prst="bentConnector3">
            <a:avLst>
              <a:gd name="adj1" fmla="val 116169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123728" y="3398520"/>
            <a:ext cx="115212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619672" y="3398520"/>
            <a:ext cx="504056" cy="5040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619672" y="3902576"/>
            <a:ext cx="93610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555776" y="3758560"/>
            <a:ext cx="144016" cy="14401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699792" y="3758560"/>
            <a:ext cx="144016" cy="14401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2843808" y="3902576"/>
            <a:ext cx="93610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275856" y="3398520"/>
            <a:ext cx="504056" cy="5040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2686515" y="2965584"/>
            <a:ext cx="13277" cy="43204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2123728" y="2462416"/>
            <a:ext cx="1152128" cy="504056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PC = PC + </a:t>
            </a:r>
            <a:r>
              <a:rPr lang="en-US" sz="1400" b="1" dirty="0" smtClean="0"/>
              <a:t>k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53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/>
          </a:bodyPr>
          <a:lstStyle/>
          <a:p>
            <a:r>
              <a:rPr lang="en-US" dirty="0" smtClean="0"/>
              <a:t>To understand</a:t>
            </a:r>
          </a:p>
          <a:p>
            <a:pPr lvl="1"/>
            <a:r>
              <a:rPr lang="en-US" dirty="0" smtClean="0"/>
              <a:t>What is the computer</a:t>
            </a:r>
          </a:p>
          <a:p>
            <a:pPr lvl="1"/>
            <a:r>
              <a:rPr lang="en-US" dirty="0" smtClean="0"/>
              <a:t>Von Neumann Architecture</a:t>
            </a:r>
          </a:p>
          <a:p>
            <a:pPr lvl="1"/>
            <a:r>
              <a:rPr lang="en-US" dirty="0" smtClean="0"/>
              <a:t>What is the microprocessors</a:t>
            </a:r>
          </a:p>
          <a:p>
            <a:pPr lvl="1"/>
            <a:r>
              <a:rPr lang="en-US" dirty="0" smtClean="0"/>
              <a:t>MU0 – Processor</a:t>
            </a:r>
          </a:p>
          <a:p>
            <a:pPr lvl="1"/>
            <a:r>
              <a:rPr lang="en-US" dirty="0" smtClean="0"/>
              <a:t>Instruction cycle</a:t>
            </a:r>
          </a:p>
          <a:p>
            <a:pPr lvl="1"/>
            <a:r>
              <a:rPr lang="en-US" dirty="0" smtClean="0"/>
              <a:t>Mnemonic and Machine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2: Decode Instruction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157192"/>
            <a:ext cx="8153400" cy="122684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instruction word stored in IR is decoded by internal logic to provide control signals to ALU and other internal circuits inside CPU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23728" y="3398520"/>
            <a:ext cx="1152128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19672" y="3398520"/>
            <a:ext cx="504056" cy="50405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19672" y="3902576"/>
            <a:ext cx="93610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555776" y="3758560"/>
            <a:ext cx="144016" cy="1440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99792" y="3758560"/>
            <a:ext cx="144016" cy="1440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43808" y="3902576"/>
            <a:ext cx="93610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75856" y="3398520"/>
            <a:ext cx="504056" cy="50405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11760" y="3398520"/>
            <a:ext cx="5495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23728" y="2462416"/>
            <a:ext cx="1152128" cy="504056"/>
          </a:xfrm>
          <a:prstGeom prst="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71600" y="1814344"/>
            <a:ext cx="741682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71600" y="4694664"/>
            <a:ext cx="741682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0"/>
            <a:endCxn id="12" idx="2"/>
          </p:cNvCxnSpPr>
          <p:nvPr/>
        </p:nvCxnSpPr>
        <p:spPr>
          <a:xfrm flipV="1">
            <a:off x="2686515" y="2966472"/>
            <a:ext cx="13277" cy="43204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0"/>
          </p:cNvCxnSpPr>
          <p:nvPr/>
        </p:nvCxnSpPr>
        <p:spPr>
          <a:xfrm flipV="1">
            <a:off x="2699792" y="181434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267744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6200000" flipH="1">
            <a:off x="539552" y="2534424"/>
            <a:ext cx="2088232" cy="648072"/>
          </a:xfrm>
          <a:prstGeom prst="bentConnector3">
            <a:avLst>
              <a:gd name="adj1" fmla="val 116169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067944" y="3398520"/>
            <a:ext cx="1152128" cy="504056"/>
          </a:xfrm>
          <a:prstGeom prst="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</a:t>
            </a:r>
            <a:endParaRPr lang="en-US" dirty="0"/>
          </a:p>
        </p:txBody>
      </p:sp>
      <p:cxnSp>
        <p:nvCxnSpPr>
          <p:cNvPr id="20" name="Shape 19"/>
          <p:cNvCxnSpPr>
            <a:endCxn id="19" idx="0"/>
          </p:cNvCxnSpPr>
          <p:nvPr/>
        </p:nvCxnSpPr>
        <p:spPr>
          <a:xfrm>
            <a:off x="2699792" y="3182496"/>
            <a:ext cx="1944216" cy="216024"/>
          </a:xfrm>
          <a:prstGeom prst="bentConnector2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4644008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60"/>
          <p:cNvCxnSpPr/>
          <p:nvPr/>
        </p:nvCxnSpPr>
        <p:spPr>
          <a:xfrm rot="10800000">
            <a:off x="3131840" y="3902576"/>
            <a:ext cx="1512168" cy="288032"/>
          </a:xfrm>
          <a:prstGeom prst="bentConnector3">
            <a:avLst>
              <a:gd name="adj1" fmla="val 99886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20072" y="2462416"/>
            <a:ext cx="1152128" cy="5040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796136" y="181434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635624" y="2723014"/>
            <a:ext cx="584448" cy="83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796136" y="2966472"/>
            <a:ext cx="0" cy="172819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732240" y="2390408"/>
            <a:ext cx="144016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7452320" y="1814344"/>
            <a:ext cx="0" cy="576064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2"/>
          </p:cNvCxnSpPr>
          <p:nvPr/>
        </p:nvCxnSpPr>
        <p:spPr>
          <a:xfrm>
            <a:off x="7452320" y="4046592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71747" y="1484784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  bus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067944" y="4632816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 bus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29278" y="2318400"/>
            <a:ext cx="790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220072" y="2461528"/>
            <a:ext cx="1152128" cy="504056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H="1" flipV="1">
            <a:off x="4633848" y="2719080"/>
            <a:ext cx="584448" cy="838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3: Fetch Operand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157192"/>
            <a:ext cx="8153400" cy="122684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instruction register provides the address of the data to be processed </a:t>
            </a:r>
          </a:p>
          <a:p>
            <a:r>
              <a:rPr lang="en-US" dirty="0" smtClean="0"/>
              <a:t>Memory supplies the operand data on the data bus to the CPU, ready for processing either by the ALU or the ACC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123728" y="3398520"/>
            <a:ext cx="1152128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19672" y="3398520"/>
            <a:ext cx="504056" cy="50405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19672" y="3902576"/>
            <a:ext cx="93610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555776" y="3758560"/>
            <a:ext cx="144016" cy="1440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99792" y="3758560"/>
            <a:ext cx="144016" cy="1440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43808" y="3902576"/>
            <a:ext cx="93610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75856" y="3398520"/>
            <a:ext cx="504056" cy="50405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11760" y="3398520"/>
            <a:ext cx="5495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23728" y="2462416"/>
            <a:ext cx="1152128" cy="504056"/>
          </a:xfrm>
          <a:prstGeom prst="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71600" y="1814344"/>
            <a:ext cx="74168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71600" y="4694664"/>
            <a:ext cx="74168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0"/>
            <a:endCxn id="12" idx="2"/>
          </p:cNvCxnSpPr>
          <p:nvPr/>
        </p:nvCxnSpPr>
        <p:spPr>
          <a:xfrm flipV="1">
            <a:off x="2686515" y="2966472"/>
            <a:ext cx="13277" cy="43204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0"/>
          </p:cNvCxnSpPr>
          <p:nvPr/>
        </p:nvCxnSpPr>
        <p:spPr>
          <a:xfrm flipV="1">
            <a:off x="2699792" y="181434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267744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6200000" flipH="1">
            <a:off x="539552" y="2534424"/>
            <a:ext cx="2088232" cy="648072"/>
          </a:xfrm>
          <a:prstGeom prst="bentConnector3">
            <a:avLst>
              <a:gd name="adj1" fmla="val 116169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067944" y="3398520"/>
            <a:ext cx="1152128" cy="504056"/>
          </a:xfrm>
          <a:prstGeom prst="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</a:t>
            </a:r>
            <a:endParaRPr lang="en-US" dirty="0"/>
          </a:p>
        </p:txBody>
      </p:sp>
      <p:cxnSp>
        <p:nvCxnSpPr>
          <p:cNvPr id="20" name="Shape 19"/>
          <p:cNvCxnSpPr>
            <a:endCxn id="19" idx="0"/>
          </p:cNvCxnSpPr>
          <p:nvPr/>
        </p:nvCxnSpPr>
        <p:spPr>
          <a:xfrm>
            <a:off x="2699792" y="3182496"/>
            <a:ext cx="1944216" cy="216024"/>
          </a:xfrm>
          <a:prstGeom prst="bentConnector2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4644008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60"/>
          <p:cNvCxnSpPr/>
          <p:nvPr/>
        </p:nvCxnSpPr>
        <p:spPr>
          <a:xfrm rot="10800000">
            <a:off x="3131840" y="3902576"/>
            <a:ext cx="1512168" cy="288032"/>
          </a:xfrm>
          <a:prstGeom prst="bentConnector3">
            <a:avLst>
              <a:gd name="adj1" fmla="val 99886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20072" y="2462416"/>
            <a:ext cx="1152128" cy="50405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796136" y="181434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635624" y="2723014"/>
            <a:ext cx="584448" cy="8384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796136" y="2966472"/>
            <a:ext cx="0" cy="172819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732240" y="2390408"/>
            <a:ext cx="144016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7452320" y="1814344"/>
            <a:ext cx="0" cy="576064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7" idx="2"/>
          </p:cNvCxnSpPr>
          <p:nvPr/>
        </p:nvCxnSpPr>
        <p:spPr>
          <a:xfrm>
            <a:off x="7452320" y="4046592"/>
            <a:ext cx="0" cy="648072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71747" y="1484784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  bus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067944" y="4632816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 bus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29278" y="2318400"/>
            <a:ext cx="790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5220072" y="2462416"/>
            <a:ext cx="1152128" cy="504056"/>
          </a:xfrm>
          <a:prstGeom prst="rect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5796136" y="1814344"/>
            <a:ext cx="0" cy="6480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971600" y="1814344"/>
            <a:ext cx="74168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452320" y="1814344"/>
            <a:ext cx="0" cy="576064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7452320" y="4046592"/>
            <a:ext cx="0" cy="648072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971600" y="4693776"/>
            <a:ext cx="741682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644008" y="3901688"/>
            <a:ext cx="0" cy="792088"/>
          </a:xfrm>
          <a:prstGeom prst="straightConnector1">
            <a:avLst/>
          </a:prstGeom>
          <a:ln w="28575">
            <a:solidFill>
              <a:srgbClr val="0070C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2267744" y="3902576"/>
            <a:ext cx="0" cy="792088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Execution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5157192"/>
            <a:ext cx="8153400" cy="122684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Processing is performed on the operand by the ALU according to the instruction</a:t>
            </a:r>
          </a:p>
          <a:p>
            <a:r>
              <a:rPr lang="en-US" dirty="0" smtClean="0"/>
              <a:t>The result is put back into the Accumulator (ACC)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2123728" y="3398520"/>
            <a:ext cx="1152128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619672" y="3398520"/>
            <a:ext cx="504056" cy="50405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19672" y="3902576"/>
            <a:ext cx="93610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555776" y="3758560"/>
            <a:ext cx="144016" cy="1440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699792" y="3758560"/>
            <a:ext cx="144016" cy="14401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843808" y="3902576"/>
            <a:ext cx="936104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75856" y="3398520"/>
            <a:ext cx="504056" cy="504056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411760" y="3398520"/>
            <a:ext cx="549509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ALU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123728" y="2462416"/>
            <a:ext cx="1152128" cy="504056"/>
          </a:xfrm>
          <a:prstGeom prst="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PC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971600" y="1814344"/>
            <a:ext cx="74168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971600" y="4694664"/>
            <a:ext cx="74168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0"/>
            <a:endCxn id="12" idx="2"/>
          </p:cNvCxnSpPr>
          <p:nvPr/>
        </p:nvCxnSpPr>
        <p:spPr>
          <a:xfrm flipV="1">
            <a:off x="2686515" y="2966472"/>
            <a:ext cx="13277" cy="43204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2" idx="0"/>
          </p:cNvCxnSpPr>
          <p:nvPr/>
        </p:nvCxnSpPr>
        <p:spPr>
          <a:xfrm flipV="1">
            <a:off x="2699792" y="181434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267744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16200000" flipH="1">
            <a:off x="539552" y="2534424"/>
            <a:ext cx="2088232" cy="648072"/>
          </a:xfrm>
          <a:prstGeom prst="bentConnector3">
            <a:avLst>
              <a:gd name="adj1" fmla="val 116169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067944" y="3398520"/>
            <a:ext cx="1152128" cy="504056"/>
          </a:xfrm>
          <a:prstGeom prst="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</a:t>
            </a:r>
            <a:endParaRPr lang="en-US" dirty="0"/>
          </a:p>
        </p:txBody>
      </p:sp>
      <p:cxnSp>
        <p:nvCxnSpPr>
          <p:cNvPr id="20" name="Shape 19"/>
          <p:cNvCxnSpPr>
            <a:endCxn id="19" idx="0"/>
          </p:cNvCxnSpPr>
          <p:nvPr/>
        </p:nvCxnSpPr>
        <p:spPr>
          <a:xfrm>
            <a:off x="2699792" y="3182496"/>
            <a:ext cx="1944216" cy="216024"/>
          </a:xfrm>
          <a:prstGeom prst="bentConnector2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4644008" y="3902576"/>
            <a:ext cx="0" cy="792088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hape 60"/>
          <p:cNvCxnSpPr/>
          <p:nvPr/>
        </p:nvCxnSpPr>
        <p:spPr>
          <a:xfrm rot="10800000">
            <a:off x="3131840" y="3902576"/>
            <a:ext cx="1512168" cy="288032"/>
          </a:xfrm>
          <a:prstGeom prst="bentConnector3">
            <a:avLst>
              <a:gd name="adj1" fmla="val 99886"/>
            </a:avLst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20072" y="2462416"/>
            <a:ext cx="1152128" cy="504056"/>
          </a:xfrm>
          <a:prstGeom prst="rect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796136" y="181434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4635624" y="2723014"/>
            <a:ext cx="584448" cy="8384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5796136" y="2966472"/>
            <a:ext cx="0" cy="172819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732240" y="2390408"/>
            <a:ext cx="144016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cxnSp>
        <p:nvCxnSpPr>
          <p:cNvPr id="28" name="Straight Arrow Connector 27"/>
          <p:cNvCxnSpPr>
            <a:endCxn id="27" idx="0"/>
          </p:cNvCxnSpPr>
          <p:nvPr/>
        </p:nvCxnSpPr>
        <p:spPr>
          <a:xfrm>
            <a:off x="7452320" y="1814344"/>
            <a:ext cx="0" cy="576064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7432000" y="4015224"/>
            <a:ext cx="0" cy="648072"/>
          </a:xfrm>
          <a:prstGeom prst="straightConnector1">
            <a:avLst/>
          </a:prstGeom>
          <a:ln w="28575">
            <a:solidFill>
              <a:schemeClr val="bg1">
                <a:lumMod val="6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071747" y="1484784"/>
            <a:ext cx="1343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address  bus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067944" y="4632816"/>
            <a:ext cx="105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 bus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429278" y="2318400"/>
            <a:ext cx="790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control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2123728" y="3398520"/>
            <a:ext cx="1152128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1619672" y="3398520"/>
            <a:ext cx="504056" cy="5040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619672" y="3902576"/>
            <a:ext cx="93610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555776" y="3758560"/>
            <a:ext cx="144016" cy="14401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699792" y="3758560"/>
            <a:ext cx="144016" cy="14401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843808" y="3902576"/>
            <a:ext cx="93610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275856" y="3398520"/>
            <a:ext cx="504056" cy="5040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078992" y="3398520"/>
            <a:ext cx="1152128" cy="504056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971600" y="4694664"/>
            <a:ext cx="7416824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267744" y="3891528"/>
            <a:ext cx="0" cy="792088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hape 60"/>
          <p:cNvCxnSpPr/>
          <p:nvPr/>
        </p:nvCxnSpPr>
        <p:spPr>
          <a:xfrm rot="10800000">
            <a:off x="3131841" y="3901688"/>
            <a:ext cx="1512168" cy="288032"/>
          </a:xfrm>
          <a:prstGeom prst="bentConnector3">
            <a:avLst>
              <a:gd name="adj1" fmla="val 99886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4008" y="3908678"/>
            <a:ext cx="0" cy="288032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hape 48"/>
          <p:cNvCxnSpPr/>
          <p:nvPr/>
        </p:nvCxnSpPr>
        <p:spPr>
          <a:xfrm>
            <a:off x="2699792" y="3186688"/>
            <a:ext cx="1944216" cy="216024"/>
          </a:xfrm>
          <a:prstGeom prst="bentConnector2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2684136" y="3157635"/>
            <a:ext cx="15656" cy="24564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MU0 –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Let us assume that the processor only has 8 instructions and can only access a maximum of 4k byte of memory.  This implies that the address bus is only 12-bits wide</a:t>
            </a:r>
          </a:p>
          <a:p>
            <a:r>
              <a:rPr lang="en-US" dirty="0" smtClean="0"/>
              <a:t>MU0 is a 16-bit microprocessor, Thus ALL instructions are 16-bits wide.</a:t>
            </a:r>
          </a:p>
          <a:p>
            <a:r>
              <a:rPr lang="en-US" dirty="0" smtClean="0"/>
              <a:t>The 16-bit instruction code (machine code) has a format :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Top 4 bits define the operation code (</a:t>
            </a:r>
            <a:r>
              <a:rPr lang="en-US" dirty="0" err="1" smtClean="0"/>
              <a:t>opcode</a:t>
            </a:r>
            <a:r>
              <a:rPr lang="en-US" dirty="0" smtClean="0"/>
              <a:t>).</a:t>
            </a:r>
          </a:p>
          <a:p>
            <a:r>
              <a:rPr lang="en-US" dirty="0" smtClean="0"/>
              <a:t>Next 12 bits define the memory address of the operand data.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123728" y="3985900"/>
            <a:ext cx="15841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Opcode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707904" y="3985900"/>
            <a:ext cx="381642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Operand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2555776" y="3676392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bits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202865" y="3675504"/>
            <a:ext cx="81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 bits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MU0 – Instruction Set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36784" y="5229200"/>
            <a:ext cx="5903568" cy="100811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2 load/store instructions: LDA, STO</a:t>
            </a:r>
          </a:p>
          <a:p>
            <a:r>
              <a:rPr lang="en-US" dirty="0" smtClean="0"/>
              <a:t>2 computation instructions: ADD, SUB</a:t>
            </a:r>
          </a:p>
          <a:p>
            <a:r>
              <a:rPr lang="en-US" dirty="0" smtClean="0"/>
              <a:t>4 control flow instructions: JMP, JGE, JNE, STP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356688"/>
              </p:ext>
            </p:extLst>
          </p:nvPr>
        </p:nvGraphicFramePr>
        <p:xfrm>
          <a:off x="971600" y="1675616"/>
          <a:ext cx="6912768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/>
                <a:gridCol w="1296144"/>
                <a:gridCol w="28803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Instruction (mnemonic)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Opcode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LDA   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 := mem16[S]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   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Mem16[S] :=</a:t>
                      </a:r>
                      <a:r>
                        <a:rPr lang="en-US" baseline="0" dirty="0" smtClean="0"/>
                        <a:t> ACC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ADD  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 := ACC + mem16[S]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SUB   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 := ACC – mem16[S]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JMP   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PC  :=  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JGE   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 ACC &gt;= 0,  PC := 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JNE    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  ACC != 0,  PC</a:t>
                      </a:r>
                      <a:r>
                        <a:rPr lang="en-US" baseline="0" dirty="0" smtClean="0"/>
                        <a:t> := 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stop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First Program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simplest use of our microprocessor </a:t>
            </a:r>
          </a:p>
          <a:p>
            <a:pPr lvl="1"/>
            <a:r>
              <a:rPr lang="en-US" dirty="0" smtClean="0"/>
              <a:t>Add two numbers</a:t>
            </a:r>
          </a:p>
          <a:p>
            <a:pPr lvl="2"/>
            <a:r>
              <a:rPr lang="en-US" dirty="0" smtClean="0"/>
              <a:t>Let’s assume these numbers are stored at two consecutive locations in memory, with addresses 2E and 30</a:t>
            </a:r>
          </a:p>
          <a:p>
            <a:pPr lvl="2"/>
            <a:r>
              <a:rPr lang="en-US" dirty="0" smtClean="0"/>
              <a:t>Let’s assume we wish to store the result back to memory address 32</a:t>
            </a:r>
          </a:p>
          <a:p>
            <a:r>
              <a:rPr lang="en-US" b="1" dirty="0" smtClean="0"/>
              <a:t>Hint :</a:t>
            </a:r>
            <a:r>
              <a:rPr lang="en-US" dirty="0" smtClean="0"/>
              <a:t> we need to load accumulator with 1 value, add the other, and then store the result back into memory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: First Program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Load accumulator with 1 value</a:t>
            </a:r>
          </a:p>
          <a:p>
            <a:pPr lvl="1"/>
            <a:r>
              <a:rPr lang="en-US" dirty="0" smtClean="0"/>
              <a:t>LDA    2E</a:t>
            </a:r>
          </a:p>
          <a:p>
            <a:r>
              <a:rPr lang="en-US" dirty="0" smtClean="0"/>
              <a:t>Add the other</a:t>
            </a:r>
          </a:p>
          <a:p>
            <a:pPr lvl="1"/>
            <a:r>
              <a:rPr lang="en-US" dirty="0" smtClean="0"/>
              <a:t>ADD   30</a:t>
            </a:r>
          </a:p>
          <a:p>
            <a:r>
              <a:rPr lang="en-US" dirty="0" smtClean="0"/>
              <a:t>Store the result back into memory</a:t>
            </a:r>
          </a:p>
          <a:p>
            <a:pPr lvl="1"/>
            <a:r>
              <a:rPr lang="en-US" dirty="0" smtClean="0"/>
              <a:t>STO   32</a:t>
            </a:r>
          </a:p>
          <a:p>
            <a:r>
              <a:rPr lang="en-US" dirty="0" smtClean="0"/>
              <a:t>Stop program</a:t>
            </a:r>
          </a:p>
          <a:p>
            <a:pPr lvl="1"/>
            <a:r>
              <a:rPr lang="en-US" dirty="0" smtClean="0"/>
              <a:t>STP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857134"/>
              </p:ext>
            </p:extLst>
          </p:nvPr>
        </p:nvGraphicFramePr>
        <p:xfrm>
          <a:off x="5292080" y="4293096"/>
          <a:ext cx="324036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9442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Mnemonic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Machine code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LDA   2E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0 02E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ADD  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2 030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STO  32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1 032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7 000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How program works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256004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000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8606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Fetch-Decode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1" name="Rectangle 10"/>
          <p:cNvSpPr/>
          <p:nvPr/>
        </p:nvSpPr>
        <p:spPr>
          <a:xfrm>
            <a:off x="256004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000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" name="Right Arrow 2"/>
          <p:cNvSpPr/>
          <p:nvPr/>
        </p:nvSpPr>
        <p:spPr>
          <a:xfrm rot="19438475">
            <a:off x="3999878" y="2374605"/>
            <a:ext cx="2280325" cy="26515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Bent-Up Arrow 7"/>
          <p:cNvSpPr/>
          <p:nvPr/>
        </p:nvSpPr>
        <p:spPr>
          <a:xfrm rot="16200000" flipH="1">
            <a:off x="4534270" y="1603815"/>
            <a:ext cx="2831702" cy="3764352"/>
          </a:xfrm>
          <a:prstGeom prst="bentUpArrow">
            <a:avLst>
              <a:gd name="adj1" fmla="val 7509"/>
              <a:gd name="adj2" fmla="val 7285"/>
              <a:gd name="adj3" fmla="val 1109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Rectangle 34"/>
          <p:cNvSpPr/>
          <p:nvPr/>
        </p:nvSpPr>
        <p:spPr>
          <a:xfrm>
            <a:off x="2568476" y="4331196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002E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10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3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Example : Fetch-Decode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000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002E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83568" y="2924944"/>
            <a:ext cx="1503625" cy="7488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37" name="Rectangle 36"/>
          <p:cNvSpPr/>
          <p:nvPr/>
        </p:nvSpPr>
        <p:spPr>
          <a:xfrm>
            <a:off x="2555776" y="281902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002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99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Computer</a:t>
            </a:r>
            <a:endParaRPr lang="en-US" dirty="0"/>
          </a:p>
        </p:txBody>
      </p:sp>
      <p:pic>
        <p:nvPicPr>
          <p:cNvPr id="4" name="Picture 3" descr="รูป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28392" y="3717032"/>
            <a:ext cx="5004048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A </a:t>
            </a:r>
            <a:r>
              <a:rPr lang="en-US" sz="2400" b="1" i="1" dirty="0" smtClean="0">
                <a:solidFill>
                  <a:srgbClr val="0070C0"/>
                </a:solidFill>
              </a:rPr>
              <a:t>computer</a:t>
            </a:r>
            <a:r>
              <a:rPr lang="en-US" sz="2400" dirty="0" smtClean="0"/>
              <a:t> is a programmable machine designed to sequentially and automatically carry out a sequence of arithmetic or logical operations. The particular sequence of operations can be changed readily, allowing the computer to solve more than one kind of problem.</a:t>
            </a:r>
          </a:p>
          <a:p>
            <a:r>
              <a:rPr lang="en-US" sz="2400" dirty="0" smtClean="0"/>
              <a:t>The basic functions of the computer are :</a:t>
            </a:r>
          </a:p>
          <a:p>
            <a:pPr lvl="1"/>
            <a:r>
              <a:rPr lang="en-US" sz="2000" dirty="0" smtClean="0"/>
              <a:t>Inputting data</a:t>
            </a:r>
          </a:p>
          <a:p>
            <a:pPr lvl="1"/>
            <a:r>
              <a:rPr lang="en-US" sz="2000" dirty="0" smtClean="0"/>
              <a:t>Outputting data</a:t>
            </a:r>
          </a:p>
          <a:p>
            <a:pPr lvl="1"/>
            <a:r>
              <a:rPr lang="en-US" sz="2000" dirty="0" smtClean="0"/>
              <a:t>Processing data</a:t>
            </a:r>
          </a:p>
          <a:p>
            <a:pPr lvl="1"/>
            <a:r>
              <a:rPr lang="en-US" sz="2000" dirty="0" smtClean="0"/>
              <a:t>Storing data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Fetch Operand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  <a:endParaRPr lang="th-TH" dirty="0"/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002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b="1" dirty="0" smtClean="0">
                <a:solidFill>
                  <a:srgbClr val="00B0F0"/>
                </a:solidFill>
              </a:rPr>
              <a:t>02E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 rot="19105920">
            <a:off x="2789173" y="3167074"/>
            <a:ext cx="3707957" cy="37444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ight Arrow 5"/>
          <p:cNvSpPr/>
          <p:nvPr/>
        </p:nvSpPr>
        <p:spPr>
          <a:xfrm rot="10800000">
            <a:off x="4139952" y="4005064"/>
            <a:ext cx="1966506" cy="33362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8" name="Rectangle 37"/>
          <p:cNvSpPr/>
          <p:nvPr/>
        </p:nvSpPr>
        <p:spPr>
          <a:xfrm>
            <a:off x="2555776" y="3573016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00AA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58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3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Execution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00AA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002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b="1" dirty="0" smtClean="0">
                <a:solidFill>
                  <a:srgbClr val="00B0F0"/>
                </a:solidFill>
              </a:rPr>
              <a:t>02E</a:t>
            </a:r>
            <a:endParaRPr lang="th-TH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8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Fetch-Decode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00AA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002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1030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b="1" dirty="0" smtClean="0">
                <a:solidFill>
                  <a:srgbClr val="00B0F0"/>
                </a:solidFill>
              </a:rPr>
              <a:t>02E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 rot="20288630">
            <a:off x="4059175" y="2530571"/>
            <a:ext cx="2193262" cy="293173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Bent-Up Arrow 35"/>
          <p:cNvSpPr/>
          <p:nvPr/>
        </p:nvSpPr>
        <p:spPr>
          <a:xfrm rot="16200000" flipH="1">
            <a:off x="4637144" y="1818021"/>
            <a:ext cx="2625956" cy="3764354"/>
          </a:xfrm>
          <a:prstGeom prst="bentUpArrow">
            <a:avLst>
              <a:gd name="adj1" fmla="val 7509"/>
              <a:gd name="adj2" fmla="val 7285"/>
              <a:gd name="adj3" fmla="val 1109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Rectangle 36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2030</a:t>
            </a:r>
            <a:endParaRPr lang="th-TH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55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6" grpId="0" animBg="1"/>
      <p:bldP spid="3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Fetch-Decode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00AA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002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2030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3568" y="2924944"/>
            <a:ext cx="1503625" cy="7488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39" name="Rectangle 38"/>
          <p:cNvSpPr/>
          <p:nvPr/>
        </p:nvSpPr>
        <p:spPr>
          <a:xfrm>
            <a:off x="2555776" y="2824133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004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62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Fetch Operand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00AA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004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00B0F0"/>
                </a:solidFill>
              </a:rPr>
              <a:t>030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19105920">
            <a:off x="2789173" y="3167074"/>
            <a:ext cx="3707957" cy="37444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Right Arrow 39"/>
          <p:cNvSpPr/>
          <p:nvPr/>
        </p:nvSpPr>
        <p:spPr>
          <a:xfrm rot="11830130">
            <a:off x="2167988" y="3811026"/>
            <a:ext cx="3983407" cy="33362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1" name="Rectangle 40"/>
          <p:cNvSpPr/>
          <p:nvPr/>
        </p:nvSpPr>
        <p:spPr>
          <a:xfrm>
            <a:off x="683568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0012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82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Execution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0012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00AA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004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2030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3" name="Bent-Up Arrow 2"/>
          <p:cNvSpPr/>
          <p:nvPr/>
        </p:nvSpPr>
        <p:spPr>
          <a:xfrm flipH="1">
            <a:off x="1246932" y="3707740"/>
            <a:ext cx="1321544" cy="369332"/>
          </a:xfrm>
          <a:prstGeom prst="bentUpArrow">
            <a:avLst>
              <a:gd name="adj1" fmla="val 45632"/>
              <a:gd name="adj2" fmla="val 50000"/>
              <a:gd name="adj3" fmla="val 25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8" name="Rectangle 27"/>
          <p:cNvSpPr/>
          <p:nvPr/>
        </p:nvSpPr>
        <p:spPr>
          <a:xfrm>
            <a:off x="683568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0012 + 00AA</a:t>
            </a:r>
          </a:p>
          <a:p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36" name="Bent-Up Arrow 35"/>
          <p:cNvSpPr/>
          <p:nvPr/>
        </p:nvSpPr>
        <p:spPr>
          <a:xfrm rot="5400000">
            <a:off x="1631115" y="3269271"/>
            <a:ext cx="536207" cy="1313114"/>
          </a:xfrm>
          <a:prstGeom prst="bentUpArrow">
            <a:avLst>
              <a:gd name="adj1" fmla="val 33790"/>
              <a:gd name="adj2" fmla="val 28683"/>
              <a:gd name="adj3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Rectangle 36"/>
          <p:cNvSpPr/>
          <p:nvPr/>
        </p:nvSpPr>
        <p:spPr>
          <a:xfrm>
            <a:off x="2555776" y="3573016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00BC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75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28" grpId="0" animBg="1"/>
      <p:bldP spid="36" grpId="0" animBg="1"/>
      <p:bldP spid="3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Fetch-Decode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00BC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004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2030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 rot="20847923">
            <a:off x="4168882" y="2769180"/>
            <a:ext cx="1904020" cy="3129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Bent-Up Arrow 35"/>
          <p:cNvSpPr/>
          <p:nvPr/>
        </p:nvSpPr>
        <p:spPr>
          <a:xfrm rot="16200000" flipH="1">
            <a:off x="4923571" y="1925303"/>
            <a:ext cx="2053100" cy="3764352"/>
          </a:xfrm>
          <a:prstGeom prst="bentUpArrow">
            <a:avLst>
              <a:gd name="adj1" fmla="val 7509"/>
              <a:gd name="adj2" fmla="val 7285"/>
              <a:gd name="adj3" fmla="val 1109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Rectangle 36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1032</a:t>
            </a:r>
            <a:endParaRPr lang="th-TH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77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6" grpId="0" animBg="1"/>
      <p:bldP spid="3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Fetch-Decode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00BC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004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1032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3568" y="2924944"/>
            <a:ext cx="1503625" cy="7488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39" name="Rectangle 38"/>
          <p:cNvSpPr/>
          <p:nvPr/>
        </p:nvSpPr>
        <p:spPr>
          <a:xfrm>
            <a:off x="2555776" y="2824133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006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5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Execute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00BC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006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rgbClr val="00B0F0"/>
                </a:solidFill>
              </a:rPr>
              <a:t>032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 rot="19105920">
            <a:off x="2789173" y="3167074"/>
            <a:ext cx="3707957" cy="37444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0" name="Right Arrow 39"/>
          <p:cNvSpPr/>
          <p:nvPr/>
        </p:nvSpPr>
        <p:spPr>
          <a:xfrm rot="1423192">
            <a:off x="3846333" y="4275200"/>
            <a:ext cx="2438450" cy="33362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Rectangle 35"/>
          <p:cNvSpPr/>
          <p:nvPr/>
        </p:nvSpPr>
        <p:spPr>
          <a:xfrm>
            <a:off x="6660232" y="472514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00BC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988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36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Fetch-Decode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00BC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006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00BC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1032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28" name="Right Arrow 27"/>
          <p:cNvSpPr/>
          <p:nvPr/>
        </p:nvSpPr>
        <p:spPr>
          <a:xfrm rot="21363863">
            <a:off x="4168882" y="2917909"/>
            <a:ext cx="1904020" cy="3129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6" name="Bent-Up Arrow 35"/>
          <p:cNvSpPr/>
          <p:nvPr/>
        </p:nvSpPr>
        <p:spPr>
          <a:xfrm rot="16200000" flipH="1">
            <a:off x="5103590" y="2105322"/>
            <a:ext cx="1693061" cy="3764352"/>
          </a:xfrm>
          <a:prstGeom prst="bentUpArrow">
            <a:avLst>
              <a:gd name="adj1" fmla="val 7509"/>
              <a:gd name="adj2" fmla="val 7285"/>
              <a:gd name="adj3" fmla="val 1109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7" name="Rectangle 36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7000</a:t>
            </a:r>
            <a:endParaRPr lang="th-TH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77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6" grpId="0" animBg="1"/>
      <p:bldP spid="3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Technology</a:t>
            </a:r>
            <a:endParaRPr lang="en-US" dirty="0"/>
          </a:p>
        </p:txBody>
      </p:sp>
      <p:pic>
        <p:nvPicPr>
          <p:cNvPr id="4" name="Content Placeholder 3" descr="1000px-Hard_drive_capacity_over_time.svg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320480" cy="3084822"/>
          </a:xfrm>
        </p:spPr>
      </p:pic>
      <p:pic>
        <p:nvPicPr>
          <p:cNvPr id="5" name="Picture 4" descr="1000px-Transistor_Count_and_Moore's_Law_-_2011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339" y="1484784"/>
            <a:ext cx="4645677" cy="4176464"/>
          </a:xfrm>
          <a:prstGeom prst="rect">
            <a:avLst/>
          </a:prstGeom>
        </p:spPr>
      </p:pic>
      <p:pic>
        <p:nvPicPr>
          <p:cNvPr id="6" name="Picture 5" descr="33366836-2-440-OVR-1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7704" y="5507940"/>
            <a:ext cx="1159396" cy="86954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4376" y="6300028"/>
            <a:ext cx="4437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Processor speed increases 2x every 18 months</a:t>
            </a:r>
            <a:endParaRPr lang="en-US" dirty="0"/>
          </a:p>
        </p:txBody>
      </p:sp>
      <p:pic>
        <p:nvPicPr>
          <p:cNvPr id="8" name="Picture 7" descr="desktop-harddis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60032" y="4753694"/>
            <a:ext cx="1152128" cy="119558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797724" y="4869160"/>
            <a:ext cx="3238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Disk size increases 2x every year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Fetch-Decode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00BC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006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00BC</a:t>
            </a:r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7000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3568" y="2924944"/>
            <a:ext cx="1503625" cy="74888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39" name="Rectangle 38"/>
          <p:cNvSpPr/>
          <p:nvPr/>
        </p:nvSpPr>
        <p:spPr>
          <a:xfrm>
            <a:off x="2555776" y="2824133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008</a:t>
            </a:r>
            <a:endParaRPr lang="th-TH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5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: Execute Instruction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395536" y="1700808"/>
            <a:ext cx="5184576" cy="40324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4000" dirty="0" smtClean="0">
                <a:ln w="38100">
                  <a:solidFill>
                    <a:schemeClr val="tx1"/>
                  </a:solidFill>
                </a:ln>
              </a:rPr>
              <a:t>MU0</a:t>
            </a:r>
            <a:endParaRPr lang="th-TH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3567" y="292494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ALU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683567" y="4336301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/>
              <a:t>C</a:t>
            </a:r>
            <a:r>
              <a:rPr lang="en-US" dirty="0" smtClean="0"/>
              <a:t>ontrol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2560047" y="3587418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ACC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00BC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60046" y="2819164"/>
            <a:ext cx="150362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PC</a:t>
            </a:r>
          </a:p>
          <a:p>
            <a:r>
              <a:rPr lang="en-US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008</a:t>
            </a:r>
            <a:endParaRPr lang="th-TH" b="1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60232" y="1700808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002E</a:t>
            </a:r>
            <a:endParaRPr lang="th-TH" dirty="0"/>
          </a:p>
        </p:txBody>
      </p:sp>
      <p:sp>
        <p:nvSpPr>
          <p:cNvPr id="16" name="Rectangle 15"/>
          <p:cNvSpPr/>
          <p:nvPr/>
        </p:nvSpPr>
        <p:spPr>
          <a:xfrm>
            <a:off x="6660232" y="2075249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2030</a:t>
            </a:r>
            <a:endParaRPr lang="th-TH" dirty="0"/>
          </a:p>
        </p:txBody>
      </p:sp>
      <p:sp>
        <p:nvSpPr>
          <p:cNvPr id="17" name="Rectangle 16"/>
          <p:cNvSpPr/>
          <p:nvPr/>
        </p:nvSpPr>
        <p:spPr>
          <a:xfrm>
            <a:off x="6660232" y="246055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1032</a:t>
            </a:r>
            <a:endParaRPr lang="th-TH" dirty="0"/>
          </a:p>
        </p:txBody>
      </p:sp>
      <p:sp>
        <p:nvSpPr>
          <p:cNvPr id="18" name="Rectangle 17"/>
          <p:cNvSpPr/>
          <p:nvPr/>
        </p:nvSpPr>
        <p:spPr>
          <a:xfrm>
            <a:off x="6660232" y="283943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7000</a:t>
            </a:r>
            <a:endParaRPr lang="th-TH" dirty="0"/>
          </a:p>
        </p:txBody>
      </p:sp>
      <p:sp>
        <p:nvSpPr>
          <p:cNvPr id="20" name="Rectangle 19"/>
          <p:cNvSpPr/>
          <p:nvPr/>
        </p:nvSpPr>
        <p:spPr>
          <a:xfrm>
            <a:off x="6660232" y="3234255"/>
            <a:ext cx="2088232" cy="739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  <a:endParaRPr lang="th-TH" dirty="0"/>
          </a:p>
        </p:txBody>
      </p:sp>
      <p:sp>
        <p:nvSpPr>
          <p:cNvPr id="21" name="Rectangle 20"/>
          <p:cNvSpPr/>
          <p:nvPr/>
        </p:nvSpPr>
        <p:spPr>
          <a:xfrm>
            <a:off x="6660232" y="3973932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00AA</a:t>
            </a:r>
            <a:endParaRPr lang="th-TH" dirty="0"/>
          </a:p>
        </p:txBody>
      </p:sp>
      <p:sp>
        <p:nvSpPr>
          <p:cNvPr id="22" name="Rectangle 21"/>
          <p:cNvSpPr/>
          <p:nvPr/>
        </p:nvSpPr>
        <p:spPr>
          <a:xfrm>
            <a:off x="6660232" y="4348373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0012</a:t>
            </a:r>
            <a:endParaRPr lang="th-TH" dirty="0"/>
          </a:p>
        </p:txBody>
      </p:sp>
      <p:sp>
        <p:nvSpPr>
          <p:cNvPr id="23" name="Rectangle 22"/>
          <p:cNvSpPr/>
          <p:nvPr/>
        </p:nvSpPr>
        <p:spPr>
          <a:xfrm>
            <a:off x="6660232" y="472281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/>
          </a:p>
        </p:txBody>
      </p:sp>
      <p:sp>
        <p:nvSpPr>
          <p:cNvPr id="24" name="TextBox 23"/>
          <p:cNvSpPr txBox="1"/>
          <p:nvPr/>
        </p:nvSpPr>
        <p:spPr>
          <a:xfrm>
            <a:off x="6095654" y="1700808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000</a:t>
            </a:r>
            <a:endParaRPr lang="th-TH" dirty="0"/>
          </a:p>
        </p:txBody>
      </p:sp>
      <p:sp>
        <p:nvSpPr>
          <p:cNvPr id="25" name="TextBox 24"/>
          <p:cNvSpPr txBox="1"/>
          <p:nvPr/>
        </p:nvSpPr>
        <p:spPr>
          <a:xfrm>
            <a:off x="6095654" y="209122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002</a:t>
            </a:r>
            <a:endParaRPr lang="th-TH" dirty="0"/>
          </a:p>
        </p:txBody>
      </p:sp>
      <p:sp>
        <p:nvSpPr>
          <p:cNvPr id="26" name="TextBox 25"/>
          <p:cNvSpPr txBox="1"/>
          <p:nvPr/>
        </p:nvSpPr>
        <p:spPr>
          <a:xfrm>
            <a:off x="6095654" y="2449690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004</a:t>
            </a:r>
            <a:endParaRPr lang="th-TH" dirty="0"/>
          </a:p>
        </p:txBody>
      </p:sp>
      <p:sp>
        <p:nvSpPr>
          <p:cNvPr id="27" name="TextBox 26"/>
          <p:cNvSpPr txBox="1"/>
          <p:nvPr/>
        </p:nvSpPr>
        <p:spPr>
          <a:xfrm>
            <a:off x="6106458" y="286492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006</a:t>
            </a:r>
            <a:endParaRPr lang="th-TH" dirty="0"/>
          </a:p>
        </p:txBody>
      </p:sp>
      <p:sp>
        <p:nvSpPr>
          <p:cNvPr id="29" name="TextBox 28"/>
          <p:cNvSpPr txBox="1"/>
          <p:nvPr/>
        </p:nvSpPr>
        <p:spPr>
          <a:xfrm>
            <a:off x="6084167" y="4005064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02E</a:t>
            </a:r>
            <a:endParaRPr lang="th-TH" dirty="0"/>
          </a:p>
        </p:txBody>
      </p:sp>
      <p:sp>
        <p:nvSpPr>
          <p:cNvPr id="30" name="TextBox 29"/>
          <p:cNvSpPr txBox="1"/>
          <p:nvPr/>
        </p:nvSpPr>
        <p:spPr>
          <a:xfrm>
            <a:off x="6095654" y="4348373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030</a:t>
            </a:r>
            <a:endParaRPr lang="th-TH" dirty="0"/>
          </a:p>
        </p:txBody>
      </p:sp>
      <p:sp>
        <p:nvSpPr>
          <p:cNvPr id="31" name="TextBox 30"/>
          <p:cNvSpPr txBox="1"/>
          <p:nvPr/>
        </p:nvSpPr>
        <p:spPr>
          <a:xfrm>
            <a:off x="6106458" y="471717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032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7596335" y="5157192"/>
            <a:ext cx="235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/>
              <a:t>.</a:t>
            </a:r>
            <a:endParaRPr lang="th-TH" dirty="0"/>
          </a:p>
        </p:txBody>
      </p:sp>
      <p:sp>
        <p:nvSpPr>
          <p:cNvPr id="33" name="Rectangle 32"/>
          <p:cNvSpPr/>
          <p:nvPr/>
        </p:nvSpPr>
        <p:spPr>
          <a:xfrm>
            <a:off x="4644008" y="1916832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Address bus</a:t>
            </a:r>
            <a:endParaRPr lang="th-TH" dirty="0"/>
          </a:p>
        </p:txBody>
      </p:sp>
      <p:sp>
        <p:nvSpPr>
          <p:cNvPr id="34" name="Rectangle 33"/>
          <p:cNvSpPr/>
          <p:nvPr/>
        </p:nvSpPr>
        <p:spPr>
          <a:xfrm>
            <a:off x="4644008" y="3736403"/>
            <a:ext cx="576064" cy="14207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t"/>
          <a:lstStyle/>
          <a:p>
            <a:pPr algn="ctr"/>
            <a:r>
              <a:rPr lang="en-US" dirty="0" smtClean="0"/>
              <a:t>Data  bus</a:t>
            </a:r>
            <a:endParaRPr lang="th-TH" dirty="0"/>
          </a:p>
        </p:txBody>
      </p:sp>
      <p:sp>
        <p:nvSpPr>
          <p:cNvPr id="35" name="Rectangle 34"/>
          <p:cNvSpPr/>
          <p:nvPr/>
        </p:nvSpPr>
        <p:spPr>
          <a:xfrm>
            <a:off x="2568476" y="4336301"/>
            <a:ext cx="1495195" cy="748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dirty="0" smtClean="0"/>
              <a:t>IR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7000</a:t>
            </a:r>
            <a:endParaRPr lang="th-TH" b="1" dirty="0">
              <a:solidFill>
                <a:srgbClr val="00B0F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660232" y="4725144"/>
            <a:ext cx="2088232" cy="3744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00BC</a:t>
            </a:r>
            <a:endParaRPr lang="th-TH" dirty="0"/>
          </a:p>
        </p:txBody>
      </p:sp>
      <p:sp>
        <p:nvSpPr>
          <p:cNvPr id="38" name="Rectangle 37"/>
          <p:cNvSpPr/>
          <p:nvPr/>
        </p:nvSpPr>
        <p:spPr>
          <a:xfrm>
            <a:off x="2627784" y="5877272"/>
            <a:ext cx="2952328" cy="6480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END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988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Assignment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1. Write a program in mnemonic code for processor MU0 to calculate</a:t>
            </a:r>
          </a:p>
          <a:p>
            <a:pPr algn="ctr">
              <a:buNone/>
            </a:pPr>
            <a:r>
              <a:rPr lang="en-US" dirty="0" smtClean="0"/>
              <a:t>A + B + C - D </a:t>
            </a:r>
          </a:p>
          <a:p>
            <a:pPr>
              <a:buNone/>
            </a:pPr>
            <a:r>
              <a:rPr lang="en-US" dirty="0" smtClean="0"/>
              <a:t>    where the value of </a:t>
            </a:r>
          </a:p>
          <a:p>
            <a:pPr lvl="2"/>
            <a:r>
              <a:rPr lang="en-US" dirty="0" smtClean="0"/>
              <a:t>A stores at address 2E0</a:t>
            </a:r>
          </a:p>
          <a:p>
            <a:pPr lvl="2"/>
            <a:r>
              <a:rPr lang="en-US" dirty="0" smtClean="0"/>
              <a:t>B stored at address 2E2</a:t>
            </a:r>
          </a:p>
          <a:p>
            <a:pPr lvl="2"/>
            <a:r>
              <a:rPr lang="en-US" dirty="0" smtClean="0"/>
              <a:t>C stored at address 2E4</a:t>
            </a:r>
          </a:p>
          <a:p>
            <a:pPr lvl="2"/>
            <a:r>
              <a:rPr lang="en-US" dirty="0" smtClean="0"/>
              <a:t>D stored at address 2E6</a:t>
            </a:r>
          </a:p>
          <a:p>
            <a:pPr lvl="1">
              <a:buNone/>
            </a:pPr>
            <a:r>
              <a:rPr lang="en-US" dirty="0" smtClean="0"/>
              <a:t>The result will be store at address 2F0</a:t>
            </a:r>
          </a:p>
          <a:p>
            <a:pPr marL="560070" indent="-514350">
              <a:buNone/>
            </a:pPr>
            <a:r>
              <a:rPr lang="en-US" dirty="0" smtClean="0"/>
              <a:t>2. Write the machine code for processor MU0 from the mnemonic code in question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Unit of Measurement in Computer System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Normally, we use International System of Units (SI : </a:t>
            </a:r>
            <a:r>
              <a:rPr lang="en-US" sz="2400" dirty="0" err="1" smtClean="0"/>
              <a:t>Système</a:t>
            </a:r>
            <a:r>
              <a:rPr lang="en-US" sz="2400" dirty="0" smtClean="0"/>
              <a:t> international </a:t>
            </a:r>
            <a:r>
              <a:rPr lang="en-US" sz="2400" dirty="0" err="1" smtClean="0"/>
              <a:t>d'unités</a:t>
            </a:r>
            <a:r>
              <a:rPr lang="en-US" sz="2400" dirty="0" smtClean="0"/>
              <a:t>) as unit of measurement. But in computer system, we use binary prefix.</a:t>
            </a:r>
          </a:p>
        </p:txBody>
      </p:sp>
      <p:graphicFrame>
        <p:nvGraphicFramePr>
          <p:cNvPr id="4" name="Group 57"/>
          <p:cNvGraphicFramePr>
            <a:graphicFrameLocks noGrp="1"/>
          </p:cNvGraphicFramePr>
          <p:nvPr/>
        </p:nvGraphicFramePr>
        <p:xfrm>
          <a:off x="353888" y="2833340"/>
          <a:ext cx="8610600" cy="2755900"/>
        </p:xfrm>
        <a:graphic>
          <a:graphicData uri="http://schemas.openxmlformats.org/drawingml/2006/table">
            <a:tbl>
              <a:tblPr/>
              <a:tblGrid>
                <a:gridCol w="746125"/>
                <a:gridCol w="681038"/>
                <a:gridCol w="3525837"/>
                <a:gridCol w="36576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Abbr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Factor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 size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Kilo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K/k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1,024 (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= 1,000 (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</a:rPr>
                        <a:t>k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Mega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= 1,048,576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  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= 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Giga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1,073,741,824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= 1,000,000,000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1,099,511,627,776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1,000,000,000,000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1,125,899,906,842,624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1,000,000,000,000,000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1,152,921,504,606,846,976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1,000,000,000,000,000,000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Zetta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1,180,591,620,717,411,303,424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1,000,000,000,000,000,000,000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Yotta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1,208,925,819,614,629,174,706,176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65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  <a:r>
                        <a:rPr kumimoji="0" lang="en-US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= 1,000,000,000,000,000,000,000,000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67544" y="5734997"/>
            <a:ext cx="8280920" cy="92333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For Example </a:t>
            </a:r>
            <a:r>
              <a:rPr lang="en-US" dirty="0" smtClean="0"/>
              <a:t>: A 400GB </a:t>
            </a:r>
            <a:r>
              <a:rPr lang="en-US" dirty="0" err="1" smtClean="0"/>
              <a:t>harddisk</a:t>
            </a:r>
            <a:endParaRPr lang="en-US" dirty="0" smtClean="0"/>
          </a:p>
          <a:p>
            <a:r>
              <a:rPr lang="en-US" dirty="0" smtClean="0"/>
              <a:t>Manufacturer uses GB in SI unit, so the </a:t>
            </a:r>
            <a:r>
              <a:rPr lang="en-US" dirty="0" err="1" smtClean="0"/>
              <a:t>harddisk</a:t>
            </a:r>
            <a:r>
              <a:rPr lang="en-US" dirty="0" smtClean="0"/>
              <a:t> has 400,000,000,000 B capacity</a:t>
            </a:r>
          </a:p>
          <a:p>
            <a:r>
              <a:rPr lang="en-US" dirty="0" smtClean="0"/>
              <a:t>In MS Windows, it use GB as 2</a:t>
            </a:r>
            <a:r>
              <a:rPr lang="en-US" baseline="30000" dirty="0" smtClean="0"/>
              <a:t>30 , </a:t>
            </a:r>
            <a:r>
              <a:rPr lang="en-US" dirty="0" smtClean="0"/>
              <a:t>so the Windows can see the </a:t>
            </a:r>
            <a:r>
              <a:rPr lang="en-US" dirty="0" err="1" smtClean="0"/>
              <a:t>harddisk</a:t>
            </a:r>
            <a:r>
              <a:rPr lang="en-US" dirty="0" smtClean="0"/>
              <a:t> around 372 GB</a:t>
            </a:r>
            <a:endParaRPr lang="en-US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Von Neumann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672208"/>
            <a:ext cx="8640960" cy="334096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The earliest computing machines had fixed programs. Changing the program of a fixed-program machine requires re-wiring, re-structuring, or re-designing the machine. </a:t>
            </a:r>
          </a:p>
          <a:p>
            <a:r>
              <a:rPr lang="en-US" dirty="0" smtClean="0"/>
              <a:t>The idea of the </a:t>
            </a:r>
            <a:r>
              <a:rPr lang="en-US" b="1" i="1" dirty="0" smtClean="0">
                <a:solidFill>
                  <a:srgbClr val="00B0F0"/>
                </a:solidFill>
              </a:rPr>
              <a:t>stored-program computer </a:t>
            </a:r>
            <a:r>
              <a:rPr lang="en-US" dirty="0" smtClean="0"/>
              <a:t>changed all that: a computer that by design includes an instruction set and can store in memory a set of instructions (a program) that details the computation.</a:t>
            </a:r>
          </a:p>
          <a:p>
            <a:r>
              <a:rPr lang="en-US" b="1" dirty="0" smtClean="0"/>
              <a:t>Characteristics of von Neumann machine</a:t>
            </a:r>
          </a:p>
          <a:p>
            <a:pPr lvl="1"/>
            <a:r>
              <a:rPr lang="en-US" dirty="0" smtClean="0"/>
              <a:t>Both</a:t>
            </a:r>
            <a:r>
              <a:rPr lang="en-US" dirty="0" smtClean="0">
                <a:solidFill>
                  <a:srgbClr val="002060"/>
                </a:solidFill>
              </a:rPr>
              <a:t> data and instructions </a:t>
            </a:r>
            <a:r>
              <a:rPr lang="en-US" dirty="0" smtClean="0"/>
              <a:t>are stored in a read/write memory.</a:t>
            </a:r>
          </a:p>
          <a:p>
            <a:pPr lvl="1"/>
            <a:r>
              <a:rPr lang="en-US" dirty="0" smtClean="0"/>
              <a:t>Memory contents are addressable by location without regard for the type of data contained there</a:t>
            </a:r>
          </a:p>
          <a:p>
            <a:pPr lvl="1"/>
            <a:r>
              <a:rPr lang="en-US" dirty="0" smtClean="0"/>
              <a:t>Execution occurs in a sequential fashion by reading consecutive instructions from memory</a:t>
            </a:r>
          </a:p>
          <a:p>
            <a:endParaRPr lang="en-US" dirty="0" smtClean="0"/>
          </a:p>
        </p:txBody>
      </p:sp>
      <p:pic>
        <p:nvPicPr>
          <p:cNvPr id="4" name="Picture 2" descr="http://upload.wikimedia.org/wikipedia/commons/thumb/5/5e/JohnvonNeumann-LosAlamos.gif/200px-JohnvonNeumann-LosAlamos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692" y="5157192"/>
            <a:ext cx="1207076" cy="156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699792" y="5373216"/>
            <a:ext cx="590465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John Von Neumann</a:t>
            </a:r>
          </a:p>
          <a:p>
            <a:r>
              <a:rPr lang="th-TH" dirty="0" smtClean="0"/>
              <a:t>1948 </a:t>
            </a:r>
            <a:r>
              <a:rPr lang="en-US" dirty="0" smtClean="0"/>
              <a:t>: You insist that there is something a machine cannot do. </a:t>
            </a:r>
          </a:p>
          <a:p>
            <a:r>
              <a:rPr lang="en-US" dirty="0" smtClean="0"/>
              <a:t>If you will tell me </a:t>
            </a:r>
            <a:r>
              <a:rPr lang="en-US" i="1" dirty="0" smtClean="0"/>
              <a:t>precisely</a:t>
            </a:r>
            <a:r>
              <a:rPr lang="en-US" dirty="0" smtClean="0"/>
              <a:t> what it is that a machine cannot do, </a:t>
            </a:r>
          </a:p>
          <a:p>
            <a:r>
              <a:rPr lang="en-US" dirty="0" smtClean="0"/>
              <a:t>then I can always make a machine which will do just that!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Components of a Computer</a:t>
            </a:r>
            <a:endParaRPr lang="en-US" dirty="0"/>
          </a:p>
        </p:txBody>
      </p:sp>
      <p:pic>
        <p:nvPicPr>
          <p:cNvPr id="5" name="Content Placeholder 4" descr="16dram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 t="24503" b="30574"/>
          <a:stretch>
            <a:fillRect/>
          </a:stretch>
        </p:blipFill>
        <p:spPr>
          <a:xfrm>
            <a:off x="6372200" y="2132856"/>
            <a:ext cx="2194930" cy="792088"/>
          </a:xfrm>
        </p:spPr>
      </p:pic>
      <p:pic>
        <p:nvPicPr>
          <p:cNvPr id="4" name="Picture 3" descr="33366836-2-440-OVR-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47663" y="2060847"/>
            <a:ext cx="1728193" cy="1296145"/>
          </a:xfrm>
          <a:prstGeom prst="rect">
            <a:avLst/>
          </a:prstGeom>
        </p:spPr>
      </p:pic>
      <p:pic>
        <p:nvPicPr>
          <p:cNvPr id="6" name="Picture 5" descr="amc10g-cx4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75048" y="3789040"/>
            <a:ext cx="1412776" cy="14127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19672" y="177281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Microprocessor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32240" y="16288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Main Memory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91680" y="36357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I/O Module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419872" y="2564904"/>
            <a:ext cx="2736304" cy="0"/>
          </a:xfrm>
          <a:prstGeom prst="line">
            <a:avLst/>
          </a:prstGeom>
          <a:ln w="762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60032" y="2564904"/>
            <a:ext cx="72008" cy="2808312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771800" y="5373216"/>
            <a:ext cx="2160240" cy="0"/>
          </a:xfrm>
          <a:prstGeom prst="straightConnector1">
            <a:avLst/>
          </a:prstGeom>
          <a:ln w="762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372200" y="2924944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72200" y="3140968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6372200" y="3356992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372200" y="3573016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Instruction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6372200" y="3789040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372200" y="4005064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72200" y="4221088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372200" y="4437112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372200" y="4653136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6372200" y="4869160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6372200" y="5085184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372200" y="5301208"/>
            <a:ext cx="216024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763688" y="5085184"/>
            <a:ext cx="936104" cy="864096"/>
            <a:chOff x="1547664" y="5661248"/>
            <a:chExt cx="2160240" cy="864096"/>
          </a:xfrm>
        </p:grpSpPr>
        <p:sp>
          <p:nvSpPr>
            <p:cNvPr id="29" name="Rectangle 28"/>
            <p:cNvSpPr/>
            <p:nvPr/>
          </p:nvSpPr>
          <p:spPr>
            <a:xfrm>
              <a:off x="1547664" y="5661248"/>
              <a:ext cx="2160240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547664" y="5877272"/>
              <a:ext cx="2160240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547664" y="6093296"/>
              <a:ext cx="2160240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547664" y="6309320"/>
              <a:ext cx="2160240" cy="2160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869243" y="5877272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buffer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55976" y="2204864"/>
            <a:ext cx="1192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System bus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Microprocessor?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Microprocessor is a very large-scale integrated circuit (VLSI) that uses the architecture of the general-purpose digital computer.</a:t>
            </a:r>
          </a:p>
          <a:p>
            <a:r>
              <a:rPr lang="en-US" dirty="0" smtClean="0"/>
              <a:t>Microprocessors are based on the von </a:t>
            </a:r>
            <a:r>
              <a:rPr lang="en-US" dirty="0"/>
              <a:t>N</a:t>
            </a:r>
            <a:r>
              <a:rPr lang="en-US" dirty="0" smtClean="0"/>
              <a:t>eumann model of a stored program computer</a:t>
            </a:r>
          </a:p>
          <a:p>
            <a:r>
              <a:rPr lang="en-US" dirty="0" smtClean="0"/>
              <a:t>The stored program computer, a microprocessor’s program is stored in memory along with its data</a:t>
            </a:r>
            <a:endParaRPr lang="th-TH" dirty="0"/>
          </a:p>
        </p:txBody>
      </p:sp>
      <p:pic>
        <p:nvPicPr>
          <p:cNvPr id="4" name="Picture 3" descr="33366836-2-440-OVR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815154"/>
            <a:ext cx="2383532" cy="1787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60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MPU, MCU, CPU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0912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Microprocessor Units (MPU)</a:t>
            </a:r>
            <a:r>
              <a:rPr lang="en-US" dirty="0" smtClean="0"/>
              <a:t> tend to be aimed at computer applications;  they tend to have minimal "extras" on-chip.</a:t>
            </a:r>
          </a:p>
          <a:p>
            <a:pPr lvl="1"/>
            <a:r>
              <a:rPr lang="en-US" dirty="0" smtClean="0"/>
              <a:t>Intel Pentium</a:t>
            </a:r>
          </a:p>
          <a:p>
            <a:pPr lvl="1"/>
            <a:r>
              <a:rPr lang="en-US" dirty="0" smtClean="0"/>
              <a:t>AMD </a:t>
            </a:r>
            <a:r>
              <a:rPr lang="en-US" dirty="0" err="1" smtClean="0"/>
              <a:t>opteron</a:t>
            </a:r>
            <a:endParaRPr lang="en-US" dirty="0" smtClean="0"/>
          </a:p>
          <a:p>
            <a:r>
              <a:rPr lang="en-US" b="1" dirty="0" smtClean="0"/>
              <a:t>Microcontroller Units (MCU) </a:t>
            </a:r>
            <a:r>
              <a:rPr lang="en-US" dirty="0" smtClean="0"/>
              <a:t>tend to be aimed at embedded control applications; they tend to consist of a processor plus a number of useful peripherals (internal I/O modules,  memory, etc).</a:t>
            </a:r>
          </a:p>
          <a:p>
            <a:pPr lvl="1"/>
            <a:r>
              <a:rPr lang="en-US" dirty="0" smtClean="0"/>
              <a:t>8051</a:t>
            </a:r>
          </a:p>
          <a:p>
            <a:pPr lvl="1"/>
            <a:r>
              <a:rPr lang="en-US" dirty="0" smtClean="0"/>
              <a:t>PIC</a:t>
            </a:r>
          </a:p>
          <a:p>
            <a:pPr lvl="1"/>
            <a:r>
              <a:rPr lang="en-US" b="1" dirty="0" smtClean="0">
                <a:solidFill>
                  <a:srgbClr val="00B0F0"/>
                </a:solidFill>
              </a:rPr>
              <a:t>ARM</a:t>
            </a:r>
          </a:p>
          <a:p>
            <a:r>
              <a:rPr lang="en-US" b="1" dirty="0" smtClean="0"/>
              <a:t>Central Processing Unit (CPU)</a:t>
            </a:r>
            <a:r>
              <a:rPr lang="en-US" dirty="0" smtClean="0"/>
              <a:t> could refer to </a:t>
            </a:r>
          </a:p>
          <a:p>
            <a:pPr lvl="1"/>
            <a:r>
              <a:rPr lang="en-US" dirty="0" smtClean="0"/>
              <a:t>the actual processor part of a microcontroller.</a:t>
            </a:r>
          </a:p>
          <a:p>
            <a:pPr lvl="1"/>
            <a:r>
              <a:rPr lang="en-US" dirty="0" smtClean="0"/>
              <a:t>the microprocessor within a computer.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1644</TotalTime>
  <Words>2193</Words>
  <Application>Microsoft Office PowerPoint</Application>
  <PresentationFormat>On-screen Show (4:3)</PresentationFormat>
  <Paragraphs>820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Median</vt:lpstr>
      <vt:lpstr>Introduction to Computer Architecture and System</vt:lpstr>
      <vt:lpstr>Objective</vt:lpstr>
      <vt:lpstr>What is the Computer</vt:lpstr>
      <vt:lpstr>Computer Technology</vt:lpstr>
      <vt:lpstr>Unit of Measurement in Computer System</vt:lpstr>
      <vt:lpstr>Von Neumann Architecture</vt:lpstr>
      <vt:lpstr>Main Components of a Computer</vt:lpstr>
      <vt:lpstr>What is the Microprocessor?</vt:lpstr>
      <vt:lpstr>MPU, MCU, CPU</vt:lpstr>
      <vt:lpstr>Where are the CPU ?</vt:lpstr>
      <vt:lpstr>Embedded Devices </vt:lpstr>
      <vt:lpstr>Central Processing Unit (CPU)</vt:lpstr>
      <vt:lpstr>Memory</vt:lpstr>
      <vt:lpstr>Memory, Registers, and ALU</vt:lpstr>
      <vt:lpstr>MU0 – A Very Simple Processor</vt:lpstr>
      <vt:lpstr>Instructions </vt:lpstr>
      <vt:lpstr>The Instruction Cycle</vt:lpstr>
      <vt:lpstr>Step 1: Fetch Instruction (1)</vt:lpstr>
      <vt:lpstr>Step 1: Fetch Instruction (2)</vt:lpstr>
      <vt:lpstr>Step 2: Decode Instruction </vt:lpstr>
      <vt:lpstr>Step 3: Fetch Operand</vt:lpstr>
      <vt:lpstr>Step 4: Execution Instruction</vt:lpstr>
      <vt:lpstr>MU0 – Instructions</vt:lpstr>
      <vt:lpstr>MU0 – Instruction Set</vt:lpstr>
      <vt:lpstr>Example : First Program (1)</vt:lpstr>
      <vt:lpstr>Example : First Program (2)</vt:lpstr>
      <vt:lpstr>Example : How program works</vt:lpstr>
      <vt:lpstr>Example : Fetch-Decode Instruction</vt:lpstr>
      <vt:lpstr>Example : Fetch-Decode Instruction</vt:lpstr>
      <vt:lpstr>Example : Fetch Operand</vt:lpstr>
      <vt:lpstr>Example : Execution Instruction</vt:lpstr>
      <vt:lpstr>Example : Fetch-Decode Instruction</vt:lpstr>
      <vt:lpstr>Example : Fetch-Decode Instruction</vt:lpstr>
      <vt:lpstr>Example : Fetch Operand</vt:lpstr>
      <vt:lpstr>Example : Execution Instruction</vt:lpstr>
      <vt:lpstr>Example : Fetch-Decode Instruction</vt:lpstr>
      <vt:lpstr>Example : Fetch-Decode Instruction</vt:lpstr>
      <vt:lpstr>Example : Execute Instruction</vt:lpstr>
      <vt:lpstr>Example : Fetch-Decode Instruction</vt:lpstr>
      <vt:lpstr>Example : Fetch-Decode Instruction</vt:lpstr>
      <vt:lpstr>Example : Execute Instruction</vt:lpstr>
      <vt:lpstr>Assignment 2 </vt:lpstr>
    </vt:vector>
  </TitlesOfParts>
  <Company>Kmutnb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 Curriculum</dc:title>
  <dc:creator>admin</dc:creator>
  <cp:lastModifiedBy>choopan</cp:lastModifiedBy>
  <cp:revision>121</cp:revision>
  <dcterms:created xsi:type="dcterms:W3CDTF">2011-09-20T01:40:53Z</dcterms:created>
  <dcterms:modified xsi:type="dcterms:W3CDTF">2013-10-24T13:58:30Z</dcterms:modified>
</cp:coreProperties>
</file>