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319" r:id="rId4"/>
    <p:sldId id="258" r:id="rId5"/>
    <p:sldId id="259" r:id="rId6"/>
    <p:sldId id="261" r:id="rId7"/>
    <p:sldId id="260" r:id="rId8"/>
    <p:sldId id="263" r:id="rId9"/>
    <p:sldId id="265" r:id="rId10"/>
    <p:sldId id="287" r:id="rId11"/>
    <p:sldId id="266" r:id="rId12"/>
    <p:sldId id="288" r:id="rId13"/>
    <p:sldId id="276" r:id="rId14"/>
    <p:sldId id="289" r:id="rId15"/>
    <p:sldId id="290" r:id="rId16"/>
    <p:sldId id="292" r:id="rId17"/>
    <p:sldId id="291" r:id="rId18"/>
    <p:sldId id="294" r:id="rId19"/>
    <p:sldId id="295" r:id="rId20"/>
    <p:sldId id="296" r:id="rId21"/>
    <p:sldId id="298" r:id="rId22"/>
    <p:sldId id="299" r:id="rId23"/>
    <p:sldId id="301" r:id="rId24"/>
    <p:sldId id="302" r:id="rId25"/>
    <p:sldId id="303" r:id="rId26"/>
    <p:sldId id="304" r:id="rId27"/>
    <p:sldId id="318" r:id="rId28"/>
    <p:sldId id="31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 varScale="1">
        <p:scale>
          <a:sx n="67" d="100"/>
          <a:sy n="67" d="100"/>
        </p:scale>
        <p:origin x="-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83429-50A4-4589-8566-3B9B95712F94}" type="datetimeFigureOut">
              <a:rPr lang="th-TH" smtClean="0"/>
              <a:pPr/>
              <a:t>25/10/56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9A8A0-1233-4542-9997-A564035C30F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407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Datapath</a:t>
            </a:r>
            <a:r>
              <a:rPr lang="en-US" dirty="0" smtClean="0"/>
              <a:t> = register + ALU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9A8A0-1233-4542-9997-A564035C30F0}" type="slidenum">
              <a:rPr lang="th-TH" smtClean="0"/>
              <a:pPr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368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Course  Curriculum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353156 – Microprocessor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Asst. Prof. Dr.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Decimal Number Quantity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19" name="TextBox 18"/>
          <p:cNvSpPr txBox="1"/>
          <p:nvPr/>
        </p:nvSpPr>
        <p:spPr>
          <a:xfrm>
            <a:off x="6372200" y="3779748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10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</a:t>
            </a:r>
            <a:r>
              <a:rPr lang="en-US" dirty="0" smtClean="0"/>
              <a:t> =        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6372200" y="4283804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r>
              <a:rPr lang="en-US" dirty="0" smtClean="0"/>
              <a:t>  X  10</a:t>
            </a:r>
            <a:r>
              <a:rPr lang="en-US" b="1" baseline="30000" dirty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</a:t>
            </a:r>
            <a:r>
              <a:rPr lang="en-US" dirty="0" smtClean="0"/>
              <a:t> =        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368780" y="4787860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 X  10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/>
              <a:t>  </a:t>
            </a:r>
            <a:r>
              <a:rPr lang="en-US" dirty="0" smtClean="0"/>
              <a:t> = 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500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368780" y="5229200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  X  10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aseline="30000" dirty="0" smtClean="0"/>
              <a:t>  </a:t>
            </a:r>
            <a:r>
              <a:rPr lang="en-US" dirty="0" smtClean="0"/>
              <a:t> =    </a:t>
            </a:r>
            <a:r>
              <a:rPr lang="en-US" b="1" dirty="0" smtClean="0">
                <a:solidFill>
                  <a:srgbClr val="C00000"/>
                </a:solidFill>
              </a:rPr>
              <a:t>3000 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35696" y="5847655"/>
            <a:ext cx="6092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3000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500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rgbClr val="0070C0"/>
                </a:solidFill>
              </a:rPr>
              <a:t>1 </a:t>
            </a:r>
            <a:r>
              <a:rPr lang="en-US" sz="2400" b="1" dirty="0" smtClean="0"/>
              <a:t>+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0.5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/>
              <a:t>+</a:t>
            </a:r>
            <a:r>
              <a:rPr lang="en-US" sz="2400" b="1" dirty="0" smtClean="0">
                <a:solidFill>
                  <a:srgbClr val="00B050"/>
                </a:solidFill>
              </a:rPr>
              <a:t> 0.01 </a:t>
            </a:r>
            <a:r>
              <a:rPr lang="en-US" sz="2400" b="1" dirty="0" smtClean="0"/>
              <a:t>= 3501.51</a:t>
            </a:r>
            <a:endParaRPr lang="th-TH" sz="2400" b="1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51520" y="1628800"/>
          <a:ext cx="6095999" cy="91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-1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10</a:t>
                      </a:r>
                      <a:r>
                        <a:rPr lang="en-US" sz="2400" baseline="30000" dirty="0" smtClean="0"/>
                        <a:t>-2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372200" y="3275692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 X  10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 </a:t>
            </a:r>
            <a:r>
              <a:rPr lang="en-US" dirty="0" smtClean="0"/>
              <a:t> =    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0.5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1" name="TextBox 20"/>
          <p:cNvSpPr txBox="1"/>
          <p:nvPr/>
        </p:nvSpPr>
        <p:spPr>
          <a:xfrm>
            <a:off x="6372200" y="2780928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10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baseline="30000" dirty="0" smtClean="0"/>
              <a:t>  </a:t>
            </a:r>
            <a:r>
              <a:rPr lang="en-US" dirty="0" smtClean="0"/>
              <a:t> =    </a:t>
            </a:r>
            <a:r>
              <a:rPr lang="en-US" b="1" dirty="0" smtClean="0">
                <a:solidFill>
                  <a:srgbClr val="00B050"/>
                </a:solidFill>
              </a:rPr>
              <a:t>0.01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9" name="Bent-Up Arrow 28"/>
          <p:cNvSpPr/>
          <p:nvPr/>
        </p:nvSpPr>
        <p:spPr>
          <a:xfrm rot="5400000">
            <a:off x="5857540" y="2626308"/>
            <a:ext cx="432048" cy="453256"/>
          </a:xfrm>
          <a:prstGeom prst="bentUpArrow">
            <a:avLst>
              <a:gd name="adj1" fmla="val 28292"/>
              <a:gd name="adj2" fmla="val 3276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Bent-Up Arrow 29"/>
          <p:cNvSpPr/>
          <p:nvPr/>
        </p:nvSpPr>
        <p:spPr>
          <a:xfrm rot="5400000">
            <a:off x="5148064" y="2492896"/>
            <a:ext cx="1008112" cy="1296144"/>
          </a:xfrm>
          <a:prstGeom prst="bentUpArrow">
            <a:avLst>
              <a:gd name="adj1" fmla="val 15123"/>
              <a:gd name="adj2" fmla="val 14217"/>
              <a:gd name="adj3" fmla="val 19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Bent-Up Arrow 32"/>
          <p:cNvSpPr/>
          <p:nvPr/>
        </p:nvSpPr>
        <p:spPr>
          <a:xfrm rot="5400000">
            <a:off x="4031940" y="1880828"/>
            <a:ext cx="1512168" cy="3024336"/>
          </a:xfrm>
          <a:prstGeom prst="bentUpArrow">
            <a:avLst>
              <a:gd name="adj1" fmla="val 9992"/>
              <a:gd name="adj2" fmla="val 9407"/>
              <a:gd name="adj3" fmla="val 16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Bent-Up Arrow 33"/>
          <p:cNvSpPr/>
          <p:nvPr/>
        </p:nvSpPr>
        <p:spPr>
          <a:xfrm rot="5400000">
            <a:off x="3311860" y="1664804"/>
            <a:ext cx="2016224" cy="3960440"/>
          </a:xfrm>
          <a:prstGeom prst="bentUpArrow">
            <a:avLst>
              <a:gd name="adj1" fmla="val 6969"/>
              <a:gd name="adj2" fmla="val 7391"/>
              <a:gd name="adj3" fmla="val 122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Bent-Up Arrow 34"/>
          <p:cNvSpPr/>
          <p:nvPr/>
        </p:nvSpPr>
        <p:spPr>
          <a:xfrm rot="5400000">
            <a:off x="2699792" y="1412776"/>
            <a:ext cx="2448272" cy="4896544"/>
          </a:xfrm>
          <a:prstGeom prst="bentUpArrow">
            <a:avLst>
              <a:gd name="adj1" fmla="val 5356"/>
              <a:gd name="adj2" fmla="val 5980"/>
              <a:gd name="adj3" fmla="val 102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Bent-Up Arrow 35"/>
          <p:cNvSpPr/>
          <p:nvPr/>
        </p:nvSpPr>
        <p:spPr>
          <a:xfrm rot="5400000">
            <a:off x="2072040" y="1217075"/>
            <a:ext cx="2880320" cy="5720000"/>
          </a:xfrm>
          <a:prstGeom prst="bentUpArrow">
            <a:avLst>
              <a:gd name="adj1" fmla="val 5356"/>
              <a:gd name="adj2" fmla="val 5120"/>
              <a:gd name="adj3" fmla="val 7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40352" y="2708920"/>
            <a:ext cx="720080" cy="302433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6" grpId="0"/>
      <p:bldP spid="31" grpId="0"/>
      <p:bldP spid="32" grpId="0"/>
      <p:bldP spid="20" grpId="0"/>
      <p:bldP spid="21" grpId="0"/>
      <p:bldP spid="29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System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The binary system </a:t>
            </a:r>
            <a:r>
              <a:rPr lang="en-US" dirty="0" smtClean="0"/>
              <a:t>is composed of 2 numerals or symbols 0 and 1; using these symbols as digits of a number, we can express any quantity.</a:t>
            </a:r>
          </a:p>
          <a:p>
            <a:pPr>
              <a:buNone/>
            </a:pPr>
            <a:endParaRPr lang="en-US" sz="1500" dirty="0" smtClean="0"/>
          </a:p>
          <a:p>
            <a:r>
              <a:rPr lang="en-US" b="1" dirty="0" smtClean="0"/>
              <a:t>Example :  1101.01</a:t>
            </a:r>
          </a:p>
          <a:p>
            <a:pPr>
              <a:buNone/>
            </a:pPr>
            <a:endParaRPr lang="th-TH" b="1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251026" y="3861048"/>
          <a:ext cx="5429291" cy="57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5613"/>
                <a:gridCol w="775613"/>
                <a:gridCol w="775613"/>
                <a:gridCol w="775613"/>
                <a:gridCol w="775613"/>
                <a:gridCol w="775613"/>
                <a:gridCol w="775613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0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.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0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วงเล็บปีกกาซ้าย 5"/>
          <p:cNvSpPr/>
          <p:nvPr/>
        </p:nvSpPr>
        <p:spPr>
          <a:xfrm rot="16200000">
            <a:off x="4036976" y="4289676"/>
            <a:ext cx="285752" cy="71438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822662" y="4756705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bit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8" name="วงเล็บปีกกาซ้าย 7"/>
          <p:cNvSpPr/>
          <p:nvPr/>
        </p:nvSpPr>
        <p:spPr>
          <a:xfrm rot="16200000">
            <a:off x="5608612" y="4289676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0" name="ลูกศรเชื่อมต่อแบบตรง 9"/>
          <p:cNvCxnSpPr>
            <a:stCxn id="8" idx="1"/>
          </p:cNvCxnSpPr>
          <p:nvPr/>
        </p:nvCxnSpPr>
        <p:spPr>
          <a:xfrm rot="5400000">
            <a:off x="5430017" y="511121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79918" y="536124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binary point</a:t>
            </a:r>
            <a:endParaRPr lang="th-TH" sz="2400" b="1" dirty="0"/>
          </a:p>
        </p:txBody>
      </p:sp>
      <p:sp>
        <p:nvSpPr>
          <p:cNvPr id="12" name="วงเล็บปีกกาซ้าย 11"/>
          <p:cNvSpPr/>
          <p:nvPr/>
        </p:nvSpPr>
        <p:spPr>
          <a:xfrm rot="16200000">
            <a:off x="2536778" y="4289677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250762" y="5075494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/>
              <a:t>ost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dirty="0" smtClean="0"/>
              <a:t>it</a:t>
            </a:r>
            <a:endParaRPr lang="th-TH" sz="2400" b="1" dirty="0"/>
          </a:p>
        </p:txBody>
      </p:sp>
      <p:cxnSp>
        <p:nvCxnSpPr>
          <p:cNvPr id="15" name="ตัวเชื่อมต่อตรง 14"/>
          <p:cNvCxnSpPr>
            <a:stCxn id="12" idx="1"/>
          </p:cNvCxnSpPr>
          <p:nvPr/>
        </p:nvCxnSpPr>
        <p:spPr>
          <a:xfrm rot="5400000">
            <a:off x="2393903" y="5075494"/>
            <a:ext cx="57150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rot="10800000">
            <a:off x="2465340" y="5361246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65934" y="5075494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</a:t>
            </a:r>
            <a:r>
              <a:rPr lang="en-US" sz="2400" b="1" dirty="0" smtClean="0"/>
              <a:t>east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dirty="0" smtClean="0"/>
              <a:t>it</a:t>
            </a:r>
            <a:endParaRPr lang="th-TH" sz="2400" b="1" dirty="0"/>
          </a:p>
        </p:txBody>
      </p:sp>
      <p:sp>
        <p:nvSpPr>
          <p:cNvPr id="19" name="วงเล็บปีกกาซ้าย 18"/>
          <p:cNvSpPr/>
          <p:nvPr/>
        </p:nvSpPr>
        <p:spPr>
          <a:xfrm rot="16200000">
            <a:off x="7180248" y="4289677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 rot="5400000">
            <a:off x="7108810" y="493261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Binary-to-Decimal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19" name="TextBox 18"/>
          <p:cNvSpPr txBox="1"/>
          <p:nvPr/>
        </p:nvSpPr>
        <p:spPr>
          <a:xfrm>
            <a:off x="6372200" y="3779748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2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</a:t>
            </a:r>
            <a:r>
              <a:rPr lang="en-US" dirty="0" smtClean="0"/>
              <a:t> =         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3" name="TextBox 22"/>
          <p:cNvSpPr txBox="1"/>
          <p:nvPr/>
        </p:nvSpPr>
        <p:spPr>
          <a:xfrm>
            <a:off x="6372200" y="4283804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r>
              <a:rPr lang="en-US" dirty="0" smtClean="0"/>
              <a:t>  X  2</a:t>
            </a:r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</a:t>
            </a:r>
            <a:r>
              <a:rPr lang="en-US" dirty="0" smtClean="0"/>
              <a:t> =         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368780" y="4787860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  X  2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/>
              <a:t>  </a:t>
            </a:r>
            <a:r>
              <a:rPr lang="en-US" dirty="0" smtClean="0"/>
              <a:t> =      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368780" y="5229200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2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aseline="30000" dirty="0" smtClean="0"/>
              <a:t>  </a:t>
            </a:r>
            <a:r>
              <a:rPr lang="en-US" dirty="0" smtClean="0"/>
              <a:t> =          </a:t>
            </a:r>
            <a:r>
              <a:rPr lang="en-US" b="1" dirty="0" smtClean="0">
                <a:solidFill>
                  <a:srgbClr val="C00000"/>
                </a:solidFill>
              </a:rPr>
              <a:t>8 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35696" y="5847655"/>
            <a:ext cx="6092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8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4 </a:t>
            </a:r>
            <a:r>
              <a:rPr lang="en-US" sz="2400" b="1" dirty="0" smtClean="0"/>
              <a:t>+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rgbClr val="0070C0"/>
                </a:solidFill>
              </a:rPr>
              <a:t>1 </a:t>
            </a:r>
            <a:r>
              <a:rPr lang="en-US" sz="2400" b="1" dirty="0" smtClean="0"/>
              <a:t>+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 0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/>
              <a:t>+</a:t>
            </a:r>
            <a:r>
              <a:rPr lang="en-US" sz="2400" b="1" dirty="0" smtClean="0">
                <a:solidFill>
                  <a:srgbClr val="00B050"/>
                </a:solidFill>
              </a:rPr>
              <a:t> 0.25 </a:t>
            </a:r>
            <a:r>
              <a:rPr lang="en-US" sz="2400" b="1" dirty="0" smtClean="0"/>
              <a:t>= 13.25</a:t>
            </a:r>
            <a:endParaRPr lang="th-TH" sz="2400" b="1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51520" y="1628800"/>
          <a:ext cx="6095999" cy="91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-1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-2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372200" y="3275692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  X  2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 </a:t>
            </a:r>
            <a:r>
              <a:rPr lang="en-US" dirty="0" smtClean="0"/>
              <a:t> =        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0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1" name="TextBox 20"/>
          <p:cNvSpPr txBox="1"/>
          <p:nvPr/>
        </p:nvSpPr>
        <p:spPr>
          <a:xfrm>
            <a:off x="6372200" y="2780928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2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baseline="30000" dirty="0" smtClean="0"/>
              <a:t>  </a:t>
            </a:r>
            <a:r>
              <a:rPr lang="en-US" dirty="0" smtClean="0"/>
              <a:t> =      </a:t>
            </a:r>
            <a:r>
              <a:rPr lang="en-US" b="1" dirty="0" smtClean="0">
                <a:solidFill>
                  <a:srgbClr val="00B050"/>
                </a:solidFill>
              </a:rPr>
              <a:t>0.25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29" name="Bent-Up Arrow 28"/>
          <p:cNvSpPr/>
          <p:nvPr/>
        </p:nvSpPr>
        <p:spPr>
          <a:xfrm rot="5400000">
            <a:off x="5857540" y="2626308"/>
            <a:ext cx="432048" cy="453256"/>
          </a:xfrm>
          <a:prstGeom prst="bentUpArrow">
            <a:avLst>
              <a:gd name="adj1" fmla="val 28292"/>
              <a:gd name="adj2" fmla="val 32760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Bent-Up Arrow 29"/>
          <p:cNvSpPr/>
          <p:nvPr/>
        </p:nvSpPr>
        <p:spPr>
          <a:xfrm rot="5400000">
            <a:off x="5148064" y="2492896"/>
            <a:ext cx="1008112" cy="1296144"/>
          </a:xfrm>
          <a:prstGeom prst="bentUpArrow">
            <a:avLst>
              <a:gd name="adj1" fmla="val 15123"/>
              <a:gd name="adj2" fmla="val 14217"/>
              <a:gd name="adj3" fmla="val 19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Bent-Up Arrow 32"/>
          <p:cNvSpPr/>
          <p:nvPr/>
        </p:nvSpPr>
        <p:spPr>
          <a:xfrm rot="5400000">
            <a:off x="4031940" y="1880828"/>
            <a:ext cx="1512168" cy="3024336"/>
          </a:xfrm>
          <a:prstGeom prst="bentUpArrow">
            <a:avLst>
              <a:gd name="adj1" fmla="val 9992"/>
              <a:gd name="adj2" fmla="val 9407"/>
              <a:gd name="adj3" fmla="val 16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Bent-Up Arrow 33"/>
          <p:cNvSpPr/>
          <p:nvPr/>
        </p:nvSpPr>
        <p:spPr>
          <a:xfrm rot="5400000">
            <a:off x="3311860" y="1664804"/>
            <a:ext cx="2016224" cy="3960440"/>
          </a:xfrm>
          <a:prstGeom prst="bentUpArrow">
            <a:avLst>
              <a:gd name="adj1" fmla="val 6969"/>
              <a:gd name="adj2" fmla="val 7391"/>
              <a:gd name="adj3" fmla="val 122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Bent-Up Arrow 34"/>
          <p:cNvSpPr/>
          <p:nvPr/>
        </p:nvSpPr>
        <p:spPr>
          <a:xfrm rot="5400000">
            <a:off x="2699792" y="1412776"/>
            <a:ext cx="2448272" cy="4896544"/>
          </a:xfrm>
          <a:prstGeom prst="bentUpArrow">
            <a:avLst>
              <a:gd name="adj1" fmla="val 5356"/>
              <a:gd name="adj2" fmla="val 5980"/>
              <a:gd name="adj3" fmla="val 102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Bent-Up Arrow 35"/>
          <p:cNvSpPr/>
          <p:nvPr/>
        </p:nvSpPr>
        <p:spPr>
          <a:xfrm rot="5400000">
            <a:off x="2072040" y="1217075"/>
            <a:ext cx="2880320" cy="5720000"/>
          </a:xfrm>
          <a:prstGeom prst="bentUpArrow">
            <a:avLst>
              <a:gd name="adj1" fmla="val 5356"/>
              <a:gd name="adj2" fmla="val 5120"/>
              <a:gd name="adj3" fmla="val 78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40352" y="2708920"/>
            <a:ext cx="720080" cy="302433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6" grpId="0"/>
      <p:bldP spid="31" grpId="0"/>
      <p:bldP spid="32" grpId="0"/>
      <p:bldP spid="20" grpId="0"/>
      <p:bldP spid="21" grpId="0"/>
      <p:bldP spid="29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695232" y="266066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125</a:t>
            </a:r>
            <a:endParaRPr lang="th-TH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711192" y="2150442"/>
            <a:ext cx="996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250</a:t>
            </a:r>
            <a:endParaRPr lang="th-TH" sz="2400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Decimal-to-Binary Conversion (positional number)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2 5 0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21" name="ตัวเชื่อมต่อตรง 20"/>
          <p:cNvCxnSpPr/>
          <p:nvPr/>
        </p:nvCxnSpPr>
        <p:spPr>
          <a:xfrm rot="5400000">
            <a:off x="2593775" y="2369995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>
            <a:off x="2855208" y="2620028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43742" y="2170762"/>
            <a:ext cx="35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th-TH" sz="2400" dirty="0"/>
          </a:p>
        </p:txBody>
      </p:sp>
      <p:cxnSp>
        <p:nvCxnSpPr>
          <p:cNvPr id="34" name="ตัวเชื่อมต่อตรง 33"/>
          <p:cNvCxnSpPr/>
          <p:nvPr/>
        </p:nvCxnSpPr>
        <p:spPr>
          <a:xfrm rot="5400000">
            <a:off x="2593775" y="2870061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/>
          <p:cNvCxnSpPr/>
          <p:nvPr/>
        </p:nvCxnSpPr>
        <p:spPr>
          <a:xfrm>
            <a:off x="2855208" y="312009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333012" y="2660668"/>
            <a:ext cx="366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th-TH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214810" y="2620028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Remainder</a:t>
            </a:r>
            <a:r>
              <a:rPr lang="en-US" sz="2400" dirty="0" smtClean="0"/>
              <a:t>  	   0</a:t>
            </a:r>
            <a:endParaRPr lang="th-TH" sz="2400" dirty="0"/>
          </a:p>
        </p:txBody>
      </p:sp>
      <p:cxnSp>
        <p:nvCxnSpPr>
          <p:cNvPr id="40" name="ตัวเชื่อมต่อตรง 39"/>
          <p:cNvCxnSpPr/>
          <p:nvPr/>
        </p:nvCxnSpPr>
        <p:spPr>
          <a:xfrm rot="5400000">
            <a:off x="2593775" y="3370127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955734" y="314096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62</a:t>
            </a:r>
            <a:endParaRPr lang="th-TH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2343172" y="3183359"/>
            <a:ext cx="356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th-TH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214810" y="3120094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Remainder</a:t>
            </a:r>
            <a:r>
              <a:rPr lang="en-US" sz="2400" dirty="0" smtClean="0"/>
              <a:t>  	   1</a:t>
            </a:r>
            <a:endParaRPr lang="th-TH" sz="2400" dirty="0"/>
          </a:p>
        </p:txBody>
      </p:sp>
      <p:cxnSp>
        <p:nvCxnSpPr>
          <p:cNvPr id="45" name="ตัวเชื่อมต่อตรง 44"/>
          <p:cNvCxnSpPr/>
          <p:nvPr/>
        </p:nvCxnSpPr>
        <p:spPr>
          <a:xfrm>
            <a:off x="2855208" y="3620160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/>
          <p:nvPr/>
        </p:nvCxnSpPr>
        <p:spPr>
          <a:xfrm rot="5400000">
            <a:off x="2593775" y="3870193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>
            <a:off x="2855208" y="4120226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954846" y="365064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31</a:t>
            </a:r>
            <a:endParaRPr lang="th-TH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2322852" y="3660800"/>
            <a:ext cx="30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th-TH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214810" y="3620160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Remainder</a:t>
            </a:r>
            <a:r>
              <a:rPr lang="en-US" sz="2400" dirty="0" smtClean="0"/>
              <a:t>  	   0</a:t>
            </a:r>
            <a:endParaRPr lang="th-TH" sz="2400" dirty="0"/>
          </a:p>
        </p:txBody>
      </p:sp>
      <p:cxnSp>
        <p:nvCxnSpPr>
          <p:cNvPr id="53" name="ตัวเชื่อมต่อตรง 52"/>
          <p:cNvCxnSpPr/>
          <p:nvPr/>
        </p:nvCxnSpPr>
        <p:spPr>
          <a:xfrm rot="5400000">
            <a:off x="2605175" y="4370259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>
            <a:off x="2855208" y="4620292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996374" y="415070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15</a:t>
            </a:r>
            <a:endParaRPr lang="th-TH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2312692" y="4150706"/>
            <a:ext cx="38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th-TH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4286248" y="4120226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Remainder</a:t>
            </a:r>
            <a:r>
              <a:rPr lang="en-US" sz="2400" dirty="0" smtClean="0"/>
              <a:t>  	  1</a:t>
            </a:r>
            <a:endParaRPr lang="th-TH" sz="2400" dirty="0"/>
          </a:p>
        </p:txBody>
      </p:sp>
      <p:cxnSp>
        <p:nvCxnSpPr>
          <p:cNvPr id="60" name="ตัวเชื่อมต่อตรง 59"/>
          <p:cNvCxnSpPr/>
          <p:nvPr/>
        </p:nvCxnSpPr>
        <p:spPr>
          <a:xfrm rot="5400000">
            <a:off x="2605175" y="4870325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ตัวเชื่อมต่อตรง 60"/>
          <p:cNvCxnSpPr/>
          <p:nvPr/>
        </p:nvCxnSpPr>
        <p:spPr>
          <a:xfrm>
            <a:off x="2855208" y="5120358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09910" y="468125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7</a:t>
            </a:r>
            <a:endParaRPr lang="th-TH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2319432" y="4660932"/>
            <a:ext cx="30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th-TH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4357686" y="4620292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Remainder</a:t>
            </a:r>
            <a:r>
              <a:rPr lang="en-US" sz="2400" dirty="0" smtClean="0"/>
              <a:t>	 1</a:t>
            </a:r>
            <a:endParaRPr lang="th-TH" sz="2400" dirty="0"/>
          </a:p>
        </p:txBody>
      </p:sp>
      <p:cxnSp>
        <p:nvCxnSpPr>
          <p:cNvPr id="68" name="ตัวเชื่อมต่อตรง 67"/>
          <p:cNvCxnSpPr/>
          <p:nvPr/>
        </p:nvCxnSpPr>
        <p:spPr>
          <a:xfrm rot="5400000">
            <a:off x="2605175" y="5370391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ตัวเชื่อมต่อตรง 68"/>
          <p:cNvCxnSpPr/>
          <p:nvPr/>
        </p:nvCxnSpPr>
        <p:spPr>
          <a:xfrm>
            <a:off x="2855208" y="562042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68382" y="514067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3</a:t>
            </a:r>
            <a:endParaRPr lang="th-TH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2314820" y="5140678"/>
            <a:ext cx="384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th-TH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7686" y="5120358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Remainder	</a:t>
            </a:r>
            <a:r>
              <a:rPr lang="en-US" sz="2400" dirty="0" smtClean="0"/>
              <a:t> 1</a:t>
            </a:r>
            <a:endParaRPr lang="th-TH" sz="2400" dirty="0"/>
          </a:p>
        </p:txBody>
      </p:sp>
      <p:cxnSp>
        <p:nvCxnSpPr>
          <p:cNvPr id="77" name="ตัวเชื่อมต่อตรง 76"/>
          <p:cNvCxnSpPr/>
          <p:nvPr/>
        </p:nvCxnSpPr>
        <p:spPr>
          <a:xfrm>
            <a:off x="2855208" y="6120490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067242" y="565090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1</a:t>
            </a:r>
            <a:endParaRPr lang="th-TH" sz="2400" dirty="0"/>
          </a:p>
        </p:txBody>
      </p:sp>
      <p:sp>
        <p:nvSpPr>
          <p:cNvPr id="80" name="TextBox 79"/>
          <p:cNvSpPr txBox="1"/>
          <p:nvPr/>
        </p:nvSpPr>
        <p:spPr>
          <a:xfrm>
            <a:off x="4357686" y="5620424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Remainder</a:t>
            </a:r>
            <a:r>
              <a:rPr lang="en-US" sz="2400" dirty="0" smtClean="0"/>
              <a:t>   	 1</a:t>
            </a:r>
            <a:endParaRPr lang="th-TH" sz="2400" dirty="0"/>
          </a:p>
        </p:txBody>
      </p:sp>
      <p:sp>
        <p:nvSpPr>
          <p:cNvPr id="81" name="ลูกศรโค้งขึ้น 80"/>
          <p:cNvSpPr/>
          <p:nvPr/>
        </p:nvSpPr>
        <p:spPr>
          <a:xfrm>
            <a:off x="3357554" y="2300242"/>
            <a:ext cx="3878742" cy="4225102"/>
          </a:xfrm>
          <a:prstGeom prst="bentUpArrow">
            <a:avLst>
              <a:gd name="adj1" fmla="val 3609"/>
              <a:gd name="adj2" fmla="val 6243"/>
              <a:gd name="adj3" fmla="val 7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400"/>
          </a:p>
        </p:txBody>
      </p:sp>
      <p:sp>
        <p:nvSpPr>
          <p:cNvPr id="82" name="TextBox 81"/>
          <p:cNvSpPr txBox="1"/>
          <p:nvPr/>
        </p:nvSpPr>
        <p:spPr>
          <a:xfrm>
            <a:off x="5398288" y="1671191"/>
            <a:ext cx="3494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250</a:t>
            </a:r>
            <a:r>
              <a:rPr lang="en-US" sz="2400" baseline="-25000" dirty="0" smtClean="0"/>
              <a:t>10</a:t>
            </a:r>
            <a:r>
              <a:rPr lang="en-US" sz="2400" dirty="0" smtClean="0"/>
              <a:t> = 1 1 1 1 1 0 1 0</a:t>
            </a:r>
            <a:r>
              <a:rPr lang="en-US" sz="2400" baseline="-25000" dirty="0" smtClean="0"/>
              <a:t>2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3" grpId="0"/>
      <p:bldP spid="37" grpId="0"/>
      <p:bldP spid="38" grpId="0"/>
      <p:bldP spid="42" grpId="0"/>
      <p:bldP spid="43" grpId="0"/>
      <p:bldP spid="44" grpId="0"/>
      <p:bldP spid="49" grpId="0"/>
      <p:bldP spid="50" grpId="0"/>
      <p:bldP spid="51" grpId="0"/>
      <p:bldP spid="55" grpId="0"/>
      <p:bldP spid="56" grpId="0"/>
      <p:bldP spid="57" grpId="0"/>
      <p:bldP spid="62" grpId="0"/>
      <p:bldP spid="63" grpId="0"/>
      <p:bldP spid="64" grpId="0"/>
      <p:bldP spid="70" grpId="0"/>
      <p:bldP spid="71" grpId="0"/>
      <p:bldP spid="72" grpId="0"/>
      <p:bldP spid="78" grpId="0"/>
      <p:bldP spid="80" grpId="0"/>
      <p:bldP spid="81" grpId="0" animBg="1"/>
      <p:bldP spid="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Hexadecimal System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4616" y="1669504"/>
            <a:ext cx="4391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The hexadecimal system </a:t>
            </a:r>
            <a:r>
              <a:rPr lang="en-US" sz="2800" dirty="0" smtClean="0"/>
              <a:t>is composed of 16 numerals or symbols. </a:t>
            </a:r>
          </a:p>
          <a:p>
            <a:r>
              <a:rPr lang="en-US" sz="2800" dirty="0" smtClean="0"/>
              <a:t>These 16 symbols are </a:t>
            </a:r>
          </a:p>
          <a:p>
            <a:pPr>
              <a:buNone/>
            </a:pPr>
            <a:r>
              <a:rPr lang="en-US" sz="2800" dirty="0" smtClean="0"/>
              <a:t>    0, 1, 2, 3, 4, 5, 6, 7, 8, 9,  A, B, C, D, E, and F; </a:t>
            </a:r>
          </a:p>
          <a:p>
            <a:r>
              <a:rPr lang="en-US" sz="2800" dirty="0" smtClean="0"/>
              <a:t>We can represent hexadecimal numbers in several ways</a:t>
            </a:r>
          </a:p>
          <a:p>
            <a:pPr lvl="1"/>
            <a:r>
              <a:rPr lang="en-US" sz="2500" dirty="0" smtClean="0"/>
              <a:t>100</a:t>
            </a:r>
            <a:r>
              <a:rPr lang="en-US" sz="2500" baseline="-25000" dirty="0" smtClean="0"/>
              <a:t>16</a:t>
            </a:r>
            <a:r>
              <a:rPr lang="en-US" sz="2500" dirty="0" smtClean="0"/>
              <a:t>  100</a:t>
            </a:r>
            <a:r>
              <a:rPr lang="en-US" sz="2500" baseline="-25000" dirty="0" smtClean="0"/>
              <a:t>h</a:t>
            </a:r>
            <a:r>
              <a:rPr lang="en-US" sz="2500" dirty="0" smtClean="0"/>
              <a:t>  </a:t>
            </a:r>
            <a:r>
              <a:rPr lang="en-US" sz="2500" dirty="0" err="1" smtClean="0"/>
              <a:t>100h</a:t>
            </a:r>
            <a:r>
              <a:rPr lang="en-US" sz="2500" dirty="0" smtClean="0"/>
              <a:t>  </a:t>
            </a:r>
            <a:r>
              <a:rPr lang="en-US" sz="2500" dirty="0" err="1" smtClean="0"/>
              <a:t>100H</a:t>
            </a:r>
            <a:endParaRPr lang="en-US" sz="2500" dirty="0" smtClean="0"/>
          </a:p>
          <a:p>
            <a:pPr lvl="1"/>
            <a:r>
              <a:rPr lang="en-US" sz="2500" dirty="0" smtClean="0"/>
              <a:t>0x100 </a:t>
            </a:r>
          </a:p>
          <a:p>
            <a:pPr lvl="1"/>
            <a:endParaRPr lang="en-US" sz="25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92080" y="332656"/>
          <a:ext cx="3672408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232766"/>
                <a:gridCol w="14315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Hexadecimal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Decimal/Hexadecimal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2048300" y="4056980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   X  16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</a:t>
            </a:r>
            <a:r>
              <a:rPr lang="en-US" dirty="0" smtClean="0"/>
              <a:t> =  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2048300" y="4412828"/>
            <a:ext cx="23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 X  16</a:t>
            </a:r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</a:t>
            </a:r>
            <a:r>
              <a:rPr lang="en-US" dirty="0" smtClean="0"/>
              <a:t> =   </a:t>
            </a:r>
            <a:r>
              <a:rPr lang="en-US" b="1" dirty="0" smtClean="0">
                <a:solidFill>
                  <a:srgbClr val="FF0000"/>
                </a:solidFill>
              </a:rPr>
              <a:t>160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4102" y="4911551"/>
            <a:ext cx="249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160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sz="2400" b="1" dirty="0" smtClean="0"/>
              <a:t>= 165</a:t>
            </a:r>
            <a:r>
              <a:rPr lang="en-US" sz="2400" b="1" baseline="-25000" dirty="0" smtClean="0"/>
              <a:t>10</a:t>
            </a:r>
            <a:endParaRPr lang="th-TH" sz="2400" b="1" baseline="-250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20108" y="3039343"/>
          <a:ext cx="1741714" cy="91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r>
                        <a:rPr lang="en-US" sz="2400" baseline="30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16</a:t>
                      </a:r>
                      <a:r>
                        <a:rPr lang="en-US" sz="2400" baseline="300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Bent-Up Arrow 34"/>
          <p:cNvSpPr/>
          <p:nvPr/>
        </p:nvSpPr>
        <p:spPr>
          <a:xfrm rot="5400000">
            <a:off x="1652256" y="3939443"/>
            <a:ext cx="288032" cy="504056"/>
          </a:xfrm>
          <a:prstGeom prst="bentUpArrow">
            <a:avLst>
              <a:gd name="adj1" fmla="val 32363"/>
              <a:gd name="adj2" fmla="val 40151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Bent-Up Arrow 35"/>
          <p:cNvSpPr/>
          <p:nvPr/>
        </p:nvSpPr>
        <p:spPr>
          <a:xfrm rot="5400000">
            <a:off x="1051304" y="3698531"/>
            <a:ext cx="648066" cy="1345926"/>
          </a:xfrm>
          <a:prstGeom prst="bentUpArrow">
            <a:avLst>
              <a:gd name="adj1" fmla="val 19214"/>
              <a:gd name="adj2" fmla="val 19607"/>
              <a:gd name="adj3" fmla="val 247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488460" y="3908772"/>
            <a:ext cx="576064" cy="10081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4499992" y="1628800"/>
            <a:ext cx="0" cy="4824536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9552" y="1772816"/>
            <a:ext cx="33396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Hexadecimal to decimal </a:t>
            </a:r>
          </a:p>
          <a:p>
            <a:pPr algn="ctr"/>
            <a:r>
              <a:rPr lang="en-US" sz="2400" b="1" dirty="0" smtClean="0"/>
              <a:t>conversion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76772" y="1777340"/>
            <a:ext cx="3371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Decimal to Hexadecimal </a:t>
            </a:r>
          </a:p>
          <a:p>
            <a:pPr algn="ctr"/>
            <a:r>
              <a:rPr lang="en-US" sz="2400" b="1" dirty="0" smtClean="0"/>
              <a:t>conversion</a:t>
            </a:r>
            <a:endParaRPr lang="en-US" sz="2400" b="1" dirty="0"/>
          </a:p>
        </p:txBody>
      </p:sp>
      <p:cxnSp>
        <p:nvCxnSpPr>
          <p:cNvPr id="28" name="ตัวเชื่อมต่อตรง 20"/>
          <p:cNvCxnSpPr/>
          <p:nvPr/>
        </p:nvCxnSpPr>
        <p:spPr>
          <a:xfrm rot="5400000">
            <a:off x="5108925" y="3379247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ตัวเชื่อมต่อตรง 26"/>
          <p:cNvCxnSpPr/>
          <p:nvPr/>
        </p:nvCxnSpPr>
        <p:spPr>
          <a:xfrm>
            <a:off x="5358958" y="3629280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01834" y="3129214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250</a:t>
            </a:r>
            <a:endParaRPr lang="th-TH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716016" y="312921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16</a:t>
            </a:r>
            <a:endParaRPr lang="th-TH" sz="2400" dirty="0"/>
          </a:p>
        </p:txBody>
      </p:sp>
      <p:cxnSp>
        <p:nvCxnSpPr>
          <p:cNvPr id="41" name="ตัวเชื่อมต่อตรง 34"/>
          <p:cNvCxnSpPr/>
          <p:nvPr/>
        </p:nvCxnSpPr>
        <p:spPr>
          <a:xfrm>
            <a:off x="5364088" y="4129346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01834" y="362928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15</a:t>
            </a:r>
            <a:endParaRPr lang="th-TH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6516216" y="36292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Remainder</a:t>
            </a:r>
            <a:r>
              <a:rPr lang="en-US" sz="2400" dirty="0" smtClean="0"/>
              <a:t>  10</a:t>
            </a:r>
            <a:endParaRPr lang="th-TH" sz="2400" dirty="0"/>
          </a:p>
        </p:txBody>
      </p:sp>
      <p:sp>
        <p:nvSpPr>
          <p:cNvPr id="45" name="ลูกศรโค้งขึ้น 80"/>
          <p:cNvSpPr/>
          <p:nvPr/>
        </p:nvSpPr>
        <p:spPr>
          <a:xfrm>
            <a:off x="5930462" y="3652434"/>
            <a:ext cx="3106034" cy="928694"/>
          </a:xfrm>
          <a:prstGeom prst="bentUpArrow">
            <a:avLst>
              <a:gd name="adj1" fmla="val 14102"/>
              <a:gd name="adj2" fmla="val 16781"/>
              <a:gd name="adj3" fmla="val 265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TextBox 45"/>
          <p:cNvSpPr txBox="1"/>
          <p:nvPr/>
        </p:nvSpPr>
        <p:spPr>
          <a:xfrm>
            <a:off x="5220072" y="4922584"/>
            <a:ext cx="2664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250</a:t>
            </a:r>
            <a:r>
              <a:rPr lang="en-US" sz="2400" baseline="-25000" dirty="0" smtClean="0"/>
              <a:t>10</a:t>
            </a:r>
            <a:r>
              <a:rPr lang="en-US" sz="2400" dirty="0" smtClean="0"/>
              <a:t> = </a:t>
            </a:r>
            <a:r>
              <a:rPr lang="en-US" sz="2400" b="1" dirty="0" smtClean="0">
                <a:solidFill>
                  <a:srgbClr val="FF0000"/>
                </a:solidFill>
              </a:rPr>
              <a:t>15  10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16</a:t>
            </a:r>
            <a:r>
              <a:rPr lang="en-US" sz="2400" b="1" dirty="0" smtClean="0">
                <a:solidFill>
                  <a:srgbClr val="FF0000"/>
                </a:solidFill>
              </a:rPr>
              <a:t>  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	</a:t>
            </a:r>
            <a:endParaRPr lang="th-TH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220072" y="5354632"/>
            <a:ext cx="2664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  =  </a:t>
            </a:r>
            <a:r>
              <a:rPr lang="en-US" sz="2400" b="1" dirty="0" smtClean="0">
                <a:solidFill>
                  <a:srgbClr val="00B0F0"/>
                </a:solidFill>
              </a:rPr>
              <a:t>F</a:t>
            </a:r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16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	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/>
      <p:bldP spid="32" grpId="0"/>
      <p:bldP spid="35" grpId="0" animBg="1"/>
      <p:bldP spid="36" grpId="0" animBg="1"/>
      <p:bldP spid="37" grpId="0" animBg="1"/>
      <p:bldP spid="27" grpId="0"/>
      <p:bldP spid="39" grpId="0"/>
      <p:bldP spid="40" grpId="0"/>
      <p:bldP spid="42" grpId="0"/>
      <p:bldP spid="43" grpId="0"/>
      <p:bldP spid="45" grpId="0" animBg="1"/>
      <p:bldP spid="46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Bits, Bytes, Nibbles,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7072" y="4077072"/>
            <a:ext cx="8153400" cy="244827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Bit</a:t>
            </a:r>
            <a:r>
              <a:rPr lang="en-US" dirty="0" smtClean="0"/>
              <a:t>: a binary number digit</a:t>
            </a:r>
          </a:p>
          <a:p>
            <a:r>
              <a:rPr lang="en-US" b="1" dirty="0" smtClean="0"/>
              <a:t>Byte:</a:t>
            </a:r>
            <a:r>
              <a:rPr lang="en-US" dirty="0" smtClean="0"/>
              <a:t> 8 bits</a:t>
            </a:r>
          </a:p>
          <a:p>
            <a:r>
              <a:rPr lang="en-US" b="1" dirty="0" smtClean="0"/>
              <a:t>Nibble: </a:t>
            </a:r>
            <a:r>
              <a:rPr lang="en-US" dirty="0" smtClean="0"/>
              <a:t>half a byte (4 bits)</a:t>
            </a:r>
          </a:p>
          <a:p>
            <a:r>
              <a:rPr lang="en-US" b="1" dirty="0" smtClean="0"/>
              <a:t>Word</a:t>
            </a:r>
            <a:r>
              <a:rPr lang="en-US" dirty="0" smtClean="0"/>
              <a:t>: depends on </a:t>
            </a:r>
            <a:r>
              <a:rPr lang="en-US" dirty="0" err="1" smtClean="0"/>
              <a:t>datapaths</a:t>
            </a:r>
            <a:r>
              <a:rPr lang="en-US" dirty="0" smtClean="0"/>
              <a:t> inside Computer, could be different width (4-bit, 8-bit, 16-bit, 32-bit)</a:t>
            </a:r>
          </a:p>
          <a:p>
            <a:pPr lvl="1"/>
            <a:r>
              <a:rPr lang="en-US" b="1" dirty="0" smtClean="0"/>
              <a:t>For example : </a:t>
            </a:r>
            <a:r>
              <a:rPr lang="en-US" dirty="0" smtClean="0"/>
              <a:t>ARM processor uses 32-bit internal </a:t>
            </a:r>
            <a:r>
              <a:rPr lang="en-US" dirty="0" err="1" smtClean="0"/>
              <a:t>datapath</a:t>
            </a:r>
            <a:r>
              <a:rPr lang="en-US" dirty="0" smtClean="0"/>
              <a:t>. Thus, WORD = 32 bits for ARM</a:t>
            </a:r>
            <a:endParaRPr lang="en-US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784151" y="1782341"/>
          <a:ext cx="7704856" cy="62902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62902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MSB</a:t>
                      </a:r>
                    </a:p>
                    <a:p>
                      <a:pPr algn="ctr"/>
                      <a:r>
                        <a:rPr lang="en-US" sz="1400" b="1" dirty="0" smtClean="0"/>
                        <a:t>(Most 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Significant</a:t>
                      </a:r>
                      <a:r>
                        <a:rPr lang="en-US" sz="1400" b="1" baseline="0" dirty="0" smtClean="0"/>
                        <a:t> Byte)</a:t>
                      </a:r>
                      <a:endParaRPr lang="th-TH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LSB</a:t>
                      </a:r>
                    </a:p>
                    <a:p>
                      <a:pPr algn="ctr"/>
                      <a:r>
                        <a:rPr lang="en-US" sz="1400" b="1" dirty="0" smtClean="0"/>
                        <a:t>(Least Significant</a:t>
                      </a:r>
                      <a:r>
                        <a:rPr lang="en-US" sz="1400" b="1" baseline="0" dirty="0" smtClean="0"/>
                        <a:t> Byte)</a:t>
                      </a:r>
                      <a:endParaRPr lang="th-TH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49711" y="142230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74477" y="142230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56759" y="142230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00575" y="142230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34643" y="142230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75409" y="142230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96319" y="142230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2143" y="142230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14" name="Left Brace 13"/>
          <p:cNvSpPr/>
          <p:nvPr/>
        </p:nvSpPr>
        <p:spPr>
          <a:xfrm rot="16200000">
            <a:off x="7848364" y="2168860"/>
            <a:ext cx="288032" cy="936104"/>
          </a:xfrm>
          <a:prstGeom prst="leftBrace">
            <a:avLst>
              <a:gd name="adj1" fmla="val 8333"/>
              <a:gd name="adj2" fmla="val 50000"/>
            </a:avLst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96336" y="2636912"/>
            <a:ext cx="807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Nibble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7344308" y="2043895"/>
            <a:ext cx="432048" cy="1944216"/>
          </a:xfrm>
          <a:prstGeom prst="leftBrace">
            <a:avLst>
              <a:gd name="adj1" fmla="val 8333"/>
              <a:gd name="adj2" fmla="val 5000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290936" y="310286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Byte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4499993" y="-363042"/>
            <a:ext cx="360039" cy="7704859"/>
          </a:xfrm>
          <a:prstGeom prst="leftBrace">
            <a:avLst>
              <a:gd name="adj1" fmla="val 8333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283968" y="3535149"/>
            <a:ext cx="71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Binary/Hexadecimal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429000"/>
            <a:ext cx="8153400" cy="3096344"/>
          </a:xfrm>
        </p:spPr>
        <p:txBody>
          <a:bodyPr>
            <a:normAutofit/>
          </a:bodyPr>
          <a:lstStyle/>
          <a:p>
            <a:r>
              <a:rPr lang="en-US" dirty="0" smtClean="0"/>
              <a:t>Divide any size of binary numbers into nibbles</a:t>
            </a:r>
          </a:p>
          <a:p>
            <a:r>
              <a:rPr lang="en-US" dirty="0" smtClean="0"/>
              <a:t>Represent each nibble  as hexadecimal 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dirty="0" smtClean="0"/>
              <a:t>Example :              </a:t>
            </a:r>
            <a:r>
              <a:rPr lang="en-US" dirty="0" smtClean="0"/>
              <a:t>1001011001011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433067"/>
            <a:ext cx="6762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32509"/>
            <a:ext cx="5715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lowchart: Sequential Access Storage 5"/>
          <p:cNvSpPr/>
          <p:nvPr/>
        </p:nvSpPr>
        <p:spPr>
          <a:xfrm>
            <a:off x="1115616" y="1556792"/>
            <a:ext cx="2304256" cy="165618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prefer binary, but it’s easy job for me to convert hex to binary</a:t>
            </a:r>
            <a:endParaRPr lang="en-US" dirty="0"/>
          </a:p>
        </p:txBody>
      </p:sp>
      <p:sp>
        <p:nvSpPr>
          <p:cNvPr id="7" name="Flowchart: Sequential Access Storage 6"/>
          <p:cNvSpPr/>
          <p:nvPr/>
        </p:nvSpPr>
        <p:spPr>
          <a:xfrm flipH="1">
            <a:off x="5359524" y="1916832"/>
            <a:ext cx="2520280" cy="129614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prefer decimal but I can handle hex.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765185" y="4711100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50872" y="4716433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06044" y="4716433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41534" y="5436513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B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7438" y="5436513"/>
            <a:ext cx="423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5976" y="5427802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2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7904" y="5426988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6075442" y="5220489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5400000">
            <a:off x="5249446" y="5220489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5400000">
            <a:off x="4427984" y="5220489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5400000">
            <a:off x="3779912" y="5220489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699792" y="6002124"/>
            <a:ext cx="439415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1001011001011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12CB</a:t>
            </a:r>
            <a:r>
              <a:rPr lang="en-US" sz="2800" baseline="-25000" dirty="0" smtClean="0"/>
              <a:t>16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Representing Negative Numbers in Binary</a:t>
            </a:r>
            <a:endParaRPr lang="th-TH" sz="36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Example:  </a:t>
            </a:r>
          </a:p>
          <a:p>
            <a:pPr>
              <a:buNone/>
            </a:pPr>
            <a:r>
              <a:rPr lang="en-US" dirty="0" smtClean="0"/>
              <a:t>		5</a:t>
            </a:r>
            <a:r>
              <a:rPr lang="en-US" baseline="-25000" dirty="0" smtClean="0"/>
              <a:t>10</a:t>
            </a:r>
            <a:r>
              <a:rPr lang="en-US" dirty="0" smtClean="0"/>
              <a:t> – 7</a:t>
            </a:r>
            <a:r>
              <a:rPr lang="en-US" baseline="-25000" dirty="0" smtClean="0"/>
              <a:t>10  </a:t>
            </a:r>
            <a:r>
              <a:rPr lang="en-US" dirty="0" smtClean="0"/>
              <a:t>= -2</a:t>
            </a:r>
            <a:r>
              <a:rPr lang="en-US" baseline="-25000" dirty="0" smtClean="0"/>
              <a:t>10   </a:t>
            </a:r>
            <a:r>
              <a:rPr lang="en-US" dirty="0" smtClean="0">
                <a:solidFill>
                  <a:srgbClr val="C00000"/>
                </a:solidFill>
              </a:rPr>
              <a:t>How to represent in binary ?</a:t>
            </a:r>
          </a:p>
          <a:p>
            <a:pPr>
              <a:buNone/>
            </a:pPr>
            <a:endParaRPr lang="th-TH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There are 3 solutions:</a:t>
            </a:r>
          </a:p>
          <a:p>
            <a:pPr lvl="1"/>
            <a:r>
              <a:rPr lang="en-US" dirty="0" smtClean="0"/>
              <a:t>Signed-magnitude representation.</a:t>
            </a:r>
          </a:p>
          <a:p>
            <a:pPr lvl="1"/>
            <a:r>
              <a:rPr lang="en-US" dirty="0" smtClean="0"/>
              <a:t>1’s complement representation (</a:t>
            </a:r>
            <a:r>
              <a:rPr lang="en-US" i="1" dirty="0" smtClean="0">
                <a:solidFill>
                  <a:srgbClr val="0070C0"/>
                </a:solidFill>
              </a:rPr>
              <a:t>reduced radix complement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2’s complement representation (</a:t>
            </a:r>
            <a:r>
              <a:rPr lang="en-US" i="1" dirty="0" smtClean="0">
                <a:solidFill>
                  <a:srgbClr val="0070C0"/>
                </a:solidFill>
              </a:rPr>
              <a:t>radix complement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1: Signed-Magnitude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90050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It’s the simplest representation for negative binary numbers.</a:t>
            </a:r>
          </a:p>
          <a:p>
            <a:r>
              <a:rPr lang="en-US" dirty="0" smtClean="0"/>
              <a:t>In most computers, in order to represent both </a:t>
            </a:r>
            <a:r>
              <a:rPr lang="en-US" b="1" dirty="0" smtClean="0">
                <a:solidFill>
                  <a:srgbClr val="C00000"/>
                </a:solidFill>
              </a:rPr>
              <a:t>positive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negative</a:t>
            </a:r>
            <a:r>
              <a:rPr lang="en-US" dirty="0" smtClean="0"/>
              <a:t> numbers. The </a:t>
            </a:r>
            <a:r>
              <a:rPr lang="en-US" dirty="0" smtClean="0">
                <a:solidFill>
                  <a:srgbClr val="0070C0"/>
                </a:solidFill>
              </a:rPr>
              <a:t>first bit (</a:t>
            </a:r>
            <a:r>
              <a:rPr lang="en-US" dirty="0" err="1" smtClean="0">
                <a:solidFill>
                  <a:srgbClr val="0070C0"/>
                </a:solidFill>
              </a:rPr>
              <a:t>msb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 smtClean="0"/>
              <a:t>is used as     </a:t>
            </a:r>
            <a:r>
              <a:rPr lang="en-US" dirty="0" smtClean="0">
                <a:solidFill>
                  <a:srgbClr val="0070C0"/>
                </a:solidFill>
              </a:rPr>
              <a:t>a sign bit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0 </a:t>
            </a:r>
            <a:r>
              <a:rPr lang="en-US" dirty="0" smtClean="0"/>
              <a:t>used for plus.</a:t>
            </a:r>
          </a:p>
          <a:p>
            <a:pPr lvl="1"/>
            <a:r>
              <a:rPr lang="en-US" b="1" dirty="0" smtClean="0"/>
              <a:t>1 </a:t>
            </a:r>
            <a:r>
              <a:rPr lang="en-US" dirty="0" smtClean="0"/>
              <a:t>used for minus.</a:t>
            </a:r>
          </a:p>
          <a:p>
            <a:r>
              <a:rPr lang="en-US" dirty="0" smtClean="0"/>
              <a:t>Thus, for </a:t>
            </a:r>
            <a:r>
              <a:rPr lang="en-US" i="1" dirty="0" smtClean="0">
                <a:solidFill>
                  <a:srgbClr val="FF0000"/>
                </a:solidFill>
              </a:rPr>
              <a:t>n-bit</a:t>
            </a:r>
            <a:r>
              <a:rPr lang="en-US" dirty="0" smtClean="0"/>
              <a:t> word, the </a:t>
            </a:r>
            <a:r>
              <a:rPr lang="en-US" dirty="0" smtClean="0">
                <a:solidFill>
                  <a:srgbClr val="002060"/>
                </a:solidFill>
              </a:rPr>
              <a:t>first bit is the </a:t>
            </a:r>
            <a:r>
              <a:rPr lang="en-US" b="1" dirty="0" smtClean="0">
                <a:solidFill>
                  <a:srgbClr val="002060"/>
                </a:solidFill>
              </a:rPr>
              <a:t>sign bit </a:t>
            </a:r>
            <a:r>
              <a:rPr lang="en-US" dirty="0" smtClean="0"/>
              <a:t>and  </a:t>
            </a:r>
            <a:r>
              <a:rPr lang="en-US" dirty="0" smtClean="0">
                <a:solidFill>
                  <a:srgbClr val="7030A0"/>
                </a:solidFill>
              </a:rPr>
              <a:t>n-1 bits represent the </a:t>
            </a:r>
            <a:r>
              <a:rPr lang="en-US" b="1" dirty="0" smtClean="0">
                <a:solidFill>
                  <a:srgbClr val="7030A0"/>
                </a:solidFill>
              </a:rPr>
              <a:t>magnitude</a:t>
            </a:r>
            <a:r>
              <a:rPr lang="en-US" dirty="0" smtClean="0">
                <a:solidFill>
                  <a:srgbClr val="7030A0"/>
                </a:solidFill>
              </a:rPr>
              <a:t> of the number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8606" y="5416270"/>
            <a:ext cx="3289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  </a:t>
            </a:r>
            <a:r>
              <a:rPr lang="en-US" sz="2800" b="1" dirty="0" smtClean="0"/>
              <a:t>0  0  0  0  0  0  0</a:t>
            </a:r>
            <a:endParaRPr lang="th-TH" sz="2800" b="1" dirty="0"/>
          </a:p>
        </p:txBody>
      </p:sp>
      <p:sp>
        <p:nvSpPr>
          <p:cNvPr id="5" name="วงเล็บปีกกาซ้าย 4"/>
          <p:cNvSpPr/>
          <p:nvPr/>
        </p:nvSpPr>
        <p:spPr>
          <a:xfrm rot="5400000" flipH="1" flipV="1">
            <a:off x="2990364" y="5753300"/>
            <a:ext cx="234314" cy="35719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เล็บปีกกาซ้าย 5"/>
          <p:cNvSpPr/>
          <p:nvPr/>
        </p:nvSpPr>
        <p:spPr>
          <a:xfrm rot="5400000" flipH="1" flipV="1">
            <a:off x="4490562" y="4753168"/>
            <a:ext cx="234314" cy="235745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2500298" y="61204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Sign bit     </a:t>
            </a:r>
            <a:r>
              <a:rPr lang="en-US" b="1" dirty="0" smtClean="0"/>
              <a:t>Magnitude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Asst. Prof.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Education</a:t>
            </a:r>
          </a:p>
          <a:p>
            <a:pPr lvl="1"/>
            <a:r>
              <a:rPr lang="en-US" b="1" dirty="0" err="1" smtClean="0"/>
              <a:t>Ph.D</a:t>
            </a:r>
            <a:r>
              <a:rPr lang="en-US" b="1" dirty="0" smtClean="0"/>
              <a:t> in Computer Science </a:t>
            </a:r>
            <a:r>
              <a:rPr lang="en-US" b="1" i="1" dirty="0" smtClean="0"/>
              <a:t>(2008)  </a:t>
            </a:r>
          </a:p>
          <a:p>
            <a:pPr lvl="1">
              <a:buNone/>
            </a:pPr>
            <a:r>
              <a:rPr lang="en-US" dirty="0" smtClean="0"/>
              <a:t>	Strasbourg University, France.</a:t>
            </a:r>
          </a:p>
          <a:p>
            <a:pPr lvl="1"/>
            <a:r>
              <a:rPr lang="en-US" b="1" dirty="0" smtClean="0"/>
              <a:t>Master degree in Computer Science </a:t>
            </a:r>
            <a:r>
              <a:rPr lang="en-US" b="1" i="1" dirty="0" smtClean="0"/>
              <a:t>(2004) 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dirty="0" smtClean="0"/>
              <a:t>Strasbourg University, France.</a:t>
            </a:r>
          </a:p>
          <a:p>
            <a:pPr lvl="1"/>
            <a:r>
              <a:rPr lang="en-US" b="1" dirty="0" smtClean="0"/>
              <a:t>Bachelor degree in Computer Engineering </a:t>
            </a:r>
            <a:r>
              <a:rPr lang="en-US" b="1" i="1" dirty="0" smtClean="0"/>
              <a:t>(2000)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Kasetsart</a:t>
            </a:r>
            <a:r>
              <a:rPr lang="en-US" dirty="0" smtClean="0"/>
              <a:t> University, Thailand</a:t>
            </a:r>
          </a:p>
          <a:p>
            <a:pPr lvl="1"/>
            <a:r>
              <a:rPr lang="en-US" b="1" dirty="0" smtClean="0"/>
              <a:t>Certificate in Technical Education</a:t>
            </a:r>
          </a:p>
          <a:p>
            <a:pPr lvl="1">
              <a:buNone/>
            </a:pPr>
            <a:r>
              <a:rPr lang="en-US" b="1" dirty="0" smtClean="0"/>
              <a:t>    (Electrical and Electronics) [PET-6] </a:t>
            </a:r>
            <a:r>
              <a:rPr lang="en-US" b="1" i="1" dirty="0" smtClean="0"/>
              <a:t>(1996)   </a:t>
            </a:r>
            <a:r>
              <a:rPr lang="en-US" dirty="0" smtClean="0"/>
              <a:t>KMUTNB, Thailand</a:t>
            </a:r>
          </a:p>
          <a:p>
            <a:r>
              <a:rPr lang="en-US" b="1" dirty="0" smtClean="0"/>
              <a:t>Contact </a:t>
            </a:r>
          </a:p>
          <a:p>
            <a:pPr lvl="1"/>
            <a:r>
              <a:rPr lang="en-US" b="1" dirty="0" smtClean="0"/>
              <a:t>E-mail: </a:t>
            </a:r>
            <a:r>
              <a:rPr lang="en-US" dirty="0" smtClean="0"/>
              <a:t>choopanr@kmutnb.ac.th</a:t>
            </a:r>
          </a:p>
          <a:p>
            <a:pPr lvl="1"/>
            <a:r>
              <a:rPr lang="en-US" b="1" dirty="0" smtClean="0"/>
              <a:t>Homepage:</a:t>
            </a:r>
            <a:r>
              <a:rPr lang="en-US" dirty="0" smtClean="0"/>
              <a:t> http://ect.cit.kmutnb.ac.th/~choopan</a:t>
            </a:r>
          </a:p>
          <a:p>
            <a:pPr lvl="1"/>
            <a:r>
              <a:rPr lang="en-US" b="1" dirty="0" smtClean="0"/>
              <a:t>Office:</a:t>
            </a:r>
            <a:r>
              <a:rPr lang="en-US" dirty="0" smtClean="0"/>
              <a:t>  62 - 612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Signed Magnitude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signed-magnitude representation to represent these negative decimal numbers (8-bits)</a:t>
            </a:r>
          </a:p>
          <a:p>
            <a:r>
              <a:rPr lang="en-US" dirty="0" smtClean="0"/>
              <a:t>-50</a:t>
            </a:r>
          </a:p>
          <a:p>
            <a:pPr lvl="1"/>
            <a:r>
              <a:rPr lang="en-US" dirty="0" smtClean="0"/>
              <a:t>50  </a:t>
            </a:r>
            <a:r>
              <a:rPr lang="en-US" dirty="0" smtClean="0">
                <a:sym typeface="Wingdings" pitchFamily="2" charset="2"/>
              </a:rPr>
              <a:t>          50/2  =  25     remainder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              25/2  =  12     remainder 1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		     12/2   =   6      remainder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               6/2   =   3      remainder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               3/2   =   1      remainder 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50          1 1 0 0 1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    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1 1 0 0 1 0  ( add 0 to make magnitude 7 bits)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-50   </a:t>
            </a:r>
            <a:r>
              <a:rPr lang="en-US" b="1" dirty="0" smtClean="0">
                <a:solidFill>
                  <a:srgbClr val="00206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0 1 1 0 0 1 0  (add sign bit [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1 for negative</a:t>
            </a:r>
            <a:r>
              <a:rPr lang="en-US" dirty="0" smtClean="0">
                <a:sym typeface="Wingdings" pitchFamily="2" charset="2"/>
              </a:rPr>
              <a:t>])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2:  1’s Complement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1’s complement of an </a:t>
            </a:r>
            <a:r>
              <a:rPr lang="en-US" i="1" dirty="0" smtClean="0"/>
              <a:t>N</a:t>
            </a:r>
            <a:r>
              <a:rPr lang="en-US" dirty="0" smtClean="0"/>
              <a:t>-digits binary integer B: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b="1" dirty="0" smtClean="0">
                <a:solidFill>
                  <a:srgbClr val="FF0000"/>
                </a:solidFill>
              </a:rPr>
              <a:t>1’s complement = (2</a:t>
            </a:r>
            <a:r>
              <a:rPr lang="en-US" b="1" baseline="30000" dirty="0" smtClean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 – 1) – B 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Example : </a:t>
            </a:r>
            <a:r>
              <a:rPr lang="en-US" dirty="0" smtClean="0"/>
              <a:t>Convert -5</a:t>
            </a:r>
            <a:r>
              <a:rPr lang="en-US" baseline="-25000" dirty="0" smtClean="0"/>
              <a:t>10</a:t>
            </a:r>
            <a:r>
              <a:rPr lang="en-US" dirty="0" smtClean="0"/>
              <a:t> to </a:t>
            </a:r>
            <a:r>
              <a:rPr lang="en-US" dirty="0" smtClean="0">
                <a:sym typeface="Wingdings" pitchFamily="2" charset="2"/>
              </a:rPr>
              <a:t>4-bit 1’s complement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1’s complement = (2</a:t>
            </a:r>
            <a:r>
              <a:rPr lang="en-US" baseline="30000" dirty="0" smtClean="0"/>
              <a:t>4</a:t>
            </a:r>
            <a:r>
              <a:rPr lang="en-US" dirty="0" smtClean="0"/>
              <a:t> – 1) – 5</a:t>
            </a:r>
          </a:p>
          <a:p>
            <a:pPr>
              <a:buNone/>
            </a:pPr>
            <a:r>
              <a:rPr lang="en-US" dirty="0" smtClean="0"/>
              <a:t>		                                = (16 – 1) – 5</a:t>
            </a:r>
          </a:p>
          <a:p>
            <a:pPr>
              <a:buNone/>
            </a:pPr>
            <a:r>
              <a:rPr lang="en-US" dirty="0" smtClean="0"/>
              <a:t>					     = 10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1010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	-5</a:t>
            </a:r>
            <a:r>
              <a:rPr lang="en-US" baseline="-25000" dirty="0" smtClean="0">
                <a:sym typeface="Wingdings" pitchFamily="2" charset="2"/>
              </a:rPr>
              <a:t>10 </a:t>
            </a:r>
            <a:r>
              <a:rPr lang="en-US" dirty="0" smtClean="0">
                <a:sym typeface="Wingdings" pitchFamily="2" charset="2"/>
              </a:rPr>
              <a:t>= 1010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2:  1’s Complement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Example : </a:t>
            </a:r>
            <a:r>
              <a:rPr lang="en-US" dirty="0" smtClean="0"/>
              <a:t>Convert -120 to a 8-bit 1’s complement representation</a:t>
            </a:r>
          </a:p>
          <a:p>
            <a:pPr>
              <a:buNone/>
            </a:pPr>
            <a:r>
              <a:rPr lang="en-US" dirty="0" smtClean="0"/>
              <a:t>		1’s complement = (2</a:t>
            </a:r>
            <a:r>
              <a:rPr lang="en-US" baseline="30000" dirty="0" smtClean="0"/>
              <a:t>8</a:t>
            </a:r>
            <a:r>
              <a:rPr lang="en-US" dirty="0" smtClean="0"/>
              <a:t> – 1) – 120</a:t>
            </a:r>
          </a:p>
          <a:p>
            <a:pPr>
              <a:buNone/>
            </a:pPr>
            <a:r>
              <a:rPr lang="en-US" dirty="0" smtClean="0"/>
              <a:t>                                = 256 – 1 – 120 </a:t>
            </a:r>
          </a:p>
          <a:p>
            <a:pPr>
              <a:buNone/>
            </a:pPr>
            <a:r>
              <a:rPr lang="en-US" dirty="0" smtClean="0"/>
              <a:t>                                = 135</a:t>
            </a:r>
            <a:r>
              <a:rPr lang="en-US" baseline="-25000" dirty="0" smtClean="0"/>
              <a:t>10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1000 0111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/>
          </a:p>
          <a:p>
            <a:r>
              <a:rPr lang="en-US" dirty="0" smtClean="0"/>
              <a:t>Let’s look again to simplify 1’s complement representation.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0070C0"/>
                </a:solidFill>
              </a:rPr>
              <a:t>For 4-bits</a:t>
            </a:r>
            <a:r>
              <a:rPr lang="en-US" dirty="0" smtClean="0"/>
              <a:t>	 	     </a:t>
            </a:r>
            <a:r>
              <a:rPr lang="en-US" b="1" dirty="0" smtClean="0">
                <a:solidFill>
                  <a:srgbClr val="0070C0"/>
                </a:solidFill>
              </a:rPr>
              <a:t>For 8-bits</a:t>
            </a:r>
          </a:p>
          <a:p>
            <a:pPr lvl="1">
              <a:buNone/>
            </a:pPr>
            <a:r>
              <a:rPr lang="en-US" dirty="0" smtClean="0"/>
              <a:t>	   5  </a:t>
            </a:r>
            <a:r>
              <a:rPr lang="en-US" dirty="0" smtClean="0">
                <a:sym typeface="Wingdings" pitchFamily="2" charset="2"/>
              </a:rPr>
              <a:t> 0101		120  01111000</a:t>
            </a:r>
          </a:p>
          <a:p>
            <a:pPr lvl="1">
              <a:buNone/>
            </a:pPr>
            <a:r>
              <a:rPr lang="en-US" dirty="0" smtClean="0"/>
              <a:t>	  -5  </a:t>
            </a:r>
            <a:r>
              <a:rPr lang="en-US" dirty="0" smtClean="0">
                <a:sym typeface="Wingdings" pitchFamily="2" charset="2"/>
              </a:rPr>
              <a:t> 1010	          -120  10000111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3: 2’s Complement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Generating 2’s complement is </a:t>
            </a:r>
            <a:r>
              <a:rPr lang="en-US" dirty="0" smtClean="0">
                <a:solidFill>
                  <a:srgbClr val="FF0000"/>
                </a:solidFill>
              </a:rPr>
              <a:t>more complex </a:t>
            </a:r>
            <a:r>
              <a:rPr lang="en-US" dirty="0" smtClean="0"/>
              <a:t>than other representations.</a:t>
            </a:r>
          </a:p>
          <a:p>
            <a:r>
              <a:rPr lang="en-US" dirty="0" smtClean="0"/>
              <a:t>However, 2’s complement arithmetic </a:t>
            </a:r>
            <a:r>
              <a:rPr lang="en-US" dirty="0" smtClean="0">
                <a:solidFill>
                  <a:srgbClr val="FF0000"/>
                </a:solidFill>
              </a:rPr>
              <a:t>is simpler </a:t>
            </a:r>
            <a:r>
              <a:rPr lang="en-US" dirty="0" smtClean="0"/>
              <a:t>than other arithmetic.</a:t>
            </a:r>
          </a:p>
          <a:p>
            <a:r>
              <a:rPr lang="en-US" dirty="0" smtClean="0"/>
              <a:t>2’s complement = </a:t>
            </a:r>
            <a:r>
              <a:rPr lang="en-US" b="1" dirty="0" smtClean="0">
                <a:solidFill>
                  <a:srgbClr val="FF0000"/>
                </a:solidFill>
              </a:rPr>
              <a:t>      2</a:t>
            </a:r>
            <a:r>
              <a:rPr lang="en-US" b="1" baseline="30000" dirty="0" smtClean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 – B</a:t>
            </a:r>
            <a:r>
              <a:rPr lang="en-US" dirty="0" smtClean="0"/>
              <a:t>  ,   B ≠ 0</a:t>
            </a:r>
          </a:p>
          <a:p>
            <a:pPr>
              <a:buNone/>
            </a:pPr>
            <a:r>
              <a:rPr lang="en-US" dirty="0" smtClean="0"/>
              <a:t>					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        ,   B = 0</a:t>
            </a:r>
          </a:p>
        </p:txBody>
      </p:sp>
      <p:sp>
        <p:nvSpPr>
          <p:cNvPr id="4" name="วงเล็บปีกกาซ้าย 3"/>
          <p:cNvSpPr/>
          <p:nvPr/>
        </p:nvSpPr>
        <p:spPr>
          <a:xfrm>
            <a:off x="3929058" y="3786190"/>
            <a:ext cx="214314" cy="64294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3: 2’s Complement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Example 1: </a:t>
            </a:r>
            <a:r>
              <a:rPr lang="en-US" dirty="0" smtClean="0"/>
              <a:t>Convert -5</a:t>
            </a:r>
            <a:r>
              <a:rPr lang="en-US" baseline="-25000" dirty="0" smtClean="0"/>
              <a:t>10</a:t>
            </a:r>
            <a:r>
              <a:rPr lang="en-US" dirty="0" smtClean="0"/>
              <a:t> to </a:t>
            </a:r>
            <a:r>
              <a:rPr lang="en-US" dirty="0" smtClean="0">
                <a:sym typeface="Wingdings" pitchFamily="2" charset="2"/>
              </a:rPr>
              <a:t>4-bit 2’s complement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2’s complement = 2</a:t>
            </a:r>
            <a:r>
              <a:rPr lang="en-US" baseline="30000" dirty="0" smtClean="0"/>
              <a:t>4</a:t>
            </a:r>
            <a:r>
              <a:rPr lang="en-US" dirty="0" smtClean="0"/>
              <a:t>  – 5</a:t>
            </a:r>
          </a:p>
          <a:p>
            <a:pPr>
              <a:buNone/>
            </a:pPr>
            <a:r>
              <a:rPr lang="en-US" dirty="0" smtClean="0"/>
              <a:t>		                                = 16  – 5</a:t>
            </a:r>
          </a:p>
          <a:p>
            <a:pPr>
              <a:buNone/>
            </a:pPr>
            <a:r>
              <a:rPr lang="en-US" dirty="0" smtClean="0"/>
              <a:t>			  	             = 11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1011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	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-5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10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= 1011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/>
              <a:t>Example 2:</a:t>
            </a:r>
            <a:r>
              <a:rPr lang="en-US" dirty="0" smtClean="0"/>
              <a:t> Convert  -120</a:t>
            </a:r>
            <a:r>
              <a:rPr lang="en-US" baseline="-25000" dirty="0" smtClean="0"/>
              <a:t>10</a:t>
            </a:r>
            <a:r>
              <a:rPr lang="en-US" dirty="0" smtClean="0"/>
              <a:t> to  8-bit 2’s complement representation</a:t>
            </a:r>
          </a:p>
          <a:p>
            <a:pPr>
              <a:buNone/>
            </a:pPr>
            <a:r>
              <a:rPr lang="en-US" dirty="0" smtClean="0"/>
              <a:t>		2’s complement   = 2</a:t>
            </a:r>
            <a:r>
              <a:rPr lang="en-US" baseline="30000" dirty="0" smtClean="0"/>
              <a:t>8</a:t>
            </a:r>
            <a:r>
              <a:rPr lang="en-US" dirty="0" smtClean="0"/>
              <a:t>   – 120</a:t>
            </a:r>
          </a:p>
          <a:p>
            <a:pPr>
              <a:buNone/>
            </a:pPr>
            <a:r>
              <a:rPr lang="en-US" dirty="0" smtClean="0"/>
              <a:t>                                  = 256 – 120 </a:t>
            </a:r>
          </a:p>
          <a:p>
            <a:pPr>
              <a:buNone/>
            </a:pPr>
            <a:r>
              <a:rPr lang="en-US" dirty="0" smtClean="0"/>
              <a:t>                                  = 136  </a:t>
            </a:r>
            <a:r>
              <a:rPr lang="en-US" dirty="0" smtClean="0">
                <a:sym typeface="Wingdings" pitchFamily="2" charset="2"/>
              </a:rPr>
              <a:t> 1000 1000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-120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10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= 10001000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		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3: 2’s Complement (3)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method to calculate 2’s complement</a:t>
            </a:r>
          </a:p>
          <a:p>
            <a:pPr lvl="1"/>
            <a:r>
              <a:rPr lang="en-US" dirty="0" smtClean="0"/>
              <a:t>Convert number to 1’s complement</a:t>
            </a:r>
          </a:p>
          <a:p>
            <a:pPr lvl="1"/>
            <a:r>
              <a:rPr lang="en-US" dirty="0" smtClean="0"/>
              <a:t>Then, add 1 to that number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2400" b="1" dirty="0" smtClean="0"/>
              <a:t>Example :</a:t>
            </a:r>
            <a:r>
              <a:rPr lang="en-US" sz="2400" dirty="0" smtClean="0"/>
              <a:t> Convert  -120</a:t>
            </a:r>
            <a:r>
              <a:rPr lang="en-US" sz="2400" baseline="-25000" dirty="0" smtClean="0"/>
              <a:t>10</a:t>
            </a:r>
            <a:r>
              <a:rPr lang="en-US" sz="2400" dirty="0" smtClean="0"/>
              <a:t>  to  8-bit  2’s complement representation</a:t>
            </a:r>
          </a:p>
          <a:p>
            <a:pPr>
              <a:buNone/>
            </a:pPr>
            <a:r>
              <a:rPr lang="en-US" sz="2400" dirty="0" smtClean="0"/>
              <a:t>			120</a:t>
            </a:r>
            <a:r>
              <a:rPr lang="en-US" sz="2400" baseline="-25000" dirty="0" smtClean="0"/>
              <a:t>10        </a:t>
            </a:r>
            <a:r>
              <a:rPr lang="en-US" sz="2400" dirty="0" smtClean="0"/>
              <a:t>=   01111000</a:t>
            </a:r>
          </a:p>
          <a:p>
            <a:pPr>
              <a:buNone/>
            </a:pPr>
            <a:r>
              <a:rPr lang="en-US" sz="2400" dirty="0" smtClean="0"/>
              <a:t>		1’s complement 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  10000111  (invert bits) </a:t>
            </a:r>
          </a:p>
          <a:p>
            <a:pPr>
              <a:buNone/>
            </a:pPr>
            <a:r>
              <a:rPr lang="en-US" sz="2400" dirty="0" smtClean="0"/>
              <a:t>		2’s complement  </a:t>
            </a:r>
            <a:r>
              <a:rPr lang="en-US" sz="2400" dirty="0" smtClean="0">
                <a:sym typeface="Wingdings" pitchFamily="2" charset="2"/>
              </a:rPr>
              <a:t>   10000111 + 1 = 10001000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 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-120</a:t>
            </a:r>
            <a:r>
              <a:rPr lang="en-US" sz="2400" b="1" baseline="-25000" dirty="0" smtClean="0">
                <a:solidFill>
                  <a:srgbClr val="00B0F0"/>
                </a:solidFill>
                <a:sym typeface="Wingdings" pitchFamily="2" charset="2"/>
              </a:rPr>
              <a:t>10 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= 10001000</a:t>
            </a:r>
            <a:r>
              <a:rPr lang="en-US" sz="2400" b="1" baseline="-25000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  <a:endParaRPr lang="en-US" sz="2400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3: 2’s Complement (4)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method to calculate 2’s complement</a:t>
            </a:r>
          </a:p>
          <a:p>
            <a:pPr lvl="1"/>
            <a:r>
              <a:rPr lang="en-US" dirty="0" smtClean="0"/>
              <a:t>Keep same bit from LSB </a:t>
            </a:r>
            <a:r>
              <a:rPr lang="en-US" dirty="0" smtClean="0">
                <a:sym typeface="Wingdings" pitchFamily="2" charset="2"/>
              </a:rPr>
              <a:t> MSB until found “1”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 1’s complement on the rest bits.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sz="2400" b="1" dirty="0" smtClean="0"/>
              <a:t>Example :</a:t>
            </a:r>
            <a:r>
              <a:rPr lang="en-US" sz="2400" dirty="0" smtClean="0"/>
              <a:t> Convert  -120</a:t>
            </a:r>
            <a:r>
              <a:rPr lang="en-US" sz="2400" baseline="-25000" dirty="0" smtClean="0"/>
              <a:t>10</a:t>
            </a:r>
            <a:r>
              <a:rPr lang="en-US" sz="2400" dirty="0" smtClean="0"/>
              <a:t>  to  8-bit 2’s complement representation</a:t>
            </a:r>
          </a:p>
          <a:p>
            <a:pPr>
              <a:buNone/>
            </a:pPr>
            <a:r>
              <a:rPr lang="en-US" sz="2400" dirty="0" smtClean="0"/>
              <a:t>			120</a:t>
            </a:r>
            <a:r>
              <a:rPr lang="en-US" sz="2400" baseline="-25000" dirty="0" smtClean="0"/>
              <a:t>10        </a:t>
            </a:r>
            <a:r>
              <a:rPr lang="en-US" sz="2400" dirty="0" smtClean="0"/>
              <a:t>=   0111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000</a:t>
            </a:r>
          </a:p>
          <a:p>
            <a:pPr>
              <a:buNone/>
            </a:pPr>
            <a:r>
              <a:rPr lang="en-US" sz="2400" dirty="0" smtClean="0"/>
              <a:t>				   =   </a:t>
            </a:r>
            <a:r>
              <a:rPr lang="en-US" sz="2400" i="1" dirty="0" smtClean="0">
                <a:solidFill>
                  <a:srgbClr val="002060"/>
                </a:solidFill>
              </a:rPr>
              <a:t>1000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000</a:t>
            </a:r>
            <a:r>
              <a:rPr lang="en-US" sz="2400" dirty="0" smtClean="0"/>
              <a:t>	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ลูกศรขวา 3"/>
          <p:cNvSpPr/>
          <p:nvPr/>
        </p:nvSpPr>
        <p:spPr>
          <a:xfrm rot="10800000">
            <a:off x="4143373" y="4327213"/>
            <a:ext cx="128588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Text in ASCII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9080" y="4722440"/>
            <a:ext cx="8153400" cy="18749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computer, textual information must be stored as binary numbers</a:t>
            </a:r>
          </a:p>
          <a:p>
            <a:r>
              <a:rPr lang="en-US" dirty="0" smtClean="0"/>
              <a:t>Each character is represented as a 7-bit number known as </a:t>
            </a:r>
            <a:r>
              <a:rPr lang="en-US" b="1" dirty="0" smtClean="0">
                <a:solidFill>
                  <a:srgbClr val="00B0F0"/>
                </a:solidFill>
              </a:rPr>
              <a:t>ASCII </a:t>
            </a:r>
            <a:r>
              <a:rPr lang="en-US" dirty="0" smtClean="0"/>
              <a:t>code (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merican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tandard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ode for 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nformation 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nterchange)</a:t>
            </a:r>
          </a:p>
          <a:p>
            <a:r>
              <a:rPr lang="en-US" b="1" dirty="0" smtClean="0"/>
              <a:t>For example :  </a:t>
            </a:r>
            <a:r>
              <a:rPr lang="en-US" dirty="0" smtClean="0"/>
              <a:t>‘A’ is represented by 41</a:t>
            </a:r>
            <a:r>
              <a:rPr lang="en-US" baseline="-25000" dirty="0" smtClean="0"/>
              <a:t>16</a:t>
            </a:r>
            <a:endParaRPr lang="en-US" baseline="-25000" dirty="0"/>
          </a:p>
        </p:txBody>
      </p:sp>
      <p:pic>
        <p:nvPicPr>
          <p:cNvPr id="6" name="Picture 5" descr="asciichar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66912" y="1737345"/>
            <a:ext cx="5210175" cy="2771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11960" y="1475492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3 – b0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3140968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 – b4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Convert these binary system numbers to decimal system numbers</a:t>
            </a:r>
          </a:p>
          <a:p>
            <a:pPr lvl="1"/>
            <a:r>
              <a:rPr lang="en-US" dirty="0" smtClean="0"/>
              <a:t> 0010 1101</a:t>
            </a:r>
            <a:endParaRPr lang="en-US" baseline="-25000" dirty="0" smtClean="0"/>
          </a:p>
          <a:p>
            <a:pPr lvl="1"/>
            <a:r>
              <a:rPr lang="en-US" baseline="-25000" dirty="0" smtClean="0"/>
              <a:t> </a:t>
            </a:r>
            <a:r>
              <a:rPr lang="en-US" dirty="0" smtClean="0"/>
              <a:t>1111  1010</a:t>
            </a:r>
          </a:p>
          <a:p>
            <a:r>
              <a:rPr lang="en-US" dirty="0" smtClean="0"/>
              <a:t>Convert these decimal system numbers to binary system numbers</a:t>
            </a:r>
          </a:p>
          <a:p>
            <a:pPr lvl="1"/>
            <a:r>
              <a:rPr lang="en-US" dirty="0" smtClean="0"/>
              <a:t>127</a:t>
            </a:r>
            <a:endParaRPr lang="en-US" baseline="-25000" dirty="0" smtClean="0"/>
          </a:p>
          <a:p>
            <a:pPr lvl="1"/>
            <a:r>
              <a:rPr lang="en-US" baseline="-25000" dirty="0" smtClean="0"/>
              <a:t> </a:t>
            </a:r>
            <a:r>
              <a:rPr lang="en-US" dirty="0" smtClean="0"/>
              <a:t>38</a:t>
            </a:r>
          </a:p>
          <a:p>
            <a:r>
              <a:rPr lang="en-US" dirty="0" smtClean="0"/>
              <a:t>Convert these numbers to binary system number</a:t>
            </a:r>
          </a:p>
          <a:p>
            <a:pPr lvl="1"/>
            <a:r>
              <a:rPr lang="en-US" dirty="0" smtClean="0"/>
              <a:t>5A</a:t>
            </a:r>
            <a:r>
              <a:rPr lang="en-US" baseline="-25000" dirty="0" smtClean="0"/>
              <a:t>16</a:t>
            </a:r>
          </a:p>
          <a:p>
            <a:pPr lvl="1"/>
            <a:r>
              <a:rPr lang="en-US" dirty="0" smtClean="0"/>
              <a:t>FAC0</a:t>
            </a:r>
            <a:r>
              <a:rPr lang="en-US" baseline="-25000" dirty="0" smtClean="0"/>
              <a:t>16</a:t>
            </a:r>
          </a:p>
          <a:p>
            <a:r>
              <a:rPr lang="en-US" dirty="0" smtClean="0"/>
              <a:t>Transform these decimal number to negative binary </a:t>
            </a:r>
            <a:r>
              <a:rPr lang="en-US" dirty="0" smtClean="0">
                <a:solidFill>
                  <a:srgbClr val="00B0F0"/>
                </a:solidFill>
              </a:rPr>
              <a:t>signed-magnitude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1’s complement 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00B0F0"/>
                </a:solidFill>
              </a:rPr>
              <a:t>2’s complement</a:t>
            </a:r>
            <a:r>
              <a:rPr lang="en-US" dirty="0" smtClean="0"/>
              <a:t> representation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(8-bits)</a:t>
            </a:r>
          </a:p>
          <a:p>
            <a:pPr lvl="1"/>
            <a:r>
              <a:rPr lang="en-US" dirty="0" smtClean="0"/>
              <a:t>-10,  -98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Asst. Prof. Dr.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Education</a:t>
            </a:r>
          </a:p>
          <a:p>
            <a:pPr lvl="1"/>
            <a:r>
              <a:rPr lang="en-US" b="1" dirty="0" err="1" smtClean="0"/>
              <a:t>Ph.D</a:t>
            </a:r>
            <a:r>
              <a:rPr lang="en-US" b="1" dirty="0" smtClean="0"/>
              <a:t> in Computer Science </a:t>
            </a:r>
            <a:r>
              <a:rPr lang="en-US" b="1" i="1" dirty="0" smtClean="0"/>
              <a:t>(2008) 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Institut</a:t>
            </a:r>
            <a:r>
              <a:rPr lang="en-US" dirty="0" smtClean="0"/>
              <a:t> National </a:t>
            </a:r>
            <a:r>
              <a:rPr lang="en-US" dirty="0" err="1" smtClean="0"/>
              <a:t>Polytechnique</a:t>
            </a:r>
            <a:r>
              <a:rPr lang="en-US" dirty="0" smtClean="0"/>
              <a:t> de Grenoble,  France.</a:t>
            </a:r>
          </a:p>
          <a:p>
            <a:pPr lvl="1"/>
            <a:r>
              <a:rPr lang="en-US" b="1" dirty="0" smtClean="0"/>
              <a:t>Master degree in Electrical Engineering </a:t>
            </a:r>
            <a:r>
              <a:rPr lang="en-US" b="1" i="1" dirty="0" smtClean="0"/>
              <a:t>(1998) </a:t>
            </a:r>
          </a:p>
          <a:p>
            <a:pPr lvl="1">
              <a:buNone/>
            </a:pPr>
            <a:r>
              <a:rPr lang="en-US" dirty="0" smtClean="0"/>
              <a:t>	King </a:t>
            </a:r>
            <a:r>
              <a:rPr lang="en-US" dirty="0" err="1" smtClean="0"/>
              <a:t>Mongkut’s</a:t>
            </a:r>
            <a:r>
              <a:rPr lang="en-US" dirty="0" smtClean="0"/>
              <a:t> Institute of Technology </a:t>
            </a:r>
            <a:r>
              <a:rPr lang="en-US" dirty="0" err="1" smtClean="0"/>
              <a:t>Ladkrabang</a:t>
            </a:r>
            <a:r>
              <a:rPr lang="en-US" dirty="0" smtClean="0"/>
              <a:t>, Thailand.</a:t>
            </a:r>
          </a:p>
          <a:p>
            <a:pPr lvl="1"/>
            <a:r>
              <a:rPr lang="en-US" b="1" dirty="0" smtClean="0"/>
              <a:t>Bachelor degree in Telecommunication Engineering </a:t>
            </a:r>
            <a:r>
              <a:rPr lang="en-US" b="1" i="1" dirty="0" smtClean="0"/>
              <a:t>(1994)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/>
              <a:t>King </a:t>
            </a:r>
            <a:r>
              <a:rPr lang="en-US" dirty="0" err="1"/>
              <a:t>Mongkut’s</a:t>
            </a:r>
            <a:r>
              <a:rPr lang="en-US" dirty="0"/>
              <a:t> Institute of Technology </a:t>
            </a:r>
            <a:r>
              <a:rPr lang="en-US" dirty="0" err="1"/>
              <a:t>Ladkrabang</a:t>
            </a:r>
            <a:r>
              <a:rPr lang="en-US" dirty="0"/>
              <a:t>, </a:t>
            </a:r>
            <a:r>
              <a:rPr lang="en-US"/>
              <a:t>Thailand</a:t>
            </a:r>
            <a:r>
              <a:rPr lang="en-US" smtClean="0"/>
              <a:t>.</a:t>
            </a:r>
          </a:p>
          <a:p>
            <a:pPr lvl="1">
              <a:buNone/>
            </a:pPr>
            <a:endParaRPr lang="en-US" dirty="0"/>
          </a:p>
          <a:p>
            <a:r>
              <a:rPr lang="en-US" b="1" dirty="0" smtClean="0"/>
              <a:t>Contact </a:t>
            </a:r>
          </a:p>
          <a:p>
            <a:pPr lvl="1"/>
            <a:r>
              <a:rPr lang="en-US" b="1" dirty="0" smtClean="0"/>
              <a:t>E-mail: </a:t>
            </a:r>
            <a:r>
              <a:rPr lang="en-US" dirty="0" smtClean="0"/>
              <a:t>spcp@kmutnb.ac.th</a:t>
            </a:r>
          </a:p>
          <a:p>
            <a:pPr lvl="1"/>
            <a:r>
              <a:rPr lang="en-US" b="1" dirty="0" smtClean="0"/>
              <a:t>Office:</a:t>
            </a:r>
            <a:r>
              <a:rPr lang="en-US" dirty="0" smtClean="0"/>
              <a:t>  62 - 607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the number systems</a:t>
            </a:r>
          </a:p>
          <a:p>
            <a:r>
              <a:rPr lang="en-US" dirty="0" smtClean="0"/>
              <a:t>Introduction to computer architecture &amp; systems</a:t>
            </a:r>
          </a:p>
          <a:p>
            <a:r>
              <a:rPr lang="en-US" dirty="0" smtClean="0"/>
              <a:t>Introduction to the ARM Processor</a:t>
            </a:r>
          </a:p>
          <a:p>
            <a:r>
              <a:rPr lang="en-US" b="1" dirty="0" smtClean="0"/>
              <a:t>Assembly </a:t>
            </a:r>
            <a:r>
              <a:rPr lang="en-US" b="1" dirty="0" smtClean="0"/>
              <a:t>Programming Language</a:t>
            </a:r>
          </a:p>
          <a:p>
            <a:r>
              <a:rPr lang="en-US" b="1" dirty="0" smtClean="0"/>
              <a:t>C programming  Language</a:t>
            </a:r>
            <a:endParaRPr lang="en-US" b="1" dirty="0" smtClean="0"/>
          </a:p>
          <a:p>
            <a:r>
              <a:rPr lang="en-US" dirty="0" smtClean="0"/>
              <a:t>System buses : Interfacing Processors and </a:t>
            </a:r>
            <a:r>
              <a:rPr lang="en-US" dirty="0" smtClean="0"/>
              <a:t>Peripherals </a:t>
            </a:r>
            <a:r>
              <a:rPr lang="en-US" smtClean="0"/>
              <a:t>(input/output)</a:t>
            </a:r>
            <a:endParaRPr lang="en-US" dirty="0" smtClean="0"/>
          </a:p>
          <a:p>
            <a:r>
              <a:rPr lang="en-US" dirty="0" smtClean="0"/>
              <a:t>Memory </a:t>
            </a:r>
            <a:r>
              <a:rPr lang="en-US" dirty="0" smtClean="0"/>
              <a:t>Hierarchy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Midterm examination		35% 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Final examination		40% 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Class attendant			10%</a:t>
            </a:r>
          </a:p>
          <a:p>
            <a:r>
              <a:rPr lang="en-US" dirty="0" smtClean="0"/>
              <a:t>Exercises				15%</a:t>
            </a:r>
          </a:p>
          <a:p>
            <a:pPr lvl="1" algn="ctr">
              <a:buNone/>
            </a:pPr>
            <a:endParaRPr lang="en-US" dirty="0" smtClean="0"/>
          </a:p>
          <a:p>
            <a:pPr lvl="1" algn="ctr">
              <a:buNone/>
            </a:pPr>
            <a:r>
              <a:rPr lang="en-US" sz="3600" dirty="0" smtClean="0"/>
              <a:t>Total score </a:t>
            </a:r>
            <a:r>
              <a:rPr lang="en-US" sz="3600" dirty="0" smtClean="0">
                <a:sym typeface="Wingdings" pitchFamily="2" charset="2"/>
              </a:rPr>
              <a:t>&lt;=  35  </a:t>
            </a:r>
            <a:r>
              <a:rPr lang="en-US" sz="3600" b="1" dirty="0" smtClean="0">
                <a:solidFill>
                  <a:srgbClr val="C00000"/>
                </a:solidFill>
                <a:sym typeface="Wingdings" pitchFamily="2" charset="2"/>
              </a:rPr>
              <a:t>F</a:t>
            </a:r>
            <a:endParaRPr lang="th-TH" sz="3600" b="1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47664" y="4038600"/>
            <a:ext cx="7291536" cy="1828800"/>
          </a:xfrm>
        </p:spPr>
        <p:txBody>
          <a:bodyPr/>
          <a:lstStyle/>
          <a:p>
            <a:pPr algn="r"/>
            <a:r>
              <a:rPr lang="en-US" dirty="0" smtClean="0"/>
              <a:t>Review the number systems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 dirty="0" err="1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understand</a:t>
            </a:r>
          </a:p>
          <a:p>
            <a:pPr lvl="1"/>
            <a:r>
              <a:rPr lang="en-US" dirty="0" smtClean="0"/>
              <a:t>Base of number systems: decimal, binary and hexadecimal</a:t>
            </a:r>
          </a:p>
          <a:p>
            <a:pPr lvl="1"/>
            <a:r>
              <a:rPr lang="en-US" dirty="0" smtClean="0"/>
              <a:t>ASCII code</a:t>
            </a:r>
          </a:p>
          <a:p>
            <a:pPr lvl="1"/>
            <a:r>
              <a:rPr lang="en-US" dirty="0" smtClean="0"/>
              <a:t>Unsigned and signed binary </a:t>
            </a:r>
            <a:r>
              <a:rPr lang="en-US" dirty="0" smtClean="0"/>
              <a:t>systems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System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B0F0"/>
                </a:solidFill>
              </a:rPr>
              <a:t>decimal system (base 10) </a:t>
            </a:r>
            <a:r>
              <a:rPr lang="en-US" dirty="0" smtClean="0"/>
              <a:t>is the number system that we use everyday </a:t>
            </a:r>
          </a:p>
          <a:p>
            <a:r>
              <a:rPr lang="en-US" dirty="0" smtClean="0"/>
              <a:t>But in microprocessors or other digital circuits use  the </a:t>
            </a:r>
            <a:r>
              <a:rPr lang="en-US" b="1" dirty="0" smtClean="0">
                <a:solidFill>
                  <a:srgbClr val="00B0F0"/>
                </a:solidFill>
              </a:rPr>
              <a:t>binary system (base 2)  </a:t>
            </a:r>
            <a:r>
              <a:rPr lang="en-US" dirty="0" smtClean="0">
                <a:solidFill>
                  <a:srgbClr val="FF0000"/>
                </a:solidFill>
              </a:rPr>
              <a:t>why 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For our point of view, binary are too long to write. Thus, we use </a:t>
            </a:r>
            <a:r>
              <a:rPr lang="en-US" b="1" dirty="0" smtClean="0">
                <a:solidFill>
                  <a:srgbClr val="00B0F0"/>
                </a:solidFill>
              </a:rPr>
              <a:t>hexadecimal or hex number (base 16) </a:t>
            </a:r>
            <a:r>
              <a:rPr lang="en-US" dirty="0" smtClean="0"/>
              <a:t>instead.</a:t>
            </a:r>
          </a:p>
        </p:txBody>
      </p:sp>
      <p:pic>
        <p:nvPicPr>
          <p:cNvPr id="4" name="Picture 3" descr="f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157" y="3582266"/>
            <a:ext cx="4394843" cy="1934966"/>
          </a:xfrm>
          <a:prstGeom prst="rect">
            <a:avLst/>
          </a:prstGeom>
        </p:spPr>
      </p:pic>
      <p:pic>
        <p:nvPicPr>
          <p:cNvPr id="5" name="Picture 4" descr="f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438250"/>
            <a:ext cx="4357987" cy="2016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51920" y="306891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Noise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System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The decimal system </a:t>
            </a:r>
            <a:r>
              <a:rPr lang="en-US" dirty="0" smtClean="0"/>
              <a:t>is composed of 10 numerals or symbols. These 10 symbols are 0,1,2,3,4,5,6,7,8,9; using these symbols as digits of a number, we can express any quantity.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dirty="0" smtClean="0"/>
              <a:t>Example :  3501.51</a:t>
            </a:r>
          </a:p>
          <a:p>
            <a:pPr>
              <a:buNone/>
            </a:pPr>
            <a:endParaRPr lang="th-TH" b="1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107768" y="4293096"/>
          <a:ext cx="5429291" cy="57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5613"/>
                <a:gridCol w="775613"/>
                <a:gridCol w="775613"/>
                <a:gridCol w="775613"/>
                <a:gridCol w="775613"/>
                <a:gridCol w="775613"/>
                <a:gridCol w="775613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3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5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0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.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5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วงเล็บปีกกาซ้าย 5"/>
          <p:cNvSpPr/>
          <p:nvPr/>
        </p:nvSpPr>
        <p:spPr>
          <a:xfrm rot="16200000">
            <a:off x="3893718" y="4721724"/>
            <a:ext cx="285752" cy="71438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679404" y="5188753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digit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8" name="วงเล็บปีกกาซ้าย 7"/>
          <p:cNvSpPr/>
          <p:nvPr/>
        </p:nvSpPr>
        <p:spPr>
          <a:xfrm rot="16200000">
            <a:off x="5465354" y="4721724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0" name="ลูกศรเชื่อมต่อแบบตรง 9"/>
          <p:cNvCxnSpPr>
            <a:stCxn id="8" idx="1"/>
          </p:cNvCxnSpPr>
          <p:nvPr/>
        </p:nvCxnSpPr>
        <p:spPr>
          <a:xfrm rot="5400000">
            <a:off x="5286759" y="554326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36660" y="579329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</a:t>
            </a:r>
            <a:r>
              <a:rPr lang="en-US" sz="2400" b="1" dirty="0" smtClean="0"/>
              <a:t>ecimal point</a:t>
            </a:r>
            <a:endParaRPr lang="th-TH" sz="2400" b="1" dirty="0"/>
          </a:p>
        </p:txBody>
      </p:sp>
      <p:sp>
        <p:nvSpPr>
          <p:cNvPr id="12" name="วงเล็บปีกกาซ้าย 11"/>
          <p:cNvSpPr/>
          <p:nvPr/>
        </p:nvSpPr>
        <p:spPr>
          <a:xfrm rot="16200000">
            <a:off x="2393520" y="4721725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107504" y="5507542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/>
              <a:t>ost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dirty="0" smtClean="0"/>
              <a:t>igit</a:t>
            </a:r>
            <a:endParaRPr lang="th-TH" sz="2400" b="1" dirty="0"/>
          </a:p>
        </p:txBody>
      </p:sp>
      <p:cxnSp>
        <p:nvCxnSpPr>
          <p:cNvPr id="15" name="ตัวเชื่อมต่อตรง 14"/>
          <p:cNvCxnSpPr>
            <a:stCxn id="12" idx="1"/>
          </p:cNvCxnSpPr>
          <p:nvPr/>
        </p:nvCxnSpPr>
        <p:spPr>
          <a:xfrm rot="5400000">
            <a:off x="2250645" y="5507542"/>
            <a:ext cx="57150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rot="10800000">
            <a:off x="2322082" y="579329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22676" y="5507542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</a:t>
            </a:r>
            <a:r>
              <a:rPr lang="en-US" sz="2400" b="1" dirty="0" smtClean="0"/>
              <a:t>east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dirty="0" smtClean="0"/>
              <a:t>igit</a:t>
            </a:r>
            <a:endParaRPr lang="th-TH" sz="2400" b="1" dirty="0"/>
          </a:p>
        </p:txBody>
      </p:sp>
      <p:sp>
        <p:nvSpPr>
          <p:cNvPr id="19" name="วงเล็บปีกกาซ้าย 18"/>
          <p:cNvSpPr/>
          <p:nvPr/>
        </p:nvSpPr>
        <p:spPr>
          <a:xfrm rot="16200000">
            <a:off x="7036990" y="4721725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 rot="5400000">
            <a:off x="6965552" y="53646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437</TotalTime>
  <Words>1190</Words>
  <Application>Microsoft Office PowerPoint</Application>
  <PresentationFormat>On-screen Show (4:3)</PresentationFormat>
  <Paragraphs>379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Course  Curriculum</vt:lpstr>
      <vt:lpstr>Asst. Prof. Choopan Rattanapoka</vt:lpstr>
      <vt:lpstr>Asst. Prof. Dr. Suphot Chunwiphat</vt:lpstr>
      <vt:lpstr>Course syllabus</vt:lpstr>
      <vt:lpstr>Grading System</vt:lpstr>
      <vt:lpstr>Review the number systems</vt:lpstr>
      <vt:lpstr>Objectives</vt:lpstr>
      <vt:lpstr>Number System (1)</vt:lpstr>
      <vt:lpstr>Decimal System</vt:lpstr>
      <vt:lpstr>Decimal Number Quantity </vt:lpstr>
      <vt:lpstr>Binary System</vt:lpstr>
      <vt:lpstr>Binary-to-Decimal Conversion</vt:lpstr>
      <vt:lpstr>Decimal-to-Binary Conversion (positional number)</vt:lpstr>
      <vt:lpstr>Hexadecimal System</vt:lpstr>
      <vt:lpstr>Decimal/Hexadecimal Conversion</vt:lpstr>
      <vt:lpstr>Bits, Bytes, Nibbles, Word</vt:lpstr>
      <vt:lpstr>Binary/Hexadecimal Conversion</vt:lpstr>
      <vt:lpstr>Representing Negative Numbers in Binary</vt:lpstr>
      <vt:lpstr>Solution 1: Signed-Magnitude </vt:lpstr>
      <vt:lpstr>Example: Signed Magnitude</vt:lpstr>
      <vt:lpstr>Solution 2:  1’s Complement (1)</vt:lpstr>
      <vt:lpstr>Solution 2:  1’s Complement (2)</vt:lpstr>
      <vt:lpstr>Solution 3: 2’s Complement (1)</vt:lpstr>
      <vt:lpstr>Solution 3: 2’s Complement (2)</vt:lpstr>
      <vt:lpstr>Solution 3: 2’s Complement (3)</vt:lpstr>
      <vt:lpstr>Solution 3: 2’s Complement (4)</vt:lpstr>
      <vt:lpstr>Representing Text in ASCII</vt:lpstr>
      <vt:lpstr>Assignment 1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43</cp:revision>
  <dcterms:created xsi:type="dcterms:W3CDTF">2011-09-20T01:40:53Z</dcterms:created>
  <dcterms:modified xsi:type="dcterms:W3CDTF">2013-10-24T23:42:44Z</dcterms:modified>
</cp:coreProperties>
</file>