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2" r:id="rId9"/>
    <p:sldId id="281" r:id="rId10"/>
    <p:sldId id="283" r:id="rId11"/>
    <p:sldId id="284" r:id="rId12"/>
    <p:sldId id="285" r:id="rId13"/>
  </p:sldIdLst>
  <p:sldSz cx="9144000" cy="6858000" type="screen4x3"/>
  <p:notesSz cx="7099300" cy="1023461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102" autoAdjust="0"/>
    <p:restoredTop sz="94660"/>
  </p:normalViewPr>
  <p:slideViewPr>
    <p:cSldViewPr>
      <p:cViewPr varScale="1">
        <p:scale>
          <a:sx n="74" d="100"/>
          <a:sy n="74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75508-739E-49F1-866C-92DDB881AC69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F12A-6D2C-48D5-B7AA-A0AAAB32077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07E5-6304-461C-AA4C-45ABAFEF304B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AF607-F53B-442C-B465-F06359E2396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4D0F-BCA2-4EA9-AD02-DD59ECC9EDBC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A12A-45E8-46DE-BC0D-BC52975EC2C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FCF4F-077B-4A39-A883-2839C33A6B07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C5B9-BE14-4548-89EA-373B5E4A2BC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D26F-90A6-42E9-9F07-D2F40B58174A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69833-DBE5-4333-8E63-2F26C34B449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F0D3E-54F7-4276-8A43-D0DF51895AA1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AF4F-D69B-42A9-86FD-7E629A0585E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A2B49-0CBF-4A16-92CA-088CA6C4C86A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1EE1D-3231-4E3B-99DB-314A5300E88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AA254-6A96-46DD-9154-CA2F4716F2D8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6DC5-52B0-44CE-B916-43BECC5C82F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916AB-4D38-43D3-BB42-7498A310127A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D2141-9F90-45D0-BFA6-0EBC8399010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F650-FFBE-458F-B500-D5CA30F0B76C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807F9-26ED-4321-85AD-6C70E85B2A9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2FCEF-AC01-480B-9AA5-93E884D333D7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6D9E-5834-42F6-B46D-07FFA03A96F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C69B4-031D-4A8A-812F-2283DFA6102A}" type="datetimeFigureOut">
              <a:rPr lang="th-TH"/>
              <a:pPr>
                <a:defRPr/>
              </a:pPr>
              <a:t>09/02/52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1E07B2-7C2A-4BF6-AA35-82DDEDA906B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Java File and Network</a:t>
            </a:r>
            <a:endParaRPr lang="th-TH" smtClean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358062" cy="1752600"/>
          </a:xfrm>
        </p:spPr>
        <p:txBody>
          <a:bodyPr rtlCol="0">
            <a:normAutofit fontScale="92500" lnSpcReduction="2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352362 – Network Operating Systems and Protocols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Exercise 1</a:t>
            </a:r>
            <a:endParaRPr lang="th-TH" smtClean="0"/>
          </a:p>
        </p:txBody>
      </p:sp>
      <p:sp>
        <p:nvSpPr>
          <p:cNvPr id="11267" name="ตัวยึดเนื้อหา 2"/>
          <p:cNvSpPr>
            <a:spLocks noGrp="1"/>
          </p:cNvSpPr>
          <p:nvPr>
            <p:ph idx="1"/>
          </p:nvPr>
        </p:nvSpPr>
        <p:spPr>
          <a:xfrm>
            <a:off x="485775" y="1143000"/>
            <a:ext cx="8229600" cy="4525963"/>
          </a:xfrm>
        </p:spPr>
        <p:txBody>
          <a:bodyPr/>
          <a:lstStyle/>
          <a:p>
            <a:pPr eaLnBrk="1" hangingPunct="1"/>
            <a:r>
              <a:rPr lang="th-TH" smtClean="0"/>
              <a:t>จงเขียนโปรแกรม </a:t>
            </a:r>
            <a:r>
              <a:rPr lang="en-US" smtClean="0">
                <a:cs typeface="Cordia New" pitchFamily="34" charset="-34"/>
              </a:rPr>
              <a:t>CheckFile.java </a:t>
            </a:r>
            <a:r>
              <a:rPr lang="th-TH" smtClean="0"/>
              <a:t>โดยโปรแกรมจะรับ </a:t>
            </a:r>
            <a:r>
              <a:rPr lang="en-US" smtClean="0">
                <a:cs typeface="Cordia New" pitchFamily="34" charset="-34"/>
              </a:rPr>
              <a:t>1 argument </a:t>
            </a:r>
            <a:r>
              <a:rPr lang="th-TH" smtClean="0"/>
              <a:t>ที่เป็นชื่อ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หรือ </a:t>
            </a:r>
            <a:r>
              <a:rPr lang="en-US" smtClean="0">
                <a:cs typeface="Cordia New" pitchFamily="34" charset="-34"/>
              </a:rPr>
              <a:t>directory </a:t>
            </a:r>
            <a:r>
              <a:rPr lang="th-TH" smtClean="0"/>
              <a:t>จาก</a:t>
            </a:r>
            <a:r>
              <a:rPr lang="en-US" smtClean="0">
                <a:cs typeface="Cordia New" pitchFamily="34" charset="-34"/>
              </a:rPr>
              <a:t> command line</a:t>
            </a:r>
            <a:r>
              <a:rPr lang="th-TH" smtClean="0"/>
              <a:t> เช่น </a:t>
            </a:r>
            <a:r>
              <a:rPr lang="en-US" smtClean="0">
                <a:cs typeface="Cordia New" pitchFamily="34" charset="-34"/>
              </a:rPr>
              <a:t> </a:t>
            </a:r>
            <a:r>
              <a:rPr lang="en-US" b="1" i="1" smtClean="0">
                <a:cs typeface="Cordia New" pitchFamily="34" charset="-34"/>
              </a:rPr>
              <a:t>java CheckFile   c:\appserv</a:t>
            </a:r>
          </a:p>
          <a:p>
            <a:pPr eaLnBrk="1" hangingPunct="1"/>
            <a:r>
              <a:rPr lang="th-TH" smtClean="0"/>
              <a:t>ถ้า </a:t>
            </a:r>
            <a:r>
              <a:rPr lang="en-US" smtClean="0">
                <a:cs typeface="Cordia New" pitchFamily="34" charset="-34"/>
              </a:rPr>
              <a:t>argument </a:t>
            </a:r>
            <a:r>
              <a:rPr lang="th-TH" smtClean="0"/>
              <a:t>เป็น </a:t>
            </a:r>
            <a:r>
              <a:rPr lang="en-US" smtClean="0">
                <a:cs typeface="Cordia New" pitchFamily="34" charset="-34"/>
              </a:rPr>
              <a:t>file</a:t>
            </a:r>
          </a:p>
          <a:p>
            <a:pPr lvl="1" eaLnBrk="1" hangingPunct="1"/>
            <a:r>
              <a:rPr lang="th-TH" smtClean="0"/>
              <a:t>ให้แสดงชื่อ</a:t>
            </a:r>
            <a:r>
              <a:rPr lang="en-US" smtClean="0">
                <a:cs typeface="Cordia New" pitchFamily="34" charset="-34"/>
              </a:rPr>
              <a:t> file </a:t>
            </a:r>
            <a:r>
              <a:rPr lang="th-TH" smtClean="0"/>
              <a:t>และ ขนาดของ </a:t>
            </a:r>
            <a:r>
              <a:rPr lang="en-US" smtClean="0">
                <a:cs typeface="Cordia New" pitchFamily="34" charset="-34"/>
              </a:rPr>
              <a:t>file</a:t>
            </a:r>
          </a:p>
          <a:p>
            <a:pPr eaLnBrk="1" hangingPunct="1"/>
            <a:r>
              <a:rPr lang="th-TH" smtClean="0"/>
              <a:t>ถ้า </a:t>
            </a:r>
            <a:r>
              <a:rPr lang="en-US" smtClean="0">
                <a:cs typeface="Cordia New" pitchFamily="34" charset="-34"/>
              </a:rPr>
              <a:t>argument </a:t>
            </a:r>
            <a:r>
              <a:rPr lang="th-TH" smtClean="0"/>
              <a:t>เป็น </a:t>
            </a:r>
            <a:r>
              <a:rPr lang="en-US" smtClean="0">
                <a:cs typeface="Cordia New" pitchFamily="34" charset="-34"/>
              </a:rPr>
              <a:t>directory</a:t>
            </a:r>
          </a:p>
          <a:p>
            <a:pPr lvl="1" eaLnBrk="1" hangingPunct="1"/>
            <a:r>
              <a:rPr lang="th-TH" smtClean="0"/>
              <a:t>ให้แสดงจำนวน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ที่อยู่ใน </a:t>
            </a:r>
            <a:r>
              <a:rPr lang="en-US" smtClean="0">
                <a:cs typeface="Cordia New" pitchFamily="34" charset="-34"/>
              </a:rPr>
              <a:t>directory </a:t>
            </a:r>
            <a:r>
              <a:rPr lang="th-TH" smtClean="0"/>
              <a:t>นั้น</a:t>
            </a:r>
          </a:p>
          <a:p>
            <a:pPr lvl="1" eaLnBrk="1" hangingPunct="1"/>
            <a:r>
              <a:rPr lang="th-TH" smtClean="0"/>
              <a:t>และชื่อ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ทั้งหมดที่อยู่ใน </a:t>
            </a:r>
            <a:r>
              <a:rPr lang="en-US" smtClean="0">
                <a:cs typeface="Cordia New" pitchFamily="34" charset="-34"/>
              </a:rPr>
              <a:t>directory</a:t>
            </a:r>
          </a:p>
          <a:p>
            <a:pPr eaLnBrk="1" hangingPunct="1"/>
            <a:r>
              <a:rPr lang="th-TH" smtClean="0"/>
              <a:t>ถ้า </a:t>
            </a:r>
            <a:r>
              <a:rPr lang="en-US" smtClean="0">
                <a:cs typeface="Cordia New" pitchFamily="34" charset="-34"/>
              </a:rPr>
              <a:t>argument </a:t>
            </a:r>
            <a:r>
              <a:rPr lang="th-TH" smtClean="0"/>
              <a:t>ไม่มีอยู่จริง</a:t>
            </a:r>
          </a:p>
          <a:p>
            <a:pPr lvl="1" eaLnBrk="1" hangingPunct="1"/>
            <a:r>
              <a:rPr lang="th-TH" smtClean="0"/>
              <a:t>ให้ขึ้นว่า </a:t>
            </a:r>
            <a:r>
              <a:rPr lang="en-US" smtClean="0">
                <a:cs typeface="Cordia New" pitchFamily="34" charset="-34"/>
              </a:rPr>
              <a:t>File not found </a:t>
            </a:r>
            <a:endParaRPr lang="th-TH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142875"/>
            <a:ext cx="8229600" cy="1143000"/>
          </a:xfrm>
        </p:spPr>
        <p:txBody>
          <a:bodyPr/>
          <a:lstStyle/>
          <a:p>
            <a:pPr eaLnBrk="1" hangingPunct="1"/>
            <a:r>
              <a:rPr lang="th-TH" smtClean="0"/>
              <a:t>การประยุกต์เรื่อง </a:t>
            </a:r>
            <a:r>
              <a:rPr lang="en-US" smtClean="0">
                <a:cs typeface="Angsana New" pitchFamily="18" charset="-34"/>
              </a:rPr>
              <a:t>File </a:t>
            </a:r>
            <a:r>
              <a:rPr lang="th-TH" smtClean="0"/>
              <a:t>และ </a:t>
            </a:r>
            <a:r>
              <a:rPr lang="en-US" smtClean="0">
                <a:cs typeface="Angsana New" pitchFamily="18" charset="-34"/>
              </a:rPr>
              <a:t>Network</a:t>
            </a:r>
            <a:endParaRPr lang="th-TH" smtClean="0"/>
          </a:p>
        </p:txBody>
      </p:sp>
      <p:sp>
        <p:nvSpPr>
          <p:cNvPr id="12291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4525962"/>
          </a:xfrm>
        </p:spPr>
        <p:txBody>
          <a:bodyPr/>
          <a:lstStyle/>
          <a:p>
            <a:pPr eaLnBrk="1" hangingPunct="1"/>
            <a:r>
              <a:rPr lang="th-TH" smtClean="0"/>
              <a:t>การเขียน และ อ่าน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กับ การส่ง</a:t>
            </a:r>
            <a:r>
              <a:rPr lang="en-US" smtClean="0">
                <a:cs typeface="Cordia New" pitchFamily="34" charset="-34"/>
              </a:rPr>
              <a:t>(</a:t>
            </a:r>
            <a:r>
              <a:rPr lang="th-TH" smtClean="0"/>
              <a:t>เขียน</a:t>
            </a:r>
            <a:r>
              <a:rPr lang="en-US" smtClean="0">
                <a:cs typeface="Cordia New" pitchFamily="34" charset="-34"/>
              </a:rPr>
              <a:t>) </a:t>
            </a:r>
            <a:r>
              <a:rPr lang="th-TH" smtClean="0"/>
              <a:t>และ รับ</a:t>
            </a:r>
            <a:r>
              <a:rPr lang="en-US" smtClean="0">
                <a:cs typeface="Cordia New" pitchFamily="34" charset="-34"/>
              </a:rPr>
              <a:t>(</a:t>
            </a:r>
            <a:r>
              <a:rPr lang="th-TH" smtClean="0"/>
              <a:t>อ่าน</a:t>
            </a:r>
            <a:r>
              <a:rPr lang="en-US" smtClean="0">
                <a:cs typeface="Cordia New" pitchFamily="34" charset="-34"/>
              </a:rPr>
              <a:t>) </a:t>
            </a:r>
            <a:r>
              <a:rPr lang="th-TH" smtClean="0"/>
              <a:t>ของ </a:t>
            </a:r>
            <a:r>
              <a:rPr lang="en-US" smtClean="0">
                <a:cs typeface="Cordia New" pitchFamily="34" charset="-34"/>
              </a:rPr>
              <a:t>Network </a:t>
            </a:r>
            <a:r>
              <a:rPr lang="th-TH" smtClean="0"/>
              <a:t>มีลักษณะการทำงานที่เหมือนกัน</a:t>
            </a:r>
          </a:p>
          <a:p>
            <a:pPr eaLnBrk="1" hangingPunct="1"/>
            <a:r>
              <a:rPr lang="th-TH" smtClean="0"/>
              <a:t>ข้อแตกต่างคือการใช้ตัว </a:t>
            </a:r>
            <a:r>
              <a:rPr lang="en-US" smtClean="0">
                <a:cs typeface="Cordia New" pitchFamily="34" charset="-34"/>
              </a:rPr>
              <a:t>adapter </a:t>
            </a:r>
            <a:r>
              <a:rPr lang="th-TH" smtClean="0"/>
              <a:t>เช่น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InputStream  </a:t>
            </a:r>
            <a:r>
              <a:rPr lang="en-US" smtClean="0">
                <a:cs typeface="Cordia New" pitchFamily="34" charset="-34"/>
                <a:sym typeface="Wingdings" pitchFamily="2" charset="2"/>
              </a:rPr>
              <a:t>  FileInputStream</a:t>
            </a:r>
          </a:p>
          <a:p>
            <a:pPr lvl="1" eaLnBrk="1" hangingPunct="1"/>
            <a:r>
              <a:rPr lang="en-US" smtClean="0">
                <a:cs typeface="Cordia New" pitchFamily="34" charset="-34"/>
                <a:sym typeface="Wingdings" pitchFamily="2" charset="2"/>
              </a:rPr>
              <a:t>OutputStream  FileOutputStream</a:t>
            </a:r>
          </a:p>
          <a:p>
            <a:pPr eaLnBrk="1" hangingPunct="1"/>
            <a:r>
              <a:rPr lang="th-TH" smtClean="0">
                <a:sym typeface="Wingdings" pitchFamily="2" charset="2"/>
              </a:rPr>
              <a:t>ถ้าต้องการจะรับส่งไฟล์ผ่านระบบเครือข่าย ก็จำเป็นต้องเปิดทั้ง </a:t>
            </a:r>
            <a:r>
              <a:rPr lang="en-US" smtClean="0">
                <a:cs typeface="Cordia New" pitchFamily="34" charset="-34"/>
                <a:sym typeface="Wingdings" pitchFamily="2" charset="2"/>
              </a:rPr>
              <a:t>InputStream, OutputStream </a:t>
            </a:r>
            <a:r>
              <a:rPr lang="th-TH" smtClean="0">
                <a:sym typeface="Wingdings" pitchFamily="2" charset="2"/>
              </a:rPr>
              <a:t>และ </a:t>
            </a:r>
            <a:r>
              <a:rPr lang="en-US" smtClean="0">
                <a:cs typeface="Cordia New" pitchFamily="34" charset="-34"/>
                <a:sym typeface="Wingdings" pitchFamily="2" charset="2"/>
              </a:rPr>
              <a:t>FileInputStream, FileOutputStream</a:t>
            </a:r>
          </a:p>
          <a:p>
            <a:pPr lvl="1" eaLnBrk="1" hangingPunct="1"/>
            <a:r>
              <a:rPr lang="en-US" smtClean="0">
                <a:cs typeface="Cordia New" pitchFamily="34" charset="-34"/>
                <a:sym typeface="Wingdings" pitchFamily="2" charset="2"/>
              </a:rPr>
              <a:t>InputStream </a:t>
            </a:r>
            <a:r>
              <a:rPr lang="th-TH" smtClean="0">
                <a:sym typeface="Wingdings" pitchFamily="2" charset="2"/>
              </a:rPr>
              <a:t>ก็เพื่ออ่านค่าจาก </a:t>
            </a:r>
            <a:r>
              <a:rPr lang="en-US" smtClean="0">
                <a:cs typeface="Cordia New" pitchFamily="34" charset="-34"/>
                <a:sym typeface="Wingdings" pitchFamily="2" charset="2"/>
              </a:rPr>
              <a:t>network</a:t>
            </a:r>
          </a:p>
          <a:p>
            <a:pPr lvl="1" eaLnBrk="1" hangingPunct="1"/>
            <a:r>
              <a:rPr lang="en-US" smtClean="0">
                <a:cs typeface="Cordia New" pitchFamily="34" charset="-34"/>
                <a:sym typeface="Wingdings" pitchFamily="2" charset="2"/>
              </a:rPr>
              <a:t>OutputStream </a:t>
            </a:r>
            <a:r>
              <a:rPr lang="th-TH" smtClean="0">
                <a:sym typeface="Wingdings" pitchFamily="2" charset="2"/>
              </a:rPr>
              <a:t>เพื่อส่งค่าทาง </a:t>
            </a:r>
            <a:r>
              <a:rPr lang="en-US" smtClean="0">
                <a:cs typeface="Cordia New" pitchFamily="34" charset="-34"/>
                <a:sym typeface="Wingdings" pitchFamily="2" charset="2"/>
              </a:rPr>
              <a:t>network</a:t>
            </a:r>
          </a:p>
          <a:p>
            <a:pPr lvl="1" eaLnBrk="1" hangingPunct="1"/>
            <a:r>
              <a:rPr lang="en-US" smtClean="0">
                <a:cs typeface="Cordia New" pitchFamily="34" charset="-34"/>
                <a:sym typeface="Wingdings" pitchFamily="2" charset="2"/>
              </a:rPr>
              <a:t>FileInputStream </a:t>
            </a:r>
            <a:r>
              <a:rPr lang="th-TH" smtClean="0">
                <a:sym typeface="Wingdings" pitchFamily="2" charset="2"/>
              </a:rPr>
              <a:t>เพื่อค่าจาก ไฟล์</a:t>
            </a:r>
          </a:p>
          <a:p>
            <a:pPr lvl="1" eaLnBrk="1" hangingPunct="1"/>
            <a:r>
              <a:rPr lang="en-US" smtClean="0">
                <a:cs typeface="Cordia New" pitchFamily="34" charset="-34"/>
                <a:sym typeface="Wingdings" pitchFamily="2" charset="2"/>
              </a:rPr>
              <a:t>FileOutputStream </a:t>
            </a:r>
            <a:r>
              <a:rPr lang="th-TH" smtClean="0">
                <a:sym typeface="Wingdings" pitchFamily="2" charset="2"/>
              </a:rPr>
              <a:t>เพื่อเขียนไฟล์</a:t>
            </a:r>
          </a:p>
          <a:p>
            <a:pPr lvl="1" eaLnBrk="1" hangingPunct="1"/>
            <a:endParaRPr lang="th-TH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หลักการทำงานของการส่ง </a:t>
            </a:r>
            <a:r>
              <a:rPr lang="en-US" smtClean="0">
                <a:cs typeface="Angsana New" pitchFamily="18" charset="-34"/>
              </a:rPr>
              <a:t>File </a:t>
            </a:r>
            <a:r>
              <a:rPr lang="th-TH" smtClean="0"/>
              <a:t>ผ่าน </a:t>
            </a:r>
            <a:r>
              <a:rPr lang="en-US" smtClean="0">
                <a:cs typeface="Angsana New" pitchFamily="18" charset="-34"/>
              </a:rPr>
              <a:t>Network</a:t>
            </a:r>
            <a:endParaRPr lang="th-TH" smtClean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42938" y="1500188"/>
            <a:ext cx="1571625" cy="22145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Client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000875" y="1428750"/>
            <a:ext cx="1571625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กระป๋อง 5"/>
          <p:cNvSpPr/>
          <p:nvPr/>
        </p:nvSpPr>
        <p:spPr>
          <a:xfrm>
            <a:off x="7286625" y="5000625"/>
            <a:ext cx="1214438" cy="15001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7" name="กระป๋อง 6"/>
          <p:cNvSpPr/>
          <p:nvPr/>
        </p:nvSpPr>
        <p:spPr>
          <a:xfrm>
            <a:off x="857250" y="5072063"/>
            <a:ext cx="1214438" cy="150018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>
            <a:off x="2428875" y="1400175"/>
            <a:ext cx="44291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71813" y="1143000"/>
            <a:ext cx="3209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(1) </a:t>
            </a:r>
            <a:r>
              <a:rPr lang="th-TH" sz="2000"/>
              <a:t>ส่งชื่อ </a:t>
            </a:r>
            <a:r>
              <a:rPr lang="en-US" sz="2000"/>
              <a:t>file </a:t>
            </a:r>
            <a:r>
              <a:rPr lang="th-TH" sz="2000"/>
              <a:t>ที่ต้องการ </a:t>
            </a:r>
            <a:r>
              <a:rPr lang="en-US" sz="2000"/>
              <a:t>download</a:t>
            </a:r>
            <a:endParaRPr lang="th-TH" sz="2000"/>
          </a:p>
        </p:txBody>
      </p:sp>
      <p:sp>
        <p:nvSpPr>
          <p:cNvPr id="11" name="ลูกศรลง 10"/>
          <p:cNvSpPr/>
          <p:nvPr/>
        </p:nvSpPr>
        <p:spPr>
          <a:xfrm>
            <a:off x="7429500" y="3786188"/>
            <a:ext cx="285750" cy="1214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38588" y="3357563"/>
            <a:ext cx="456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(2) </a:t>
            </a:r>
            <a:r>
              <a:rPr lang="th-TH" sz="2000"/>
              <a:t>สร้าง </a:t>
            </a:r>
            <a:r>
              <a:rPr lang="en-US" sz="2000"/>
              <a:t>Java</a:t>
            </a:r>
            <a:r>
              <a:rPr lang="th-TH" sz="2000"/>
              <a:t> </a:t>
            </a:r>
            <a:r>
              <a:rPr lang="en-US" sz="2000"/>
              <a:t>File </a:t>
            </a:r>
            <a:r>
              <a:rPr lang="th-TH" sz="2000"/>
              <a:t>เพื่อตรวจสอบว่ามี </a:t>
            </a:r>
            <a:r>
              <a:rPr lang="en-US" sz="2000"/>
              <a:t>File </a:t>
            </a:r>
            <a:r>
              <a:rPr lang="th-TH" sz="2000"/>
              <a:t>อยู่หรือไม่</a:t>
            </a:r>
            <a:r>
              <a:rPr lang="en-US" sz="2000"/>
              <a:t> </a:t>
            </a:r>
            <a:endParaRPr lang="th-TH" sz="2000"/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2428875" y="2185988"/>
            <a:ext cx="44291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71813" y="1928813"/>
            <a:ext cx="3368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(3) </a:t>
            </a:r>
            <a:r>
              <a:rPr lang="th-TH" sz="2000"/>
              <a:t>ส่ง </a:t>
            </a:r>
            <a:r>
              <a:rPr lang="en-US" sz="2000"/>
              <a:t>confirm </a:t>
            </a:r>
            <a:r>
              <a:rPr lang="th-TH" sz="2000"/>
              <a:t>เช่น </a:t>
            </a:r>
            <a:r>
              <a:rPr lang="en-US" sz="2000"/>
              <a:t>OK </a:t>
            </a:r>
            <a:r>
              <a:rPr lang="th-TH" sz="2000"/>
              <a:t>หรือ </a:t>
            </a:r>
            <a:r>
              <a:rPr lang="en-US" sz="2000"/>
              <a:t>NOK</a:t>
            </a:r>
            <a:endParaRPr lang="th-TH" sz="2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500563" y="5149850"/>
            <a:ext cx="4656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(4) </a:t>
            </a:r>
            <a:r>
              <a:rPr lang="th-TH" sz="2000"/>
              <a:t>ใช้</a:t>
            </a:r>
            <a:r>
              <a:rPr lang="en-US" sz="2000"/>
              <a:t> BufferedReader+FileInputStream </a:t>
            </a:r>
            <a:endParaRPr lang="th-TH" sz="2000"/>
          </a:p>
          <a:p>
            <a:r>
              <a:rPr lang="th-TH" sz="2000"/>
              <a:t>เพื่ออ่าน </a:t>
            </a:r>
            <a:r>
              <a:rPr lang="en-US" sz="2000"/>
              <a:t>File </a:t>
            </a:r>
            <a:r>
              <a:rPr lang="th-TH" sz="2000"/>
              <a:t>ที่ละบรรทัด </a:t>
            </a:r>
            <a:r>
              <a:rPr lang="en-US" sz="2000"/>
              <a:t>(readLine()) </a:t>
            </a:r>
            <a:endParaRPr lang="th-TH" sz="2000"/>
          </a:p>
        </p:txBody>
      </p:sp>
      <p:sp>
        <p:nvSpPr>
          <p:cNvPr id="19" name="ลูกศรขึ้น 18"/>
          <p:cNvSpPr/>
          <p:nvPr/>
        </p:nvSpPr>
        <p:spPr>
          <a:xfrm>
            <a:off x="8072438" y="3786188"/>
            <a:ext cx="28575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0" name="ลูกศรขวา 19"/>
          <p:cNvSpPr/>
          <p:nvPr/>
        </p:nvSpPr>
        <p:spPr>
          <a:xfrm rot="10800000">
            <a:off x="2428875" y="3114675"/>
            <a:ext cx="4429125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368675" y="254952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(4) </a:t>
            </a:r>
            <a:r>
              <a:rPr lang="th-TH" sz="2000"/>
              <a:t>ส่งข้อมูลของ </a:t>
            </a:r>
            <a:r>
              <a:rPr lang="en-US" sz="2000"/>
              <a:t>File </a:t>
            </a:r>
            <a:r>
              <a:rPr lang="th-TH" sz="2000"/>
              <a:t>ที่ละบรรทัดผ่าน</a:t>
            </a:r>
          </a:p>
          <a:p>
            <a:r>
              <a:rPr lang="en-US" sz="2000"/>
              <a:t>PrintWriter+OutputStream</a:t>
            </a:r>
            <a:endParaRPr lang="th-TH" sz="2000"/>
          </a:p>
        </p:txBody>
      </p:sp>
      <p:sp>
        <p:nvSpPr>
          <p:cNvPr id="22" name="ลูกศรลง 21"/>
          <p:cNvSpPr/>
          <p:nvPr/>
        </p:nvSpPr>
        <p:spPr>
          <a:xfrm>
            <a:off x="857250" y="3786188"/>
            <a:ext cx="285750" cy="12144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58863" y="3819525"/>
            <a:ext cx="42402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(4) </a:t>
            </a:r>
            <a:r>
              <a:rPr lang="th-TH" sz="2000"/>
              <a:t>ใช้</a:t>
            </a:r>
            <a:r>
              <a:rPr lang="en-US" sz="2000"/>
              <a:t> BufferedReader+InputStream </a:t>
            </a:r>
            <a:endParaRPr lang="th-TH" sz="2000"/>
          </a:p>
          <a:p>
            <a:r>
              <a:rPr lang="th-TH" sz="2000"/>
              <a:t>เพื่ออ่านข้อมูลผ่านเครือข่ายทีละบรรทัด  และใช้</a:t>
            </a:r>
          </a:p>
          <a:p>
            <a:r>
              <a:rPr lang="en-US" sz="2000"/>
              <a:t>PrintWriter+FileOutputStream </a:t>
            </a:r>
            <a:endParaRPr lang="th-TH" sz="2000"/>
          </a:p>
          <a:p>
            <a:r>
              <a:rPr lang="th-TH" sz="2000"/>
              <a:t>เพื่อเขียนข้อมูลที่รับมาลง </a:t>
            </a:r>
            <a:r>
              <a:rPr lang="en-US" sz="2000"/>
              <a:t>harddisk</a:t>
            </a:r>
            <a:endParaRPr lang="th-TH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 animBg="1"/>
      <p:bldP spid="12" grpId="0"/>
      <p:bldP spid="15" grpId="0" animBg="1"/>
      <p:bldP spid="16" grpId="0"/>
      <p:bldP spid="18" grpId="0"/>
      <p:bldP spid="19" grpId="0" animBg="1"/>
      <p:bldP spid="20" grpId="0" animBg="1"/>
      <p:bldP spid="21" grpId="0"/>
      <p:bldP spid="22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การใช้ </a:t>
            </a:r>
            <a:r>
              <a:rPr lang="en-US" smtClean="0">
                <a:cs typeface="Angsana New" pitchFamily="18" charset="-34"/>
              </a:rPr>
              <a:t>Java </a:t>
            </a:r>
            <a:r>
              <a:rPr lang="th-TH" smtClean="0"/>
              <a:t>จัดการกับแฟ้มข้อมูล</a:t>
            </a:r>
          </a:p>
        </p:txBody>
      </p:sp>
      <p:sp>
        <p:nvSpPr>
          <p:cNvPr id="3075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การจัดการกับแฟ้มข้อมูลใน </a:t>
            </a:r>
            <a:r>
              <a:rPr lang="en-US" smtClean="0">
                <a:cs typeface="Cordia New" pitchFamily="34" charset="-34"/>
              </a:rPr>
              <a:t>Java </a:t>
            </a:r>
            <a:r>
              <a:rPr lang="th-TH" smtClean="0"/>
              <a:t>สามารถทำได้หลายวิธี</a:t>
            </a:r>
          </a:p>
          <a:p>
            <a:pPr eaLnBrk="1" hangingPunct="1"/>
            <a:r>
              <a:rPr lang="th-TH" smtClean="0"/>
              <a:t>วิธีที่ง่ายที่สุดคือการใช้ </a:t>
            </a:r>
            <a:r>
              <a:rPr lang="en-US" b="1" smtClean="0">
                <a:cs typeface="Cordia New" pitchFamily="34" charset="-34"/>
              </a:rPr>
              <a:t>Class File</a:t>
            </a:r>
          </a:p>
          <a:p>
            <a:pPr eaLnBrk="1" hangingPunct="1"/>
            <a:r>
              <a:rPr lang="th-TH" b="1" u="sng" smtClean="0"/>
              <a:t>ตัวอย่าง </a:t>
            </a:r>
            <a:r>
              <a:rPr lang="en-US" b="1" u="sng" smtClean="0">
                <a:cs typeface="Cordia New" pitchFamily="34" charset="-34"/>
              </a:rPr>
              <a:t>: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  f  = new File(</a:t>
            </a:r>
            <a:r>
              <a:rPr lang="th-TH" smtClean="0"/>
              <a:t>ชื่อไฟล์</a:t>
            </a:r>
            <a:r>
              <a:rPr lang="en-US" smtClean="0">
                <a:cs typeface="Cordia New" pitchFamily="34" charset="-34"/>
              </a:rPr>
              <a:t>);   </a:t>
            </a:r>
            <a:r>
              <a:rPr lang="th-TH" smtClean="0"/>
              <a:t>หรือ</a:t>
            </a:r>
            <a:endParaRPr lang="en-US" smtClean="0">
              <a:cs typeface="Cordia New" pitchFamily="34" charset="-34"/>
            </a:endParaRP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  f   =</a:t>
            </a:r>
            <a:r>
              <a:rPr lang="th-TH" smtClean="0"/>
              <a:t> </a:t>
            </a:r>
            <a:r>
              <a:rPr lang="en-US" smtClean="0">
                <a:cs typeface="Cordia New" pitchFamily="34" charset="-34"/>
              </a:rPr>
              <a:t>new File(</a:t>
            </a:r>
            <a:r>
              <a:rPr lang="th-TH" smtClean="0"/>
              <a:t>ชื่อ </a:t>
            </a:r>
            <a:r>
              <a:rPr lang="en-US" smtClean="0">
                <a:cs typeface="Cordia New" pitchFamily="34" charset="-34"/>
              </a:rPr>
              <a:t>path,  </a:t>
            </a:r>
            <a:r>
              <a:rPr lang="th-TH" smtClean="0"/>
              <a:t>ชื่อไฟล์</a:t>
            </a:r>
            <a:r>
              <a:rPr lang="en-US" smtClean="0">
                <a:cs typeface="Cordia New" pitchFamily="34" charset="-34"/>
              </a:rPr>
              <a:t>);</a:t>
            </a:r>
            <a:endParaRPr lang="th-TH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Java Class :  File</a:t>
            </a:r>
            <a:endParaRPr lang="th-TH" smtClean="0"/>
          </a:p>
        </p:txBody>
      </p:sp>
      <p:sp>
        <p:nvSpPr>
          <p:cNvPr id="4099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Cordia New" pitchFamily="34" charset="-34"/>
              </a:rPr>
              <a:t>Method </a:t>
            </a:r>
            <a:r>
              <a:rPr lang="th-TH" smtClean="0"/>
              <a:t>ที่สำคัญๆ   รายละเอียดเกี่ยวกับทุก </a:t>
            </a:r>
            <a:r>
              <a:rPr lang="en-US" smtClean="0">
                <a:cs typeface="Cordia New" pitchFamily="34" charset="-34"/>
              </a:rPr>
              <a:t>method </a:t>
            </a:r>
            <a:r>
              <a:rPr lang="th-TH" smtClean="0"/>
              <a:t>ดูได้จาก </a:t>
            </a:r>
            <a:r>
              <a:rPr lang="en-US" smtClean="0">
                <a:cs typeface="Cordia New" pitchFamily="34" charset="-34"/>
              </a:rPr>
              <a:t>JavaDoc manual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boolean  </a:t>
            </a:r>
            <a:r>
              <a:rPr lang="en-US" b="1" smtClean="0">
                <a:cs typeface="Cordia New" pitchFamily="34" charset="-34"/>
              </a:rPr>
              <a:t>delete</a:t>
            </a:r>
            <a:r>
              <a:rPr lang="en-US" smtClean="0">
                <a:cs typeface="Cordia New" pitchFamily="34" charset="-34"/>
              </a:rPr>
              <a:t>();	</a:t>
            </a:r>
            <a:r>
              <a:rPr lang="th-TH" smtClean="0"/>
              <a:t>        ลบแฟ้มข้อมูล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boolean </a:t>
            </a:r>
            <a:r>
              <a:rPr lang="en-US" b="1" smtClean="0">
                <a:cs typeface="Cordia New" pitchFamily="34" charset="-34"/>
              </a:rPr>
              <a:t>exists</a:t>
            </a:r>
            <a:r>
              <a:rPr lang="en-US" smtClean="0">
                <a:cs typeface="Cordia New" pitchFamily="34" charset="-34"/>
              </a:rPr>
              <a:t>();             </a:t>
            </a:r>
            <a:r>
              <a:rPr lang="th-TH" smtClean="0"/>
              <a:t>ตรวจสอบว่ามีแฟ้มข้อมูลอยู่หรือไม่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boolean </a:t>
            </a:r>
            <a:r>
              <a:rPr lang="en-US" b="1" smtClean="0">
                <a:cs typeface="Cordia New" pitchFamily="34" charset="-34"/>
              </a:rPr>
              <a:t>isDirectory</a:t>
            </a:r>
            <a:r>
              <a:rPr lang="en-US" smtClean="0">
                <a:cs typeface="Cordia New" pitchFamily="34" charset="-34"/>
              </a:rPr>
              <a:t>();   </a:t>
            </a:r>
            <a:r>
              <a:rPr lang="th-TH" smtClean="0"/>
              <a:t>ตรวจสอบว่าเป็น </a:t>
            </a:r>
            <a:r>
              <a:rPr lang="en-US" smtClean="0">
                <a:cs typeface="Cordia New" pitchFamily="34" charset="-34"/>
              </a:rPr>
              <a:t>directory </a:t>
            </a:r>
            <a:r>
              <a:rPr lang="th-TH" smtClean="0"/>
              <a:t>หรือไม่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boolean </a:t>
            </a:r>
            <a:r>
              <a:rPr lang="en-US" b="1" smtClean="0">
                <a:cs typeface="Cordia New" pitchFamily="34" charset="-34"/>
              </a:rPr>
              <a:t>isFile</a:t>
            </a:r>
            <a:r>
              <a:rPr lang="en-US" smtClean="0">
                <a:cs typeface="Cordia New" pitchFamily="34" charset="-34"/>
              </a:rPr>
              <a:t>();</a:t>
            </a:r>
            <a:r>
              <a:rPr lang="th-TH" smtClean="0"/>
              <a:t>                 ตรวจสอบว่าเป็น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หรือไม่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long </a:t>
            </a:r>
            <a:r>
              <a:rPr lang="en-US" b="1" smtClean="0">
                <a:cs typeface="Cordia New" pitchFamily="34" charset="-34"/>
              </a:rPr>
              <a:t>length</a:t>
            </a:r>
            <a:r>
              <a:rPr lang="en-US" smtClean="0">
                <a:cs typeface="Cordia New" pitchFamily="34" charset="-34"/>
              </a:rPr>
              <a:t>();                  </a:t>
            </a:r>
            <a:r>
              <a:rPr lang="th-TH" smtClean="0"/>
              <a:t>คืนขนาดของแฟ้มข้อมูล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File[]   </a:t>
            </a:r>
            <a:r>
              <a:rPr lang="en-US" b="1" smtClean="0">
                <a:cs typeface="Cordia New" pitchFamily="34" charset="-34"/>
              </a:rPr>
              <a:t>listFiles</a:t>
            </a:r>
            <a:r>
              <a:rPr lang="en-US" smtClean="0">
                <a:cs typeface="Cordia New" pitchFamily="34" charset="-34"/>
              </a:rPr>
              <a:t>();             </a:t>
            </a:r>
            <a:r>
              <a:rPr lang="th-TH" smtClean="0"/>
              <a:t>คืนชื่อ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ที่อยู่ใน </a:t>
            </a:r>
            <a:r>
              <a:rPr lang="en-US" smtClean="0">
                <a:cs typeface="Cordia New" pitchFamily="34" charset="-34"/>
              </a:rPr>
              <a:t>directory </a:t>
            </a:r>
            <a:r>
              <a:rPr lang="th-TH" smtClean="0"/>
              <a:t>นั้น</a:t>
            </a:r>
            <a:endParaRPr lang="en-US" smtClean="0">
              <a:cs typeface="Cordia New" pitchFamily="34" charset="-34"/>
            </a:endParaRPr>
          </a:p>
          <a:p>
            <a:pPr lvl="1" eaLnBrk="1" hangingPunct="1"/>
            <a:r>
              <a:rPr lang="en-US" smtClean="0">
                <a:cs typeface="Cordia New" pitchFamily="34" charset="-34"/>
              </a:rPr>
              <a:t>String[]  </a:t>
            </a:r>
            <a:r>
              <a:rPr lang="en-US" b="1" smtClean="0">
                <a:cs typeface="Cordia New" pitchFamily="34" charset="-34"/>
              </a:rPr>
              <a:t>list</a:t>
            </a:r>
            <a:r>
              <a:rPr lang="en-US" smtClean="0">
                <a:cs typeface="Cordia New" pitchFamily="34" charset="-34"/>
              </a:rPr>
              <a:t>(); </a:t>
            </a:r>
            <a:r>
              <a:rPr lang="th-TH" smtClean="0"/>
              <a:t>                     คืนชื่อ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ที่อยู่ใน </a:t>
            </a:r>
            <a:r>
              <a:rPr lang="en-US" smtClean="0">
                <a:cs typeface="Cordia New" pitchFamily="34" charset="-34"/>
              </a:rPr>
              <a:t>directory </a:t>
            </a:r>
            <a:r>
              <a:rPr lang="th-TH" smtClean="0"/>
              <a:t>นั้น</a:t>
            </a:r>
            <a:r>
              <a:rPr lang="en-US" smtClean="0">
                <a:cs typeface="Cordia New" pitchFamily="34" charset="-34"/>
              </a:rPr>
              <a:t> 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String </a:t>
            </a:r>
            <a:r>
              <a:rPr lang="en-US" b="1" smtClean="0">
                <a:cs typeface="Cordia New" pitchFamily="34" charset="-34"/>
              </a:rPr>
              <a:t>getName</a:t>
            </a:r>
            <a:r>
              <a:rPr lang="en-US" smtClean="0">
                <a:cs typeface="Cordia New" pitchFamily="34" charset="-34"/>
              </a:rPr>
              <a:t>();           </a:t>
            </a:r>
            <a:r>
              <a:rPr lang="th-TH" smtClean="0"/>
              <a:t>เอาชื่อ </a:t>
            </a:r>
            <a:r>
              <a:rPr lang="en-US" smtClean="0">
                <a:cs typeface="Cordia New" pitchFamily="34" charset="-34"/>
              </a:rPr>
              <a:t>file </a:t>
            </a:r>
            <a:r>
              <a:rPr lang="th-TH" smtClean="0"/>
              <a:t>ออกมา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Example 1</a:t>
            </a:r>
            <a:endParaRPr lang="th-TH" smtClean="0"/>
          </a:p>
        </p:txBody>
      </p:sp>
      <p:pic>
        <p:nvPicPr>
          <p:cNvPr id="5123" name="ตัวยึดเนื้อหา 3" descr="exam1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1071563"/>
            <a:ext cx="7994650" cy="5551487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Example 2</a:t>
            </a:r>
            <a:endParaRPr lang="th-TH" smtClean="0"/>
          </a:p>
        </p:txBody>
      </p:sp>
      <p:pic>
        <p:nvPicPr>
          <p:cNvPr id="6147" name="ตัวยึดเนื้อหา 3" descr="exam2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214438"/>
            <a:ext cx="8674100" cy="5357812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การอ่านข้อมูลจาก </a:t>
            </a:r>
            <a:r>
              <a:rPr lang="en-US" smtClean="0">
                <a:cs typeface="Angsana New" pitchFamily="18" charset="-34"/>
              </a:rPr>
              <a:t>File </a:t>
            </a:r>
            <a:r>
              <a:rPr lang="th-TH" smtClean="0"/>
              <a:t>แบบ </a:t>
            </a:r>
            <a:r>
              <a:rPr lang="en-US" smtClean="0">
                <a:cs typeface="Angsana New" pitchFamily="18" charset="-34"/>
              </a:rPr>
              <a:t>String</a:t>
            </a:r>
            <a:endParaRPr lang="th-TH" smtClean="0"/>
          </a:p>
        </p:txBody>
      </p:sp>
      <p:sp>
        <p:nvSpPr>
          <p:cNvPr id="7171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525963"/>
          </a:xfrm>
        </p:spPr>
        <p:txBody>
          <a:bodyPr/>
          <a:lstStyle/>
          <a:p>
            <a:pPr eaLnBrk="1" hangingPunct="1"/>
            <a:r>
              <a:rPr lang="th-TH" smtClean="0"/>
              <a:t>การอ่านค่าแบบ </a:t>
            </a:r>
            <a:r>
              <a:rPr lang="en-US" smtClean="0">
                <a:cs typeface="Cordia New" pitchFamily="34" charset="-34"/>
              </a:rPr>
              <a:t>String </a:t>
            </a:r>
            <a:r>
              <a:rPr lang="th-TH" smtClean="0"/>
              <a:t>สามารถทำงานเหมือนกับการอ่านข้อมูลผ่านเครือข่ายแบบ </a:t>
            </a:r>
            <a:r>
              <a:rPr lang="en-US" smtClean="0">
                <a:cs typeface="Cordia New" pitchFamily="34" charset="-34"/>
              </a:rPr>
              <a:t>String </a:t>
            </a:r>
            <a:r>
              <a:rPr lang="th-TH" smtClean="0"/>
              <a:t>นั่นคือการใช้ </a:t>
            </a:r>
            <a:r>
              <a:rPr lang="en-US" smtClean="0">
                <a:cs typeface="Cordia New" pitchFamily="34" charset="-34"/>
              </a:rPr>
              <a:t>BufferedReader</a:t>
            </a:r>
          </a:p>
          <a:p>
            <a:pPr eaLnBrk="1" hangingPunct="1"/>
            <a:r>
              <a:rPr lang="th-TH" smtClean="0"/>
              <a:t>แต่เราจะใช้ </a:t>
            </a:r>
            <a:r>
              <a:rPr lang="en-US" smtClean="0">
                <a:cs typeface="Cordia New" pitchFamily="34" charset="-34"/>
              </a:rPr>
              <a:t>FileInputStream </a:t>
            </a:r>
            <a:r>
              <a:rPr lang="th-TH" smtClean="0"/>
              <a:t>แทนที่จะเป็น </a:t>
            </a:r>
            <a:r>
              <a:rPr lang="en-US" smtClean="0">
                <a:cs typeface="Cordia New" pitchFamily="34" charset="-34"/>
              </a:rPr>
              <a:t>getInputStream() </a:t>
            </a:r>
            <a:r>
              <a:rPr lang="th-TH" smtClean="0"/>
              <a:t>จาก </a:t>
            </a:r>
            <a:r>
              <a:rPr lang="en-US" smtClean="0">
                <a:cs typeface="Cordia New" pitchFamily="34" charset="-34"/>
              </a:rPr>
              <a:t>Socket</a:t>
            </a:r>
          </a:p>
          <a:p>
            <a:pPr eaLnBrk="1" hangingPunct="1"/>
            <a:r>
              <a:rPr lang="en-US" smtClean="0">
                <a:cs typeface="Cordia New" pitchFamily="34" charset="-34"/>
              </a:rPr>
              <a:t>FileInputStream </a:t>
            </a:r>
            <a:r>
              <a:rPr lang="th-TH" smtClean="0"/>
              <a:t>มี </a:t>
            </a:r>
            <a:r>
              <a:rPr lang="en-US" smtClean="0">
                <a:cs typeface="Cordia New" pitchFamily="34" charset="-34"/>
              </a:rPr>
              <a:t>Constructor </a:t>
            </a:r>
            <a:r>
              <a:rPr lang="th-TH" smtClean="0"/>
              <a:t>คือ 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FileInputStream(File  f);</a:t>
            </a:r>
          </a:p>
          <a:p>
            <a:pPr eaLnBrk="1" hangingPunct="1"/>
            <a:r>
              <a:rPr lang="th-TH" b="1" u="sng" smtClean="0"/>
              <a:t>ตัวอย่างการใช้งาน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BufferedReader sin  = new BufferedReader(new  InputStreamReader(FileInputStream(new File(</a:t>
            </a:r>
            <a:r>
              <a:rPr lang="th-TH" smtClean="0"/>
              <a:t>ชื่อไฟล์</a:t>
            </a:r>
            <a:r>
              <a:rPr lang="en-US" smtClean="0">
                <a:cs typeface="Cordia New" pitchFamily="34" charset="-34"/>
              </a:rPr>
              <a:t>)));</a:t>
            </a:r>
            <a:endParaRPr lang="th-TH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Example 3</a:t>
            </a:r>
            <a:endParaRPr lang="th-TH" smtClean="0"/>
          </a:p>
        </p:txBody>
      </p:sp>
      <p:pic>
        <p:nvPicPr>
          <p:cNvPr id="8195" name="ตัวยึดเนื้อหา 3" descr="exam3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127125"/>
            <a:ext cx="8281988" cy="5659438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mtClean="0"/>
              <a:t>การเขียนข้อมูลลง </a:t>
            </a:r>
            <a:r>
              <a:rPr lang="en-US" smtClean="0">
                <a:cs typeface="Angsana New" pitchFamily="18" charset="-34"/>
              </a:rPr>
              <a:t>File </a:t>
            </a:r>
            <a:r>
              <a:rPr lang="th-TH" smtClean="0"/>
              <a:t>แบบ </a:t>
            </a:r>
            <a:r>
              <a:rPr lang="en-US" smtClean="0">
                <a:cs typeface="Angsana New" pitchFamily="18" charset="-34"/>
              </a:rPr>
              <a:t>String</a:t>
            </a:r>
            <a:endParaRPr lang="th-TH" smtClean="0"/>
          </a:p>
        </p:txBody>
      </p:sp>
      <p:sp>
        <p:nvSpPr>
          <p:cNvPr id="9219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525962"/>
          </a:xfrm>
        </p:spPr>
        <p:txBody>
          <a:bodyPr/>
          <a:lstStyle/>
          <a:p>
            <a:pPr eaLnBrk="1" hangingPunct="1"/>
            <a:r>
              <a:rPr lang="th-TH" smtClean="0"/>
              <a:t>การอ่านค่าแบบ </a:t>
            </a:r>
            <a:r>
              <a:rPr lang="en-US" smtClean="0">
                <a:cs typeface="Cordia New" pitchFamily="34" charset="-34"/>
              </a:rPr>
              <a:t>String </a:t>
            </a:r>
            <a:r>
              <a:rPr lang="th-TH" smtClean="0"/>
              <a:t>สามารถทำงานเหมือนกับการอ่านข้อมูลผ่านเครือข่ายแบบ </a:t>
            </a:r>
            <a:r>
              <a:rPr lang="en-US" smtClean="0">
                <a:cs typeface="Cordia New" pitchFamily="34" charset="-34"/>
              </a:rPr>
              <a:t>String </a:t>
            </a:r>
            <a:r>
              <a:rPr lang="th-TH" smtClean="0"/>
              <a:t>นั่นคือการใช้ </a:t>
            </a:r>
            <a:r>
              <a:rPr lang="en-US" smtClean="0">
                <a:cs typeface="Cordia New" pitchFamily="34" charset="-34"/>
              </a:rPr>
              <a:t>PrintWriter</a:t>
            </a:r>
          </a:p>
          <a:p>
            <a:pPr eaLnBrk="1" hangingPunct="1"/>
            <a:r>
              <a:rPr lang="th-TH" smtClean="0"/>
              <a:t>แต่เราจะใช้ </a:t>
            </a:r>
            <a:r>
              <a:rPr lang="en-US" smtClean="0">
                <a:cs typeface="Cordia New" pitchFamily="34" charset="-34"/>
              </a:rPr>
              <a:t>FileOutputStream </a:t>
            </a:r>
            <a:r>
              <a:rPr lang="th-TH" smtClean="0"/>
              <a:t>แทนที่จะเป็น </a:t>
            </a:r>
            <a:r>
              <a:rPr lang="en-US" smtClean="0">
                <a:cs typeface="Cordia New" pitchFamily="34" charset="-34"/>
              </a:rPr>
              <a:t>getOutputStream() </a:t>
            </a:r>
            <a:r>
              <a:rPr lang="th-TH" smtClean="0"/>
              <a:t>จาก </a:t>
            </a:r>
            <a:r>
              <a:rPr lang="en-US" smtClean="0">
                <a:cs typeface="Cordia New" pitchFamily="34" charset="-34"/>
              </a:rPr>
              <a:t>Socket</a:t>
            </a:r>
          </a:p>
          <a:p>
            <a:pPr eaLnBrk="1" hangingPunct="1"/>
            <a:r>
              <a:rPr lang="en-US" smtClean="0">
                <a:cs typeface="Cordia New" pitchFamily="34" charset="-34"/>
              </a:rPr>
              <a:t>FileOutputStream </a:t>
            </a:r>
            <a:r>
              <a:rPr lang="th-TH" smtClean="0"/>
              <a:t>มี </a:t>
            </a:r>
            <a:r>
              <a:rPr lang="en-US" smtClean="0">
                <a:cs typeface="Cordia New" pitchFamily="34" charset="-34"/>
              </a:rPr>
              <a:t>Constructor </a:t>
            </a:r>
            <a:r>
              <a:rPr lang="th-TH" smtClean="0"/>
              <a:t>คือ 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FileOutputStream(File  f);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FileOutputStream(File   f,  boolean append);</a:t>
            </a:r>
          </a:p>
          <a:p>
            <a:pPr eaLnBrk="1" hangingPunct="1"/>
            <a:r>
              <a:rPr lang="th-TH" b="1" u="sng" smtClean="0"/>
              <a:t>ตัวอย่างการใช้งาน</a:t>
            </a:r>
          </a:p>
          <a:p>
            <a:pPr lvl="1" eaLnBrk="1" hangingPunct="1"/>
            <a:r>
              <a:rPr lang="en-US" smtClean="0">
                <a:cs typeface="Cordia New" pitchFamily="34" charset="-34"/>
              </a:rPr>
              <a:t>PrintWriter sout  = new PrintWriter(new  FileOutputStream(new File(</a:t>
            </a:r>
            <a:r>
              <a:rPr lang="th-TH" smtClean="0"/>
              <a:t>ชื่อไฟล์</a:t>
            </a:r>
            <a:r>
              <a:rPr lang="en-US" smtClean="0">
                <a:cs typeface="Cordia New" pitchFamily="34" charset="-34"/>
              </a:rPr>
              <a:t>)));</a:t>
            </a:r>
            <a:endParaRPr lang="th-TH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Angsana New" pitchFamily="18" charset="-34"/>
              </a:rPr>
              <a:t>Example 4</a:t>
            </a:r>
            <a:endParaRPr lang="th-TH" smtClean="0"/>
          </a:p>
        </p:txBody>
      </p:sp>
      <p:pic>
        <p:nvPicPr>
          <p:cNvPr id="10243" name="ตัวยึดเนื้อหา 3" descr="exam4.bmp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143000"/>
            <a:ext cx="8535987" cy="5357813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461</Words>
  <Application>Microsoft Office PowerPoint</Application>
  <PresentationFormat>นำเสนอทางหน้าจอ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5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8" baseType="lpstr">
      <vt:lpstr>Arial</vt:lpstr>
      <vt:lpstr>Angsana New</vt:lpstr>
      <vt:lpstr>Calibri</vt:lpstr>
      <vt:lpstr>Cordia New</vt:lpstr>
      <vt:lpstr>Wingdings</vt:lpstr>
      <vt:lpstr>ชุดรูปแบบของ Office</vt:lpstr>
      <vt:lpstr>Java File and Network</vt:lpstr>
      <vt:lpstr>การใช้ Java จัดการกับแฟ้มข้อมูล</vt:lpstr>
      <vt:lpstr>Java Class :  File</vt:lpstr>
      <vt:lpstr>Example 1</vt:lpstr>
      <vt:lpstr>Example 2</vt:lpstr>
      <vt:lpstr>การอ่านข้อมูลจาก File แบบ String</vt:lpstr>
      <vt:lpstr>Example 3</vt:lpstr>
      <vt:lpstr>การเขียนข้อมูลลง File แบบ String</vt:lpstr>
      <vt:lpstr>Example 4</vt:lpstr>
      <vt:lpstr>Exercise 1</vt:lpstr>
      <vt:lpstr>การประยุกต์เรื่อง File และ Network</vt:lpstr>
      <vt:lpstr>หลักการทำงานของการส่ง File ผ่าน Network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User</cp:lastModifiedBy>
  <cp:revision>135</cp:revision>
  <dcterms:created xsi:type="dcterms:W3CDTF">2008-11-27T04:40:53Z</dcterms:created>
  <dcterms:modified xsi:type="dcterms:W3CDTF">2009-02-09T05:44:45Z</dcterms:modified>
</cp:coreProperties>
</file>