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102" autoAdjust="0"/>
    <p:restoredTop sz="94660"/>
  </p:normalViewPr>
  <p:slideViewPr>
    <p:cSldViewPr>
      <p:cViewPr varScale="1">
        <p:scale>
          <a:sx n="69" d="100"/>
          <a:sy n="69" d="100"/>
        </p:scale>
        <p:origin x="-3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29/12/51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29/12/51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29/12/51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29/12/51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29/12/51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29/12/51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29/12/51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29/12/51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29/12/51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29/12/51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29/12/51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BC532-5A96-4C32-A380-5A6EF7371D30}" type="datetimeFigureOut">
              <a:rPr lang="th-TH" smtClean="0"/>
              <a:pPr/>
              <a:t>29/12/51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6/docs/api/java/net/UnknownHostException.html" TargetMode="External"/><Relationship Id="rId2" Type="http://schemas.openxmlformats.org/officeDocument/2006/relationships/hyperlink" Target="http://java.sun.com/javase/6/docs/api/java/lang/String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ava.sun.com/javase/6/docs/api/java/io/IOException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avase/6/docs/api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 Network Programming 1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00034" y="3886200"/>
            <a:ext cx="7358114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b="1" dirty="0" smtClean="0"/>
              <a:t>352362 – Network Operating Systems and Protocols</a:t>
            </a:r>
          </a:p>
          <a:p>
            <a:pPr algn="r"/>
            <a:endParaRPr lang="en-US" dirty="0" smtClean="0"/>
          </a:p>
          <a:p>
            <a:pPr algn="r"/>
            <a:r>
              <a:rPr lang="en-US" sz="2600" dirty="0" err="1" smtClean="0"/>
              <a:t>Choopan</a:t>
            </a:r>
            <a:r>
              <a:rPr lang="en-US" sz="2600" dirty="0" smtClean="0"/>
              <a:t> </a:t>
            </a:r>
            <a:r>
              <a:rPr lang="en-US" sz="2600" dirty="0" err="1" smtClean="0"/>
              <a:t>Rattanapoka</a:t>
            </a:r>
            <a:endParaRPr lang="th-TH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จงเขียนโปรแกรมด้วยภาษา </a:t>
            </a:r>
            <a:r>
              <a:rPr lang="en-US" dirty="0" smtClean="0"/>
              <a:t>Java </a:t>
            </a:r>
            <a:r>
              <a:rPr lang="th-TH" dirty="0" smtClean="0"/>
              <a:t>เก็บไว้ในไฟล์ที่ชื่อว่า </a:t>
            </a:r>
            <a:r>
              <a:rPr lang="en-US" dirty="0" smtClean="0"/>
              <a:t>Exo1.java </a:t>
            </a:r>
            <a:r>
              <a:rPr lang="th-TH" dirty="0" smtClean="0"/>
              <a:t>โดยมีรายละเอียดดังนี้</a:t>
            </a:r>
          </a:p>
          <a:p>
            <a:pPr lvl="1"/>
            <a:r>
              <a:rPr lang="en-US" dirty="0" smtClean="0"/>
              <a:t>Program </a:t>
            </a:r>
            <a:r>
              <a:rPr lang="th-TH" dirty="0" smtClean="0"/>
              <a:t>จะรับ 3 </a:t>
            </a:r>
            <a:r>
              <a:rPr lang="en-US" dirty="0" smtClean="0"/>
              <a:t>arguments </a:t>
            </a:r>
            <a:r>
              <a:rPr lang="th-TH" dirty="0" smtClean="0"/>
              <a:t>เช่น</a:t>
            </a:r>
          </a:p>
          <a:p>
            <a:pPr lvl="2"/>
            <a:r>
              <a:rPr lang="en-US" dirty="0" smtClean="0"/>
              <a:t>java Exo1   12  43  10</a:t>
            </a:r>
          </a:p>
          <a:p>
            <a:pPr lvl="1"/>
            <a:r>
              <a:rPr lang="th-TH" dirty="0" smtClean="0"/>
              <a:t>ถ้าผู้ใช้ใส่ </a:t>
            </a:r>
            <a:r>
              <a:rPr lang="en-US" dirty="0" smtClean="0"/>
              <a:t>argument </a:t>
            </a:r>
            <a:r>
              <a:rPr lang="th-TH" dirty="0" smtClean="0"/>
              <a:t>ไม่เท่ากับ 3 </a:t>
            </a:r>
            <a:r>
              <a:rPr lang="en-US" dirty="0" smtClean="0"/>
              <a:t>(</a:t>
            </a:r>
            <a:r>
              <a:rPr lang="th-TH" dirty="0" smtClean="0"/>
              <a:t>มากกว่า หรือ น้อยกว่า</a:t>
            </a:r>
            <a:r>
              <a:rPr lang="en-US" dirty="0" smtClean="0"/>
              <a:t>) </a:t>
            </a:r>
            <a:r>
              <a:rPr lang="th-TH" dirty="0" smtClean="0"/>
              <a:t>ให้แสดงคำว่า </a:t>
            </a:r>
            <a:r>
              <a:rPr lang="en-US" dirty="0" smtClean="0"/>
              <a:t>“Please fill 3 arguments”</a:t>
            </a:r>
          </a:p>
          <a:p>
            <a:pPr lvl="1"/>
            <a:r>
              <a:rPr lang="en-US" dirty="0" smtClean="0"/>
              <a:t>Program </a:t>
            </a:r>
            <a:r>
              <a:rPr lang="th-TH" dirty="0" smtClean="0"/>
              <a:t>จะนำเอา </a:t>
            </a:r>
            <a:r>
              <a:rPr lang="en-US" dirty="0" smtClean="0"/>
              <a:t>argument </a:t>
            </a:r>
            <a:r>
              <a:rPr lang="th-TH" dirty="0" smtClean="0"/>
              <a:t>ตัวแรกไปบวกกับตัวที่ 2 และลบกับตัวที่3 แบบเลขจำนวนเต็ม แล้วแสดงค่านั้นออกทางหน้าจอ</a:t>
            </a:r>
          </a:p>
          <a:p>
            <a:pPr lvl="1"/>
            <a:r>
              <a:rPr lang="th-TH" dirty="0" smtClean="0"/>
              <a:t>ผลลัพธ์ของ </a:t>
            </a:r>
            <a:r>
              <a:rPr lang="en-US" dirty="0" smtClean="0"/>
              <a:t>java Exo1 12 43 10 </a:t>
            </a:r>
            <a:r>
              <a:rPr lang="th-TH" dirty="0" smtClean="0"/>
              <a:t>จะได้ </a:t>
            </a:r>
            <a:r>
              <a:rPr lang="th-TH" b="1" dirty="0" smtClean="0"/>
              <a:t>45</a:t>
            </a:r>
            <a:endParaRPr lang="th-TH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Class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ในการเขียนโปรแกรมระบบเครือข่าย </a:t>
            </a:r>
            <a:r>
              <a:rPr lang="en-US" dirty="0" smtClean="0"/>
              <a:t>class </a:t>
            </a:r>
            <a:r>
              <a:rPr lang="th-TH" dirty="0" smtClean="0"/>
              <a:t> แรกที่ควรจะรู้จักก็คือ </a:t>
            </a:r>
            <a:r>
              <a:rPr lang="en-US" i="1" dirty="0" smtClean="0"/>
              <a:t>Socket</a:t>
            </a:r>
          </a:p>
          <a:p>
            <a:r>
              <a:rPr lang="fr-FR" dirty="0" err="1" smtClean="0"/>
              <a:t>Constructor</a:t>
            </a:r>
            <a:r>
              <a:rPr lang="fr-FR" dirty="0" smtClean="0"/>
              <a:t> </a:t>
            </a:r>
            <a:r>
              <a:rPr lang="th-TH" dirty="0" smtClean="0"/>
              <a:t>ของ </a:t>
            </a:r>
            <a:r>
              <a:rPr lang="en-US" dirty="0" smtClean="0"/>
              <a:t>Socket class </a:t>
            </a:r>
            <a:r>
              <a:rPr lang="th-TH" dirty="0" smtClean="0"/>
              <a:t>มีใช้ให้มากมายแต่ตัวที่เราจะทำความรู้จักกับ </a:t>
            </a:r>
            <a:r>
              <a:rPr lang="en-US" dirty="0" smtClean="0"/>
              <a:t>constructor </a:t>
            </a:r>
            <a:r>
              <a:rPr lang="th-TH" dirty="0" smtClean="0"/>
              <a:t>ที่ใช้บ่อยคือ</a:t>
            </a:r>
          </a:p>
          <a:p>
            <a:r>
              <a:rPr lang="en-US" b="1" dirty="0" smtClean="0"/>
              <a:t>Socket</a:t>
            </a:r>
            <a:r>
              <a:rPr lang="en-US" dirty="0" smtClean="0"/>
              <a:t>(String host, </a:t>
            </a:r>
            <a:r>
              <a:rPr lang="en-US" dirty="0" err="1" smtClean="0"/>
              <a:t>int</a:t>
            </a:r>
            <a:r>
              <a:rPr lang="en-US" dirty="0" smtClean="0"/>
              <a:t> port)</a:t>
            </a:r>
          </a:p>
          <a:p>
            <a:pPr lvl="1"/>
            <a:r>
              <a:rPr lang="en-US" dirty="0" smtClean="0"/>
              <a:t>h</a:t>
            </a:r>
            <a:r>
              <a:rPr lang="fr-FR" dirty="0" smtClean="0"/>
              <a:t>ost </a:t>
            </a:r>
            <a:r>
              <a:rPr lang="th-TH" dirty="0" smtClean="0"/>
              <a:t>คือชื่อของเครื่องที่เราจะทำงานติดต่อ</a:t>
            </a:r>
          </a:p>
          <a:p>
            <a:pPr lvl="1"/>
            <a:r>
              <a:rPr lang="en-US" dirty="0" smtClean="0"/>
              <a:t>port </a:t>
            </a:r>
            <a:r>
              <a:rPr lang="th-TH" dirty="0" smtClean="0"/>
              <a:t>คือหมายเลขพอร์ตของเครื่องที่เราจะทำการติดต่อ</a:t>
            </a:r>
            <a:r>
              <a:rPr lang="en-US" dirty="0" smtClean="0"/>
              <a:t> </a:t>
            </a: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Class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จาก</a:t>
            </a:r>
            <a:r>
              <a:rPr lang="th-TH" dirty="0" err="1" smtClean="0"/>
              <a:t>เวป</a:t>
            </a:r>
            <a:r>
              <a:rPr lang="th-TH" dirty="0" smtClean="0"/>
              <a:t> </a:t>
            </a:r>
            <a:r>
              <a:rPr lang="en-US" dirty="0" smtClean="0"/>
              <a:t>Java API </a:t>
            </a:r>
            <a:r>
              <a:rPr lang="th-TH" dirty="0" smtClean="0"/>
              <a:t>ชื่อเต็มของ </a:t>
            </a:r>
            <a:r>
              <a:rPr lang="en-US" dirty="0" smtClean="0"/>
              <a:t>Constructor </a:t>
            </a:r>
            <a:r>
              <a:rPr lang="th-TH" dirty="0" smtClean="0"/>
              <a:t>ของ </a:t>
            </a:r>
            <a:r>
              <a:rPr lang="en-US" dirty="0" smtClean="0"/>
              <a:t>Socket </a:t>
            </a:r>
            <a:r>
              <a:rPr lang="th-TH" dirty="0" smtClean="0"/>
              <a:t>คือ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Socket</a:t>
            </a:r>
            <a:r>
              <a:rPr lang="en-US" dirty="0" smtClean="0"/>
              <a:t>(</a:t>
            </a:r>
            <a:r>
              <a:rPr lang="en-US" dirty="0" smtClean="0">
                <a:hlinkClick r:id="rId2" tooltip="class in java.lang"/>
              </a:rPr>
              <a:t>String</a:t>
            </a:r>
            <a:r>
              <a:rPr lang="en-US" dirty="0" smtClean="0"/>
              <a:t> host, </a:t>
            </a:r>
            <a:r>
              <a:rPr lang="en-US" dirty="0" err="1" smtClean="0"/>
              <a:t>int</a:t>
            </a:r>
            <a:r>
              <a:rPr lang="en-US" dirty="0" smtClean="0"/>
              <a:t> port) </a:t>
            </a:r>
            <a:r>
              <a:rPr lang="en-US" b="1" dirty="0" smtClean="0"/>
              <a:t>throws </a:t>
            </a:r>
            <a:r>
              <a:rPr lang="en-US" dirty="0" err="1" smtClean="0">
                <a:hlinkClick r:id="rId3" tooltip="class in java.net"/>
              </a:rPr>
              <a:t>UnknownHostException</a:t>
            </a:r>
            <a:r>
              <a:rPr lang="en-US" dirty="0" smtClean="0"/>
              <a:t>, </a:t>
            </a:r>
            <a:r>
              <a:rPr lang="en-US" dirty="0" err="1" smtClean="0">
                <a:hlinkClick r:id="rId4" tooltip="class in java.io"/>
              </a:rPr>
              <a:t>IOException</a:t>
            </a:r>
            <a:endParaRPr lang="en-US" dirty="0" smtClean="0"/>
          </a:p>
          <a:p>
            <a:r>
              <a:rPr lang="th-TH" dirty="0" smtClean="0"/>
              <a:t>เมื่อมี </a:t>
            </a:r>
            <a:r>
              <a:rPr lang="en-US" dirty="0" smtClean="0"/>
              <a:t>throws </a:t>
            </a:r>
            <a:r>
              <a:rPr lang="th-TH" dirty="0" smtClean="0"/>
              <a:t>หมายถึง การเรียกใช้ </a:t>
            </a:r>
            <a:r>
              <a:rPr lang="en-US" dirty="0" smtClean="0"/>
              <a:t>function </a:t>
            </a:r>
            <a:r>
              <a:rPr lang="th-TH" dirty="0" smtClean="0"/>
              <a:t>นี้จะมีการเกิด </a:t>
            </a:r>
            <a:r>
              <a:rPr lang="en-US" dirty="0" smtClean="0"/>
              <a:t>Exception</a:t>
            </a:r>
          </a:p>
          <a:p>
            <a:r>
              <a:rPr lang="th-TH" dirty="0" smtClean="0"/>
              <a:t>ในภาษา </a:t>
            </a:r>
            <a:r>
              <a:rPr lang="en-US" dirty="0" smtClean="0"/>
              <a:t>java </a:t>
            </a:r>
            <a:r>
              <a:rPr lang="th-TH" dirty="0" smtClean="0"/>
              <a:t>การเรียก </a:t>
            </a:r>
            <a:r>
              <a:rPr lang="en-US" dirty="0" smtClean="0"/>
              <a:t>function </a:t>
            </a:r>
            <a:r>
              <a:rPr lang="th-TH" dirty="0" smtClean="0"/>
              <a:t>ที่จะทำให้เกิด </a:t>
            </a:r>
            <a:r>
              <a:rPr lang="en-US" dirty="0" smtClean="0"/>
              <a:t>exception </a:t>
            </a:r>
            <a:r>
              <a:rPr lang="th-TH" dirty="0" smtClean="0"/>
              <a:t>นั้นจำเป็นจะต้องเขียนให้อยู่ใน </a:t>
            </a:r>
            <a:r>
              <a:rPr lang="en-US" b="1" dirty="0" smtClean="0">
                <a:solidFill>
                  <a:srgbClr val="C00000"/>
                </a:solidFill>
              </a:rPr>
              <a:t>try {  } catch() { }</a:t>
            </a:r>
            <a:endParaRPr lang="th-TH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th-TH" dirty="0"/>
          </a:p>
        </p:txBody>
      </p:sp>
      <p:pic>
        <p:nvPicPr>
          <p:cNvPr id="4" name="ตัวยึดเนื้อหา 3" descr="trycatch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571612"/>
            <a:ext cx="8823479" cy="5000660"/>
          </a:xfrm>
          <a:ln>
            <a:solidFill>
              <a:schemeClr val="tx2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th-TH" dirty="0"/>
          </a:p>
        </p:txBody>
      </p:sp>
      <p:pic>
        <p:nvPicPr>
          <p:cNvPr id="4" name="รูปภาพ 3" descr="trycatch2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5" y="1571612"/>
            <a:ext cx="8896751" cy="41434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ปิดการเชื่อมต่อ </a:t>
            </a:r>
            <a:r>
              <a:rPr lang="en-US" dirty="0" smtClean="0"/>
              <a:t>Socket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ใน </a:t>
            </a:r>
            <a:r>
              <a:rPr lang="en-US" dirty="0" smtClean="0"/>
              <a:t>class Socket </a:t>
            </a:r>
            <a:r>
              <a:rPr lang="th-TH" dirty="0" smtClean="0"/>
              <a:t>จะมี </a:t>
            </a:r>
            <a:r>
              <a:rPr lang="en-US" dirty="0" smtClean="0"/>
              <a:t>method  </a:t>
            </a:r>
          </a:p>
          <a:p>
            <a:pPr lvl="1"/>
            <a:r>
              <a:rPr lang="en-US" i="1" dirty="0" smtClean="0"/>
              <a:t>Public void</a:t>
            </a:r>
            <a:r>
              <a:rPr lang="en-US" dirty="0" smtClean="0"/>
              <a:t> </a:t>
            </a:r>
            <a:r>
              <a:rPr lang="en-US" b="1" dirty="0" smtClean="0"/>
              <a:t>close</a:t>
            </a:r>
            <a:r>
              <a:rPr lang="en-US" dirty="0" smtClean="0"/>
              <a:t>()  </a:t>
            </a:r>
            <a:r>
              <a:rPr lang="en-US" i="1" dirty="0" smtClean="0"/>
              <a:t>throw </a:t>
            </a:r>
            <a:r>
              <a:rPr lang="en-US" i="1" dirty="0" err="1" smtClean="0"/>
              <a:t>IOException</a:t>
            </a:r>
            <a:r>
              <a:rPr lang="en-US" i="1" dirty="0" smtClean="0"/>
              <a:t>  </a:t>
            </a:r>
            <a:r>
              <a:rPr lang="en-US" dirty="0" smtClean="0"/>
              <a:t>	</a:t>
            </a:r>
            <a:r>
              <a:rPr lang="th-TH" dirty="0" smtClean="0"/>
              <a:t>ใช้ทำหน้าที่ปิดการเชื่อมต่อของ </a:t>
            </a:r>
            <a:r>
              <a:rPr lang="en-US" dirty="0" smtClean="0"/>
              <a:t>socket  </a:t>
            </a:r>
            <a:r>
              <a:rPr lang="th-TH" dirty="0" smtClean="0"/>
              <a:t>ซึ่ง </a:t>
            </a:r>
            <a:r>
              <a:rPr lang="en-US" dirty="0" smtClean="0"/>
              <a:t>close() </a:t>
            </a:r>
            <a:r>
              <a:rPr lang="th-TH" dirty="0" smtClean="0"/>
              <a:t>จะมีการโยน </a:t>
            </a:r>
            <a:r>
              <a:rPr lang="en-US" dirty="0" err="1" smtClean="0"/>
              <a:t>IOException</a:t>
            </a:r>
            <a:r>
              <a:rPr lang="en-US" dirty="0" smtClean="0"/>
              <a:t> </a:t>
            </a:r>
            <a:r>
              <a:rPr lang="th-TH" dirty="0" smtClean="0"/>
              <a:t>ดังนั้นต้องเรียก </a:t>
            </a:r>
            <a:r>
              <a:rPr lang="en-US" dirty="0" smtClean="0"/>
              <a:t>method </a:t>
            </a:r>
            <a:r>
              <a:rPr lang="th-TH" dirty="0" smtClean="0"/>
              <a:t>นี้ใน </a:t>
            </a:r>
            <a:r>
              <a:rPr lang="en-US" dirty="0" smtClean="0"/>
              <a:t>try { }  catch() { }</a:t>
            </a:r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จงเขียนโปรแกรมด้วยภาษา </a:t>
            </a:r>
            <a:r>
              <a:rPr lang="en-US" dirty="0" smtClean="0"/>
              <a:t>Java </a:t>
            </a:r>
            <a:r>
              <a:rPr lang="th-TH" dirty="0" smtClean="0"/>
              <a:t>และเก็บอยู่ในไฟล์ที่ชื่อว่า</a:t>
            </a:r>
            <a:r>
              <a:rPr lang="th-TH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PortScan.java </a:t>
            </a:r>
            <a:r>
              <a:rPr lang="th-TH" dirty="0" smtClean="0"/>
              <a:t>ซึ่งจะรับ </a:t>
            </a:r>
            <a:r>
              <a:rPr lang="en-US" dirty="0" smtClean="0"/>
              <a:t>argument </a:t>
            </a:r>
            <a:r>
              <a:rPr lang="fr-FR" dirty="0" smtClean="0"/>
              <a:t>1 </a:t>
            </a:r>
            <a:r>
              <a:rPr lang="th-TH" dirty="0" smtClean="0"/>
              <a:t>ตัวคือ ชื่อ </a:t>
            </a:r>
            <a:r>
              <a:rPr lang="en-US" dirty="0" smtClean="0"/>
              <a:t>host</a:t>
            </a:r>
          </a:p>
          <a:p>
            <a:pPr lvl="1"/>
            <a:r>
              <a:rPr lang="th-TH" dirty="0" smtClean="0"/>
              <a:t>ถ้ามีการป้อน </a:t>
            </a:r>
            <a:r>
              <a:rPr lang="en-US" dirty="0" smtClean="0"/>
              <a:t>argument </a:t>
            </a:r>
            <a:r>
              <a:rPr lang="th-TH" dirty="0" smtClean="0"/>
              <a:t>ไม่เท่ากับ 1 ค่าให้แสดงคำว่า </a:t>
            </a:r>
            <a:endParaRPr lang="th-TH" dirty="0" smtClean="0"/>
          </a:p>
          <a:p>
            <a:pPr lvl="2">
              <a:buNone/>
            </a:pPr>
            <a:r>
              <a:rPr lang="en-US" sz="2800" dirty="0" smtClean="0"/>
              <a:t>“Usage : java </a:t>
            </a:r>
            <a:r>
              <a:rPr lang="en-US" sz="2800" dirty="0" err="1" smtClean="0"/>
              <a:t>PortScan</a:t>
            </a:r>
            <a:r>
              <a:rPr lang="en-US" sz="2800" dirty="0" smtClean="0"/>
              <a:t>  &lt;Hostname&gt;”</a:t>
            </a:r>
          </a:p>
          <a:p>
            <a:pPr lvl="1"/>
            <a:r>
              <a:rPr lang="th-TH" dirty="0" smtClean="0"/>
              <a:t>โปรแกรมจะทำการเชื่อมต่อกับ </a:t>
            </a:r>
            <a:r>
              <a:rPr lang="en-US" dirty="0" smtClean="0"/>
              <a:t>host </a:t>
            </a:r>
            <a:r>
              <a:rPr lang="th-TH" dirty="0" smtClean="0"/>
              <a:t>ที่ถูกใส่ใน </a:t>
            </a:r>
            <a:r>
              <a:rPr lang="en-US" dirty="0" smtClean="0"/>
              <a:t>argument </a:t>
            </a:r>
            <a:r>
              <a:rPr lang="th-TH" dirty="0" smtClean="0"/>
              <a:t>ตั้งแต่ </a:t>
            </a:r>
            <a:r>
              <a:rPr lang="en-US" dirty="0" smtClean="0"/>
              <a:t>port </a:t>
            </a:r>
            <a:r>
              <a:rPr lang="th-TH" dirty="0" smtClean="0"/>
              <a:t>หมายเลข 1 – 1024</a:t>
            </a:r>
          </a:p>
          <a:p>
            <a:pPr lvl="1"/>
            <a:r>
              <a:rPr lang="th-TH" dirty="0" smtClean="0"/>
              <a:t>ถ้าสามารถเชื่อมต่อสำเร็จหมายความว่า </a:t>
            </a:r>
            <a:r>
              <a:rPr lang="en-US" dirty="0" smtClean="0"/>
              <a:t>host </a:t>
            </a:r>
            <a:r>
              <a:rPr lang="th-TH" dirty="0" smtClean="0"/>
              <a:t>นั้นมีการให้บริการ </a:t>
            </a:r>
            <a:r>
              <a:rPr lang="en-US" dirty="0" smtClean="0"/>
              <a:t>server </a:t>
            </a:r>
            <a:r>
              <a:rPr lang="th-TH" dirty="0" smtClean="0"/>
              <a:t>ที่ตำแหน่ง </a:t>
            </a:r>
            <a:r>
              <a:rPr lang="en-US" dirty="0" smtClean="0"/>
              <a:t>port </a:t>
            </a:r>
            <a:r>
              <a:rPr lang="th-TH" dirty="0" smtClean="0"/>
              <a:t>นั้น ให้แสดงคำว่า  </a:t>
            </a:r>
            <a:r>
              <a:rPr lang="en-US" dirty="0" smtClean="0"/>
              <a:t>(</a:t>
            </a:r>
            <a:r>
              <a:rPr lang="th-TH" dirty="0" smtClean="0"/>
              <a:t>เช่น </a:t>
            </a:r>
            <a:r>
              <a:rPr lang="en-US" dirty="0" smtClean="0"/>
              <a:t>port </a:t>
            </a:r>
            <a:r>
              <a:rPr lang="th-TH" dirty="0" smtClean="0"/>
              <a:t>หมายเลข 80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	“This host opens port 80”</a:t>
            </a:r>
          </a:p>
          <a:p>
            <a:pPr lvl="1"/>
            <a:r>
              <a:rPr lang="th-TH" dirty="0" smtClean="0"/>
              <a:t>ถ้าเชื่อมต่อไม่สำเร็จไม่ต้องแสดงค่าอะไรออกมา</a:t>
            </a:r>
          </a:p>
          <a:p>
            <a:pPr lvl="1">
              <a:buNone/>
            </a:pPr>
            <a:endParaRPr lang="th-TH" dirty="0" smtClean="0"/>
          </a:p>
          <a:p>
            <a:r>
              <a:rPr lang="en-US" b="1" i="1" dirty="0" smtClean="0"/>
              <a:t>Tip :</a:t>
            </a:r>
            <a:r>
              <a:rPr lang="en-US" dirty="0" smtClean="0"/>
              <a:t> </a:t>
            </a:r>
            <a:r>
              <a:rPr lang="th-TH" dirty="0" smtClean="0"/>
              <a:t>ใช้ลูป </a:t>
            </a:r>
            <a:r>
              <a:rPr lang="en-US" dirty="0" smtClean="0"/>
              <a:t>for </a:t>
            </a:r>
            <a:r>
              <a:rPr lang="th-TH" dirty="0" smtClean="0"/>
              <a:t>วนหมายเลข </a:t>
            </a:r>
            <a:r>
              <a:rPr lang="en-US" dirty="0" smtClean="0"/>
              <a:t>port </a:t>
            </a:r>
            <a:r>
              <a:rPr lang="th-TH" dirty="0" smtClean="0"/>
              <a:t>ตั้งแต่ 1 ถึง 1024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Language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th-TH" dirty="0" smtClean="0"/>
              <a:t>จะคู่กับ </a:t>
            </a:r>
            <a:r>
              <a:rPr lang="en-US" dirty="0" smtClean="0"/>
              <a:t>motto “write once run anywhere”</a:t>
            </a:r>
          </a:p>
          <a:p>
            <a:r>
              <a:rPr lang="th-TH" dirty="0" smtClean="0"/>
              <a:t>การพัฒนาโปรแกรมด้วยภาษา </a:t>
            </a:r>
            <a:r>
              <a:rPr lang="en-US" dirty="0" smtClean="0"/>
              <a:t>Java </a:t>
            </a:r>
            <a:r>
              <a:rPr lang="th-TH" dirty="0" smtClean="0"/>
              <a:t>จะต้องติดตั้ง </a:t>
            </a:r>
            <a:r>
              <a:rPr lang="en-US" dirty="0" smtClean="0"/>
              <a:t>JDK </a:t>
            </a:r>
            <a:r>
              <a:rPr lang="th-TH" dirty="0" smtClean="0"/>
              <a:t>ซึ่งจะประกอบด้วย</a:t>
            </a:r>
          </a:p>
          <a:p>
            <a:pPr lvl="1"/>
            <a:r>
              <a:rPr lang="en-US" dirty="0" err="1" smtClean="0"/>
              <a:t>Javac</a:t>
            </a:r>
            <a:r>
              <a:rPr lang="en-US" dirty="0" smtClean="0"/>
              <a:t> (java compiler) </a:t>
            </a:r>
            <a:r>
              <a:rPr lang="th-TH" dirty="0" smtClean="0"/>
              <a:t>เป็นตัว </a:t>
            </a:r>
            <a:r>
              <a:rPr lang="en-US" dirty="0" smtClean="0"/>
              <a:t>compiler </a:t>
            </a:r>
            <a:r>
              <a:rPr lang="th-TH" dirty="0" smtClean="0"/>
              <a:t>ที่แปลง</a:t>
            </a:r>
            <a:r>
              <a:rPr lang="en-US" dirty="0" smtClean="0"/>
              <a:t> source code (.java) </a:t>
            </a:r>
            <a:r>
              <a:rPr lang="th-TH" dirty="0" smtClean="0"/>
              <a:t>ให้เป็น </a:t>
            </a:r>
            <a:r>
              <a:rPr lang="en-US" dirty="0" smtClean="0"/>
              <a:t>java </a:t>
            </a:r>
            <a:r>
              <a:rPr lang="en-US" dirty="0" err="1" smtClean="0"/>
              <a:t>bytecode</a:t>
            </a:r>
            <a:r>
              <a:rPr lang="en-US" dirty="0" smtClean="0"/>
              <a:t> (.class)</a:t>
            </a:r>
          </a:p>
          <a:p>
            <a:pPr lvl="1"/>
            <a:r>
              <a:rPr lang="en-US" dirty="0" smtClean="0"/>
              <a:t>Java </a:t>
            </a:r>
            <a:r>
              <a:rPr lang="en-US" dirty="0" err="1" smtClean="0"/>
              <a:t>bytecode</a:t>
            </a:r>
            <a:r>
              <a:rPr lang="en-US" dirty="0" smtClean="0"/>
              <a:t> </a:t>
            </a:r>
            <a:r>
              <a:rPr lang="th-TH" dirty="0" smtClean="0"/>
              <a:t>เปรียบเสมือน </a:t>
            </a:r>
            <a:r>
              <a:rPr lang="en-US" dirty="0" smtClean="0"/>
              <a:t>executable file </a:t>
            </a:r>
            <a:r>
              <a:rPr lang="th-TH" dirty="0" smtClean="0"/>
              <a:t>ที่สามารถนำไปใช้งานได้กับทุก </a:t>
            </a:r>
            <a:r>
              <a:rPr lang="en-US" dirty="0" smtClean="0"/>
              <a:t>OS </a:t>
            </a:r>
            <a:r>
              <a:rPr lang="th-TH" dirty="0" smtClean="0"/>
              <a:t>ที่</a:t>
            </a:r>
            <a:r>
              <a:rPr lang="en-US" dirty="0" smtClean="0"/>
              <a:t> support java </a:t>
            </a:r>
          </a:p>
          <a:p>
            <a:pPr lvl="1"/>
            <a:r>
              <a:rPr lang="en-US" dirty="0" smtClean="0"/>
              <a:t>Java  </a:t>
            </a:r>
            <a:r>
              <a:rPr lang="th-TH" dirty="0" smtClean="0"/>
              <a:t>เป็นตัว </a:t>
            </a:r>
            <a:r>
              <a:rPr lang="en-US" dirty="0" smtClean="0"/>
              <a:t>interpreter </a:t>
            </a:r>
            <a:r>
              <a:rPr lang="th-TH" dirty="0" smtClean="0"/>
              <a:t>ที่จะอ่าน </a:t>
            </a:r>
            <a:r>
              <a:rPr lang="en-US" dirty="0" smtClean="0"/>
              <a:t>java </a:t>
            </a:r>
            <a:r>
              <a:rPr lang="en-US" dirty="0" err="1" smtClean="0"/>
              <a:t>bytecode</a:t>
            </a:r>
            <a:r>
              <a:rPr lang="en-US" dirty="0" smtClean="0"/>
              <a:t> </a:t>
            </a:r>
            <a:r>
              <a:rPr lang="th-TH" dirty="0" smtClean="0"/>
              <a:t>เป็นภาษาเครื่อง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ตรวจสภาพก่อนการใช้งาน </a:t>
            </a:r>
            <a:r>
              <a:rPr lang="en-US" dirty="0" smtClean="0"/>
              <a:t>Java</a:t>
            </a:r>
            <a:endParaRPr lang="th-TH" dirty="0"/>
          </a:p>
        </p:txBody>
      </p:sp>
      <p:pic>
        <p:nvPicPr>
          <p:cNvPr id="4" name="รูปภาพ 3" descr="javac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3" y="1571612"/>
            <a:ext cx="8848571" cy="471490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โครงสร้างภาษา </a:t>
            </a:r>
            <a:r>
              <a:rPr lang="en-US" dirty="0" smtClean="0"/>
              <a:t>Java</a:t>
            </a:r>
            <a:endParaRPr lang="th-TH" dirty="0"/>
          </a:p>
        </p:txBody>
      </p:sp>
      <p:pic>
        <p:nvPicPr>
          <p:cNvPr id="5" name="รูปภาพ 4" descr="java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357298"/>
            <a:ext cx="7799687" cy="350046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357158" y="5000636"/>
            <a:ext cx="871796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บรรทัด 1 - 2  </a:t>
            </a:r>
            <a:r>
              <a:rPr lang="en-US" dirty="0" smtClean="0"/>
              <a:t>: </a:t>
            </a:r>
            <a:r>
              <a:rPr lang="fr-FR" dirty="0" smtClean="0"/>
              <a:t> </a:t>
            </a:r>
            <a:r>
              <a:rPr lang="th-TH" dirty="0" smtClean="0"/>
              <a:t>ส่วนของ </a:t>
            </a:r>
            <a:r>
              <a:rPr lang="en-US" dirty="0" smtClean="0"/>
              <a:t>import </a:t>
            </a:r>
            <a:r>
              <a:rPr lang="th-TH" dirty="0" smtClean="0"/>
              <a:t>สำหรับเรียกใช้ </a:t>
            </a:r>
            <a:r>
              <a:rPr lang="en-US" dirty="0" smtClean="0"/>
              <a:t>class </a:t>
            </a:r>
            <a:r>
              <a:rPr lang="th-TH" dirty="0" smtClean="0"/>
              <a:t>ที่มีอยู่ใน </a:t>
            </a:r>
            <a:r>
              <a:rPr lang="en-US" dirty="0" smtClean="0"/>
              <a:t>package </a:t>
            </a:r>
            <a:r>
              <a:rPr lang="th-TH" dirty="0" smtClean="0"/>
              <a:t>นั้นๆ</a:t>
            </a:r>
          </a:p>
          <a:p>
            <a:r>
              <a:rPr lang="th-TH" b="1" dirty="0" smtClean="0"/>
              <a:t>บรรทัด 4 </a:t>
            </a:r>
            <a:r>
              <a:rPr lang="en-US" b="1" dirty="0" smtClean="0"/>
              <a:t>     </a:t>
            </a:r>
            <a:r>
              <a:rPr lang="en-US" dirty="0" smtClean="0"/>
              <a:t>:  </a:t>
            </a:r>
            <a:r>
              <a:rPr lang="th-TH" dirty="0" smtClean="0"/>
              <a:t>การประกาศชื่อ </a:t>
            </a:r>
            <a:r>
              <a:rPr lang="en-US" dirty="0" smtClean="0"/>
              <a:t>class </a:t>
            </a:r>
            <a:r>
              <a:rPr lang="th-TH" dirty="0" smtClean="0"/>
              <a:t>จะต้องมีชื่อเหมือนกับชื่อ </a:t>
            </a:r>
            <a:r>
              <a:rPr lang="en-US" dirty="0" smtClean="0"/>
              <a:t>file </a:t>
            </a:r>
            <a:r>
              <a:rPr lang="th-TH" dirty="0" smtClean="0"/>
              <a:t>ดังนั้น </a:t>
            </a:r>
            <a:r>
              <a:rPr lang="en-US" dirty="0" smtClean="0"/>
              <a:t>file </a:t>
            </a:r>
            <a:endParaRPr lang="th-TH" dirty="0" smtClean="0"/>
          </a:p>
          <a:p>
            <a:r>
              <a:rPr lang="th-TH" dirty="0" smtClean="0"/>
              <a:t>                        นี้ต้องชื่อว่า </a:t>
            </a:r>
            <a:r>
              <a:rPr lang="en-US" dirty="0" smtClean="0"/>
              <a:t>MyClass.java</a:t>
            </a:r>
          </a:p>
          <a:p>
            <a:r>
              <a:rPr lang="th-TH" b="1" dirty="0" smtClean="0"/>
              <a:t>บรรทัด 6 - 9 </a:t>
            </a:r>
            <a:r>
              <a:rPr lang="en-US" dirty="0" smtClean="0"/>
              <a:t>:   </a:t>
            </a:r>
            <a:r>
              <a:rPr lang="th-TH" dirty="0" smtClean="0"/>
              <a:t>เป็นส่วน </a:t>
            </a:r>
            <a:r>
              <a:rPr lang="en-US" dirty="0" smtClean="0"/>
              <a:t>main </a:t>
            </a:r>
            <a:r>
              <a:rPr lang="th-TH" dirty="0" smtClean="0"/>
              <a:t>ของ </a:t>
            </a:r>
            <a:r>
              <a:rPr lang="en-US" dirty="0" smtClean="0"/>
              <a:t>java </a:t>
            </a:r>
            <a:r>
              <a:rPr lang="th-TH" dirty="0" smtClean="0"/>
              <a:t>โดย </a:t>
            </a:r>
            <a:r>
              <a:rPr lang="en-US" dirty="0" smtClean="0"/>
              <a:t>java </a:t>
            </a:r>
            <a:r>
              <a:rPr lang="th-TH" dirty="0" smtClean="0"/>
              <a:t>จะเริ่มทำงานที่บรรทัดนี้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+ Network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ในการเขียนโปรแกรมภาษา </a:t>
            </a:r>
            <a:r>
              <a:rPr lang="en-US" dirty="0" smtClean="0"/>
              <a:t>Java </a:t>
            </a:r>
            <a:r>
              <a:rPr lang="th-TH" dirty="0" smtClean="0"/>
              <a:t>ให้ทำงานเกี่ยวกับ </a:t>
            </a:r>
            <a:r>
              <a:rPr lang="en-US" dirty="0" smtClean="0"/>
              <a:t>network </a:t>
            </a:r>
            <a:r>
              <a:rPr lang="th-TH" dirty="0" smtClean="0"/>
              <a:t>จะต้อง </a:t>
            </a:r>
            <a:r>
              <a:rPr lang="en-US" dirty="0" smtClean="0"/>
              <a:t>import </a:t>
            </a:r>
            <a:r>
              <a:rPr lang="fr-FR" dirty="0" smtClean="0"/>
              <a:t> 2 packages </a:t>
            </a:r>
            <a:r>
              <a:rPr lang="th-TH" dirty="0" smtClean="0"/>
              <a:t>ที่จำเป็นคือ</a:t>
            </a:r>
          </a:p>
          <a:p>
            <a:pPr lvl="1"/>
            <a:r>
              <a:rPr lang="en-US" dirty="0" smtClean="0"/>
              <a:t>java.io</a:t>
            </a:r>
          </a:p>
          <a:p>
            <a:pPr lvl="1"/>
            <a:r>
              <a:rPr lang="en-US" dirty="0" smtClean="0"/>
              <a:t>java.net</a:t>
            </a:r>
          </a:p>
          <a:p>
            <a:r>
              <a:rPr lang="th-TH" dirty="0" smtClean="0"/>
              <a:t>ดังนั้นควรจะมี 2 บรรทัดนี้ขึ้นต้นใน </a:t>
            </a:r>
            <a:r>
              <a:rPr lang="en-US" dirty="0" smtClean="0"/>
              <a:t>source code</a:t>
            </a:r>
          </a:p>
          <a:p>
            <a:pPr lvl="1">
              <a:buNone/>
            </a:pPr>
            <a:r>
              <a:rPr lang="en-US" dirty="0" smtClean="0"/>
              <a:t>			</a:t>
            </a:r>
            <a:r>
              <a:rPr lang="en-US" dirty="0" smtClean="0">
                <a:solidFill>
                  <a:srgbClr val="002060"/>
                </a:solidFill>
              </a:rPr>
              <a:t>import       java.io.*; </a:t>
            </a:r>
          </a:p>
          <a:p>
            <a:pPr lvl="1">
              <a:buNone/>
            </a:pPr>
            <a:r>
              <a:rPr lang="en-US" dirty="0" smtClean="0">
                <a:solidFill>
                  <a:srgbClr val="002060"/>
                </a:solidFill>
              </a:rPr>
              <a:t>			import       java.net.*;</a:t>
            </a:r>
            <a:endParaRPr lang="th-TH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API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ในการพัฒนาโปรแกรมด้วยภาษา </a:t>
            </a:r>
            <a:r>
              <a:rPr lang="en-US" dirty="0" smtClean="0"/>
              <a:t>Java </a:t>
            </a:r>
            <a:r>
              <a:rPr lang="th-TH" dirty="0" smtClean="0"/>
              <a:t>นั้น ควรจะเปิด</a:t>
            </a:r>
            <a:r>
              <a:rPr lang="th-TH" dirty="0" err="1" smtClean="0"/>
              <a:t>เวป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http://java.sun.com/javase/6/docs/api/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(</a:t>
            </a:r>
            <a:r>
              <a:rPr lang="th-TH" dirty="0" smtClean="0"/>
              <a:t>สำหรับ </a:t>
            </a:r>
            <a:r>
              <a:rPr lang="en-US" dirty="0" smtClean="0"/>
              <a:t>java version 1.6.X) </a:t>
            </a:r>
            <a:r>
              <a:rPr lang="th-TH" dirty="0" smtClean="0"/>
              <a:t>ควบคู่ไปกับการพัฒนาโปรแกรม เนื่องจาก </a:t>
            </a:r>
            <a:r>
              <a:rPr lang="en-US" dirty="0" smtClean="0"/>
              <a:t>java </a:t>
            </a:r>
            <a:r>
              <a:rPr lang="th-TH" dirty="0" smtClean="0"/>
              <a:t>มี </a:t>
            </a:r>
            <a:r>
              <a:rPr lang="en-US" dirty="0" smtClean="0"/>
              <a:t>class </a:t>
            </a:r>
            <a:r>
              <a:rPr lang="th-TH" dirty="0" smtClean="0"/>
              <a:t>และ </a:t>
            </a:r>
            <a:r>
              <a:rPr lang="en-US" dirty="0" smtClean="0"/>
              <a:t>method </a:t>
            </a:r>
            <a:r>
              <a:rPr lang="th-TH" dirty="0" smtClean="0"/>
              <a:t>ใช้ให้อย่างมากมาย ทำให้ไม่สามารถจำได้หมด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and Command line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main </a:t>
            </a:r>
            <a:r>
              <a:rPr lang="th-TH" dirty="0" smtClean="0"/>
              <a:t>จะต้องอยู่ในรูป</a:t>
            </a:r>
          </a:p>
          <a:p>
            <a:pPr lvl="1"/>
            <a:r>
              <a:rPr lang="en-US" b="1" dirty="0" smtClean="0"/>
              <a:t>public static void </a:t>
            </a:r>
            <a:r>
              <a:rPr lang="en-US" dirty="0" smtClean="0"/>
              <a:t>main(String</a:t>
            </a:r>
            <a:r>
              <a:rPr lang="en-US" dirty="0" smtClean="0"/>
              <a:t>[ ] </a:t>
            </a:r>
            <a:r>
              <a:rPr lang="en-US" b="1" dirty="0" err="1" smtClean="0"/>
              <a:t>args</a:t>
            </a:r>
            <a:r>
              <a:rPr lang="en-US" dirty="0" smtClean="0"/>
              <a:t>)</a:t>
            </a:r>
          </a:p>
          <a:p>
            <a:pPr lvl="1"/>
            <a:r>
              <a:rPr lang="en-US" b="1" dirty="0" err="1" smtClean="0"/>
              <a:t>args</a:t>
            </a:r>
            <a:r>
              <a:rPr lang="en-US" dirty="0" smtClean="0"/>
              <a:t>  </a:t>
            </a:r>
            <a:r>
              <a:rPr lang="th-TH" dirty="0" smtClean="0"/>
              <a:t>ที่เป็น </a:t>
            </a:r>
            <a:r>
              <a:rPr lang="en-US" dirty="0" smtClean="0"/>
              <a:t>parameter </a:t>
            </a:r>
            <a:r>
              <a:rPr lang="th-TH" dirty="0" smtClean="0"/>
              <a:t>ของ </a:t>
            </a:r>
            <a:r>
              <a:rPr lang="en-US" dirty="0" smtClean="0"/>
              <a:t>function main </a:t>
            </a:r>
            <a:r>
              <a:rPr lang="th-TH" dirty="0" smtClean="0"/>
              <a:t>จะเป็นตัวรับค่า </a:t>
            </a:r>
            <a:r>
              <a:rPr lang="en-US" dirty="0" smtClean="0"/>
              <a:t>argument </a:t>
            </a:r>
            <a:r>
              <a:rPr lang="th-TH" dirty="0" smtClean="0"/>
              <a:t>จาก </a:t>
            </a:r>
            <a:r>
              <a:rPr lang="en-US" dirty="0" smtClean="0"/>
              <a:t>command line </a:t>
            </a:r>
            <a:r>
              <a:rPr lang="th-TH" dirty="0" smtClean="0"/>
              <a:t>ซึ่งจะอยู่ในรูป </a:t>
            </a:r>
            <a:r>
              <a:rPr lang="en-US" dirty="0" smtClean="0"/>
              <a:t>array </a:t>
            </a:r>
            <a:r>
              <a:rPr lang="th-TH" dirty="0" smtClean="0"/>
              <a:t>ของ </a:t>
            </a:r>
            <a:r>
              <a:rPr lang="en-US" dirty="0" smtClean="0"/>
              <a:t>string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and Command line</a:t>
            </a:r>
            <a:endParaRPr lang="th-TH" dirty="0"/>
          </a:p>
        </p:txBody>
      </p:sp>
      <p:pic>
        <p:nvPicPr>
          <p:cNvPr id="5" name="รูปภาพ 4" descr="testjava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3714752"/>
            <a:ext cx="5143536" cy="3058318"/>
          </a:xfrm>
          <a:prstGeom prst="rect">
            <a:avLst/>
          </a:prstGeom>
        </p:spPr>
      </p:pic>
      <p:pic>
        <p:nvPicPr>
          <p:cNvPr id="6" name="รูปภาพ 5" descr="testjavasrc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1214422"/>
            <a:ext cx="8414563" cy="2357454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Conversion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เนื่องจากการรับ </a:t>
            </a:r>
            <a:r>
              <a:rPr lang="en-US" dirty="0" smtClean="0"/>
              <a:t>argument </a:t>
            </a:r>
            <a:r>
              <a:rPr lang="th-TH" dirty="0" smtClean="0"/>
              <a:t>จาก </a:t>
            </a:r>
            <a:r>
              <a:rPr lang="en-US" dirty="0" smtClean="0"/>
              <a:t>command line </a:t>
            </a:r>
            <a:r>
              <a:rPr lang="th-TH" dirty="0" smtClean="0"/>
              <a:t>นั้นจะอยู่ในรูป </a:t>
            </a:r>
            <a:r>
              <a:rPr lang="en-US" dirty="0" smtClean="0"/>
              <a:t>String </a:t>
            </a:r>
            <a:r>
              <a:rPr lang="th-TH" dirty="0" smtClean="0"/>
              <a:t>ดังนั้นถ้าอยากรับค่าที่เป็นตัวเลขเพื่อใช้ในการคำนวณจะต้องแปลง </a:t>
            </a:r>
            <a:r>
              <a:rPr lang="en-US" dirty="0" smtClean="0"/>
              <a:t>String </a:t>
            </a:r>
            <a:r>
              <a:rPr lang="th-TH" dirty="0" smtClean="0"/>
              <a:t>เป็น </a:t>
            </a:r>
            <a:r>
              <a:rPr lang="en-US" dirty="0" smtClean="0"/>
              <a:t>data type </a:t>
            </a:r>
            <a:r>
              <a:rPr lang="th-TH" dirty="0" smtClean="0"/>
              <a:t>ที่เป็นตัวเลข สามารถเรียกใช้จาก </a:t>
            </a:r>
            <a:r>
              <a:rPr lang="en-US" dirty="0" smtClean="0"/>
              <a:t>static class </a:t>
            </a:r>
            <a:r>
              <a:rPr lang="th-TH" dirty="0" smtClean="0"/>
              <a:t>ต่างๆ ต่อไปนี้เช่น</a:t>
            </a:r>
          </a:p>
          <a:p>
            <a:pPr lvl="1"/>
            <a:r>
              <a:rPr lang="en-US" b="1" dirty="0" err="1" smtClean="0"/>
              <a:t>Integer.parseInt</a:t>
            </a:r>
            <a:r>
              <a:rPr lang="en-US" dirty="0" smtClean="0"/>
              <a:t>(String </a:t>
            </a:r>
            <a:r>
              <a:rPr lang="en-US" dirty="0" err="1" smtClean="0"/>
              <a:t>intValue</a:t>
            </a:r>
            <a:r>
              <a:rPr lang="en-US" dirty="0" smtClean="0"/>
              <a:t>)</a:t>
            </a:r>
          </a:p>
          <a:p>
            <a:pPr lvl="1"/>
            <a:r>
              <a:rPr lang="en-US" b="1" dirty="0" err="1" smtClean="0"/>
              <a:t>Float.parseFloat</a:t>
            </a:r>
            <a:r>
              <a:rPr lang="en-US" b="1" dirty="0" smtClean="0"/>
              <a:t>(</a:t>
            </a:r>
            <a:r>
              <a:rPr lang="en-US" dirty="0" smtClean="0"/>
              <a:t>String </a:t>
            </a:r>
            <a:r>
              <a:rPr lang="en-US" dirty="0" err="1" smtClean="0"/>
              <a:t>floatValue</a:t>
            </a:r>
            <a:r>
              <a:rPr lang="en-US" dirty="0" smtClean="0"/>
              <a:t>)</a:t>
            </a:r>
          </a:p>
          <a:p>
            <a:pPr lvl="1"/>
            <a:r>
              <a:rPr lang="en-US" b="1" dirty="0" err="1" smtClean="0"/>
              <a:t>Double.parseDouble</a:t>
            </a:r>
            <a:r>
              <a:rPr lang="en-US" dirty="0" smtClean="0"/>
              <a:t>(String </a:t>
            </a:r>
            <a:r>
              <a:rPr lang="en-US" dirty="0" err="1" smtClean="0"/>
              <a:t>doubleValue</a:t>
            </a:r>
            <a:r>
              <a:rPr lang="en-US" dirty="0" smtClean="0"/>
              <a:t>)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555</Words>
  <Application>Microsoft Office PowerPoint</Application>
  <PresentationFormat>นำเสนอทางหน้าจอ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16</vt:i4>
      </vt:variant>
    </vt:vector>
  </HeadingPairs>
  <TitlesOfParts>
    <vt:vector size="17" baseType="lpstr">
      <vt:lpstr>ชุดรูปแบบของ Office</vt:lpstr>
      <vt:lpstr>Java Network Programming 1</vt:lpstr>
      <vt:lpstr>Java Language</vt:lpstr>
      <vt:lpstr>ตรวจสภาพก่อนการใช้งาน Java</vt:lpstr>
      <vt:lpstr>โครงสร้างภาษา Java</vt:lpstr>
      <vt:lpstr>Java + Network</vt:lpstr>
      <vt:lpstr>Java API</vt:lpstr>
      <vt:lpstr>Java and Command line</vt:lpstr>
      <vt:lpstr>Java and Command line</vt:lpstr>
      <vt:lpstr>Type Conversion</vt:lpstr>
      <vt:lpstr>Exercise 1</vt:lpstr>
      <vt:lpstr>Socket Class</vt:lpstr>
      <vt:lpstr>Socket Class</vt:lpstr>
      <vt:lpstr>Example 1</vt:lpstr>
      <vt:lpstr>Example 2</vt:lpstr>
      <vt:lpstr>ปิดการเชื่อมต่อ Socket </vt:lpstr>
      <vt:lpstr>Exercise 2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</dc:title>
  <dc:creator>firehand</dc:creator>
  <cp:lastModifiedBy>WincoolV5</cp:lastModifiedBy>
  <cp:revision>88</cp:revision>
  <dcterms:created xsi:type="dcterms:W3CDTF">2008-11-27T04:40:53Z</dcterms:created>
  <dcterms:modified xsi:type="dcterms:W3CDTF">2008-12-29T11:35:55Z</dcterms:modified>
</cp:coreProperties>
</file>