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76" r:id="rId5"/>
    <p:sldId id="274" r:id="rId6"/>
    <p:sldId id="273" r:id="rId7"/>
    <p:sldId id="275" r:id="rId8"/>
    <p:sldId id="277" r:id="rId9"/>
    <p:sldId id="278" r:id="rId10"/>
    <p:sldId id="279" r:id="rId11"/>
    <p:sldId id="280" r:id="rId12"/>
    <p:sldId id="281" r:id="rId13"/>
    <p:sldId id="282" r:id="rId14"/>
    <p:sldId id="257" r:id="rId15"/>
    <p:sldId id="258" r:id="rId16"/>
    <p:sldId id="259" r:id="rId17"/>
    <p:sldId id="260" r:id="rId18"/>
    <p:sldId id="261" r:id="rId19"/>
    <p:sldId id="262" r:id="rId20"/>
    <p:sldId id="263" r:id="rId21"/>
    <p:sldId id="264" r:id="rId22"/>
    <p:sldId id="265" r:id="rId23"/>
    <p:sldId id="267" r:id="rId24"/>
    <p:sldId id="266" r:id="rId25"/>
    <p:sldId id="268" r:id="rId26"/>
    <p:sldId id="269" r:id="rId27"/>
    <p:sldId id="270" r:id="rId28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2004" autoAdjust="0"/>
    <p:restoredTop sz="94660"/>
  </p:normalViewPr>
  <p:slideViewPr>
    <p:cSldViewPr>
      <p:cViewPr varScale="1">
        <p:scale>
          <a:sx n="69" d="100"/>
          <a:sy n="69" d="100"/>
        </p:scale>
        <p:origin x="-36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05/12/51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05/12/51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05/12/51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05/12/51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05/12/51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05/12/51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05/12/51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05/12/51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05/12/51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05/12/51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05/12/51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BC532-5A96-4C32-A380-5A6EF7371D30}" type="datetimeFigureOut">
              <a:rPr lang="th-TH" smtClean="0"/>
              <a:pPr/>
              <a:t>05/12/51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mehost.com/" TargetMode="External"/><Relationship Id="rId2" Type="http://schemas.openxmlformats.org/officeDocument/2006/relationships/hyperlink" Target="http://www.somehost.com/path/file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mehost.co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mehost.com/" TargetMode="External"/><Relationship Id="rId2" Type="http://schemas.openxmlformats.org/officeDocument/2006/relationships/hyperlink" Target="http://www.somehost.com/path/file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st2.com/" TargetMode="External"/><Relationship Id="rId2" Type="http://schemas.openxmlformats.org/officeDocument/2006/relationships/hyperlink" Target="http://www.host1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err="1" smtClean="0"/>
              <a:t>HyperText</a:t>
            </a:r>
            <a:r>
              <a:rPr lang="en-US" dirty="0" smtClean="0"/>
              <a:t> Transfer Protocol(HTTP)</a:t>
            </a:r>
            <a:br>
              <a:rPr lang="en-US" dirty="0" smtClean="0"/>
            </a:br>
            <a:r>
              <a:rPr lang="en-US" dirty="0" smtClean="0"/>
              <a:t>Peer-to-Peer Architecture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928662" y="3857628"/>
            <a:ext cx="7358114" cy="175260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en-US" b="1" dirty="0" smtClean="0"/>
              <a:t>352362 – Network Operating Systems and Protocols</a:t>
            </a:r>
          </a:p>
          <a:p>
            <a:pPr algn="r"/>
            <a:endParaRPr lang="en-US" dirty="0" smtClean="0"/>
          </a:p>
          <a:p>
            <a:pPr algn="r"/>
            <a:r>
              <a:rPr lang="en-US" sz="2600" dirty="0" err="1" smtClean="0"/>
              <a:t>Choopan</a:t>
            </a:r>
            <a:r>
              <a:rPr lang="en-US" sz="2600" dirty="0" smtClean="0"/>
              <a:t> </a:t>
            </a:r>
            <a:r>
              <a:rPr lang="en-US" sz="2600" dirty="0" err="1" smtClean="0"/>
              <a:t>Rattanapoka</a:t>
            </a:r>
            <a:endParaRPr lang="th-TH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HTTP/1.1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b="1" u="sng" dirty="0" smtClean="0"/>
              <a:t>ตัวอย่าง</a:t>
            </a:r>
          </a:p>
          <a:p>
            <a:pPr lvl="1"/>
            <a:r>
              <a:rPr lang="th-TH" dirty="0" smtClean="0"/>
              <a:t>ถ้าต้องการโหลดหน้า</a:t>
            </a:r>
            <a:r>
              <a:rPr lang="th-TH" dirty="0" err="1" smtClean="0"/>
              <a:t>เวป</a:t>
            </a:r>
            <a:r>
              <a:rPr lang="th-TH" dirty="0" smtClean="0"/>
              <a:t> 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   </a:t>
            </a:r>
            <a:r>
              <a:rPr lang="en-US" dirty="0" smtClean="0">
                <a:hlinkClick r:id="rId2"/>
              </a:rPr>
              <a:t>http://www.somehost.com/path/file.html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th-TH" dirty="0" smtClean="0"/>
              <a:t>ใช้คำสั่ง </a:t>
            </a:r>
            <a:r>
              <a:rPr lang="en-US" dirty="0" smtClean="0"/>
              <a:t>telnet   </a:t>
            </a:r>
            <a:r>
              <a:rPr lang="en-US" dirty="0" smtClean="0">
                <a:hlinkClick r:id="rId3"/>
              </a:rPr>
              <a:t>www.somehost.com</a:t>
            </a:r>
            <a:r>
              <a:rPr lang="en-US" dirty="0" smtClean="0"/>
              <a:t>  80</a:t>
            </a:r>
          </a:p>
          <a:p>
            <a:pPr marL="971550" lvl="1" indent="-514350">
              <a:buFont typeface="+mj-lt"/>
              <a:buAutoNum type="arabicPeriod"/>
            </a:pPr>
            <a:r>
              <a:rPr lang="th-TH" dirty="0" smtClean="0"/>
              <a:t>พิมพ์</a:t>
            </a:r>
          </a:p>
          <a:p>
            <a:pPr marL="1371600" lvl="2" indent="-514350">
              <a:buNone/>
            </a:pPr>
            <a:r>
              <a:rPr lang="th-TH" dirty="0" smtClean="0"/>
              <a:t>	</a:t>
            </a:r>
            <a:r>
              <a:rPr lang="en-US" b="1" dirty="0" smtClean="0"/>
              <a:t>GET  /path/file.html   </a:t>
            </a:r>
            <a:r>
              <a:rPr lang="en-US" b="1" dirty="0" smtClean="0">
                <a:solidFill>
                  <a:srgbClr val="FF0000"/>
                </a:solidFill>
              </a:rPr>
              <a:t>HTTP/1.1</a:t>
            </a:r>
          </a:p>
          <a:p>
            <a:pPr marL="1371600" lvl="2" indent="-514350">
              <a:buNone/>
            </a:pPr>
            <a:r>
              <a:rPr lang="en-US" b="1" dirty="0" smtClean="0"/>
              <a:t>        Host :  </a:t>
            </a:r>
            <a:r>
              <a:rPr lang="en-US" b="1" dirty="0" smtClean="0">
                <a:hlinkClick r:id="rId3"/>
              </a:rPr>
              <a:t>www.somehost.com</a:t>
            </a:r>
            <a:endParaRPr lang="en-US" b="1" dirty="0" smtClean="0"/>
          </a:p>
          <a:p>
            <a:pPr marL="1371600" lvl="2" indent="-514350">
              <a:buNone/>
            </a:pPr>
            <a:endParaRPr lang="en-US" b="1" dirty="0" smtClean="0"/>
          </a:p>
          <a:p>
            <a:pPr marL="971550" lvl="1" indent="-514350">
              <a:buFont typeface="+mj-lt"/>
              <a:buAutoNum type="arabicPeriod"/>
            </a:pPr>
            <a:r>
              <a:rPr lang="th-TH" dirty="0" smtClean="0"/>
              <a:t>กด </a:t>
            </a:r>
            <a:r>
              <a:rPr lang="en-US" dirty="0" smtClean="0"/>
              <a:t>Enter 2 </a:t>
            </a:r>
            <a:r>
              <a:rPr lang="th-TH" dirty="0" smtClean="0"/>
              <a:t>ที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version 1.1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ใน </a:t>
            </a:r>
            <a:r>
              <a:rPr lang="en-US" dirty="0" smtClean="0"/>
              <a:t>HTTP version 1.0 </a:t>
            </a:r>
            <a:r>
              <a:rPr lang="th-TH" dirty="0" smtClean="0"/>
              <a:t>การเชื่อมต่อจะปิดลงทุกครั้ง หลังจากการ </a:t>
            </a:r>
            <a:r>
              <a:rPr lang="en-US" dirty="0" smtClean="0"/>
              <a:t>transfer </a:t>
            </a:r>
            <a:r>
              <a:rPr lang="th-TH" dirty="0" smtClean="0"/>
              <a:t>ทรัพยากร เสร็จสิ้นลง</a:t>
            </a:r>
          </a:p>
          <a:p>
            <a:r>
              <a:rPr lang="th-TH" dirty="0" smtClean="0"/>
              <a:t>การขอเปิดการเชื่อมต่อ และ ปิดการเชื่อมต่อทุกครั้ง</a:t>
            </a:r>
            <a:r>
              <a:rPr lang="th-TH" dirty="0" smtClean="0"/>
              <a:t>เพื่อ </a:t>
            </a:r>
            <a:r>
              <a:rPr lang="en-US" dirty="0" smtClean="0"/>
              <a:t>download </a:t>
            </a:r>
            <a:r>
              <a:rPr lang="th-TH" dirty="0" smtClean="0"/>
              <a:t>ทรัพยากรเพียง 1 อย่าง </a:t>
            </a:r>
            <a:r>
              <a:rPr lang="th-TH" dirty="0" smtClean="0"/>
              <a:t>จะเพิ่มโหลดให้กับ </a:t>
            </a:r>
            <a:r>
              <a:rPr lang="en-US" dirty="0" smtClean="0"/>
              <a:t>web server </a:t>
            </a:r>
            <a:r>
              <a:rPr lang="th-TH" dirty="0" smtClean="0"/>
              <a:t>อย่างมาก และ ทำให้การตอบสนองช้า</a:t>
            </a:r>
          </a:p>
          <a:p>
            <a:r>
              <a:rPr lang="en-US" dirty="0" smtClean="0"/>
              <a:t>HTTP version 1.1 </a:t>
            </a:r>
            <a:r>
              <a:rPr lang="th-TH" dirty="0" smtClean="0"/>
              <a:t>จึงได้พัฒนาคือ การเชื่อมต่อจะไม่ปิดตัวลงหลังจาก </a:t>
            </a:r>
            <a:r>
              <a:rPr lang="en-US" dirty="0" smtClean="0"/>
              <a:t>download </a:t>
            </a:r>
            <a:r>
              <a:rPr lang="th-TH" dirty="0" smtClean="0"/>
              <a:t>ทรัพยากรเสร็จสิ้น เพื่อความเร็วในการตอบสนอง และ ลดภาระโหลดให้กับ </a:t>
            </a:r>
            <a:r>
              <a:rPr lang="en-US" dirty="0" smtClean="0"/>
              <a:t>web server</a:t>
            </a:r>
            <a:endParaRPr lang="th-TH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version 1.1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อย่างไรก็ตาม </a:t>
            </a:r>
            <a:r>
              <a:rPr lang="en-US" dirty="0" smtClean="0"/>
              <a:t>HTTP version 1.1 </a:t>
            </a:r>
            <a:r>
              <a:rPr lang="th-TH" dirty="0" smtClean="0"/>
              <a:t>ก็ยังให้อำนาจกับ </a:t>
            </a:r>
            <a:r>
              <a:rPr lang="en-US" dirty="0" smtClean="0"/>
              <a:t>client </a:t>
            </a:r>
            <a:r>
              <a:rPr lang="th-TH" dirty="0" smtClean="0"/>
              <a:t>ในการเลือกรูปแบบการเชื่อมต่อ ว่าจะให้ปิดการเชื่อมต่อ หลังจาก </a:t>
            </a:r>
            <a:r>
              <a:rPr lang="en-US" dirty="0" smtClean="0"/>
              <a:t>download </a:t>
            </a:r>
            <a:r>
              <a:rPr lang="th-TH" dirty="0" smtClean="0"/>
              <a:t>ทรัพยากรหรือไม่</a:t>
            </a:r>
          </a:p>
          <a:p>
            <a:r>
              <a:rPr lang="th-TH" b="1" u="sng" dirty="0" smtClean="0"/>
              <a:t>ตัวอย่าง </a:t>
            </a:r>
            <a:r>
              <a:rPr lang="en-US" b="1" u="sng" dirty="0" smtClean="0"/>
              <a:t>: </a:t>
            </a:r>
            <a:r>
              <a:rPr lang="th-TH" dirty="0" smtClean="0"/>
              <a:t>จะโหลด  </a:t>
            </a:r>
            <a:r>
              <a:rPr lang="en-US" dirty="0" smtClean="0"/>
              <a:t>http://www.somehost.com</a:t>
            </a:r>
            <a:endParaRPr lang="th-TH" dirty="0" smtClean="0"/>
          </a:p>
          <a:p>
            <a:pPr lvl="1">
              <a:buNone/>
            </a:pP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4071934" y="3786190"/>
            <a:ext cx="4357718" cy="10715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GET     /     HTTP/1.1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Host :  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www.somehost.com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071934" y="5214950"/>
            <a:ext cx="4357718" cy="13573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GET     /     HTTP/1.1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Host :  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www.somehost.com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Connection : close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3714752"/>
            <a:ext cx="2177199" cy="13849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Default : </a:t>
            </a:r>
            <a:r>
              <a:rPr lang="th-TH" dirty="0" smtClean="0"/>
              <a:t>ไม่ปิด</a:t>
            </a:r>
          </a:p>
          <a:p>
            <a:r>
              <a:rPr lang="th-TH" dirty="0" smtClean="0"/>
              <a:t>การเชื่อมต่อหลังจาก</a:t>
            </a:r>
          </a:p>
          <a:p>
            <a:r>
              <a:rPr lang="th-TH" dirty="0" smtClean="0"/>
              <a:t>โหลดหน้า</a:t>
            </a:r>
            <a:r>
              <a:rPr lang="th-TH" dirty="0" err="1" smtClean="0"/>
              <a:t>เวป</a:t>
            </a:r>
            <a:r>
              <a:rPr lang="th-TH" dirty="0" smtClean="0"/>
              <a:t>เสร็จ</a:t>
            </a:r>
            <a:endParaRPr lang="th-TH" dirty="0"/>
          </a:p>
        </p:txBody>
      </p:sp>
      <p:sp>
        <p:nvSpPr>
          <p:cNvPr id="7" name="ลูกศรขวา 6"/>
          <p:cNvSpPr/>
          <p:nvPr/>
        </p:nvSpPr>
        <p:spPr>
          <a:xfrm>
            <a:off x="3071802" y="4000504"/>
            <a:ext cx="642942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TextBox 7"/>
          <p:cNvSpPr txBox="1"/>
          <p:nvPr/>
        </p:nvSpPr>
        <p:spPr>
          <a:xfrm>
            <a:off x="285720" y="5500702"/>
            <a:ext cx="2486578" cy="9541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th-TH" dirty="0" smtClean="0"/>
              <a:t>ปิดการเชื่อมต่อหลังจาก</a:t>
            </a:r>
          </a:p>
          <a:p>
            <a:r>
              <a:rPr lang="th-TH" dirty="0" smtClean="0"/>
              <a:t>โหลดหน้า</a:t>
            </a:r>
            <a:r>
              <a:rPr lang="th-TH" dirty="0" err="1" smtClean="0"/>
              <a:t>เวป</a:t>
            </a:r>
            <a:r>
              <a:rPr lang="th-TH" dirty="0" smtClean="0"/>
              <a:t>เสร็จ</a:t>
            </a:r>
            <a:endParaRPr lang="th-TH" dirty="0"/>
          </a:p>
        </p:txBody>
      </p:sp>
      <p:sp>
        <p:nvSpPr>
          <p:cNvPr id="9" name="ลูกศรขวา 8"/>
          <p:cNvSpPr/>
          <p:nvPr/>
        </p:nvSpPr>
        <p:spPr>
          <a:xfrm>
            <a:off x="3143240" y="5572140"/>
            <a:ext cx="642942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 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th-TH" dirty="0" smtClean="0"/>
              <a:t>ให้ทดลองใช้ </a:t>
            </a:r>
            <a:r>
              <a:rPr lang="en-US" dirty="0" smtClean="0"/>
              <a:t>telnet </a:t>
            </a:r>
            <a:r>
              <a:rPr lang="th-TH" dirty="0" smtClean="0"/>
              <a:t>เพื่อโหลด </a:t>
            </a:r>
            <a:r>
              <a:rPr lang="en-US" dirty="0" smtClean="0"/>
              <a:t>web page </a:t>
            </a:r>
            <a:r>
              <a:rPr lang="th-TH" dirty="0" smtClean="0"/>
              <a:t>และหาค่าต่างๆ </a:t>
            </a:r>
            <a:r>
              <a:rPr lang="th-TH" dirty="0" smtClean="0"/>
              <a:t>ต่อไปนี้</a:t>
            </a:r>
          </a:p>
          <a:p>
            <a:pPr marL="914400" lvl="1" indent="-514350"/>
            <a:r>
              <a:rPr lang="en-US" dirty="0" smtClean="0"/>
              <a:t>Web server </a:t>
            </a:r>
            <a:r>
              <a:rPr lang="th-TH" dirty="0" smtClean="0"/>
              <a:t>ใช้ </a:t>
            </a:r>
            <a:r>
              <a:rPr lang="en-US" dirty="0" smtClean="0"/>
              <a:t>software </a:t>
            </a:r>
            <a:r>
              <a:rPr lang="th-TH" dirty="0" smtClean="0"/>
              <a:t>ชื่อว่าอะไร</a:t>
            </a:r>
          </a:p>
          <a:p>
            <a:pPr lvl="1"/>
            <a:r>
              <a:rPr lang="th-TH" dirty="0" smtClean="0"/>
              <a:t>  ขนาดของหน้า </a:t>
            </a:r>
            <a:r>
              <a:rPr lang="en-US" dirty="0" smtClean="0"/>
              <a:t>home page </a:t>
            </a:r>
            <a:r>
              <a:rPr lang="th-TH" dirty="0" smtClean="0"/>
              <a:t>กี่ไบต์</a:t>
            </a:r>
          </a:p>
          <a:p>
            <a:pPr lvl="1"/>
            <a:r>
              <a:rPr lang="th-TH" dirty="0" smtClean="0"/>
              <a:t>  ชนิดไฟล์ของหน้า </a:t>
            </a:r>
            <a:r>
              <a:rPr lang="en-US" dirty="0" smtClean="0"/>
              <a:t>home page</a:t>
            </a:r>
          </a:p>
          <a:p>
            <a:pPr lvl="1"/>
            <a:r>
              <a:rPr lang="en-US" dirty="0" smtClean="0"/>
              <a:t> </a:t>
            </a:r>
            <a:r>
              <a:rPr lang="fr-FR" dirty="0" smtClean="0"/>
              <a:t> </a:t>
            </a:r>
            <a:r>
              <a:rPr lang="th-TH" dirty="0" smtClean="0"/>
              <a:t>ทรัพยากร </a:t>
            </a:r>
            <a:r>
              <a:rPr lang="en-US" dirty="0" smtClean="0"/>
              <a:t>update </a:t>
            </a:r>
            <a:r>
              <a:rPr lang="th-TH" dirty="0" smtClean="0"/>
              <a:t>ล่าสุดในวันที่เท่าไร </a:t>
            </a:r>
            <a:r>
              <a:rPr lang="en-US" dirty="0" smtClean="0"/>
              <a:t>(</a:t>
            </a:r>
            <a:r>
              <a:rPr lang="th-TH" dirty="0" smtClean="0"/>
              <a:t>ถ้ามี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th-TH" dirty="0" smtClean="0"/>
              <a:t>ของ </a:t>
            </a:r>
            <a:r>
              <a:rPr lang="en-US" dirty="0" smtClean="0"/>
              <a:t>web </a:t>
            </a:r>
            <a:r>
              <a:rPr lang="th-TH" dirty="0" smtClean="0"/>
              <a:t>ต่อไปนี้</a:t>
            </a:r>
            <a:endParaRPr lang="en-US" dirty="0" smtClean="0"/>
          </a:p>
          <a:p>
            <a:pPr lvl="1"/>
            <a:r>
              <a:rPr lang="en-US" b="1" dirty="0" smtClean="0"/>
              <a:t>http://cit.kmutnb.ac.th </a:t>
            </a:r>
            <a:endParaRPr lang="en-US" b="1" dirty="0" smtClean="0"/>
          </a:p>
          <a:p>
            <a:pPr lvl="1"/>
            <a:r>
              <a:rPr lang="fr-FR" b="1" dirty="0" smtClean="0"/>
              <a:t>http</a:t>
            </a:r>
            <a:r>
              <a:rPr lang="en-US" b="1" dirty="0" smtClean="0"/>
              <a:t>://www.kmutnb.ac.th</a:t>
            </a:r>
          </a:p>
          <a:p>
            <a:pPr lvl="1"/>
            <a:r>
              <a:rPr lang="en-US" b="1" dirty="0" smtClean="0"/>
              <a:t>http://202.44.36.14/~choopan/cpr.jpg</a:t>
            </a:r>
            <a:endParaRPr lang="en-US" b="1" dirty="0" smtClean="0"/>
          </a:p>
          <a:p>
            <a:pPr lvl="1"/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lvl="1">
              <a:buNone/>
            </a:pPr>
            <a:endParaRPr lang="th-TH" dirty="0" smtClean="0"/>
          </a:p>
          <a:p>
            <a:pPr lvl="1"/>
            <a:endParaRPr lang="th-TH" dirty="0" smtClean="0"/>
          </a:p>
          <a:p>
            <a:pPr lvl="1"/>
            <a:endParaRPr lang="th-TH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Peer-to-Peer Architecture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ส่วนใหญ่จะเขียนย่อว่า </a:t>
            </a:r>
            <a:r>
              <a:rPr lang="fr-FR" dirty="0" smtClean="0"/>
              <a:t>P2P</a:t>
            </a:r>
          </a:p>
          <a:p>
            <a:r>
              <a:rPr lang="th-TH" dirty="0" smtClean="0"/>
              <a:t>จะเรียกแทนระบบโปรแกรมของเครือข่าย ที่เครื่องทุกเครื่องมีหน้าที่ในการทำงานเท่าเทียมกัน คือ เป็นได้ทั้ง </a:t>
            </a:r>
            <a:r>
              <a:rPr lang="th-TH" dirty="0" err="1" smtClean="0"/>
              <a:t>เซิฟเวอร์</a:t>
            </a:r>
            <a:r>
              <a:rPr lang="th-TH" dirty="0" smtClean="0"/>
              <a:t> และ ไคลเอ็น ในแต่ละช่วงเวลา</a:t>
            </a:r>
          </a:p>
          <a:p>
            <a:r>
              <a:rPr lang="th-TH" dirty="0" smtClean="0"/>
              <a:t>บางครั้ง </a:t>
            </a:r>
            <a:r>
              <a:rPr lang="fr-FR" dirty="0" smtClean="0"/>
              <a:t>P2P </a:t>
            </a:r>
            <a:r>
              <a:rPr lang="th-TH" dirty="0" smtClean="0"/>
              <a:t>จะหมายถึงระบบที่มีการเปลี่ยนแปลงตลอดเวลาโดยไม่มีผลกระทบต่อระบบรวม</a:t>
            </a:r>
          </a:p>
          <a:p>
            <a:r>
              <a:rPr lang="th-TH" dirty="0" smtClean="0"/>
              <a:t>ถูกประยุกต์ใช้ในช่วงเวลาที่ผ่านมาไม่นานหลังจาก </a:t>
            </a:r>
            <a:r>
              <a:rPr lang="fr-FR" dirty="0" smtClean="0"/>
              <a:t>internet </a:t>
            </a:r>
            <a:r>
              <a:rPr lang="th-TH" dirty="0" smtClean="0"/>
              <a:t>ได้รับความนิยม เนื่องจากในการทำงานในระบบ </a:t>
            </a:r>
            <a:r>
              <a:rPr lang="fr-FR" dirty="0" smtClean="0"/>
              <a:t>internet </a:t>
            </a:r>
            <a:r>
              <a:rPr lang="th-TH" dirty="0" smtClean="0"/>
              <a:t>บางอย่างไม่สามารถที่จะหาผู้รับผิดชอบ </a:t>
            </a:r>
            <a:r>
              <a:rPr lang="fr-FR" dirty="0" smtClean="0"/>
              <a:t>server </a:t>
            </a:r>
            <a:r>
              <a:rPr lang="th-TH" dirty="0" smtClean="0"/>
              <a:t>ได้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Peer-to-Peer Architecture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P2P </a:t>
            </a:r>
            <a:r>
              <a:rPr lang="th-TH" sz="2800" dirty="0" smtClean="0"/>
              <a:t>แบ่งออกเป็น 2 พวกใหญ่ๆคือ</a:t>
            </a:r>
          </a:p>
          <a:p>
            <a:pPr lvl="1"/>
            <a:r>
              <a:rPr lang="fr-FR" b="1" dirty="0" err="1" smtClean="0"/>
              <a:t>Centralized</a:t>
            </a:r>
            <a:r>
              <a:rPr lang="fr-FR" b="1" dirty="0" smtClean="0"/>
              <a:t> </a:t>
            </a:r>
            <a:r>
              <a:rPr lang="fr-FR" dirty="0" smtClean="0"/>
              <a:t>  </a:t>
            </a:r>
            <a:r>
              <a:rPr lang="th-TH" dirty="0" smtClean="0"/>
              <a:t>แบบรวมศูนย์กลาง</a:t>
            </a:r>
          </a:p>
          <a:p>
            <a:pPr lvl="1"/>
            <a:r>
              <a:rPr lang="fr-FR" b="1" dirty="0" err="1" smtClean="0"/>
              <a:t>Decentralized</a:t>
            </a:r>
            <a:r>
              <a:rPr lang="fr-FR" dirty="0" smtClean="0"/>
              <a:t> </a:t>
            </a:r>
            <a:r>
              <a:rPr lang="th-TH" dirty="0" smtClean="0"/>
              <a:t>แบบกระจาย ซึ่งแบ่งออกอีก 3 ประเภทคือ</a:t>
            </a:r>
          </a:p>
          <a:p>
            <a:pPr lvl="2"/>
            <a:r>
              <a:rPr lang="fr-FR" sz="2800" dirty="0" err="1" smtClean="0"/>
              <a:t>Unstructured</a:t>
            </a:r>
            <a:r>
              <a:rPr lang="fr-FR" sz="2800" dirty="0" smtClean="0"/>
              <a:t>    </a:t>
            </a:r>
            <a:r>
              <a:rPr lang="th-TH" sz="2800" dirty="0" smtClean="0"/>
              <a:t>แบบไร้โครงสร้าง</a:t>
            </a:r>
          </a:p>
          <a:p>
            <a:pPr lvl="2"/>
            <a:r>
              <a:rPr lang="fr-FR" sz="2800" dirty="0" err="1" smtClean="0"/>
              <a:t>Structured</a:t>
            </a:r>
            <a:r>
              <a:rPr lang="fr-FR" sz="2800" dirty="0" smtClean="0"/>
              <a:t>          </a:t>
            </a:r>
            <a:r>
              <a:rPr lang="th-TH" sz="2800" dirty="0" smtClean="0"/>
              <a:t>แบบมีโครงสร้าง</a:t>
            </a:r>
          </a:p>
          <a:p>
            <a:pPr lvl="2"/>
            <a:r>
              <a:rPr lang="fr-FR" sz="2800" dirty="0" err="1" smtClean="0"/>
              <a:t>Hybrid</a:t>
            </a:r>
            <a:r>
              <a:rPr lang="fr-FR" sz="2800" dirty="0" smtClean="0"/>
              <a:t>                 </a:t>
            </a:r>
            <a:r>
              <a:rPr lang="th-TH" sz="2800" dirty="0" smtClean="0"/>
              <a:t>แบบผสม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Peer-to-Peer Architecture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 </a:t>
            </a:r>
            <a:r>
              <a:rPr lang="th-TH" dirty="0" smtClean="0"/>
              <a:t>แรกๆที่ทำให้สถาปัตยกรรมแบบ </a:t>
            </a:r>
            <a:r>
              <a:rPr lang="fr-FR" dirty="0" smtClean="0"/>
              <a:t>P2P </a:t>
            </a:r>
            <a:r>
              <a:rPr lang="th-TH" dirty="0" smtClean="0"/>
              <a:t>โด่งดังก็คือ การแชร์ไฟล์ </a:t>
            </a:r>
            <a:r>
              <a:rPr lang="en-US" dirty="0" smtClean="0"/>
              <a:t>(file sharing)</a:t>
            </a:r>
          </a:p>
          <a:p>
            <a:r>
              <a:rPr lang="th-TH" dirty="0" smtClean="0"/>
              <a:t>ซึ่งเริ่มต้นที่ประมาณปี 1999 ได้มีการพัฒนาโปรแกรมที่ทำการแชร์ไฟล์ </a:t>
            </a:r>
            <a:r>
              <a:rPr lang="en-US" dirty="0" smtClean="0"/>
              <a:t>mp3 </a:t>
            </a:r>
            <a:r>
              <a:rPr lang="th-TH" dirty="0" smtClean="0"/>
              <a:t>โดยเป็นแบบ </a:t>
            </a:r>
            <a:r>
              <a:rPr lang="fr-FR" dirty="0" err="1" smtClean="0"/>
              <a:t>centrailized</a:t>
            </a:r>
            <a:r>
              <a:rPr lang="fr-FR" dirty="0" smtClean="0"/>
              <a:t> </a:t>
            </a:r>
            <a:r>
              <a:rPr lang="th-TH" dirty="0" smtClean="0"/>
              <a:t>ชื่อว่า </a:t>
            </a:r>
            <a:r>
              <a:rPr lang="fr-FR" dirty="0" err="1" smtClean="0"/>
              <a:t>napster</a:t>
            </a:r>
            <a:endParaRPr lang="th-TH" dirty="0"/>
          </a:p>
        </p:txBody>
      </p:sp>
      <p:pic>
        <p:nvPicPr>
          <p:cNvPr id="4" name="รูปภาพ 3" descr="napster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3929066"/>
            <a:ext cx="2159002" cy="20638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Napster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เป็นโปรแกรมที่พัฒนาเพื่อแลกเปลี่ยนไฟล์ </a:t>
            </a:r>
            <a:r>
              <a:rPr lang="fr-FR" dirty="0" smtClean="0"/>
              <a:t>mp3 </a:t>
            </a:r>
            <a:r>
              <a:rPr lang="th-TH" dirty="0" smtClean="0"/>
              <a:t>ของผู้ใช้ตามบ้านทั่วไป</a:t>
            </a:r>
          </a:p>
          <a:p>
            <a:r>
              <a:rPr lang="fr-FR" dirty="0" err="1" smtClean="0"/>
              <a:t>Napster</a:t>
            </a:r>
            <a:r>
              <a:rPr lang="fr-FR" dirty="0" smtClean="0"/>
              <a:t> </a:t>
            </a:r>
            <a:r>
              <a:rPr lang="th-TH" dirty="0" smtClean="0"/>
              <a:t>ถือว่าเป็น </a:t>
            </a:r>
            <a:r>
              <a:rPr lang="fr-FR" dirty="0" smtClean="0"/>
              <a:t>P2P </a:t>
            </a:r>
            <a:r>
              <a:rPr lang="th-TH" dirty="0" smtClean="0"/>
              <a:t>แบบ </a:t>
            </a:r>
            <a:r>
              <a:rPr lang="fr-FR" dirty="0" err="1" smtClean="0"/>
              <a:t>centralized</a:t>
            </a:r>
            <a:r>
              <a:rPr lang="fr-FR" dirty="0" smtClean="0"/>
              <a:t> </a:t>
            </a:r>
            <a:r>
              <a:rPr lang="th-TH" dirty="0" smtClean="0"/>
              <a:t>เพราะจำเป็นต้องมี </a:t>
            </a:r>
            <a:r>
              <a:rPr lang="fr-FR" dirty="0" smtClean="0"/>
              <a:t>server </a:t>
            </a:r>
            <a:r>
              <a:rPr lang="th-TH" dirty="0" smtClean="0"/>
              <a:t>ที่ทำหน้าที่ เหมือนสมุดหน้าเหลือง ที่เก็บตำแหน่งที่อยู่ของ ไฟล์</a:t>
            </a:r>
            <a:r>
              <a:rPr lang="fr-FR" dirty="0" smtClean="0"/>
              <a:t> mp3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Napster</a:t>
            </a:r>
            <a:endParaRPr lang="th-T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1142984"/>
            <a:ext cx="1143008" cy="1561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4857760"/>
            <a:ext cx="9239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4857760"/>
            <a:ext cx="9239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643042" y="5786454"/>
            <a:ext cx="321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</a:t>
            </a:r>
            <a:endParaRPr lang="th-TH" dirty="0"/>
          </a:p>
        </p:txBody>
      </p:sp>
      <p:sp>
        <p:nvSpPr>
          <p:cNvPr id="12" name="TextBox 11"/>
          <p:cNvSpPr txBox="1"/>
          <p:nvPr/>
        </p:nvSpPr>
        <p:spPr>
          <a:xfrm>
            <a:off x="7286644" y="5786454"/>
            <a:ext cx="321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</a:t>
            </a:r>
            <a:endParaRPr lang="th-TH" dirty="0"/>
          </a:p>
        </p:txBody>
      </p:sp>
      <p:sp>
        <p:nvSpPr>
          <p:cNvPr id="13" name="TextBox 12"/>
          <p:cNvSpPr txBox="1"/>
          <p:nvPr/>
        </p:nvSpPr>
        <p:spPr>
          <a:xfrm>
            <a:off x="214282" y="4786322"/>
            <a:ext cx="11576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A1.mp3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A2.mp3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A3.mp3</a:t>
            </a:r>
            <a:endParaRPr lang="th-TH" sz="2400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86710" y="5000636"/>
            <a:ext cx="11464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B1.mp3</a:t>
            </a:r>
          </a:p>
          <a:p>
            <a:endParaRPr lang="en-US" sz="2400" dirty="0" smtClean="0"/>
          </a:p>
        </p:txBody>
      </p:sp>
      <p:sp>
        <p:nvSpPr>
          <p:cNvPr id="16" name="ลูกศรขวา 15"/>
          <p:cNvSpPr/>
          <p:nvPr/>
        </p:nvSpPr>
        <p:spPr>
          <a:xfrm rot="18149227">
            <a:off x="1277838" y="3057919"/>
            <a:ext cx="3345950" cy="2926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ลูกศรขวา 18"/>
          <p:cNvSpPr/>
          <p:nvPr/>
        </p:nvSpPr>
        <p:spPr>
          <a:xfrm rot="13578613">
            <a:off x="4989450" y="3413600"/>
            <a:ext cx="3041903" cy="282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TextBox 19"/>
          <p:cNvSpPr txBox="1"/>
          <p:nvPr/>
        </p:nvSpPr>
        <p:spPr>
          <a:xfrm>
            <a:off x="2000232" y="2786058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err="1" smtClean="0"/>
              <a:t>register</a:t>
            </a:r>
            <a:endParaRPr lang="th-TH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6429388" y="3143248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err="1" smtClean="0"/>
              <a:t>register</a:t>
            </a:r>
            <a:endParaRPr lang="th-TH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5572132" y="928670"/>
            <a:ext cx="2286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A	A1.mp3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A	A2.mp3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A	A3.mp3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B	B1.mp3</a:t>
            </a:r>
            <a:endParaRPr lang="th-TH" sz="2400" dirty="0">
              <a:solidFill>
                <a:srgbClr val="FF0000"/>
              </a:solidFill>
            </a:endParaRPr>
          </a:p>
        </p:txBody>
      </p:sp>
      <p:sp>
        <p:nvSpPr>
          <p:cNvPr id="23" name="ลูกศรขวา 22"/>
          <p:cNvSpPr/>
          <p:nvPr/>
        </p:nvSpPr>
        <p:spPr>
          <a:xfrm rot="18111300">
            <a:off x="1926118" y="3626825"/>
            <a:ext cx="264320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1571604" y="4071942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Where are </a:t>
            </a:r>
            <a:r>
              <a:rPr lang="fr-FR" sz="2000" dirty="0" smtClean="0"/>
              <a:t>B</a:t>
            </a:r>
            <a:r>
              <a:rPr lang="en-US" sz="2000" dirty="0" smtClean="0"/>
              <a:t>1.mp3 </a:t>
            </a:r>
            <a:endParaRPr lang="th-TH" sz="2000" dirty="0"/>
          </a:p>
        </p:txBody>
      </p:sp>
      <p:sp>
        <p:nvSpPr>
          <p:cNvPr id="25" name="ลูกศรขวา 24"/>
          <p:cNvSpPr/>
          <p:nvPr/>
        </p:nvSpPr>
        <p:spPr>
          <a:xfrm rot="7244140">
            <a:off x="2283307" y="3841140"/>
            <a:ext cx="2643206" cy="285752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6" name="TextBox 25"/>
          <p:cNvSpPr txBox="1"/>
          <p:nvPr/>
        </p:nvSpPr>
        <p:spPr>
          <a:xfrm>
            <a:off x="3857620" y="3500438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 has </a:t>
            </a:r>
            <a:r>
              <a:rPr lang="fr-FR" sz="2000" dirty="0" smtClean="0"/>
              <a:t>B</a:t>
            </a:r>
            <a:r>
              <a:rPr lang="en-US" sz="2000" dirty="0" smtClean="0"/>
              <a:t>1.mp3 </a:t>
            </a:r>
            <a:endParaRPr lang="th-TH" sz="2000" dirty="0"/>
          </a:p>
        </p:txBody>
      </p:sp>
      <p:sp>
        <p:nvSpPr>
          <p:cNvPr id="27" name="ลูกศรซ้าย-ขวา 26"/>
          <p:cNvSpPr/>
          <p:nvPr/>
        </p:nvSpPr>
        <p:spPr>
          <a:xfrm>
            <a:off x="2928926" y="5214950"/>
            <a:ext cx="3571900" cy="500066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TextBox 27"/>
          <p:cNvSpPr txBox="1"/>
          <p:nvPr/>
        </p:nvSpPr>
        <p:spPr>
          <a:xfrm>
            <a:off x="3143240" y="5786454"/>
            <a:ext cx="3286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downloads </a:t>
            </a:r>
            <a:r>
              <a:rPr lang="fr-FR" sz="2000" dirty="0" smtClean="0"/>
              <a:t>B</a:t>
            </a:r>
            <a:r>
              <a:rPr lang="en-US" sz="2000" dirty="0" smtClean="0"/>
              <a:t>1.mp3  from B</a:t>
            </a:r>
            <a:endParaRPr lang="th-TH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animBg="1"/>
      <p:bldP spid="20" grpId="0"/>
      <p:bldP spid="21" grpId="0"/>
      <p:bldP spid="22" grpId="0"/>
      <p:bldP spid="23" grpId="0" animBg="1"/>
      <p:bldP spid="24" grpId="0"/>
      <p:bldP spid="25" grpId="0" animBg="1"/>
      <p:bldP spid="26" grpId="0"/>
      <p:bldP spid="27" grpId="0" animBg="1"/>
      <p:bldP spid="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Napster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92500" lnSpcReduction="10000"/>
          </a:bodyPr>
          <a:lstStyle/>
          <a:p>
            <a:r>
              <a:rPr lang="th-TH" b="1" dirty="0" smtClean="0"/>
              <a:t>ข้อดี</a:t>
            </a:r>
          </a:p>
          <a:p>
            <a:pPr lvl="1"/>
            <a:r>
              <a:rPr lang="th-TH" dirty="0" smtClean="0"/>
              <a:t>กระจายเนื้อที่ในการเก็บ </a:t>
            </a:r>
            <a:r>
              <a:rPr lang="fr-FR" dirty="0" smtClean="0"/>
              <a:t>mp3  </a:t>
            </a:r>
            <a:r>
              <a:rPr lang="th-TH" dirty="0" smtClean="0"/>
              <a:t>และ </a:t>
            </a:r>
            <a:r>
              <a:rPr lang="fr-FR" dirty="0" err="1" smtClean="0"/>
              <a:t>bandwidth</a:t>
            </a:r>
            <a:r>
              <a:rPr lang="fr-FR" dirty="0" smtClean="0"/>
              <a:t> </a:t>
            </a:r>
            <a:r>
              <a:rPr lang="th-TH" dirty="0" smtClean="0"/>
              <a:t>เพราะใครจะออกเงินซื้อ </a:t>
            </a:r>
            <a:r>
              <a:rPr lang="fr-FR" dirty="0" smtClean="0"/>
              <a:t>server </a:t>
            </a:r>
            <a:r>
              <a:rPr lang="th-TH" dirty="0" smtClean="0"/>
              <a:t>ที่มี </a:t>
            </a:r>
            <a:r>
              <a:rPr lang="fr-FR" dirty="0" err="1" smtClean="0"/>
              <a:t>harddisk</a:t>
            </a:r>
            <a:r>
              <a:rPr lang="fr-FR" dirty="0" smtClean="0"/>
              <a:t> </a:t>
            </a:r>
            <a:r>
              <a:rPr lang="th-TH" dirty="0" smtClean="0"/>
              <a:t>ขนาดใหญ่เพื่อจุ </a:t>
            </a:r>
            <a:r>
              <a:rPr lang="fr-FR" dirty="0" err="1" smtClean="0"/>
              <a:t>mp</a:t>
            </a:r>
            <a:r>
              <a:rPr lang="en-US" dirty="0" smtClean="0"/>
              <a:t>3 </a:t>
            </a:r>
            <a:r>
              <a:rPr lang="th-TH" dirty="0" smtClean="0"/>
              <a:t>และเช่าสายสัญญาณ </a:t>
            </a:r>
            <a:r>
              <a:rPr lang="fr-FR" dirty="0" smtClean="0"/>
              <a:t>internet </a:t>
            </a:r>
            <a:r>
              <a:rPr lang="th-TH" dirty="0" smtClean="0"/>
              <a:t>เพื่อรองรับคนทั้งโลก</a:t>
            </a:r>
          </a:p>
          <a:p>
            <a:pPr lvl="1"/>
            <a:r>
              <a:rPr lang="th-TH" dirty="0" smtClean="0"/>
              <a:t>ระบบทำงานเร็วเพราะ </a:t>
            </a:r>
            <a:r>
              <a:rPr lang="fr-FR" dirty="0" smtClean="0"/>
              <a:t>server </a:t>
            </a:r>
            <a:r>
              <a:rPr lang="th-TH" dirty="0" smtClean="0"/>
              <a:t>แค่ค้นหา </a:t>
            </a:r>
            <a:r>
              <a:rPr lang="fr-FR" dirty="0" smtClean="0"/>
              <a:t>IP </a:t>
            </a:r>
            <a:r>
              <a:rPr lang="fr-FR" dirty="0" err="1" smtClean="0"/>
              <a:t>address</a:t>
            </a:r>
            <a:r>
              <a:rPr lang="fr-FR" dirty="0" smtClean="0"/>
              <a:t> </a:t>
            </a:r>
            <a:r>
              <a:rPr lang="th-TH" dirty="0" smtClean="0"/>
              <a:t>หรือชื่อ</a:t>
            </a:r>
            <a:r>
              <a:rPr lang="th-TH" dirty="0" err="1" smtClean="0"/>
              <a:t>โฮทส์</a:t>
            </a:r>
            <a:r>
              <a:rPr lang="th-TH" dirty="0" smtClean="0"/>
              <a:t>ที่มี </a:t>
            </a:r>
            <a:r>
              <a:rPr lang="fr-FR" dirty="0" err="1" smtClean="0"/>
              <a:t>mp</a:t>
            </a:r>
            <a:r>
              <a:rPr lang="en-US" dirty="0" smtClean="0"/>
              <a:t>3 </a:t>
            </a:r>
            <a:r>
              <a:rPr lang="th-TH" dirty="0" smtClean="0"/>
              <a:t>ที่ต้องการ</a:t>
            </a:r>
          </a:p>
          <a:p>
            <a:r>
              <a:rPr lang="th-TH" b="1" dirty="0" smtClean="0"/>
              <a:t>ข้อเสีย</a:t>
            </a:r>
          </a:p>
          <a:p>
            <a:pPr lvl="1"/>
            <a:r>
              <a:rPr lang="th-TH" dirty="0" smtClean="0"/>
              <a:t>ผู้ใช้จำเป็นต้องติดต่อกับ </a:t>
            </a:r>
            <a:r>
              <a:rPr lang="fr-FR" dirty="0" smtClean="0"/>
              <a:t>server </a:t>
            </a:r>
            <a:r>
              <a:rPr lang="th-TH" dirty="0" smtClean="0"/>
              <a:t>เพื่อจะทราบว่าจะ </a:t>
            </a:r>
            <a:r>
              <a:rPr lang="fr-FR" dirty="0" err="1" smtClean="0"/>
              <a:t>download</a:t>
            </a:r>
            <a:r>
              <a:rPr lang="fr-FR" dirty="0" smtClean="0"/>
              <a:t> </a:t>
            </a:r>
            <a:r>
              <a:rPr lang="th-TH" dirty="0" smtClean="0"/>
              <a:t>ที่ไหน ถ้า </a:t>
            </a:r>
            <a:r>
              <a:rPr lang="fr-FR" dirty="0" smtClean="0"/>
              <a:t>server </a:t>
            </a:r>
            <a:r>
              <a:rPr lang="th-TH" dirty="0" smtClean="0"/>
              <a:t>มีปัญหา ก็จะทำให้ระบบล่มทั้งระบบ</a:t>
            </a:r>
          </a:p>
          <a:p>
            <a:pPr lvl="1"/>
            <a:r>
              <a:rPr lang="th-TH" dirty="0" smtClean="0"/>
              <a:t>จากข้อเสียข้อนี้ทำให้ </a:t>
            </a:r>
            <a:r>
              <a:rPr lang="fr-FR" dirty="0" err="1" smtClean="0"/>
              <a:t>napster</a:t>
            </a:r>
            <a:r>
              <a:rPr lang="fr-FR" dirty="0" smtClean="0"/>
              <a:t> </a:t>
            </a:r>
            <a:r>
              <a:rPr lang="th-TH" dirty="0" smtClean="0"/>
              <a:t>หยุดการให้บริการเพราะศาลสั่งให้ปิด</a:t>
            </a:r>
            <a:r>
              <a:rPr lang="th-TH" dirty="0" err="1" smtClean="0"/>
              <a:t>เซิฟเวอร์</a:t>
            </a:r>
            <a:r>
              <a:rPr lang="th-TH" dirty="0" smtClean="0"/>
              <a:t>เนื่องจาก กฎหมาย </a:t>
            </a:r>
            <a:r>
              <a:rPr lang="fr-FR" dirty="0" smtClean="0"/>
              <a:t>copyright </a:t>
            </a:r>
            <a:r>
              <a:rPr lang="th-TH" dirty="0" smtClean="0"/>
              <a:t>ของ </a:t>
            </a:r>
            <a:r>
              <a:rPr lang="en-US" dirty="0" smtClean="0"/>
              <a:t>mp3</a:t>
            </a:r>
            <a:endParaRPr lang="th-TH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HyperText</a:t>
            </a:r>
            <a:r>
              <a:rPr lang="en-US" dirty="0" smtClean="0"/>
              <a:t> Transfer Protocol (HTTP)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/>
              <a:t>เป็นบริการเกี่ยวกับ </a:t>
            </a:r>
            <a:r>
              <a:rPr lang="en-US" dirty="0" smtClean="0"/>
              <a:t>web page </a:t>
            </a:r>
            <a:r>
              <a:rPr lang="th-TH" dirty="0" smtClean="0"/>
              <a:t>โดยเป็น </a:t>
            </a:r>
            <a:r>
              <a:rPr lang="en-US" dirty="0" smtClean="0"/>
              <a:t>protocol </a:t>
            </a:r>
            <a:r>
              <a:rPr lang="th-TH" dirty="0" smtClean="0"/>
              <a:t>ที่ใช้ในการติดต่อระหว่าง </a:t>
            </a:r>
            <a:r>
              <a:rPr lang="en-US" dirty="0" smtClean="0"/>
              <a:t>HTTP client (web browser IE, </a:t>
            </a:r>
            <a:r>
              <a:rPr lang="en-US" dirty="0" err="1" smtClean="0"/>
              <a:t>firefox</a:t>
            </a:r>
            <a:r>
              <a:rPr lang="en-US" dirty="0" smtClean="0"/>
              <a:t>) </a:t>
            </a:r>
            <a:r>
              <a:rPr lang="th-TH" dirty="0" smtClean="0"/>
              <a:t>และ </a:t>
            </a:r>
            <a:r>
              <a:rPr lang="en-US" dirty="0" smtClean="0"/>
              <a:t>HTTP server </a:t>
            </a:r>
            <a:r>
              <a:rPr lang="th-TH" dirty="0" smtClean="0"/>
              <a:t>หรือที่เรียกกันว่า </a:t>
            </a:r>
            <a:r>
              <a:rPr lang="en-US" dirty="0" smtClean="0"/>
              <a:t>web server</a:t>
            </a:r>
          </a:p>
          <a:p>
            <a:r>
              <a:rPr lang="th-TH" dirty="0" smtClean="0"/>
              <a:t>ตามมาตรฐานแล้ว </a:t>
            </a:r>
            <a:r>
              <a:rPr lang="en-US" dirty="0" smtClean="0"/>
              <a:t>Web server </a:t>
            </a:r>
            <a:r>
              <a:rPr lang="th-TH" dirty="0" smtClean="0"/>
              <a:t>ให้บริการบน </a:t>
            </a:r>
            <a:r>
              <a:rPr lang="en-US" dirty="0" smtClean="0"/>
              <a:t>TCP </a:t>
            </a:r>
            <a:r>
              <a:rPr lang="th-TH" dirty="0" smtClean="0"/>
              <a:t>ที่ </a:t>
            </a:r>
            <a:r>
              <a:rPr lang="en-US" dirty="0" smtClean="0"/>
              <a:t>port </a:t>
            </a:r>
            <a:r>
              <a:rPr lang="th-TH" dirty="0" smtClean="0"/>
              <a:t>หมายเลข 80</a:t>
            </a:r>
            <a:endParaRPr lang="en-US" dirty="0" smtClean="0"/>
          </a:p>
          <a:p>
            <a:r>
              <a:rPr lang="th-TH" dirty="0" smtClean="0"/>
              <a:t>ตอนนี้มีใช้กัน 2 </a:t>
            </a:r>
            <a:r>
              <a:rPr lang="en-US" dirty="0" smtClean="0"/>
              <a:t>version </a:t>
            </a:r>
            <a:r>
              <a:rPr lang="th-TH" dirty="0" smtClean="0"/>
              <a:t>คือ </a:t>
            </a:r>
            <a:r>
              <a:rPr lang="en-US" dirty="0" smtClean="0"/>
              <a:t>HTTP 1.0 </a:t>
            </a:r>
            <a:r>
              <a:rPr lang="th-TH" dirty="0" smtClean="0"/>
              <a:t>และ </a:t>
            </a:r>
            <a:r>
              <a:rPr lang="en-US" dirty="0" smtClean="0"/>
              <a:t>HTTP 1.1</a:t>
            </a:r>
          </a:p>
          <a:p>
            <a:r>
              <a:rPr lang="th-TH" dirty="0" smtClean="0"/>
              <a:t>สามารถใช้ </a:t>
            </a:r>
            <a:r>
              <a:rPr lang="en-US" dirty="0" smtClean="0"/>
              <a:t>telnet </a:t>
            </a:r>
            <a:r>
              <a:rPr lang="th-TH" dirty="0" smtClean="0"/>
              <a:t>ติดต่อไปยัง </a:t>
            </a:r>
            <a:r>
              <a:rPr lang="en-US" dirty="0" smtClean="0"/>
              <a:t>port </a:t>
            </a:r>
            <a:r>
              <a:rPr lang="th-TH" dirty="0" smtClean="0"/>
              <a:t>หมายเลข 80 ของ </a:t>
            </a:r>
            <a:r>
              <a:rPr lang="en-US" dirty="0" smtClean="0"/>
              <a:t>web server </a:t>
            </a:r>
            <a:r>
              <a:rPr lang="th-TH" dirty="0" smtClean="0"/>
              <a:t>เพื่อ </a:t>
            </a:r>
            <a:r>
              <a:rPr lang="en-US" dirty="0" smtClean="0"/>
              <a:t>debug </a:t>
            </a:r>
            <a:r>
              <a:rPr lang="th-TH" dirty="0" smtClean="0"/>
              <a:t>ก็ทำงานของ </a:t>
            </a:r>
            <a:r>
              <a:rPr lang="en-US" dirty="0" smtClean="0"/>
              <a:t>HTTP </a:t>
            </a:r>
            <a:r>
              <a:rPr lang="th-TH" dirty="0" smtClean="0"/>
              <a:t>ได้ </a:t>
            </a:r>
          </a:p>
          <a:p>
            <a:pPr lvl="1"/>
            <a:r>
              <a:rPr lang="th-TH" dirty="0" smtClean="0"/>
              <a:t>ในกรณีที่ใช้ </a:t>
            </a:r>
            <a:r>
              <a:rPr lang="en-US" dirty="0" smtClean="0"/>
              <a:t>Windows </a:t>
            </a:r>
            <a:r>
              <a:rPr lang="th-TH" dirty="0" smtClean="0"/>
              <a:t>ผู้ใช้จะ</a:t>
            </a:r>
            <a:r>
              <a:rPr lang="th-TH" b="1" dirty="0" smtClean="0">
                <a:solidFill>
                  <a:srgbClr val="C00000"/>
                </a:solidFill>
              </a:rPr>
              <a:t>ไม่สามารถ</a:t>
            </a:r>
            <a:r>
              <a:rPr lang="th-TH" dirty="0" smtClean="0"/>
              <a:t>เห็นข้อความที่พิมพ์</a:t>
            </a:r>
          </a:p>
          <a:p>
            <a:pPr lvl="1"/>
            <a:r>
              <a:rPr lang="th-TH" dirty="0" smtClean="0"/>
              <a:t>ในกรณีที่ใช้ </a:t>
            </a:r>
            <a:r>
              <a:rPr lang="en-US" dirty="0" smtClean="0"/>
              <a:t>Linux </a:t>
            </a:r>
            <a:r>
              <a:rPr lang="th-TH" dirty="0" smtClean="0"/>
              <a:t>ผู้ใช้สามารถเห็นข้อความที่พิมพ์</a:t>
            </a:r>
            <a:endParaRPr lang="th-TH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Gnutella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หลังจาก </a:t>
            </a:r>
            <a:r>
              <a:rPr lang="fr-FR" dirty="0" err="1" smtClean="0"/>
              <a:t>Napster</a:t>
            </a:r>
            <a:r>
              <a:rPr lang="fr-FR" dirty="0" smtClean="0"/>
              <a:t> </a:t>
            </a:r>
            <a:r>
              <a:rPr lang="th-TH" dirty="0" smtClean="0"/>
              <a:t>ถูกปิด ทางออกใหม่สำหรับการแชร์ไฟล์คือ การพัฒนาระบบ </a:t>
            </a:r>
            <a:r>
              <a:rPr lang="fr-FR" dirty="0" smtClean="0"/>
              <a:t>P2P </a:t>
            </a:r>
            <a:r>
              <a:rPr lang="th-TH" dirty="0" smtClean="0"/>
              <a:t>แบบ </a:t>
            </a:r>
            <a:r>
              <a:rPr lang="fr-FR" dirty="0" err="1" smtClean="0"/>
              <a:t>decentraili</a:t>
            </a:r>
            <a:r>
              <a:rPr lang="en-US" dirty="0" smtClean="0"/>
              <a:t>zed </a:t>
            </a:r>
            <a:r>
              <a:rPr lang="th-TH" dirty="0" smtClean="0"/>
              <a:t>ซึ่งไม่จำเป็นต้องมี </a:t>
            </a:r>
            <a:r>
              <a:rPr lang="fr-FR" dirty="0" smtClean="0"/>
              <a:t>server</a:t>
            </a:r>
          </a:p>
          <a:p>
            <a:r>
              <a:rPr lang="fr-FR" dirty="0" err="1" smtClean="0"/>
              <a:t>Gnutella</a:t>
            </a:r>
            <a:r>
              <a:rPr lang="fr-FR" dirty="0" smtClean="0"/>
              <a:t> </a:t>
            </a:r>
            <a:r>
              <a:rPr lang="th-TH" dirty="0" smtClean="0"/>
              <a:t>เป็น 1 ใน </a:t>
            </a:r>
            <a:r>
              <a:rPr lang="fr-FR" dirty="0" smtClean="0"/>
              <a:t>application </a:t>
            </a:r>
            <a:r>
              <a:rPr lang="th-TH" dirty="0" smtClean="0"/>
              <a:t>ต้นๆ ที่ได้ใช้ระบบ </a:t>
            </a:r>
            <a:r>
              <a:rPr lang="fr-FR" dirty="0" err="1" smtClean="0"/>
              <a:t>decentralized</a:t>
            </a:r>
            <a:r>
              <a:rPr lang="fr-FR" dirty="0" smtClean="0"/>
              <a:t> P</a:t>
            </a:r>
            <a:r>
              <a:rPr lang="en-US" dirty="0" smtClean="0"/>
              <a:t>2P </a:t>
            </a:r>
            <a:r>
              <a:rPr lang="th-TH" dirty="0" smtClean="0"/>
              <a:t>ถูกพัฒนาขึ้นประมาณปี 2001</a:t>
            </a:r>
          </a:p>
          <a:p>
            <a:r>
              <a:rPr lang="en-US" dirty="0" smtClean="0"/>
              <a:t>Gnutella </a:t>
            </a:r>
            <a:r>
              <a:rPr lang="th-TH" dirty="0" smtClean="0"/>
              <a:t>เป็น </a:t>
            </a:r>
            <a:r>
              <a:rPr lang="en-US" dirty="0" smtClean="0"/>
              <a:t>decentralized P2P system </a:t>
            </a:r>
            <a:r>
              <a:rPr lang="th-TH" dirty="0" smtClean="0"/>
              <a:t>แบบ </a:t>
            </a:r>
            <a:r>
              <a:rPr lang="en-US" dirty="0" smtClean="0"/>
              <a:t>unstructured</a:t>
            </a:r>
            <a:endParaRPr lang="th-TH" dirty="0" smtClean="0"/>
          </a:p>
          <a:p>
            <a:r>
              <a:rPr lang="th-TH" dirty="0" smtClean="0"/>
              <a:t>การค้นหาข้อมูลใช้วิธีการที่เรียกว่า </a:t>
            </a:r>
            <a:r>
              <a:rPr lang="en-US" dirty="0" smtClean="0"/>
              <a:t>Flooding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Gnutella</a:t>
            </a:r>
            <a:endParaRPr lang="th-TH" dirty="0"/>
          </a:p>
        </p:txBody>
      </p:sp>
      <p:pic>
        <p:nvPicPr>
          <p:cNvPr id="4" name="รูปภาพ 3" descr="gnutellaProtocol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1142984"/>
            <a:ext cx="7072362" cy="5304272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Gnutella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b="1" dirty="0" smtClean="0"/>
              <a:t>ข้อดี</a:t>
            </a:r>
          </a:p>
          <a:p>
            <a:pPr lvl="1"/>
            <a:r>
              <a:rPr lang="th-TH" dirty="0" smtClean="0"/>
              <a:t>กระจายเนื้อที่ในการเก็บ </a:t>
            </a:r>
            <a:r>
              <a:rPr lang="fr-FR" dirty="0" smtClean="0"/>
              <a:t>mp3  </a:t>
            </a:r>
            <a:r>
              <a:rPr lang="th-TH" dirty="0" smtClean="0"/>
              <a:t>และ </a:t>
            </a:r>
            <a:r>
              <a:rPr lang="fr-FR" dirty="0" err="1" smtClean="0"/>
              <a:t>bandwidth</a:t>
            </a:r>
            <a:r>
              <a:rPr lang="fr-FR" dirty="0" smtClean="0"/>
              <a:t> </a:t>
            </a:r>
            <a:r>
              <a:rPr lang="th-TH" dirty="0" smtClean="0"/>
              <a:t>เพราะใครจะออกเงินซื้อ </a:t>
            </a:r>
            <a:r>
              <a:rPr lang="fr-FR" dirty="0" smtClean="0"/>
              <a:t>server </a:t>
            </a:r>
            <a:r>
              <a:rPr lang="th-TH" dirty="0" smtClean="0"/>
              <a:t>ที่มี </a:t>
            </a:r>
            <a:r>
              <a:rPr lang="fr-FR" dirty="0" err="1" smtClean="0"/>
              <a:t>harddisk</a:t>
            </a:r>
            <a:r>
              <a:rPr lang="fr-FR" dirty="0" smtClean="0"/>
              <a:t> </a:t>
            </a:r>
            <a:r>
              <a:rPr lang="th-TH" dirty="0" smtClean="0"/>
              <a:t>ขนาดใหญ่เพื่อจุ </a:t>
            </a:r>
            <a:r>
              <a:rPr lang="fr-FR" dirty="0" err="1" smtClean="0"/>
              <a:t>mp</a:t>
            </a:r>
            <a:r>
              <a:rPr lang="en-US" dirty="0" smtClean="0"/>
              <a:t>3 </a:t>
            </a:r>
            <a:r>
              <a:rPr lang="th-TH" dirty="0" smtClean="0"/>
              <a:t>และเช่าสายสัญญาณ </a:t>
            </a:r>
            <a:r>
              <a:rPr lang="fr-FR" dirty="0" smtClean="0"/>
              <a:t>internet </a:t>
            </a:r>
            <a:r>
              <a:rPr lang="th-TH" dirty="0" smtClean="0"/>
              <a:t>เพื่อรองรับคนทั้งโลก</a:t>
            </a:r>
          </a:p>
          <a:p>
            <a:pPr lvl="1"/>
            <a:r>
              <a:rPr lang="th-TH" dirty="0" smtClean="0"/>
              <a:t>ไม่มี </a:t>
            </a:r>
            <a:r>
              <a:rPr lang="en-US" dirty="0" smtClean="0"/>
              <a:t>server </a:t>
            </a:r>
            <a:r>
              <a:rPr lang="th-TH" dirty="0" smtClean="0"/>
              <a:t>ที่เก็บข้อมูลกลางทำให้ไม่มีใครสามารถปิดระบบได้</a:t>
            </a:r>
          </a:p>
          <a:p>
            <a:r>
              <a:rPr lang="th-TH" b="1" dirty="0" smtClean="0"/>
              <a:t>ข้อเสีย</a:t>
            </a:r>
          </a:p>
          <a:p>
            <a:pPr lvl="1"/>
            <a:r>
              <a:rPr lang="th-TH" dirty="0" smtClean="0"/>
              <a:t>วิธีการ </a:t>
            </a:r>
            <a:r>
              <a:rPr lang="en-US" dirty="0" smtClean="0"/>
              <a:t>flood </a:t>
            </a:r>
            <a:r>
              <a:rPr lang="th-TH" dirty="0" smtClean="0"/>
              <a:t>อาจทำให้เครื่องผู้ใช้ทำงานมากกว่าปกติ </a:t>
            </a:r>
          </a:p>
          <a:p>
            <a:pPr lvl="1"/>
            <a:r>
              <a:rPr lang="th-TH" dirty="0" smtClean="0"/>
              <a:t>ไม่มีการรับประกันว่าข้อมูลที่ถูกหาจะสามารถหาเจอ แม้ว่าข้อมูลนั้นจะมีอยู่จริงในระบบ</a:t>
            </a:r>
          </a:p>
          <a:p>
            <a:pPr lvl="1"/>
            <a:r>
              <a:rPr lang="th-TH" dirty="0" smtClean="0"/>
              <a:t>การค้นหาข้อมูลจะช้ากว่าแบบ </a:t>
            </a:r>
            <a:r>
              <a:rPr lang="en-US" dirty="0" smtClean="0"/>
              <a:t>centralized </a:t>
            </a:r>
            <a:r>
              <a:rPr lang="th-TH" dirty="0" smtClean="0"/>
              <a:t>ภายหลังจึงมีการเพิ่มส่วนที่เรียกว่า </a:t>
            </a:r>
            <a:r>
              <a:rPr lang="en-US" dirty="0" err="1" smtClean="0"/>
              <a:t>supernode</a:t>
            </a:r>
            <a:r>
              <a:rPr lang="en-US" dirty="0" smtClean="0"/>
              <a:t> </a:t>
            </a:r>
            <a:r>
              <a:rPr lang="th-TH" dirty="0" smtClean="0"/>
              <a:t>เพื่อเก็บ </a:t>
            </a:r>
            <a:r>
              <a:rPr lang="en-US" dirty="0" smtClean="0"/>
              <a:t>cache</a:t>
            </a:r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CHORD, PASTRY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ในด้านการวิจัยได้พัฒนาระบบ </a:t>
            </a:r>
            <a:r>
              <a:rPr lang="en-US" dirty="0" smtClean="0"/>
              <a:t>P2P </a:t>
            </a:r>
            <a:r>
              <a:rPr lang="th-TH" dirty="0" smtClean="0"/>
              <a:t>แบบ </a:t>
            </a:r>
            <a:r>
              <a:rPr lang="en-US" dirty="0" smtClean="0"/>
              <a:t>decentralized </a:t>
            </a:r>
            <a:r>
              <a:rPr lang="th-TH" dirty="0" smtClean="0"/>
              <a:t>ที่มีโครงสร้างขึ้น </a:t>
            </a:r>
            <a:r>
              <a:rPr lang="en-US" dirty="0" smtClean="0"/>
              <a:t>(structured)</a:t>
            </a:r>
          </a:p>
          <a:p>
            <a:r>
              <a:rPr lang="th-TH" dirty="0" smtClean="0"/>
              <a:t>โครงสร้างพื้นฐานจะเป็นรูปวงแหวน </a:t>
            </a:r>
            <a:r>
              <a:rPr lang="en-US" dirty="0" smtClean="0"/>
              <a:t>(ring) </a:t>
            </a:r>
            <a:r>
              <a:rPr lang="th-TH" dirty="0" smtClean="0"/>
              <a:t>โดยแต่ละ </a:t>
            </a:r>
            <a:r>
              <a:rPr lang="en-US" dirty="0" smtClean="0"/>
              <a:t>node </a:t>
            </a:r>
            <a:r>
              <a:rPr lang="th-TH" dirty="0" smtClean="0"/>
              <a:t>จะมี </a:t>
            </a:r>
            <a:r>
              <a:rPr lang="en-US" dirty="0" err="1" smtClean="0"/>
              <a:t>nodeID</a:t>
            </a:r>
            <a:endParaRPr lang="en-US" dirty="0" smtClean="0"/>
          </a:p>
          <a:p>
            <a:r>
              <a:rPr lang="th-TH" dirty="0" smtClean="0"/>
              <a:t>วัตถุที่ต้องการจะเก็บเข้าในระบบ จะมี </a:t>
            </a:r>
            <a:r>
              <a:rPr lang="en-US" dirty="0" err="1" smtClean="0"/>
              <a:t>objectID</a:t>
            </a:r>
            <a:endParaRPr lang="en-US" dirty="0" smtClean="0"/>
          </a:p>
          <a:p>
            <a:r>
              <a:rPr lang="th-TH" dirty="0" smtClean="0"/>
              <a:t>ระบบจะพยายามวาง </a:t>
            </a:r>
            <a:r>
              <a:rPr lang="en-US" dirty="0" err="1" smtClean="0"/>
              <a:t>objectID</a:t>
            </a:r>
            <a:r>
              <a:rPr lang="en-US" dirty="0" smtClean="0"/>
              <a:t> </a:t>
            </a:r>
            <a:r>
              <a:rPr lang="th-TH" dirty="0" smtClean="0"/>
              <a:t>ลงใน </a:t>
            </a:r>
            <a:r>
              <a:rPr lang="en-US" dirty="0" err="1" smtClean="0"/>
              <a:t>nodeID</a:t>
            </a:r>
            <a:r>
              <a:rPr lang="en-US" dirty="0" smtClean="0"/>
              <a:t> </a:t>
            </a:r>
            <a:r>
              <a:rPr lang="th-TH" dirty="0" smtClean="0"/>
              <a:t>ที่มีค่าใกล้เคียงกันที่สุด</a:t>
            </a:r>
          </a:p>
          <a:p>
            <a:r>
              <a:rPr lang="th-TH" dirty="0" smtClean="0"/>
              <a:t>ทำให้การค้นหาข้อมูลสามารถหาได้ง่ายและรวดเร็ว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Bittorrent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เป็นการผสมผสานระบบแบบ </a:t>
            </a:r>
            <a:r>
              <a:rPr lang="en-US" dirty="0" smtClean="0"/>
              <a:t>centralized </a:t>
            </a:r>
            <a:r>
              <a:rPr lang="th-TH" dirty="0" smtClean="0"/>
              <a:t>และ </a:t>
            </a:r>
            <a:r>
              <a:rPr lang="en-US" dirty="0" smtClean="0"/>
              <a:t>decentralized </a:t>
            </a:r>
          </a:p>
          <a:p>
            <a:r>
              <a:rPr lang="th-TH" dirty="0" smtClean="0"/>
              <a:t>ใน</a:t>
            </a:r>
            <a:r>
              <a:rPr lang="en-US" dirty="0" smtClean="0"/>
              <a:t> </a:t>
            </a:r>
            <a:r>
              <a:rPr lang="en-US" dirty="0" err="1" smtClean="0"/>
              <a:t>bittorrent</a:t>
            </a:r>
            <a:r>
              <a:rPr lang="en-US" dirty="0" smtClean="0"/>
              <a:t> </a:t>
            </a:r>
            <a:r>
              <a:rPr lang="th-TH" dirty="0" smtClean="0"/>
              <a:t>จะมี </a:t>
            </a:r>
            <a:r>
              <a:rPr lang="en-US" dirty="0" smtClean="0"/>
              <a:t>tracker </a:t>
            </a:r>
            <a:r>
              <a:rPr lang="th-TH" dirty="0" smtClean="0"/>
              <a:t>ที่ทำหน้าที่เหมือนเป็น </a:t>
            </a:r>
            <a:r>
              <a:rPr lang="en-US" dirty="0" smtClean="0"/>
              <a:t>server </a:t>
            </a:r>
            <a:r>
              <a:rPr lang="th-TH" dirty="0" smtClean="0"/>
              <a:t>ที่เก็บ </a:t>
            </a:r>
            <a:r>
              <a:rPr lang="en-US" dirty="0" smtClean="0"/>
              <a:t>IP address </a:t>
            </a:r>
            <a:r>
              <a:rPr lang="th-TH" dirty="0" smtClean="0"/>
              <a:t>ของเครื่องที่กำลังแชร์ไฟล์นั้นอยู่</a:t>
            </a:r>
          </a:p>
          <a:p>
            <a:r>
              <a:rPr lang="en-US" dirty="0" smtClean="0"/>
              <a:t>Client </a:t>
            </a:r>
            <a:r>
              <a:rPr lang="th-TH" dirty="0" smtClean="0"/>
              <a:t>จะติดต่อกับ </a:t>
            </a:r>
            <a:r>
              <a:rPr lang="en-US" dirty="0" smtClean="0"/>
              <a:t>tracker </a:t>
            </a:r>
            <a:r>
              <a:rPr lang="th-TH" dirty="0" smtClean="0"/>
              <a:t>เพื่อขอ </a:t>
            </a:r>
            <a:r>
              <a:rPr lang="en-US" dirty="0" smtClean="0"/>
              <a:t>IP address </a:t>
            </a:r>
            <a:r>
              <a:rPr lang="th-TH" dirty="0" smtClean="0"/>
              <a:t>ของเครื่องที่แชร์ไฟล์นั้นๆ แล้วติดต่อกับ </a:t>
            </a:r>
            <a:r>
              <a:rPr lang="en-US" dirty="0" smtClean="0"/>
              <a:t>client </a:t>
            </a:r>
            <a:r>
              <a:rPr lang="th-TH" dirty="0" smtClean="0"/>
              <a:t>อื่นเพื่อ </a:t>
            </a:r>
            <a:r>
              <a:rPr lang="en-US" dirty="0" smtClean="0"/>
              <a:t>download </a:t>
            </a:r>
            <a:r>
              <a:rPr lang="th-TH" dirty="0" smtClean="0"/>
              <a:t>ไฟล์ข้อมูลนั้น</a:t>
            </a:r>
          </a:p>
          <a:p>
            <a:r>
              <a:rPr lang="th-TH" dirty="0" smtClean="0"/>
              <a:t>ได้แทรกระบบ </a:t>
            </a:r>
            <a:r>
              <a:rPr lang="en-US" dirty="0" smtClean="0"/>
              <a:t>tit-and-tat </a:t>
            </a:r>
            <a:r>
              <a:rPr lang="th-TH" dirty="0" smtClean="0"/>
              <a:t>ยิ่งแชร์มากยิ่ง </a:t>
            </a:r>
            <a:r>
              <a:rPr lang="en-US" dirty="0" smtClean="0"/>
              <a:t>download </a:t>
            </a:r>
            <a:r>
              <a:rPr lang="th-TH" dirty="0" smtClean="0"/>
              <a:t>เร็วเพื่อป้องกันปัญหาคนที่เอาแต่</a:t>
            </a:r>
            <a:r>
              <a:rPr lang="en-US" dirty="0" smtClean="0"/>
              <a:t> download </a:t>
            </a:r>
            <a:r>
              <a:rPr lang="th-TH" dirty="0" smtClean="0"/>
              <a:t>แต่ไม่ยอมแชร์คืนให้ระบบ</a:t>
            </a:r>
            <a:endParaRPr lang="th-TH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การประยุกต์ใช้ระบบ </a:t>
            </a:r>
            <a:r>
              <a:rPr lang="en-US" dirty="0" smtClean="0"/>
              <a:t>P2P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นอกจากการใช้งานประเภทแชร์ข้อมูลแล้ว ระบบ </a:t>
            </a:r>
            <a:r>
              <a:rPr lang="en-US" dirty="0" smtClean="0"/>
              <a:t>P2P </a:t>
            </a:r>
            <a:r>
              <a:rPr lang="th-TH" dirty="0" smtClean="0"/>
              <a:t>ได้ถูกนำไปประยุกต์หลายอย่าง เช่น</a:t>
            </a:r>
          </a:p>
          <a:p>
            <a:pPr lvl="1"/>
            <a:r>
              <a:rPr lang="th-TH" dirty="0" smtClean="0"/>
              <a:t>แชร์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เพื่อเก็บแฟ้มข้อมูลขนาดใหญ่ เช่น </a:t>
            </a:r>
            <a:r>
              <a:rPr lang="en-US" dirty="0" err="1" smtClean="0"/>
              <a:t>OceanStore</a:t>
            </a:r>
            <a:endParaRPr lang="en-US" dirty="0" smtClean="0"/>
          </a:p>
          <a:p>
            <a:pPr lvl="1"/>
            <a:r>
              <a:rPr lang="th-TH" dirty="0" smtClean="0"/>
              <a:t>แชร์ </a:t>
            </a:r>
            <a:r>
              <a:rPr lang="en-US" dirty="0" smtClean="0"/>
              <a:t>CPU </a:t>
            </a:r>
            <a:r>
              <a:rPr lang="th-TH" dirty="0" smtClean="0"/>
              <a:t>เพื่อใช้ในการคำนวณ เช่น </a:t>
            </a:r>
            <a:endParaRPr lang="en-US" dirty="0" smtClean="0"/>
          </a:p>
          <a:p>
            <a:pPr lvl="2"/>
            <a:r>
              <a:rPr lang="en-US" dirty="0" smtClean="0"/>
              <a:t>SETI@HOME</a:t>
            </a:r>
          </a:p>
          <a:p>
            <a:pPr lvl="2"/>
            <a:r>
              <a:rPr lang="en-US" dirty="0" err="1" smtClean="0"/>
              <a:t>Boinc</a:t>
            </a:r>
            <a:endParaRPr lang="en-US" dirty="0" smtClean="0"/>
          </a:p>
          <a:p>
            <a:pPr lvl="2"/>
            <a:r>
              <a:rPr lang="en-US" dirty="0" err="1" smtClean="0"/>
              <a:t>Xtremeweb</a:t>
            </a:r>
            <a:endParaRPr lang="en-US" dirty="0" smtClean="0"/>
          </a:p>
          <a:p>
            <a:pPr lvl="2"/>
            <a:r>
              <a:rPr lang="en-US" dirty="0" smtClean="0"/>
              <a:t>P2P-MPI</a:t>
            </a:r>
            <a:endParaRPr lang="th-TH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: </a:t>
            </a:r>
            <a:r>
              <a:rPr lang="en-US" dirty="0" err="1" smtClean="0"/>
              <a:t>SETI@Home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SETI@HOME</a:t>
            </a:r>
            <a:r>
              <a:rPr lang="en-US" dirty="0" smtClean="0"/>
              <a:t> </a:t>
            </a:r>
            <a:r>
              <a:rPr lang="th-TH" dirty="0" smtClean="0"/>
              <a:t>ย่อมาจาก </a:t>
            </a:r>
            <a:r>
              <a:rPr lang="en-US" dirty="0" smtClean="0"/>
              <a:t>Search for Extraterrestrial Intelligence at Home</a:t>
            </a:r>
          </a:p>
          <a:p>
            <a:r>
              <a:rPr lang="th-TH" dirty="0" smtClean="0"/>
              <a:t>เมื่อติดตั้งแล้วสามารถเลือกได้ว่าจะให้โปรแกรมคำนวณแบบเป็น </a:t>
            </a:r>
            <a:r>
              <a:rPr lang="en-US" dirty="0" smtClean="0"/>
              <a:t>background </a:t>
            </a:r>
            <a:r>
              <a:rPr lang="th-TH" dirty="0" smtClean="0"/>
              <a:t>หรือ คำนวณแค่ตอนมี </a:t>
            </a:r>
            <a:r>
              <a:rPr lang="en-US" dirty="0" smtClean="0"/>
              <a:t>screen saver</a:t>
            </a:r>
          </a:p>
          <a:p>
            <a:r>
              <a:rPr lang="en-US" dirty="0" smtClean="0"/>
              <a:t>Client </a:t>
            </a:r>
            <a:r>
              <a:rPr lang="th-TH" dirty="0" smtClean="0"/>
              <a:t>จะไป </a:t>
            </a:r>
            <a:r>
              <a:rPr lang="en-US" dirty="0" smtClean="0"/>
              <a:t>download </a:t>
            </a:r>
            <a:r>
              <a:rPr lang="th-TH" dirty="0" smtClean="0"/>
              <a:t>ข้อมูลที่ได้จากดาวเทียมที่ </a:t>
            </a:r>
            <a:r>
              <a:rPr lang="en-US" dirty="0" smtClean="0"/>
              <a:t>server </a:t>
            </a:r>
            <a:r>
              <a:rPr lang="th-TH" dirty="0" smtClean="0"/>
              <a:t>แล้วนำมาคำนวณผลทางคณิตศาสตร์เช่น </a:t>
            </a:r>
            <a:r>
              <a:rPr lang="en-US" dirty="0" smtClean="0"/>
              <a:t>FFT </a:t>
            </a:r>
            <a:r>
              <a:rPr lang="th-TH" dirty="0" smtClean="0"/>
              <a:t>แล้วนำผลลัพธ์ที่ได้ส่งคืนให้กับ </a:t>
            </a:r>
            <a:r>
              <a:rPr lang="en-US" dirty="0" smtClean="0"/>
              <a:t>server</a:t>
            </a:r>
          </a:p>
          <a:p>
            <a:r>
              <a:rPr lang="en-US" b="1" dirty="0" smtClean="0"/>
              <a:t>Website : </a:t>
            </a:r>
            <a:r>
              <a:rPr lang="en-US" dirty="0" smtClean="0"/>
              <a:t>http://setiathome.berkeley.edu/index.php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SETI@HOME</a:t>
            </a:r>
            <a:endParaRPr lang="th-TH" dirty="0"/>
          </a:p>
        </p:txBody>
      </p:sp>
      <p:pic>
        <p:nvPicPr>
          <p:cNvPr id="4" name="รูปภาพ 3" descr="SETI_home_screen_l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428736"/>
            <a:ext cx="8715436" cy="52571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version 1.0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คำสั่งที่ใช้ในการ </a:t>
            </a:r>
            <a:r>
              <a:rPr lang="en-US" dirty="0" smtClean="0"/>
              <a:t>download </a:t>
            </a:r>
            <a:r>
              <a:rPr lang="th-TH" dirty="0" smtClean="0"/>
              <a:t>ทรัพยากร</a:t>
            </a:r>
            <a:r>
              <a:rPr lang="fr-FR" dirty="0" smtClean="0"/>
              <a:t> </a:t>
            </a:r>
            <a:r>
              <a:rPr lang="en-US" dirty="0" smtClean="0"/>
              <a:t>(resources) </a:t>
            </a:r>
            <a:r>
              <a:rPr lang="th-TH" dirty="0" smtClean="0"/>
              <a:t>จาก </a:t>
            </a:r>
            <a:r>
              <a:rPr lang="en-US" dirty="0" smtClean="0"/>
              <a:t>web server </a:t>
            </a:r>
            <a:r>
              <a:rPr lang="th-TH" dirty="0" smtClean="0"/>
              <a:t>คือ</a:t>
            </a:r>
          </a:p>
          <a:p>
            <a:pPr>
              <a:buNone/>
            </a:pPr>
            <a:endParaRPr lang="th-TH" dirty="0" smtClean="0"/>
          </a:p>
          <a:p>
            <a:pPr lvl="1">
              <a:buNone/>
            </a:pPr>
            <a:r>
              <a:rPr lang="en-US" b="1" dirty="0" smtClean="0">
                <a:solidFill>
                  <a:srgbClr val="FF0000"/>
                </a:solidFill>
              </a:rPr>
              <a:t>		</a:t>
            </a:r>
            <a:r>
              <a:rPr lang="en-US" sz="3600" b="1" dirty="0" smtClean="0">
                <a:solidFill>
                  <a:srgbClr val="FF0000"/>
                </a:solidFill>
              </a:rPr>
              <a:t>GET </a:t>
            </a:r>
            <a:r>
              <a:rPr lang="en-US" sz="3600" b="1" dirty="0" smtClean="0"/>
              <a:t>    </a:t>
            </a:r>
            <a:r>
              <a:rPr lang="en-US" sz="3600" b="1" dirty="0" smtClean="0">
                <a:solidFill>
                  <a:srgbClr val="C00000"/>
                </a:solidFill>
              </a:rPr>
              <a:t>&lt;</a:t>
            </a:r>
            <a:r>
              <a:rPr lang="th-TH" sz="3600" b="1" dirty="0" smtClean="0">
                <a:solidFill>
                  <a:srgbClr val="C00000"/>
                </a:solidFill>
              </a:rPr>
              <a:t>ชื่อทรัพยากร</a:t>
            </a:r>
            <a:r>
              <a:rPr lang="en-US" sz="3600" b="1" dirty="0" smtClean="0">
                <a:solidFill>
                  <a:srgbClr val="C00000"/>
                </a:solidFill>
              </a:rPr>
              <a:t>&gt;     </a:t>
            </a:r>
            <a:r>
              <a:rPr lang="en-US" sz="3600" b="1" dirty="0" smtClean="0">
                <a:solidFill>
                  <a:srgbClr val="002060"/>
                </a:solidFill>
              </a:rPr>
              <a:t>HTTP/1.0</a:t>
            </a:r>
          </a:p>
          <a:p>
            <a:pPr lvl="1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lvl="1"/>
            <a:r>
              <a:rPr lang="en-US" b="1" dirty="0" smtClean="0"/>
              <a:t>GET </a:t>
            </a:r>
            <a:r>
              <a:rPr lang="th-TH" b="1" dirty="0" smtClean="0"/>
              <a:t> </a:t>
            </a:r>
            <a:r>
              <a:rPr lang="th-TH" dirty="0" smtClean="0"/>
              <a:t>เป็นคำสั่งที่ใช้สำหรับของโหลดทรัพยากรจาก </a:t>
            </a:r>
            <a:r>
              <a:rPr lang="en-US" dirty="0" smtClean="0"/>
              <a:t>web server</a:t>
            </a:r>
          </a:p>
          <a:p>
            <a:pPr lvl="1"/>
            <a:r>
              <a:rPr lang="th-TH" b="1" dirty="0" smtClean="0"/>
              <a:t>ชื่อทรัพยากร </a:t>
            </a:r>
            <a:r>
              <a:rPr lang="th-TH" dirty="0" smtClean="0"/>
              <a:t>จะรวมถึง </a:t>
            </a:r>
            <a:r>
              <a:rPr lang="en-US" dirty="0" smtClean="0"/>
              <a:t>path </a:t>
            </a:r>
            <a:r>
              <a:rPr lang="th-TH" dirty="0" smtClean="0"/>
              <a:t>ที่เข้าถึงทรัพยากร</a:t>
            </a:r>
          </a:p>
          <a:p>
            <a:pPr lvl="1"/>
            <a:r>
              <a:rPr lang="en-US" b="1" dirty="0" smtClean="0"/>
              <a:t>HTTP/1.0   </a:t>
            </a:r>
            <a:r>
              <a:rPr lang="th-TH" dirty="0" smtClean="0"/>
              <a:t>เป็นการระบุบอก </a:t>
            </a:r>
            <a:r>
              <a:rPr lang="en-US" dirty="0" smtClean="0"/>
              <a:t>web server </a:t>
            </a:r>
            <a:r>
              <a:rPr lang="th-TH" dirty="0" smtClean="0"/>
              <a:t>จะติดต่อแบบ </a:t>
            </a:r>
            <a:r>
              <a:rPr lang="en-US" dirty="0" smtClean="0"/>
              <a:t>HTTP version 1.0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GET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u="sng" dirty="0" smtClean="0"/>
              <a:t>ตัวอย่าง</a:t>
            </a:r>
          </a:p>
          <a:p>
            <a:pPr lvl="1"/>
            <a:r>
              <a:rPr lang="th-TH" dirty="0" smtClean="0"/>
              <a:t>ถ้าต้องการโหลดหน้า</a:t>
            </a:r>
            <a:r>
              <a:rPr lang="th-TH" dirty="0" err="1" smtClean="0"/>
              <a:t>เวป</a:t>
            </a:r>
            <a:r>
              <a:rPr lang="th-TH" dirty="0" smtClean="0"/>
              <a:t> 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   </a:t>
            </a:r>
            <a:r>
              <a:rPr lang="en-US" dirty="0" smtClean="0">
                <a:hlinkClick r:id="rId2"/>
              </a:rPr>
              <a:t>http://www.somehost.com/path/file.html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th-TH" dirty="0" smtClean="0"/>
              <a:t>ใช้คำสั่ง </a:t>
            </a:r>
            <a:r>
              <a:rPr lang="en-US" dirty="0" smtClean="0"/>
              <a:t>telnet   </a:t>
            </a:r>
            <a:r>
              <a:rPr lang="en-US" dirty="0" smtClean="0">
                <a:hlinkClick r:id="rId3"/>
              </a:rPr>
              <a:t>www.somehost.com</a:t>
            </a:r>
            <a:r>
              <a:rPr lang="en-US" dirty="0" smtClean="0"/>
              <a:t>  80</a:t>
            </a:r>
          </a:p>
          <a:p>
            <a:pPr marL="971550" lvl="1" indent="-514350">
              <a:buFont typeface="+mj-lt"/>
              <a:buAutoNum type="arabicPeriod"/>
            </a:pPr>
            <a:r>
              <a:rPr lang="th-TH" dirty="0" smtClean="0"/>
              <a:t>พิมพ์</a:t>
            </a:r>
          </a:p>
          <a:p>
            <a:pPr marL="1371600" lvl="2" indent="-514350">
              <a:buNone/>
            </a:pPr>
            <a:r>
              <a:rPr lang="th-TH" dirty="0" smtClean="0"/>
              <a:t>	</a:t>
            </a:r>
            <a:r>
              <a:rPr lang="en-US" b="1" dirty="0" smtClean="0"/>
              <a:t>GET  /path/file.html   </a:t>
            </a:r>
            <a:r>
              <a:rPr lang="en-US" b="1" dirty="0" smtClean="0">
                <a:solidFill>
                  <a:srgbClr val="FF0000"/>
                </a:solidFill>
              </a:rPr>
              <a:t>HTTP/1.0</a:t>
            </a:r>
          </a:p>
          <a:p>
            <a:pPr marL="971550" lvl="1" indent="-514350">
              <a:buFont typeface="+mj-lt"/>
              <a:buAutoNum type="arabicPeriod"/>
            </a:pPr>
            <a:r>
              <a:rPr lang="th-TH" dirty="0" smtClean="0"/>
              <a:t>กด </a:t>
            </a:r>
            <a:r>
              <a:rPr lang="en-US" dirty="0" smtClean="0"/>
              <a:t>Enter 2 </a:t>
            </a:r>
            <a:r>
              <a:rPr lang="th-TH" dirty="0" smtClean="0"/>
              <a:t>ที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endParaRPr lang="th-T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version 1.0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dirty="0" smtClean="0"/>
              <a:t>ส่วนขยายของการ </a:t>
            </a:r>
            <a:r>
              <a:rPr lang="en-US" dirty="0" smtClean="0"/>
              <a:t>request</a:t>
            </a:r>
            <a:r>
              <a:rPr lang="fr-FR" dirty="0" smtClean="0"/>
              <a:t> </a:t>
            </a:r>
            <a:r>
              <a:rPr lang="th-TH" dirty="0" smtClean="0"/>
              <a:t>มีคำสั่งอื่นๆ เช่น</a:t>
            </a:r>
          </a:p>
          <a:p>
            <a:pPr lvl="1"/>
            <a:r>
              <a:rPr lang="en-US" b="1" dirty="0" smtClean="0"/>
              <a:t>From :  </a:t>
            </a:r>
            <a:r>
              <a:rPr lang="th-TH" dirty="0" smtClean="0"/>
              <a:t>บ่งบอก </a:t>
            </a:r>
            <a:r>
              <a:rPr lang="en-US" dirty="0" smtClean="0"/>
              <a:t>email </a:t>
            </a:r>
            <a:r>
              <a:rPr lang="th-TH" dirty="0" smtClean="0"/>
              <a:t>ของผู้ติดต่อกับ </a:t>
            </a:r>
            <a:r>
              <a:rPr lang="en-US" dirty="0" smtClean="0"/>
              <a:t>web server </a:t>
            </a:r>
            <a:r>
              <a:rPr lang="th-TH" dirty="0" smtClean="0"/>
              <a:t>ใช้เฉพาะในกรณีพิเศษ</a:t>
            </a:r>
          </a:p>
          <a:p>
            <a:pPr lvl="1"/>
            <a:r>
              <a:rPr lang="en-US" b="1" dirty="0" smtClean="0"/>
              <a:t>User-Agent :   </a:t>
            </a:r>
            <a:r>
              <a:rPr lang="th-TH" dirty="0" smtClean="0"/>
              <a:t>ใช้ในการบ่งบอกว่า </a:t>
            </a:r>
            <a:r>
              <a:rPr lang="en-US" dirty="0" smtClean="0"/>
              <a:t>web browser </a:t>
            </a:r>
            <a:r>
              <a:rPr lang="th-TH" dirty="0" smtClean="0"/>
              <a:t>คืออะไร</a:t>
            </a:r>
          </a:p>
          <a:p>
            <a:r>
              <a:rPr lang="th-TH" dirty="0" smtClean="0"/>
              <a:t>รหัสที่ตอบสนองจาก </a:t>
            </a:r>
            <a:r>
              <a:rPr lang="en-US" dirty="0" smtClean="0"/>
              <a:t>web server </a:t>
            </a:r>
            <a:r>
              <a:rPr lang="th-TH" dirty="0" smtClean="0"/>
              <a:t>หลังจากที่ </a:t>
            </a:r>
            <a:r>
              <a:rPr lang="en-US" dirty="0" smtClean="0"/>
              <a:t>client </a:t>
            </a:r>
            <a:r>
              <a:rPr lang="th-TH" dirty="0" smtClean="0"/>
              <a:t>ติดต่อขอ </a:t>
            </a:r>
            <a:r>
              <a:rPr lang="en-US" dirty="0" smtClean="0"/>
              <a:t>download </a:t>
            </a:r>
            <a:r>
              <a:rPr lang="th-TH" dirty="0" smtClean="0"/>
              <a:t>ทรัพยากร</a:t>
            </a:r>
          </a:p>
          <a:p>
            <a:pPr lvl="1"/>
            <a:r>
              <a:rPr lang="en-US" dirty="0" smtClean="0"/>
              <a:t>2XX    </a:t>
            </a:r>
            <a:r>
              <a:rPr lang="th-TH" dirty="0" smtClean="0"/>
              <a:t>สำเร็จ</a:t>
            </a:r>
          </a:p>
          <a:p>
            <a:pPr lvl="1"/>
            <a:r>
              <a:rPr lang="en-US" dirty="0" smtClean="0"/>
              <a:t>3XX    redirect </a:t>
            </a:r>
            <a:r>
              <a:rPr lang="th-TH" dirty="0" smtClean="0"/>
              <a:t>ไปที่หน้าอื่น</a:t>
            </a:r>
          </a:p>
          <a:p>
            <a:pPr lvl="1"/>
            <a:r>
              <a:rPr lang="en-US" dirty="0" smtClean="0"/>
              <a:t>4XX    </a:t>
            </a:r>
            <a:r>
              <a:rPr lang="th-TH" dirty="0" smtClean="0"/>
              <a:t>มีปัญหาที่ตัวของ </a:t>
            </a:r>
            <a:r>
              <a:rPr lang="en-US" dirty="0" smtClean="0"/>
              <a:t>client</a:t>
            </a:r>
          </a:p>
          <a:p>
            <a:pPr lvl="1"/>
            <a:r>
              <a:rPr lang="en-US" dirty="0" smtClean="0"/>
              <a:t>5XX   </a:t>
            </a:r>
            <a:r>
              <a:rPr lang="fr-FR" dirty="0" smtClean="0"/>
              <a:t> </a:t>
            </a:r>
            <a:r>
              <a:rPr lang="th-TH" dirty="0" smtClean="0"/>
              <a:t>มีปัญหาที่ตัวของ </a:t>
            </a:r>
            <a:r>
              <a:rPr lang="en-US" dirty="0" smtClean="0"/>
              <a:t>server</a:t>
            </a:r>
            <a:endParaRPr lang="th-TH" dirty="0" smtClean="0"/>
          </a:p>
          <a:p>
            <a:pPr lvl="1"/>
            <a:endParaRPr lang="th-TH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version 1.0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นอกเหนือจากรหัสในการตอบกลับแล้ว </a:t>
            </a:r>
            <a:r>
              <a:rPr lang="en-US" dirty="0" smtClean="0"/>
              <a:t>web server </a:t>
            </a:r>
            <a:r>
              <a:rPr lang="th-TH" dirty="0" smtClean="0"/>
              <a:t>ยังมีข้อความบางอย่างกลับมาด้วยเพื่อเป็นข้อมูล เช่น</a:t>
            </a:r>
          </a:p>
          <a:p>
            <a:pPr lvl="1"/>
            <a:r>
              <a:rPr lang="en-US" b="1" dirty="0" smtClean="0"/>
              <a:t>Server :   </a:t>
            </a:r>
            <a:r>
              <a:rPr lang="th-TH" dirty="0" smtClean="0"/>
              <a:t>บ่งบอกว่า </a:t>
            </a:r>
            <a:r>
              <a:rPr lang="en-US" dirty="0" smtClean="0"/>
              <a:t>web server </a:t>
            </a:r>
            <a:r>
              <a:rPr lang="th-TH" dirty="0" smtClean="0"/>
              <a:t>ใช้โปรแกรมชื่อว่าอะไร</a:t>
            </a:r>
          </a:p>
          <a:p>
            <a:pPr lvl="1"/>
            <a:r>
              <a:rPr lang="en-US" b="1" dirty="0" smtClean="0"/>
              <a:t>Last-Modified : </a:t>
            </a:r>
            <a:r>
              <a:rPr lang="th-TH" dirty="0" smtClean="0"/>
              <a:t>บอกว่าทรัพยากรที่ถูก </a:t>
            </a:r>
            <a:r>
              <a:rPr lang="en-US" dirty="0" smtClean="0"/>
              <a:t>request </a:t>
            </a:r>
            <a:r>
              <a:rPr lang="th-TH" dirty="0" smtClean="0"/>
              <a:t>นี้แก้ไขครั้งล่าสุดเมื่อใด</a:t>
            </a:r>
          </a:p>
          <a:p>
            <a:pPr lvl="1"/>
            <a:r>
              <a:rPr lang="en-US" b="1" dirty="0" smtClean="0"/>
              <a:t>Content-type :  </a:t>
            </a:r>
            <a:r>
              <a:rPr lang="th-TH" dirty="0" smtClean="0"/>
              <a:t>บอกว่าทรัพยากรที่ถูก </a:t>
            </a:r>
            <a:r>
              <a:rPr lang="en-US" dirty="0" smtClean="0"/>
              <a:t>request </a:t>
            </a:r>
            <a:r>
              <a:rPr lang="th-TH" dirty="0" smtClean="0"/>
              <a:t>นี้เป็นไฟล์ประเภทไหน </a:t>
            </a:r>
            <a:r>
              <a:rPr lang="en-US" dirty="0" smtClean="0"/>
              <a:t>(MIME-type) </a:t>
            </a:r>
            <a:r>
              <a:rPr lang="th-TH" dirty="0" smtClean="0"/>
              <a:t>เช่น  </a:t>
            </a:r>
            <a:r>
              <a:rPr lang="en-US" dirty="0" smtClean="0"/>
              <a:t>text/html,  image/gif</a:t>
            </a:r>
          </a:p>
          <a:p>
            <a:pPr lvl="1"/>
            <a:r>
              <a:rPr lang="en-US" b="1" dirty="0" smtClean="0"/>
              <a:t>Content-length : </a:t>
            </a:r>
            <a:r>
              <a:rPr lang="th-TH" dirty="0" smtClean="0"/>
              <a:t>บอกว่าทรัพยากรที่ถูก </a:t>
            </a:r>
            <a:r>
              <a:rPr lang="en-US" dirty="0" smtClean="0"/>
              <a:t>request </a:t>
            </a:r>
            <a:r>
              <a:rPr lang="th-TH" dirty="0" smtClean="0"/>
              <a:t>มีขนาดกี่ไบต์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: HTTP/1.0</a:t>
            </a:r>
            <a:endParaRPr lang="th-TH" dirty="0"/>
          </a:p>
        </p:txBody>
      </p:sp>
      <p:pic>
        <p:nvPicPr>
          <p:cNvPr id="4" name="รูปภาพ 3" descr="telne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785794"/>
            <a:ext cx="8182502" cy="607220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version 1.0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นอกเหนือจาก </a:t>
            </a:r>
            <a:r>
              <a:rPr lang="en-US" dirty="0" smtClean="0"/>
              <a:t>GET </a:t>
            </a:r>
            <a:r>
              <a:rPr lang="th-TH" dirty="0" smtClean="0"/>
              <a:t>แล้วใน </a:t>
            </a:r>
            <a:r>
              <a:rPr lang="en-US" dirty="0" smtClean="0"/>
              <a:t>HTTP version 1.0 </a:t>
            </a:r>
            <a:r>
              <a:rPr lang="th-TH" dirty="0" smtClean="0"/>
              <a:t>ยังมีคำสั่งอื่นๆอีกเช่น</a:t>
            </a:r>
          </a:p>
          <a:p>
            <a:pPr lvl="1"/>
            <a:r>
              <a:rPr lang="en-US" b="1" dirty="0" smtClean="0"/>
              <a:t>HEAD </a:t>
            </a:r>
            <a:r>
              <a:rPr lang="en-US" dirty="0" smtClean="0"/>
              <a:t> </a:t>
            </a:r>
            <a:r>
              <a:rPr lang="th-TH" dirty="0" smtClean="0"/>
              <a:t>ใช้สำหรับดึงหัวข้อมูลอย่างเดียว โดยไม่ </a:t>
            </a:r>
            <a:r>
              <a:rPr lang="en-US" dirty="0" smtClean="0"/>
              <a:t>download </a:t>
            </a:r>
            <a:r>
              <a:rPr lang="th-TH" dirty="0" smtClean="0"/>
              <a:t>ทรัพยากรที่ </a:t>
            </a:r>
            <a:r>
              <a:rPr lang="en-US" dirty="0" smtClean="0"/>
              <a:t>request </a:t>
            </a:r>
            <a:r>
              <a:rPr lang="th-TH" dirty="0" smtClean="0"/>
              <a:t>มาจริงๆ</a:t>
            </a:r>
          </a:p>
          <a:p>
            <a:pPr lvl="1"/>
            <a:r>
              <a:rPr lang="en-US" b="1" dirty="0" smtClean="0"/>
              <a:t>POST</a:t>
            </a:r>
            <a:r>
              <a:rPr lang="en-US" dirty="0" smtClean="0"/>
              <a:t> </a:t>
            </a:r>
            <a:r>
              <a:rPr lang="th-TH" dirty="0" smtClean="0"/>
              <a:t>ใช้สำหรับส่งค่าให้กับทรัพยากรนั้น เช่น ส่งค่าให้กับ </a:t>
            </a:r>
            <a:r>
              <a:rPr lang="en-US" dirty="0" smtClean="0"/>
              <a:t>CGI </a:t>
            </a:r>
            <a:r>
              <a:rPr lang="th-TH" dirty="0" smtClean="0"/>
              <a:t>เช่น </a:t>
            </a:r>
            <a:r>
              <a:rPr lang="en-US" dirty="0" smtClean="0"/>
              <a:t>PHP</a:t>
            </a:r>
          </a:p>
          <a:p>
            <a:r>
              <a:rPr lang="th-TH" dirty="0" smtClean="0"/>
              <a:t>หลังจาก </a:t>
            </a:r>
            <a:r>
              <a:rPr lang="en-US" dirty="0" smtClean="0"/>
              <a:t>HTTP/1.0 </a:t>
            </a:r>
            <a:r>
              <a:rPr lang="th-TH" dirty="0" smtClean="0"/>
              <a:t>ได้รับความนิยมจึงมีการพัฒนา </a:t>
            </a:r>
            <a:r>
              <a:rPr lang="en-US" dirty="0" smtClean="0"/>
              <a:t>HTTP version 1.1 </a:t>
            </a:r>
            <a:r>
              <a:rPr lang="th-TH" dirty="0" smtClean="0"/>
              <a:t>ขึ้นมาเพื่อรองรับการทำงาน</a:t>
            </a:r>
            <a:r>
              <a:rPr lang="th-TH" dirty="0" err="1" smtClean="0"/>
              <a:t>ที่มาก</a:t>
            </a:r>
            <a:r>
              <a:rPr lang="th-TH" dirty="0" smtClean="0"/>
              <a:t>ขึ้น และให้การตอบสนองรวดเร็วขึ้น</a:t>
            </a:r>
            <a:endParaRPr lang="th-TH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version 1.1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ใน </a:t>
            </a:r>
            <a:r>
              <a:rPr lang="en-US" dirty="0" smtClean="0"/>
              <a:t>HTTP/1.1 </a:t>
            </a:r>
            <a:r>
              <a:rPr lang="th-TH" dirty="0" smtClean="0"/>
              <a:t>มีการรองรับ </a:t>
            </a:r>
            <a:r>
              <a:rPr lang="en-US" dirty="0" smtClean="0"/>
              <a:t>multi-homed  </a:t>
            </a:r>
            <a:r>
              <a:rPr lang="th-TH" dirty="0" smtClean="0"/>
              <a:t>หมายถึง การที่ </a:t>
            </a:r>
            <a:r>
              <a:rPr lang="en-US" dirty="0" smtClean="0"/>
              <a:t>web server </a:t>
            </a:r>
            <a:r>
              <a:rPr lang="th-TH" dirty="0" smtClean="0"/>
              <a:t>เครื่องเดียวสามารถให้บริการหลาย</a:t>
            </a:r>
            <a:r>
              <a:rPr lang="th-TH" dirty="0" err="1" smtClean="0"/>
              <a:t>เวปไซต์</a:t>
            </a:r>
            <a:r>
              <a:rPr lang="th-TH" dirty="0" smtClean="0"/>
              <a:t> เช่น</a:t>
            </a:r>
          </a:p>
          <a:p>
            <a:pPr lvl="1"/>
            <a:r>
              <a:rPr lang="th-TH" dirty="0" smtClean="0"/>
              <a:t>ให้บริการ </a:t>
            </a:r>
            <a:r>
              <a:rPr lang="en-US" dirty="0" smtClean="0">
                <a:hlinkClick r:id="rId2"/>
              </a:rPr>
              <a:t>www.host1.com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smtClean="0">
                <a:hlinkClick r:id="rId3"/>
              </a:rPr>
              <a:t>www.host2.com</a:t>
            </a:r>
            <a:r>
              <a:rPr lang="en-US" dirty="0" smtClean="0"/>
              <a:t> </a:t>
            </a:r>
            <a:r>
              <a:rPr lang="th-TH" dirty="0" smtClean="0"/>
              <a:t>ในเครื่องเดียวคือมี </a:t>
            </a:r>
            <a:r>
              <a:rPr lang="en-US" dirty="0" smtClean="0"/>
              <a:t>IP </a:t>
            </a:r>
            <a:r>
              <a:rPr lang="th-TH" dirty="0" smtClean="0"/>
              <a:t>เดียว</a:t>
            </a:r>
          </a:p>
          <a:p>
            <a:pPr lvl="1">
              <a:buNone/>
            </a:pPr>
            <a:endParaRPr lang="th-TH" dirty="0" smtClean="0"/>
          </a:p>
          <a:p>
            <a:r>
              <a:rPr lang="th-TH" dirty="0" smtClean="0"/>
              <a:t>ดังนั้นใน </a:t>
            </a:r>
            <a:r>
              <a:rPr lang="en-US" dirty="0" smtClean="0"/>
              <a:t>HTTP/1.1 </a:t>
            </a:r>
            <a:r>
              <a:rPr lang="th-TH" dirty="0" smtClean="0"/>
              <a:t>จึงบังคับให้ใส่ชื่อ </a:t>
            </a:r>
            <a:r>
              <a:rPr lang="en-US" dirty="0" smtClean="0"/>
              <a:t>host </a:t>
            </a:r>
            <a:r>
              <a:rPr lang="th-TH" dirty="0" smtClean="0"/>
              <a:t>ทุกครั้งหลังจากใช้คำสั่ง </a:t>
            </a:r>
            <a:r>
              <a:rPr lang="en-US" dirty="0" smtClean="0"/>
              <a:t>GET </a:t>
            </a:r>
            <a:r>
              <a:rPr lang="th-TH" dirty="0" smtClean="0"/>
              <a:t>ด้วยการใช้คำสั่ง </a:t>
            </a:r>
            <a:r>
              <a:rPr lang="en-US" b="1" dirty="0" smtClean="0"/>
              <a:t>Host :  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1581</TotalTime>
  <Words>1431</Words>
  <Application>Microsoft Office PowerPoint</Application>
  <PresentationFormat>นำเสนอทางหน้าจอ (4:3)</PresentationFormat>
  <Paragraphs>175</Paragraphs>
  <Slides>27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27</vt:i4>
      </vt:variant>
    </vt:vector>
  </HeadingPairs>
  <TitlesOfParts>
    <vt:vector size="28" baseType="lpstr">
      <vt:lpstr>ชุดรูปแบบของ Office</vt:lpstr>
      <vt:lpstr>HyperText Transfer Protocol(HTTP) Peer-to-Peer Architecture</vt:lpstr>
      <vt:lpstr>HyperText Transfer Protocol (HTTP)</vt:lpstr>
      <vt:lpstr>HTTP version 1.0</vt:lpstr>
      <vt:lpstr>Example : GET</vt:lpstr>
      <vt:lpstr>HTTP version 1.0</vt:lpstr>
      <vt:lpstr>HTTP version 1.0</vt:lpstr>
      <vt:lpstr>Example : HTTP/1.0</vt:lpstr>
      <vt:lpstr>HTTP version 1.0</vt:lpstr>
      <vt:lpstr>HTTP version 1.1</vt:lpstr>
      <vt:lpstr>Example : HTTP/1.1</vt:lpstr>
      <vt:lpstr>HTTP version 1.1</vt:lpstr>
      <vt:lpstr>HTTP version 1.1</vt:lpstr>
      <vt:lpstr>Exercise 1 </vt:lpstr>
      <vt:lpstr>Peer-to-Peer Architecture</vt:lpstr>
      <vt:lpstr>Peer-to-Peer Architecture</vt:lpstr>
      <vt:lpstr>Peer-to-Peer Architecture</vt:lpstr>
      <vt:lpstr>Napster</vt:lpstr>
      <vt:lpstr>Napster</vt:lpstr>
      <vt:lpstr>Napster</vt:lpstr>
      <vt:lpstr>Gnutella</vt:lpstr>
      <vt:lpstr>Gnutella</vt:lpstr>
      <vt:lpstr>Gnutella</vt:lpstr>
      <vt:lpstr>CHORD, PASTRY</vt:lpstr>
      <vt:lpstr>Bittorrent</vt:lpstr>
      <vt:lpstr>การประยุกต์ใช้ระบบ P2P</vt:lpstr>
      <vt:lpstr>ตัวอย่าง : SETI@Home</vt:lpstr>
      <vt:lpstr>SETI@HOME</vt:lpstr>
    </vt:vector>
  </TitlesOfParts>
  <Company>firehand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NOS</dc:title>
  <dc:creator>firehand</dc:creator>
  <cp:lastModifiedBy>WincoolV5</cp:lastModifiedBy>
  <cp:revision>110</cp:revision>
  <dcterms:created xsi:type="dcterms:W3CDTF">2008-11-27T04:40:53Z</dcterms:created>
  <dcterms:modified xsi:type="dcterms:W3CDTF">2008-12-05T01:59:20Z</dcterms:modified>
</cp:coreProperties>
</file>