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102" autoAdjust="0"/>
    <p:restoredTop sz="94660"/>
  </p:normalViewPr>
  <p:slideViewPr>
    <p:cSldViewPr>
      <p:cViewPr varScale="1">
        <p:scale>
          <a:sx n="40" d="100"/>
          <a:sy n="40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C532-5A96-4C32-A380-5A6EF7371D30}" type="datetimeFigureOut">
              <a:rPr lang="th-TH" smtClean="0"/>
              <a:pPr/>
              <a:t>28/11/51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utnb.ac.th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tp://ftp.nectec.or.th/" TargetMode="External"/><Relationship Id="rId2" Type="http://schemas.openxmlformats.org/officeDocument/2006/relationships/hyperlink" Target="http://www.ee.eng.chula.ac.t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Domain </a:t>
            </a:r>
            <a:r>
              <a:rPr lang="en-US" dirty="0"/>
              <a:t>N</a:t>
            </a:r>
            <a:r>
              <a:rPr lang="en-US" dirty="0" smtClean="0"/>
              <a:t>ame System (DNS)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358114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dirty="0" smtClean="0"/>
              <a:t>352362 – Network Operating Systems and Protocols</a:t>
            </a:r>
          </a:p>
          <a:p>
            <a:pPr algn="r"/>
            <a:endParaRPr lang="en-US" dirty="0" smtClean="0"/>
          </a:p>
          <a:p>
            <a:pPr algn="r"/>
            <a:r>
              <a:rPr lang="en-US" sz="2600" dirty="0" err="1" smtClean="0"/>
              <a:t>Choopan</a:t>
            </a:r>
            <a:r>
              <a:rPr lang="en-US" sz="2600" dirty="0" smtClean="0"/>
              <a:t> </a:t>
            </a:r>
            <a:r>
              <a:rPr lang="en-US" sz="2600" dirty="0" err="1" smtClean="0"/>
              <a:t>Rattanapoka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การจัดกลุ่มโดเมน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err="1" smtClean="0"/>
              <a:t>โหนด</a:t>
            </a:r>
            <a:r>
              <a:rPr lang="th-TH" dirty="0" smtClean="0"/>
              <a:t>ที่อยู่ภายใต้รากหนึ่งระดับเรียกว่า </a:t>
            </a:r>
            <a:r>
              <a:rPr lang="th-TH" b="1" dirty="0" smtClean="0">
                <a:solidFill>
                  <a:srgbClr val="002060"/>
                </a:solidFill>
              </a:rPr>
              <a:t>โดเมนระดับบน </a:t>
            </a:r>
            <a:r>
              <a:rPr lang="en-US" b="1" dirty="0" smtClean="0">
                <a:solidFill>
                  <a:srgbClr val="002060"/>
                </a:solidFill>
              </a:rPr>
              <a:t>(top level domain) </a:t>
            </a:r>
            <a:r>
              <a:rPr lang="th-TH" dirty="0" smtClean="0"/>
              <a:t>ชื่อโดเมนอื่นต้องอยู่ภายใต้ชื่อโดเมนระดับบนนี้เสมอ</a:t>
            </a:r>
          </a:p>
          <a:p>
            <a:r>
              <a:rPr lang="th-TH" dirty="0" smtClean="0"/>
              <a:t>โดเมนระดับบนแบ่งออกเป็น 3 กลุ่ม</a:t>
            </a:r>
          </a:p>
          <a:p>
            <a:pPr lvl="1"/>
            <a:r>
              <a:rPr lang="th-TH" b="1" dirty="0" smtClean="0"/>
              <a:t>โดเมน</a:t>
            </a:r>
            <a:r>
              <a:rPr lang="th-TH" b="1" dirty="0" err="1" smtClean="0"/>
              <a:t>อาร์</a:t>
            </a:r>
            <a:r>
              <a:rPr lang="th-TH" b="1" dirty="0" smtClean="0"/>
              <a:t>พา</a:t>
            </a:r>
            <a:r>
              <a:rPr lang="th-TH" dirty="0" smtClean="0"/>
              <a:t>  ใช้แปลงไอพีแอดเดรสไปหาชื่อ</a:t>
            </a:r>
            <a:r>
              <a:rPr lang="th-TH" dirty="0" err="1" smtClean="0"/>
              <a:t>โฮสต์</a:t>
            </a:r>
            <a:endParaRPr lang="th-TH" dirty="0" smtClean="0"/>
          </a:p>
          <a:p>
            <a:pPr lvl="1"/>
            <a:r>
              <a:rPr lang="th-TH" b="1" dirty="0" smtClean="0"/>
              <a:t>โดเมนทั่วไป </a:t>
            </a:r>
            <a:r>
              <a:rPr lang="en-US" b="1" dirty="0" smtClean="0"/>
              <a:t>(generic domain) </a:t>
            </a:r>
            <a:r>
              <a:rPr lang="th-TH" dirty="0" smtClean="0"/>
              <a:t>เป็นชื่อโดเมนแรกเริ่มที่มีใช้ใน </a:t>
            </a:r>
            <a:r>
              <a:rPr lang="en-US" dirty="0" smtClean="0"/>
              <a:t>internet</a:t>
            </a:r>
          </a:p>
          <a:p>
            <a:pPr lvl="1"/>
            <a:r>
              <a:rPr lang="th-TH" b="1" dirty="0" smtClean="0"/>
              <a:t>โดเมนประเทศ </a:t>
            </a:r>
            <a:r>
              <a:rPr lang="en-US" b="1" dirty="0" smtClean="0"/>
              <a:t>(country domain) </a:t>
            </a:r>
            <a:r>
              <a:rPr lang="th-TH" dirty="0" smtClean="0"/>
              <a:t>ชื่อโดเมนประจำประเทศ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โดเมนทั่วไป </a:t>
            </a:r>
            <a:r>
              <a:rPr lang="en-US" dirty="0" smtClean="0"/>
              <a:t>(Generic Domain)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</a:t>
            </a:r>
            <a:r>
              <a:rPr lang="th-TH" dirty="0" smtClean="0"/>
              <a:t>ในระยะแรกมีชื่อโดเมนทั่วไปอยู่ 7 โดเมน</a:t>
            </a:r>
          </a:p>
          <a:p>
            <a:pPr lvl="1"/>
            <a:r>
              <a:rPr lang="en-US" b="1" dirty="0" smtClean="0"/>
              <a:t>com</a:t>
            </a:r>
            <a:r>
              <a:rPr lang="en-US" dirty="0" smtClean="0"/>
              <a:t>		</a:t>
            </a:r>
            <a:r>
              <a:rPr lang="th-TH" dirty="0" smtClean="0"/>
              <a:t>กลุ่มธุรกิจการค้า </a:t>
            </a:r>
            <a:r>
              <a:rPr lang="en-US" dirty="0" smtClean="0"/>
              <a:t> (microsoft.com)</a:t>
            </a:r>
            <a:endParaRPr lang="th-TH" dirty="0" smtClean="0"/>
          </a:p>
          <a:p>
            <a:pPr lvl="1"/>
            <a:r>
              <a:rPr lang="en-US" b="1" dirty="0" err="1" smtClean="0"/>
              <a:t>edu</a:t>
            </a:r>
            <a:r>
              <a:rPr lang="en-US" dirty="0" smtClean="0"/>
              <a:t>		</a:t>
            </a:r>
            <a:r>
              <a:rPr lang="th-TH" dirty="0" smtClean="0"/>
              <a:t>สถาบันการศึกษา </a:t>
            </a:r>
            <a:r>
              <a:rPr lang="en-US" dirty="0" smtClean="0"/>
              <a:t>(mit.edu)</a:t>
            </a:r>
            <a:endParaRPr lang="th-TH" dirty="0" smtClean="0"/>
          </a:p>
          <a:p>
            <a:pPr lvl="1"/>
            <a:r>
              <a:rPr lang="en-US" b="1" dirty="0" err="1"/>
              <a:t>i</a:t>
            </a:r>
            <a:r>
              <a:rPr lang="en-US" b="1" dirty="0" err="1" smtClean="0"/>
              <a:t>nt</a:t>
            </a:r>
            <a:r>
              <a:rPr lang="en-US" dirty="0" smtClean="0"/>
              <a:t>		</a:t>
            </a:r>
            <a:r>
              <a:rPr lang="th-TH" dirty="0" smtClean="0"/>
              <a:t>องค์กรนานาชาติ  </a:t>
            </a:r>
            <a:r>
              <a:rPr lang="en-US" dirty="0" smtClean="0"/>
              <a:t>(nato.int)</a:t>
            </a:r>
            <a:endParaRPr lang="th-TH" dirty="0" smtClean="0"/>
          </a:p>
          <a:p>
            <a:pPr lvl="1"/>
            <a:r>
              <a:rPr lang="en-US" b="1" dirty="0" smtClean="0"/>
              <a:t>net</a:t>
            </a:r>
            <a:r>
              <a:rPr lang="en-US" dirty="0" smtClean="0"/>
              <a:t>		</a:t>
            </a:r>
            <a:r>
              <a:rPr lang="th-TH" dirty="0" smtClean="0"/>
              <a:t>หน่วยงานเครือข่าย </a:t>
            </a:r>
            <a:r>
              <a:rPr lang="en-US" dirty="0" smtClean="0"/>
              <a:t>(sura.net)</a:t>
            </a:r>
            <a:endParaRPr lang="th-TH" dirty="0" smtClean="0"/>
          </a:p>
          <a:p>
            <a:pPr lvl="1"/>
            <a:r>
              <a:rPr lang="en-US" b="1" dirty="0"/>
              <a:t>o</a:t>
            </a:r>
            <a:r>
              <a:rPr lang="en-US" b="1" dirty="0" smtClean="0"/>
              <a:t>rg</a:t>
            </a:r>
            <a:r>
              <a:rPr lang="en-US" dirty="0" smtClean="0"/>
              <a:t>		</a:t>
            </a:r>
            <a:r>
              <a:rPr lang="th-TH" dirty="0" smtClean="0"/>
              <a:t>องค์กรที่ไม่แสวงผลกำไร </a:t>
            </a:r>
            <a:r>
              <a:rPr lang="en-US" dirty="0" smtClean="0"/>
              <a:t>(linux.org)</a:t>
            </a:r>
            <a:endParaRPr lang="th-TH" dirty="0" smtClean="0"/>
          </a:p>
          <a:p>
            <a:pPr lvl="1"/>
            <a:r>
              <a:rPr lang="en-US" b="1" dirty="0" err="1" smtClean="0">
                <a:solidFill>
                  <a:srgbClr val="C00000"/>
                </a:solidFill>
              </a:rPr>
              <a:t>gov</a:t>
            </a:r>
            <a:r>
              <a:rPr lang="en-US" dirty="0" smtClean="0">
                <a:solidFill>
                  <a:srgbClr val="C00000"/>
                </a:solidFill>
              </a:rPr>
              <a:t>		</a:t>
            </a:r>
            <a:r>
              <a:rPr lang="th-TH" dirty="0" smtClean="0">
                <a:solidFill>
                  <a:srgbClr val="C00000"/>
                </a:solidFill>
              </a:rPr>
              <a:t>หน่วยงานรัฐบาล </a:t>
            </a:r>
            <a:r>
              <a:rPr lang="en-US" dirty="0" smtClean="0">
                <a:solidFill>
                  <a:srgbClr val="C00000"/>
                </a:solidFill>
              </a:rPr>
              <a:t>(whitehouse.gov)</a:t>
            </a:r>
            <a:endParaRPr lang="th-TH" dirty="0" smtClean="0">
              <a:solidFill>
                <a:srgbClr val="C00000"/>
              </a:solidFill>
            </a:endParaRP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mil</a:t>
            </a:r>
            <a:r>
              <a:rPr lang="en-US" dirty="0" smtClean="0">
                <a:solidFill>
                  <a:srgbClr val="C00000"/>
                </a:solidFill>
              </a:rPr>
              <a:t> 		</a:t>
            </a:r>
            <a:r>
              <a:rPr lang="th-TH" dirty="0" smtClean="0">
                <a:solidFill>
                  <a:srgbClr val="C00000"/>
                </a:solidFill>
              </a:rPr>
              <a:t>หน่วยงานทหาร    </a:t>
            </a:r>
            <a:r>
              <a:rPr lang="en-US" dirty="0" smtClean="0">
                <a:solidFill>
                  <a:srgbClr val="C00000"/>
                </a:solidFill>
              </a:rPr>
              <a:t>(army.mil)</a:t>
            </a:r>
            <a:endParaRPr lang="th-TH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โดเมนประเทศ </a:t>
            </a:r>
            <a:r>
              <a:rPr lang="en-US" dirty="0" smtClean="0"/>
              <a:t>(country domain)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เมื่อ </a:t>
            </a:r>
            <a:r>
              <a:rPr lang="en-US" dirty="0" smtClean="0"/>
              <a:t>internet </a:t>
            </a:r>
            <a:r>
              <a:rPr lang="th-TH" dirty="0" smtClean="0"/>
              <a:t>เริ่มขยายตัวจึงมีโดเมนระดับบนเพื่อใช้งานกับประเทศต่างๆ โดยใช้รหัสย่อประจำชื่อประเทศตามมาตรฐาน </a:t>
            </a:r>
            <a:r>
              <a:rPr lang="en-US" dirty="0" smtClean="0"/>
              <a:t>ISO 3116</a:t>
            </a:r>
          </a:p>
          <a:p>
            <a:pPr lvl="1"/>
            <a:r>
              <a:rPr lang="en-US" b="1" dirty="0" smtClean="0"/>
              <a:t>at</a:t>
            </a:r>
            <a:r>
              <a:rPr lang="en-US" dirty="0" smtClean="0"/>
              <a:t>	</a:t>
            </a:r>
            <a:r>
              <a:rPr lang="th-TH" dirty="0" smtClean="0"/>
              <a:t>ออสเตรีย			</a:t>
            </a:r>
            <a:r>
              <a:rPr lang="en-US" dirty="0" smtClean="0"/>
              <a:t>-- </a:t>
            </a:r>
            <a:r>
              <a:rPr lang="en-US" b="1" dirty="0" smtClean="0"/>
              <a:t> de</a:t>
            </a:r>
            <a:r>
              <a:rPr lang="en-US" dirty="0" smtClean="0"/>
              <a:t>	</a:t>
            </a:r>
            <a:r>
              <a:rPr lang="th-TH" dirty="0" smtClean="0"/>
              <a:t>    เยอรมัน</a:t>
            </a:r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u</a:t>
            </a:r>
            <a:r>
              <a:rPr lang="en-US" dirty="0" smtClean="0"/>
              <a:t>	</a:t>
            </a:r>
            <a:r>
              <a:rPr lang="th-TH" dirty="0" smtClean="0"/>
              <a:t>ออสเตรเลีย		</a:t>
            </a:r>
            <a:r>
              <a:rPr lang="en-US" dirty="0" smtClean="0"/>
              <a:t>-- </a:t>
            </a:r>
            <a:r>
              <a:rPr lang="en-US" b="1" dirty="0" smtClean="0"/>
              <a:t> </a:t>
            </a:r>
            <a:r>
              <a:rPr lang="en-US" b="1" dirty="0" err="1" smtClean="0"/>
              <a:t>es</a:t>
            </a:r>
            <a:r>
              <a:rPr lang="en-US" dirty="0"/>
              <a:t>	 </a:t>
            </a:r>
            <a:r>
              <a:rPr lang="en-US" dirty="0" smtClean="0"/>
              <a:t>  </a:t>
            </a:r>
            <a:r>
              <a:rPr lang="th-TH" dirty="0" smtClean="0"/>
              <a:t>สเปน</a:t>
            </a:r>
          </a:p>
          <a:p>
            <a:pPr lvl="1"/>
            <a:r>
              <a:rPr lang="en-US" b="1" dirty="0" err="1"/>
              <a:t>b</a:t>
            </a:r>
            <a:r>
              <a:rPr lang="en-US" b="1" dirty="0" err="1" smtClean="0"/>
              <a:t>r</a:t>
            </a:r>
            <a:r>
              <a:rPr lang="en-US" dirty="0" smtClean="0"/>
              <a:t>	</a:t>
            </a:r>
            <a:r>
              <a:rPr lang="th-TH" dirty="0" smtClean="0"/>
              <a:t>บราซิล			</a:t>
            </a:r>
            <a:r>
              <a:rPr lang="en-US" dirty="0" smtClean="0"/>
              <a:t>--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fr</a:t>
            </a:r>
            <a:r>
              <a:rPr lang="en-US" dirty="0" smtClean="0"/>
              <a:t>      </a:t>
            </a:r>
            <a:r>
              <a:rPr lang="th-TH" dirty="0" smtClean="0"/>
              <a:t>ฝรั่งเศส</a:t>
            </a:r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a</a:t>
            </a:r>
            <a:r>
              <a:rPr lang="en-US" dirty="0" smtClean="0"/>
              <a:t>	</a:t>
            </a:r>
            <a:r>
              <a:rPr lang="th-TH" dirty="0" smtClean="0"/>
              <a:t>แคนนาดา                               </a:t>
            </a:r>
            <a:r>
              <a:rPr lang="en-US" dirty="0" smtClean="0"/>
              <a:t>--   </a:t>
            </a:r>
            <a:r>
              <a:rPr lang="en-US" b="1" dirty="0" smtClean="0"/>
              <a:t>it </a:t>
            </a:r>
            <a:r>
              <a:rPr lang="en-US" dirty="0" smtClean="0"/>
              <a:t>      </a:t>
            </a:r>
            <a:r>
              <a:rPr lang="th-TH" dirty="0" smtClean="0"/>
              <a:t>อิตาลี</a:t>
            </a:r>
          </a:p>
          <a:p>
            <a:pPr lvl="1"/>
            <a:r>
              <a:rPr lang="en-US" b="1" dirty="0" err="1"/>
              <a:t>c</a:t>
            </a:r>
            <a:r>
              <a:rPr lang="en-US" b="1" dirty="0" err="1" smtClean="0"/>
              <a:t>h</a:t>
            </a:r>
            <a:r>
              <a:rPr lang="en-US" dirty="0" smtClean="0"/>
              <a:t>	</a:t>
            </a:r>
            <a:r>
              <a:rPr lang="th-TH" dirty="0" smtClean="0"/>
              <a:t>สวิตเซอร์แลนด์		</a:t>
            </a:r>
            <a:r>
              <a:rPr lang="en-US" dirty="0" smtClean="0"/>
              <a:t>--  </a:t>
            </a:r>
            <a:r>
              <a:rPr lang="en-US" b="1" dirty="0" smtClean="0"/>
              <a:t> </a:t>
            </a:r>
            <a:r>
              <a:rPr lang="en-US" b="1" dirty="0" err="1" smtClean="0"/>
              <a:t>kr</a:t>
            </a:r>
            <a:r>
              <a:rPr lang="en-US" b="1" dirty="0" smtClean="0"/>
              <a:t>      </a:t>
            </a:r>
            <a:r>
              <a:rPr lang="th-TH" dirty="0" smtClean="0"/>
              <a:t>เกาหลี</a:t>
            </a:r>
          </a:p>
          <a:p>
            <a:r>
              <a:rPr lang="th-TH" dirty="0" smtClean="0"/>
              <a:t>แต่โดเมนไม่ได้สะท้อนถึงตำแหน่งที่อยู่จริงทางกายภาคของเครื่องคอมพิวเตอร์ที่อยู่ใต้โดเมน เช่น เครื่องที่อยู่ใต้โดเมน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th-TH" dirty="0" smtClean="0"/>
              <a:t>ไม่จำเป็นจะต้องตั้งอยู่ที่ประเทศไทยเสมอไป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Delegation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ไม่มีองค์กรไหนในโลก ที่มีฐานข้อมูลครอบคลุมทั้งโครงสร้างของโดเมน หากแต่ใช้</a:t>
            </a:r>
            <a:r>
              <a:rPr lang="th-TH" dirty="0" smtClean="0">
                <a:solidFill>
                  <a:schemeClr val="tx2">
                    <a:lumMod val="50000"/>
                  </a:schemeClr>
                </a:solidFill>
              </a:rPr>
              <a:t>การ 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มอบอำนาจการดูแลโดเมน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(domain delegation)</a:t>
            </a:r>
          </a:p>
          <a:p>
            <a:r>
              <a:rPr lang="th-TH" dirty="0" smtClean="0"/>
              <a:t>ความหมายของการ มอบอำนาจการดูแลโดเมน คือ ผู้ดูแลโดเมนระดับบนไม่จัดการโดเมนระดับล่างโดยตรง แต่มอบอำนาจใช้ผู้ดูแลโดเมนระดับล่างมีสิทธิ์ขาดในการดำเนินการทุกอย่างภายในโดเมนระดับล่างนั้น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โซน </a:t>
            </a:r>
            <a:r>
              <a:rPr lang="en-US" dirty="0" smtClean="0"/>
              <a:t>(Zone)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โซน คือ ต้นไม้ย่อยใน </a:t>
            </a:r>
            <a:r>
              <a:rPr lang="en-US" sz="2400" dirty="0" smtClean="0"/>
              <a:t>DNS </a:t>
            </a:r>
            <a:r>
              <a:rPr lang="th-TH" sz="2400" dirty="0" smtClean="0"/>
              <a:t>ที่มีการดูแลจัดการแยกออกไป หรือ มีการมอบอำนาจหน้าที่ให้มีผู้ดูแลเฉพาะ </a:t>
            </a:r>
          </a:p>
          <a:p>
            <a:r>
              <a:rPr lang="th-TH" sz="2400" dirty="0" smtClean="0"/>
              <a:t>โซนที่พบได้ตามปกติ คือ แต่ละโดเมนระดับที่ 2 เช่น </a:t>
            </a:r>
            <a:r>
              <a:rPr lang="en-US" sz="2400" dirty="0" smtClean="0"/>
              <a:t>mit.edu</a:t>
            </a:r>
          </a:p>
          <a:p>
            <a:r>
              <a:rPr lang="th-TH" sz="2400" dirty="0" smtClean="0"/>
              <a:t>เมื่อผู้ดูแลระบบได้รับมอบอำนาจจัดการโซน ผู้ดูแลระบบจะติดตั้ง </a:t>
            </a:r>
            <a:r>
              <a:rPr lang="en-US" sz="2400" dirty="0" smtClean="0"/>
              <a:t>name server </a:t>
            </a:r>
            <a:r>
              <a:rPr lang="th-TH" sz="2400" dirty="0" smtClean="0"/>
              <a:t>ประจำโซน และ สร้างฐานข้อมูลเพื่อเก็บชื่อเครื่องกับ </a:t>
            </a:r>
            <a:r>
              <a:rPr lang="en-US" sz="2400" dirty="0" err="1" smtClean="0"/>
              <a:t>ip</a:t>
            </a:r>
            <a:r>
              <a:rPr lang="en-US" sz="2400" dirty="0"/>
              <a:t> </a:t>
            </a:r>
            <a:r>
              <a:rPr lang="en-US" sz="2400" dirty="0" smtClean="0"/>
              <a:t>address </a:t>
            </a:r>
            <a:r>
              <a:rPr lang="th-TH" sz="2400" dirty="0" smtClean="0"/>
              <a:t>ในโซนด้วยตัวเอง</a:t>
            </a:r>
            <a:endParaRPr lang="th-TH" sz="2400" dirty="0"/>
          </a:p>
        </p:txBody>
      </p:sp>
      <p:sp>
        <p:nvSpPr>
          <p:cNvPr id="4" name="วงรี 3"/>
          <p:cNvSpPr/>
          <p:nvPr/>
        </p:nvSpPr>
        <p:spPr>
          <a:xfrm>
            <a:off x="2786050" y="5143488"/>
            <a:ext cx="4143404" cy="171451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3000364" y="364329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4143372" y="407191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4786314" y="471486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3571868" y="471486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วงรี 8"/>
          <p:cNvSpPr/>
          <p:nvPr/>
        </p:nvSpPr>
        <p:spPr>
          <a:xfrm>
            <a:off x="4786314" y="5500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ามเหลี่ยมหน้าจั่ว 9"/>
          <p:cNvSpPr/>
          <p:nvPr/>
        </p:nvSpPr>
        <p:spPr>
          <a:xfrm>
            <a:off x="4071934" y="4214794"/>
            <a:ext cx="285752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ามเหลี่ยมหน้าจั่ว 10"/>
          <p:cNvSpPr/>
          <p:nvPr/>
        </p:nvSpPr>
        <p:spPr>
          <a:xfrm>
            <a:off x="3500430" y="4857736"/>
            <a:ext cx="285752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ามเหลี่ยมหน้าจั่ว 11"/>
          <p:cNvSpPr/>
          <p:nvPr/>
        </p:nvSpPr>
        <p:spPr>
          <a:xfrm>
            <a:off x="4714876" y="4857736"/>
            <a:ext cx="285752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3" name="ตัวเชื่อมต่อตรง 12"/>
          <p:cNvCxnSpPr>
            <a:stCxn id="5" idx="6"/>
            <a:endCxn id="6" idx="2"/>
          </p:cNvCxnSpPr>
          <p:nvPr/>
        </p:nvCxnSpPr>
        <p:spPr>
          <a:xfrm>
            <a:off x="3143240" y="3714728"/>
            <a:ext cx="1000132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>
            <a:stCxn id="10" idx="2"/>
            <a:endCxn id="8" idx="0"/>
          </p:cNvCxnSpPr>
          <p:nvPr/>
        </p:nvCxnSpPr>
        <p:spPr>
          <a:xfrm rot="5400000">
            <a:off x="3679025" y="4321951"/>
            <a:ext cx="357190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>
            <a:stCxn id="10" idx="4"/>
            <a:endCxn id="7" idx="0"/>
          </p:cNvCxnSpPr>
          <p:nvPr/>
        </p:nvCxnSpPr>
        <p:spPr>
          <a:xfrm rot="16200000" flipH="1">
            <a:off x="4429124" y="4286232"/>
            <a:ext cx="357190" cy="50006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>
            <a:stCxn id="12" idx="0"/>
            <a:endCxn id="9" idx="0"/>
          </p:cNvCxnSpPr>
          <p:nvPr/>
        </p:nvCxnSpPr>
        <p:spPr>
          <a:xfrm rot="16200000" flipH="1">
            <a:off x="4536281" y="5179207"/>
            <a:ext cx="642942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>
            <a:stCxn id="9" idx="2"/>
          </p:cNvCxnSpPr>
          <p:nvPr/>
        </p:nvCxnSpPr>
        <p:spPr>
          <a:xfrm rot="10800000" flipV="1">
            <a:off x="3500430" y="5572116"/>
            <a:ext cx="1285884" cy="50006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>
            <a:stCxn id="9" idx="3"/>
          </p:cNvCxnSpPr>
          <p:nvPr/>
        </p:nvCxnSpPr>
        <p:spPr>
          <a:xfrm rot="5400000">
            <a:off x="4536281" y="5729787"/>
            <a:ext cx="378114" cy="1638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วงรี 18"/>
          <p:cNvSpPr/>
          <p:nvPr/>
        </p:nvSpPr>
        <p:spPr>
          <a:xfrm>
            <a:off x="3428992" y="6072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วงรี 19"/>
          <p:cNvSpPr/>
          <p:nvPr/>
        </p:nvSpPr>
        <p:spPr>
          <a:xfrm>
            <a:off x="4572000" y="6000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วงรี 20"/>
          <p:cNvSpPr/>
          <p:nvPr/>
        </p:nvSpPr>
        <p:spPr>
          <a:xfrm>
            <a:off x="5286380" y="6000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วงรี 21"/>
          <p:cNvSpPr/>
          <p:nvPr/>
        </p:nvSpPr>
        <p:spPr>
          <a:xfrm>
            <a:off x="6215074" y="6000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3" name="ตัวเชื่อมต่อตรง 22"/>
          <p:cNvCxnSpPr>
            <a:stCxn id="9" idx="5"/>
            <a:endCxn id="21" idx="0"/>
          </p:cNvCxnSpPr>
          <p:nvPr/>
        </p:nvCxnSpPr>
        <p:spPr>
          <a:xfrm rot="16200000" flipH="1">
            <a:off x="4943985" y="5586911"/>
            <a:ext cx="378114" cy="44955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>
            <a:stCxn id="9" idx="6"/>
            <a:endCxn id="22" idx="0"/>
          </p:cNvCxnSpPr>
          <p:nvPr/>
        </p:nvCxnSpPr>
        <p:spPr>
          <a:xfrm>
            <a:off x="4929190" y="5572116"/>
            <a:ext cx="1357322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วงรี 24"/>
          <p:cNvSpPr/>
          <p:nvPr/>
        </p:nvSpPr>
        <p:spPr>
          <a:xfrm>
            <a:off x="4214810" y="6500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วงรี 25"/>
          <p:cNvSpPr/>
          <p:nvPr/>
        </p:nvSpPr>
        <p:spPr>
          <a:xfrm>
            <a:off x="4572000" y="6500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วงรี 26"/>
          <p:cNvSpPr/>
          <p:nvPr/>
        </p:nvSpPr>
        <p:spPr>
          <a:xfrm>
            <a:off x="4929190" y="6500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วงรี 40"/>
          <p:cNvSpPr/>
          <p:nvPr/>
        </p:nvSpPr>
        <p:spPr>
          <a:xfrm>
            <a:off x="4143372" y="5286364"/>
            <a:ext cx="1285884" cy="571504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8" name="ตัวเชื่อมต่อตรง 27"/>
          <p:cNvCxnSpPr>
            <a:stCxn id="20" idx="3"/>
            <a:endCxn id="25" idx="0"/>
          </p:cNvCxnSpPr>
          <p:nvPr/>
        </p:nvCxnSpPr>
        <p:spPr>
          <a:xfrm rot="5400000">
            <a:off x="4250529" y="6158415"/>
            <a:ext cx="378114" cy="3066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>
            <a:stCxn id="20" idx="4"/>
            <a:endCxn id="26" idx="0"/>
          </p:cNvCxnSpPr>
          <p:nvPr/>
        </p:nvCxnSpPr>
        <p:spPr>
          <a:xfrm rot="5400000">
            <a:off x="4464843" y="6322215"/>
            <a:ext cx="35719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ตัวเชื่อมต่อตรง 29"/>
          <p:cNvCxnSpPr>
            <a:stCxn id="20" idx="5"/>
            <a:endCxn id="27" idx="0"/>
          </p:cNvCxnSpPr>
          <p:nvPr/>
        </p:nvCxnSpPr>
        <p:spPr>
          <a:xfrm rot="16200000" flipH="1">
            <a:off x="4658233" y="6158415"/>
            <a:ext cx="378114" cy="3066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28860" y="3500414"/>
            <a:ext cx="599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ราก</a:t>
            </a:r>
            <a:endParaRPr lang="th-TH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14810" y="3786166"/>
            <a:ext cx="502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</a:t>
            </a:r>
            <a:endParaRPr lang="th-TH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29190" y="4429108"/>
            <a:ext cx="5132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</a:t>
            </a:r>
            <a:endParaRPr lang="th-TH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071802" y="4429108"/>
            <a:ext cx="543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go</a:t>
            </a:r>
            <a:endParaRPr lang="th-TH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929190" y="5214926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kmutnb</a:t>
            </a:r>
            <a:endParaRPr lang="th-TH" b="1" dirty="0"/>
          </a:p>
        </p:txBody>
      </p:sp>
      <p:cxnSp>
        <p:nvCxnSpPr>
          <p:cNvPr id="36" name="ลูกศรเชื่อมต่อแบบตรง 35"/>
          <p:cNvCxnSpPr/>
          <p:nvPr/>
        </p:nvCxnSpPr>
        <p:spPr>
          <a:xfrm>
            <a:off x="1785918" y="4857736"/>
            <a:ext cx="2500330" cy="500066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1472" y="4500546"/>
            <a:ext cx="13227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          โซน </a:t>
            </a:r>
            <a:endParaRPr lang="en-US" dirty="0" smtClean="0"/>
          </a:p>
          <a:p>
            <a:r>
              <a:rPr lang="en-US" dirty="0" err="1" smtClean="0"/>
              <a:t>kmutnb</a:t>
            </a:r>
            <a:endParaRPr lang="th-TH" dirty="0"/>
          </a:p>
        </p:txBody>
      </p:sp>
      <p:cxnSp>
        <p:nvCxnSpPr>
          <p:cNvPr id="38" name="ลูกศรเชื่อมต่อแบบตรง 37"/>
          <p:cNvCxnSpPr>
            <a:endCxn id="35" idx="0"/>
          </p:cNvCxnSpPr>
          <p:nvPr/>
        </p:nvCxnSpPr>
        <p:spPr>
          <a:xfrm rot="10800000" flipV="1">
            <a:off x="5605016" y="4429108"/>
            <a:ext cx="967248" cy="785818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572264" y="3929042"/>
            <a:ext cx="13227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โดเมน </a:t>
            </a:r>
            <a:endParaRPr lang="en-US" dirty="0" smtClean="0"/>
          </a:p>
          <a:p>
            <a:r>
              <a:rPr lang="en-US" dirty="0" err="1" smtClean="0"/>
              <a:t>kmutnb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Server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ผู้ดูแลโซนมีหน้าติดตั้ง </a:t>
            </a:r>
            <a:r>
              <a:rPr lang="th-TH" b="1" dirty="0" err="1" smtClean="0">
                <a:solidFill>
                  <a:srgbClr val="C00000"/>
                </a:solidFill>
              </a:rPr>
              <a:t>เนม</a:t>
            </a:r>
            <a:r>
              <a:rPr lang="th-TH" b="1" dirty="0" smtClean="0">
                <a:solidFill>
                  <a:srgbClr val="C00000"/>
                </a:solidFill>
              </a:rPr>
              <a:t>เซอร์ฟเวอร์หลัก </a:t>
            </a:r>
            <a:r>
              <a:rPr lang="en-US" b="1" dirty="0" smtClean="0">
                <a:solidFill>
                  <a:srgbClr val="C00000"/>
                </a:solidFill>
              </a:rPr>
              <a:t>(master name server</a:t>
            </a:r>
            <a:r>
              <a:rPr lang="en-US" b="1" dirty="0" smtClean="0"/>
              <a:t>)</a:t>
            </a:r>
            <a:r>
              <a:rPr lang="en-US" dirty="0" smtClean="0"/>
              <a:t>  </a:t>
            </a:r>
            <a:r>
              <a:rPr lang="th-TH" dirty="0" smtClean="0"/>
              <a:t>หนึ่งเครื่องประจำโซน  และ </a:t>
            </a:r>
            <a:r>
              <a:rPr lang="th-TH" b="1" dirty="0" err="1" smtClean="0">
                <a:solidFill>
                  <a:schemeClr val="accent4">
                    <a:lumMod val="50000"/>
                  </a:schemeClr>
                </a:solidFill>
              </a:rPr>
              <a:t>เนม</a:t>
            </a:r>
            <a:r>
              <a:rPr lang="th-TH" b="1" dirty="0" smtClean="0">
                <a:solidFill>
                  <a:schemeClr val="accent4">
                    <a:lumMod val="50000"/>
                  </a:schemeClr>
                </a:solidFill>
              </a:rPr>
              <a:t>เซอร์ฟเวอร์รอง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(slave name server)</a:t>
            </a:r>
          </a:p>
          <a:p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เครื่อง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หลัก และ รองจะต้องเป็นเครื่องคนละเครื่องกันเพื่อใช้ทดแทนกันได้ เมื่อมีเครื่องใดผิดปกติ</a:t>
            </a:r>
          </a:p>
          <a:p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โซน มี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หลักได้เพียง 1 เครื่อง แต่สามารถมี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รองได้หลายเครื่อง</a:t>
            </a:r>
          </a:p>
          <a:p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ผู้ดูแลโซนจะเพิ่มหรือลบชื่อ</a:t>
            </a:r>
            <a:r>
              <a:rPr lang="th-TH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โฮสต์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หรือเปลี่ยนแปลงข้อมูลจาก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หลักเท่านั้น เมื่อถึงเวลาที่กำหนด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รองจะติดต่อแล้วทำการถ่ายโอนข้อมูลกับ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หลักโดยอัตโนมัติ เรียกว่า </a:t>
            </a:r>
            <a:r>
              <a:rPr lang="th-TH" b="1" dirty="0" smtClean="0">
                <a:solidFill>
                  <a:srgbClr val="C00000"/>
                </a:solidFill>
              </a:rPr>
              <a:t>การถ่ายโอนโซน </a:t>
            </a:r>
            <a:r>
              <a:rPr lang="en-US" b="1" dirty="0" smtClean="0">
                <a:solidFill>
                  <a:srgbClr val="C00000"/>
                </a:solidFill>
              </a:rPr>
              <a:t>(zone transfer)</a:t>
            </a:r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DNS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กระบวนการทำงานของ </a:t>
            </a:r>
            <a:r>
              <a:rPr lang="en-US" dirty="0" smtClean="0"/>
              <a:t>DNS </a:t>
            </a:r>
            <a:r>
              <a:rPr lang="th-TH" dirty="0" smtClean="0"/>
              <a:t>ประกอบด้วย </a:t>
            </a:r>
            <a:endParaRPr lang="en-US" dirty="0" smtClean="0"/>
          </a:p>
          <a:p>
            <a:pPr lvl="1"/>
            <a:r>
              <a:rPr lang="en-US" b="1" dirty="0" smtClean="0"/>
              <a:t>resolver (</a:t>
            </a:r>
            <a:r>
              <a:rPr lang="th-TH" b="1" dirty="0" smtClean="0"/>
              <a:t>รีโซล</a:t>
            </a:r>
            <a:r>
              <a:rPr lang="th-TH" b="1" dirty="0" err="1" smtClean="0"/>
              <a:t>เวอร์</a:t>
            </a:r>
            <a:r>
              <a:rPr lang="en-US" b="1" dirty="0" smtClean="0"/>
              <a:t>) </a:t>
            </a:r>
            <a:r>
              <a:rPr lang="th-TH" dirty="0" smtClean="0"/>
              <a:t>คือ</a:t>
            </a:r>
            <a:r>
              <a:rPr lang="th-TH" b="1" dirty="0" smtClean="0"/>
              <a:t> </a:t>
            </a:r>
            <a:r>
              <a:rPr lang="en-US" dirty="0" smtClean="0"/>
              <a:t>client </a:t>
            </a:r>
            <a:r>
              <a:rPr lang="th-TH" dirty="0" smtClean="0"/>
              <a:t>ที่ขอบริการ </a:t>
            </a:r>
            <a:r>
              <a:rPr lang="en-US" dirty="0" smtClean="0"/>
              <a:t>DNS</a:t>
            </a:r>
          </a:p>
          <a:p>
            <a:pPr lvl="2"/>
            <a:r>
              <a:rPr lang="th-TH" dirty="0" smtClean="0"/>
              <a:t>หน้าที่ของ </a:t>
            </a:r>
            <a:r>
              <a:rPr lang="en-US" dirty="0" smtClean="0"/>
              <a:t>resolver </a:t>
            </a:r>
            <a:r>
              <a:rPr lang="th-TH" dirty="0" smtClean="0"/>
              <a:t>คือรับคำสั่งจากโปรแกรมประยุกต์ที่ขอสอบถามข้อมูลจาก </a:t>
            </a:r>
            <a:r>
              <a:rPr lang="en-US" dirty="0" smtClean="0"/>
              <a:t>name server </a:t>
            </a:r>
            <a:r>
              <a:rPr lang="th-TH" dirty="0" smtClean="0"/>
              <a:t>และนำผลลัพธ์ที่ได้ส่งคืนให้โปรแกรมประยุกต์</a:t>
            </a:r>
          </a:p>
          <a:p>
            <a:pPr lvl="2"/>
            <a:r>
              <a:rPr lang="en-US" dirty="0" smtClean="0"/>
              <a:t>Resolver </a:t>
            </a:r>
            <a:r>
              <a:rPr lang="th-TH" dirty="0" smtClean="0"/>
              <a:t>ใน </a:t>
            </a:r>
            <a:r>
              <a:rPr lang="en-US" dirty="0" smtClean="0"/>
              <a:t>UNIX </a:t>
            </a:r>
            <a:r>
              <a:rPr lang="th-TH" dirty="0" smtClean="0"/>
              <a:t>อาศัยแฟ้ม </a:t>
            </a:r>
            <a:r>
              <a:rPr lang="en-US" dirty="0" smtClean="0"/>
              <a:t>/etc/</a:t>
            </a:r>
            <a:r>
              <a:rPr lang="en-US" dirty="0" err="1" smtClean="0"/>
              <a:t>resolv.conf</a:t>
            </a:r>
            <a:r>
              <a:rPr lang="en-US" dirty="0" smtClean="0"/>
              <a:t> </a:t>
            </a:r>
            <a:r>
              <a:rPr lang="th-TH" dirty="0" smtClean="0"/>
              <a:t>ที่กำหนดว่าเครื่องนั้นอยู่ในโดเมนใด และต้องติดต่อกับ </a:t>
            </a:r>
            <a:r>
              <a:rPr lang="en-US" dirty="0" smtClean="0"/>
              <a:t>name server </a:t>
            </a:r>
            <a:r>
              <a:rPr lang="th-TH" dirty="0" smtClean="0"/>
              <a:t>ใด</a:t>
            </a:r>
          </a:p>
          <a:p>
            <a:pPr lvl="2">
              <a:buNone/>
            </a:pPr>
            <a:endParaRPr lang="th-TH" dirty="0" smtClean="0"/>
          </a:p>
          <a:p>
            <a:pPr lvl="2">
              <a:buNone/>
            </a:pPr>
            <a:r>
              <a:rPr lang="en-US" b="1" dirty="0" smtClean="0">
                <a:solidFill>
                  <a:srgbClr val="C00000"/>
                </a:solidFill>
              </a:rPr>
              <a:t>/etc/</a:t>
            </a:r>
            <a:r>
              <a:rPr lang="en-US" b="1" dirty="0" err="1" smtClean="0">
                <a:solidFill>
                  <a:srgbClr val="C00000"/>
                </a:solidFill>
              </a:rPr>
              <a:t>resolv.conf</a:t>
            </a:r>
            <a:endParaRPr lang="en-US" b="1" dirty="0" smtClean="0">
              <a:solidFill>
                <a:srgbClr val="C00000"/>
              </a:solidFill>
            </a:endParaRPr>
          </a:p>
          <a:p>
            <a:pPr lvl="2">
              <a:buNone/>
            </a:pPr>
            <a:r>
              <a:rPr lang="en-US" dirty="0" smtClean="0"/>
              <a:t>		domain  kmutnb.ac.th</a:t>
            </a:r>
          </a:p>
          <a:p>
            <a:pPr lvl="2">
              <a:buNone/>
            </a:pPr>
            <a:r>
              <a:rPr lang="en-US" dirty="0" smtClean="0"/>
              <a:t>		</a:t>
            </a:r>
            <a:r>
              <a:rPr lang="en-US" dirty="0" err="1" smtClean="0"/>
              <a:t>nameserver</a:t>
            </a:r>
            <a:r>
              <a:rPr lang="en-US" dirty="0" smtClean="0"/>
              <a:t>  202.44…..</a:t>
            </a:r>
          </a:p>
          <a:p>
            <a:pPr lvl="2">
              <a:buNone/>
            </a:pPr>
            <a:r>
              <a:rPr lang="en-US" dirty="0" smtClean="0"/>
              <a:t>		</a:t>
            </a:r>
            <a:r>
              <a:rPr lang="en-US" dirty="0" err="1" smtClean="0"/>
              <a:t>nameserver</a:t>
            </a:r>
            <a:r>
              <a:rPr lang="en-US" dirty="0" smtClean="0"/>
              <a:t>  202.44….</a:t>
            </a:r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รีโซล</a:t>
            </a:r>
            <a:r>
              <a:rPr lang="th-TH" dirty="0" err="1" smtClean="0"/>
              <a:t>เวอร์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server </a:t>
            </a:r>
            <a:r>
              <a:rPr lang="th-TH" dirty="0" smtClean="0"/>
              <a:t>ไม่ได้เพียงให้บริการข้อมูลในโซนที่อยู่ภายใต้อำนาจหน้าที่เท่านั้นหากแต่ต้องให้บริการสืบค้นข้อมูลอื่นได้ทั่วทั้ง </a:t>
            </a:r>
            <a:r>
              <a:rPr lang="en-US" dirty="0" smtClean="0"/>
              <a:t>namespace </a:t>
            </a:r>
            <a:r>
              <a:rPr lang="th-TH" dirty="0" smtClean="0"/>
              <a:t>ที่ไม่ได้อยู่ในอำนาจหน้าที่ของตนเองด้วย</a:t>
            </a:r>
          </a:p>
          <a:p>
            <a:r>
              <a:rPr lang="th-TH" dirty="0" smtClean="0"/>
              <a:t>กระบวนการสืบค้นของ</a:t>
            </a:r>
            <a:r>
              <a:rPr lang="en-US" dirty="0" smtClean="0"/>
              <a:t> name server </a:t>
            </a:r>
            <a:r>
              <a:rPr lang="th-TH" dirty="0" smtClean="0"/>
              <a:t>เรียกว่า </a:t>
            </a:r>
            <a:r>
              <a:rPr lang="th-TH" b="1" dirty="0" err="1" smtClean="0">
                <a:solidFill>
                  <a:srgbClr val="C00000"/>
                </a:solidFill>
              </a:rPr>
              <a:t>เนมเรโซลู</a:t>
            </a:r>
            <a:r>
              <a:rPr lang="th-TH" b="1" dirty="0" smtClean="0">
                <a:solidFill>
                  <a:srgbClr val="C00000"/>
                </a:solidFill>
              </a:rPr>
              <a:t>ชัน</a:t>
            </a:r>
            <a:r>
              <a:rPr lang="en-US" b="1" dirty="0" smtClean="0">
                <a:solidFill>
                  <a:srgbClr val="C00000"/>
                </a:solidFill>
              </a:rPr>
              <a:t>(name resolution)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หรือ เรียกสั้นๆ ว่า </a:t>
            </a:r>
            <a:r>
              <a:rPr lang="en-US" b="1" dirty="0" smtClean="0">
                <a:solidFill>
                  <a:srgbClr val="C00000"/>
                </a:solidFill>
              </a:rPr>
              <a:t>resolution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แต่ละเครื่องต่างมีข้อมูลเฉพาะโซนที่ดูแลอยู่เท่านั้น หากรีโซล</a:t>
            </a:r>
            <a:r>
              <a:rPr lang="th-TH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เวอร์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ร้องขอ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IP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ในโซนอื่น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name server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จำเป็นจะต้องติดต่อกับ </a:t>
            </a:r>
            <a:r>
              <a:rPr lang="en-US" b="1" dirty="0" smtClean="0">
                <a:solidFill>
                  <a:srgbClr val="002060"/>
                </a:solidFill>
              </a:rPr>
              <a:t>root name server</a:t>
            </a:r>
            <a:endParaRPr lang="th-TH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name server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name server </a:t>
            </a:r>
            <a:r>
              <a:rPr lang="th-TH" dirty="0" smtClean="0"/>
              <a:t>จะเก็บชื่อและ </a:t>
            </a:r>
            <a:r>
              <a:rPr lang="en-US" dirty="0" smtClean="0"/>
              <a:t>IP address </a:t>
            </a:r>
            <a:r>
              <a:rPr lang="th-TH" dirty="0" smtClean="0"/>
              <a:t>ของ </a:t>
            </a:r>
            <a:r>
              <a:rPr lang="en-US" dirty="0" smtClean="0"/>
              <a:t>name server </a:t>
            </a:r>
            <a:r>
              <a:rPr lang="th-TH" dirty="0" smtClean="0"/>
              <a:t>ระดับบนเพื่อเป็นทางเข้าไปยังแต่ละโดเมน ซึ่ง </a:t>
            </a:r>
            <a:r>
              <a:rPr lang="en-US" dirty="0" smtClean="0"/>
              <a:t>name server </a:t>
            </a:r>
            <a:r>
              <a:rPr lang="th-TH" dirty="0" smtClean="0"/>
              <a:t>ระดับบนไปจะมีชื่อ และ </a:t>
            </a:r>
            <a:r>
              <a:rPr lang="en-US" dirty="0" smtClean="0"/>
              <a:t>IP address </a:t>
            </a:r>
            <a:r>
              <a:rPr lang="th-TH" dirty="0" smtClean="0"/>
              <a:t>ของ </a:t>
            </a:r>
            <a:r>
              <a:rPr lang="en-US" dirty="0" smtClean="0"/>
              <a:t>name server </a:t>
            </a:r>
            <a:r>
              <a:rPr lang="th-TH" dirty="0" smtClean="0"/>
              <a:t>ที่อยู่ในชั้นถัดไป</a:t>
            </a:r>
          </a:p>
          <a:p>
            <a:r>
              <a:rPr lang="en-US" dirty="0" smtClean="0"/>
              <a:t>Root name server </a:t>
            </a:r>
            <a:r>
              <a:rPr lang="th-TH" dirty="0" smtClean="0"/>
              <a:t>มีความสำคัญอย่างยิ่งใน</a:t>
            </a:r>
            <a:r>
              <a:rPr lang="th-TH" dirty="0" err="1" smtClean="0"/>
              <a:t>กระบวนการเรโซลู</a:t>
            </a:r>
            <a:r>
              <a:rPr lang="th-TH" dirty="0" smtClean="0"/>
              <a:t>ชัน หาก </a:t>
            </a:r>
            <a:r>
              <a:rPr lang="en-US" dirty="0" smtClean="0"/>
              <a:t>root name server </a:t>
            </a:r>
            <a:r>
              <a:rPr lang="th-TH" dirty="0" smtClean="0"/>
              <a:t>ไม่สามารถให้บริการได้  </a:t>
            </a:r>
            <a:r>
              <a:rPr lang="th-TH" dirty="0" err="1" smtClean="0"/>
              <a:t>กระบวนการเรโซลู</a:t>
            </a:r>
            <a:r>
              <a:rPr lang="th-TH" dirty="0" smtClean="0"/>
              <a:t>ชันทั่วทั้ง </a:t>
            </a:r>
            <a:r>
              <a:rPr lang="en-US" dirty="0" smtClean="0"/>
              <a:t>internet </a:t>
            </a:r>
            <a:r>
              <a:rPr lang="th-TH" dirty="0" smtClean="0"/>
              <a:t>จะหยุดชะงัก ด้วยเหตุนี้ใน </a:t>
            </a:r>
            <a:r>
              <a:rPr lang="en-US" dirty="0" smtClean="0"/>
              <a:t>internet </a:t>
            </a:r>
            <a:r>
              <a:rPr lang="th-TH" dirty="0" smtClean="0"/>
              <a:t>จึงมี </a:t>
            </a:r>
            <a:r>
              <a:rPr lang="en-US" dirty="0" smtClean="0"/>
              <a:t>root name server </a:t>
            </a:r>
            <a:r>
              <a:rPr lang="th-TH" dirty="0" smtClean="0"/>
              <a:t>กระจายอยู่ทั่วโลก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Resolver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 smtClean="0"/>
              <a:t>มีการทำงานอยู่ 2 แบบ คือ</a:t>
            </a:r>
          </a:p>
          <a:p>
            <a:pPr lvl="1"/>
            <a:r>
              <a:rPr lang="th-TH" dirty="0" smtClean="0"/>
              <a:t>แบบทำซ้ำ </a:t>
            </a:r>
            <a:r>
              <a:rPr lang="en-US" dirty="0" smtClean="0"/>
              <a:t>(Iterative)</a:t>
            </a:r>
          </a:p>
          <a:p>
            <a:pPr lvl="1"/>
            <a:r>
              <a:rPr lang="th-TH" dirty="0" smtClean="0"/>
              <a:t>แบบเวียนซ้ำ</a:t>
            </a:r>
            <a:r>
              <a:rPr lang="en-US" dirty="0" smtClean="0"/>
              <a:t> (Recursive)</a:t>
            </a:r>
          </a:p>
          <a:p>
            <a:r>
              <a:rPr lang="th-TH" b="1" dirty="0" smtClean="0"/>
              <a:t>แบบทำซ้ำ </a:t>
            </a:r>
            <a:r>
              <a:rPr lang="en-US" b="1" dirty="0" smtClean="0"/>
              <a:t>(Iterative)</a:t>
            </a:r>
          </a:p>
          <a:p>
            <a:pPr lvl="1"/>
            <a:r>
              <a:rPr lang="en-US" dirty="0" smtClean="0"/>
              <a:t>Resolver </a:t>
            </a:r>
            <a:r>
              <a:rPr lang="th-TH" dirty="0" smtClean="0"/>
              <a:t>จะทำการสอบถามไปยัง </a:t>
            </a:r>
            <a:r>
              <a:rPr lang="en-US" dirty="0" smtClean="0"/>
              <a:t>name server </a:t>
            </a:r>
            <a:r>
              <a:rPr lang="th-TH" dirty="0" smtClean="0"/>
              <a:t>หาก </a:t>
            </a:r>
            <a:r>
              <a:rPr lang="en-US" dirty="0" smtClean="0"/>
              <a:t>name server </a:t>
            </a:r>
            <a:r>
              <a:rPr lang="th-TH" dirty="0" smtClean="0"/>
              <a:t>ไม่สามารถตอบได้  ก็จะส่ง </a:t>
            </a:r>
            <a:r>
              <a:rPr lang="en-US" dirty="0" smtClean="0"/>
              <a:t>IP address </a:t>
            </a:r>
            <a:r>
              <a:rPr lang="th-TH" dirty="0" smtClean="0"/>
              <a:t>ของ </a:t>
            </a:r>
            <a:r>
              <a:rPr lang="en-US" dirty="0" smtClean="0"/>
              <a:t>name server </a:t>
            </a:r>
            <a:r>
              <a:rPr lang="th-TH" dirty="0" smtClean="0"/>
              <a:t>อื่นมาให้ </a:t>
            </a:r>
            <a:r>
              <a:rPr lang="en-US" dirty="0" smtClean="0"/>
              <a:t>resolver </a:t>
            </a:r>
            <a:r>
              <a:rPr lang="th-TH" dirty="0" smtClean="0"/>
              <a:t>ไปสอบถามต่อเอง</a:t>
            </a:r>
            <a:endParaRPr lang="en-US" dirty="0" smtClean="0"/>
          </a:p>
          <a:p>
            <a:r>
              <a:rPr lang="th-TH" b="1" dirty="0" smtClean="0"/>
              <a:t>แบบเวียนซ้ำ </a:t>
            </a:r>
            <a:r>
              <a:rPr lang="en-US" b="1" dirty="0" smtClean="0"/>
              <a:t>(Recursive)</a:t>
            </a:r>
          </a:p>
          <a:p>
            <a:pPr lvl="1"/>
            <a:r>
              <a:rPr lang="en-US" dirty="0" smtClean="0"/>
              <a:t>Resolver </a:t>
            </a:r>
            <a:r>
              <a:rPr lang="th-TH" dirty="0" smtClean="0"/>
              <a:t>จะทำการสอบถามไปยัง </a:t>
            </a:r>
            <a:r>
              <a:rPr lang="en-US" dirty="0" smtClean="0"/>
              <a:t>name server </a:t>
            </a:r>
            <a:r>
              <a:rPr lang="th-TH" dirty="0" smtClean="0"/>
              <a:t>หาก </a:t>
            </a:r>
            <a:r>
              <a:rPr lang="en-US" dirty="0" smtClean="0"/>
              <a:t>name server </a:t>
            </a:r>
            <a:r>
              <a:rPr lang="th-TH" dirty="0" smtClean="0"/>
              <a:t>ไม่สามารถตอบได้ </a:t>
            </a:r>
            <a:r>
              <a:rPr lang="en-US" dirty="0" smtClean="0"/>
              <a:t>name server </a:t>
            </a:r>
            <a:r>
              <a:rPr lang="th-TH" dirty="0" smtClean="0"/>
              <a:t>ก็จะติดต่อไปยัง </a:t>
            </a:r>
            <a:r>
              <a:rPr lang="en-US" dirty="0" smtClean="0"/>
              <a:t>root name server </a:t>
            </a:r>
            <a:r>
              <a:rPr lang="th-TH" dirty="0" smtClean="0"/>
              <a:t>และ สอบถามเวียนซ้ำเป็นลำดับชั้น จนได้คำตอบแล้วนำคำตอบนั้นส่งคืนให้ </a:t>
            </a:r>
            <a:r>
              <a:rPr lang="en-US" dirty="0" smtClean="0"/>
              <a:t>resolver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(Domain Name System)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DNS </a:t>
            </a:r>
            <a:r>
              <a:rPr lang="th-TH" dirty="0" smtClean="0"/>
              <a:t>ทำหน้าที่ในการให้บริการสอบถาม</a:t>
            </a:r>
            <a:r>
              <a:rPr lang="en-US" dirty="0" smtClean="0"/>
              <a:t> IP address </a:t>
            </a:r>
            <a:r>
              <a:rPr lang="th-TH" dirty="0" smtClean="0"/>
              <a:t>หรือ ชื่อโดเมน</a:t>
            </a:r>
          </a:p>
          <a:p>
            <a:r>
              <a:rPr lang="en-US" dirty="0" smtClean="0"/>
              <a:t>DNS </a:t>
            </a:r>
            <a:r>
              <a:rPr lang="th-TH" dirty="0" smtClean="0"/>
              <a:t>ในระบบ </a:t>
            </a:r>
            <a:r>
              <a:rPr lang="en-US" dirty="0" smtClean="0"/>
              <a:t>internet </a:t>
            </a:r>
            <a:r>
              <a:rPr lang="th-TH" dirty="0" smtClean="0"/>
              <a:t>เป็นระบบฐานข้อมูลแบบกระจาย คือ </a:t>
            </a:r>
          </a:p>
          <a:p>
            <a:pPr lvl="1"/>
            <a:r>
              <a:rPr lang="th-TH" dirty="0" smtClean="0"/>
              <a:t>แต่ละเครือข่ายมี </a:t>
            </a:r>
            <a:r>
              <a:rPr lang="en-US" dirty="0" smtClean="0"/>
              <a:t>server </a:t>
            </a:r>
            <a:r>
              <a:rPr lang="th-TH" dirty="0" smtClean="0"/>
              <a:t>เก็บฐานข้อมูลอย่างอิสระ</a:t>
            </a:r>
          </a:p>
          <a:p>
            <a:pPr lvl="1"/>
            <a:r>
              <a:rPr lang="th-TH" dirty="0" smtClean="0"/>
              <a:t>แต่ละ </a:t>
            </a:r>
            <a:r>
              <a:rPr lang="en-US" dirty="0" smtClean="0"/>
              <a:t>server </a:t>
            </a:r>
            <a:r>
              <a:rPr lang="th-TH" dirty="0" smtClean="0"/>
              <a:t>จะติดต่อสื่อสารกันด้วย</a:t>
            </a:r>
            <a:r>
              <a:rPr lang="en-US" dirty="0" smtClean="0"/>
              <a:t> DNS protocol</a:t>
            </a:r>
          </a:p>
          <a:p>
            <a:pPr lvl="1"/>
            <a:r>
              <a:rPr lang="th-TH" dirty="0" smtClean="0"/>
              <a:t>แต่ละ </a:t>
            </a:r>
            <a:r>
              <a:rPr lang="en-US" dirty="0" smtClean="0"/>
              <a:t>server </a:t>
            </a:r>
            <a:r>
              <a:rPr lang="th-TH" dirty="0" smtClean="0"/>
              <a:t>จะให้บริการสอบถามข้อมูลกับ </a:t>
            </a:r>
            <a:r>
              <a:rPr lang="en-US" dirty="0" smtClean="0"/>
              <a:t>client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แอดเดรสผกผัน </a:t>
            </a:r>
            <a:r>
              <a:rPr lang="en-US" dirty="0" smtClean="0"/>
              <a:t>(inverse address)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err="1" smtClean="0"/>
              <a:t>กระบวนการเรโซลู</a:t>
            </a:r>
            <a:r>
              <a:rPr lang="th-TH" dirty="0" smtClean="0"/>
              <a:t>ชันนั้นมี 2 ประเภท คือ </a:t>
            </a:r>
          </a:p>
          <a:p>
            <a:pPr lvl="1"/>
            <a:r>
              <a:rPr lang="th-TH" dirty="0" smtClean="0"/>
              <a:t>หา </a:t>
            </a:r>
            <a:r>
              <a:rPr lang="en-US" dirty="0" smtClean="0"/>
              <a:t>IP address </a:t>
            </a:r>
            <a:r>
              <a:rPr lang="th-TH" dirty="0" smtClean="0"/>
              <a:t>จาก ชื่อ</a:t>
            </a:r>
          </a:p>
          <a:p>
            <a:pPr lvl="1"/>
            <a:r>
              <a:rPr lang="th-TH" dirty="0" smtClean="0"/>
              <a:t>และ หา ชื่อ จาก </a:t>
            </a:r>
            <a:r>
              <a:rPr lang="en-US" dirty="0" smtClean="0"/>
              <a:t>IP address</a:t>
            </a:r>
          </a:p>
          <a:p>
            <a:r>
              <a:rPr lang="th-TH" dirty="0" smtClean="0"/>
              <a:t>ในส่วนของการค้นหาชื่อ จาก </a:t>
            </a:r>
            <a:r>
              <a:rPr lang="en-US" dirty="0" smtClean="0"/>
              <a:t>IP address </a:t>
            </a:r>
            <a:r>
              <a:rPr lang="th-TH" dirty="0" smtClean="0"/>
              <a:t>จะต้องใช้ส่วนโดเมนผกผันในโครงสร้าง </a:t>
            </a:r>
            <a:r>
              <a:rPr lang="en-US" dirty="0" smtClean="0"/>
              <a:t>DNS  (in-</a:t>
            </a:r>
            <a:r>
              <a:rPr lang="en-US" dirty="0" err="1" smtClean="0"/>
              <a:t>addr.arpa</a:t>
            </a:r>
            <a:r>
              <a:rPr lang="en-US" dirty="0" smtClean="0"/>
              <a:t>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แอดเดรสผกผัน </a:t>
            </a:r>
            <a:r>
              <a:rPr lang="en-US" dirty="0" smtClean="0"/>
              <a:t>(inverse address)</a:t>
            </a:r>
            <a:endParaRPr lang="th-TH" dirty="0"/>
          </a:p>
        </p:txBody>
      </p:sp>
      <p:sp>
        <p:nvSpPr>
          <p:cNvPr id="5" name="วงรี 4"/>
          <p:cNvSpPr/>
          <p:nvPr/>
        </p:nvSpPr>
        <p:spPr>
          <a:xfrm>
            <a:off x="3929057" y="1714489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3000363" y="2357431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2071669" y="3000373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4000495" y="3643315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วงรี 8"/>
          <p:cNvSpPr/>
          <p:nvPr/>
        </p:nvSpPr>
        <p:spPr>
          <a:xfrm>
            <a:off x="3143239" y="4572009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วงรี 9"/>
          <p:cNvSpPr/>
          <p:nvPr/>
        </p:nvSpPr>
        <p:spPr>
          <a:xfrm>
            <a:off x="2428859" y="5286389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วงรี 10"/>
          <p:cNvSpPr/>
          <p:nvPr/>
        </p:nvSpPr>
        <p:spPr>
          <a:xfrm>
            <a:off x="1428727" y="6000769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3" name="ตัวเชื่อมต่อตรง 12"/>
          <p:cNvCxnSpPr>
            <a:stCxn id="6" idx="7"/>
            <a:endCxn id="5" idx="3"/>
          </p:cNvCxnSpPr>
          <p:nvPr/>
        </p:nvCxnSpPr>
        <p:spPr>
          <a:xfrm rot="5400000" flipH="1" flipV="1">
            <a:off x="3361886" y="1779799"/>
            <a:ext cx="491400" cy="726636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>
            <a:stCxn id="6" idx="3"/>
            <a:endCxn id="7" idx="0"/>
          </p:cNvCxnSpPr>
          <p:nvPr/>
        </p:nvCxnSpPr>
        <p:spPr>
          <a:xfrm rot="5400000">
            <a:off x="2398371" y="2356534"/>
            <a:ext cx="460014" cy="827665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>
            <a:stCxn id="7" idx="2"/>
          </p:cNvCxnSpPr>
          <p:nvPr/>
        </p:nvCxnSpPr>
        <p:spPr>
          <a:xfrm rot="10800000" flipV="1">
            <a:off x="857223" y="3107529"/>
            <a:ext cx="1214446" cy="67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>
            <a:stCxn id="7" idx="3"/>
          </p:cNvCxnSpPr>
          <p:nvPr/>
        </p:nvCxnSpPr>
        <p:spPr>
          <a:xfrm rot="5400000">
            <a:off x="1291082" y="3106633"/>
            <a:ext cx="745766" cy="899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>
            <a:stCxn id="7" idx="4"/>
          </p:cNvCxnSpPr>
          <p:nvPr/>
        </p:nvCxnSpPr>
        <p:spPr>
          <a:xfrm rot="5400000">
            <a:off x="1643041" y="3429001"/>
            <a:ext cx="78581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>
            <a:stCxn id="7" idx="5"/>
          </p:cNvCxnSpPr>
          <p:nvPr/>
        </p:nvCxnSpPr>
        <p:spPr>
          <a:xfrm rot="16200000" flipH="1">
            <a:off x="2106490" y="3392384"/>
            <a:ext cx="745766" cy="327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>
            <a:stCxn id="7" idx="6"/>
          </p:cNvCxnSpPr>
          <p:nvPr/>
        </p:nvCxnSpPr>
        <p:spPr>
          <a:xfrm>
            <a:off x="2357421" y="3107530"/>
            <a:ext cx="642942" cy="750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>
            <a:stCxn id="7" idx="6"/>
          </p:cNvCxnSpPr>
          <p:nvPr/>
        </p:nvCxnSpPr>
        <p:spPr>
          <a:xfrm>
            <a:off x="2357421" y="3107530"/>
            <a:ext cx="1000132" cy="67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>
            <a:stCxn id="7" idx="6"/>
          </p:cNvCxnSpPr>
          <p:nvPr/>
        </p:nvCxnSpPr>
        <p:spPr>
          <a:xfrm>
            <a:off x="2357421" y="3107530"/>
            <a:ext cx="1357322" cy="67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>
            <a:stCxn id="7" idx="6"/>
            <a:endCxn id="8" idx="2"/>
          </p:cNvCxnSpPr>
          <p:nvPr/>
        </p:nvCxnSpPr>
        <p:spPr>
          <a:xfrm>
            <a:off x="2357421" y="3107530"/>
            <a:ext cx="1643074" cy="642942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>
            <a:stCxn id="7" idx="6"/>
          </p:cNvCxnSpPr>
          <p:nvPr/>
        </p:nvCxnSpPr>
        <p:spPr>
          <a:xfrm>
            <a:off x="2357421" y="3107530"/>
            <a:ext cx="2071702" cy="5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/>
          <p:cNvCxnSpPr>
            <a:stCxn id="7" idx="6"/>
          </p:cNvCxnSpPr>
          <p:nvPr/>
        </p:nvCxnSpPr>
        <p:spPr>
          <a:xfrm>
            <a:off x="2357421" y="3107530"/>
            <a:ext cx="2643206" cy="5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>
            <a:stCxn id="7" idx="2"/>
          </p:cNvCxnSpPr>
          <p:nvPr/>
        </p:nvCxnSpPr>
        <p:spPr>
          <a:xfrm rot="10800000" flipV="1">
            <a:off x="500033" y="3107529"/>
            <a:ext cx="1571636" cy="607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>
            <a:stCxn id="7" idx="2"/>
          </p:cNvCxnSpPr>
          <p:nvPr/>
        </p:nvCxnSpPr>
        <p:spPr>
          <a:xfrm rot="10800000" flipV="1">
            <a:off x="142843" y="3107529"/>
            <a:ext cx="1928826" cy="464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>
            <a:stCxn id="8" idx="3"/>
          </p:cNvCxnSpPr>
          <p:nvPr/>
        </p:nvCxnSpPr>
        <p:spPr>
          <a:xfrm rot="5400000">
            <a:off x="2684123" y="3142352"/>
            <a:ext cx="674328" cy="204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>
            <a:stCxn id="8" idx="3"/>
          </p:cNvCxnSpPr>
          <p:nvPr/>
        </p:nvCxnSpPr>
        <p:spPr>
          <a:xfrm rot="5400000">
            <a:off x="2791280" y="3392385"/>
            <a:ext cx="817204" cy="1684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ตัวเชื่อมต่อตรง 44"/>
          <p:cNvCxnSpPr>
            <a:stCxn id="8" idx="3"/>
          </p:cNvCxnSpPr>
          <p:nvPr/>
        </p:nvCxnSpPr>
        <p:spPr>
          <a:xfrm rot="5400000">
            <a:off x="3005594" y="3606699"/>
            <a:ext cx="817204" cy="1256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>
            <a:stCxn id="8" idx="3"/>
            <a:endCxn id="8" idx="4"/>
          </p:cNvCxnSpPr>
          <p:nvPr/>
        </p:nvCxnSpPr>
        <p:spPr>
          <a:xfrm rot="16200000" flipH="1">
            <a:off x="4077163" y="3791421"/>
            <a:ext cx="31386" cy="101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>
            <a:stCxn id="8" idx="4"/>
            <a:endCxn id="9" idx="0"/>
          </p:cNvCxnSpPr>
          <p:nvPr/>
        </p:nvCxnSpPr>
        <p:spPr>
          <a:xfrm rot="5400000">
            <a:off x="3357553" y="3786191"/>
            <a:ext cx="714380" cy="857256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ตัวเชื่อมต่อตรง 50"/>
          <p:cNvCxnSpPr/>
          <p:nvPr/>
        </p:nvCxnSpPr>
        <p:spPr>
          <a:xfrm rot="5400000">
            <a:off x="3607586" y="4107662"/>
            <a:ext cx="71438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>
            <a:stCxn id="8" idx="4"/>
          </p:cNvCxnSpPr>
          <p:nvPr/>
        </p:nvCxnSpPr>
        <p:spPr>
          <a:xfrm rot="16200000" flipH="1">
            <a:off x="3786181" y="4214819"/>
            <a:ext cx="85725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ตัวเชื่อมต่อตรง 54"/>
          <p:cNvCxnSpPr>
            <a:stCxn id="8" idx="4"/>
          </p:cNvCxnSpPr>
          <p:nvPr/>
        </p:nvCxnSpPr>
        <p:spPr>
          <a:xfrm rot="16200000" flipH="1">
            <a:off x="3964776" y="4036224"/>
            <a:ext cx="78581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ตัวเชื่อมต่อตรง 56"/>
          <p:cNvCxnSpPr>
            <a:stCxn id="8" idx="4"/>
          </p:cNvCxnSpPr>
          <p:nvPr/>
        </p:nvCxnSpPr>
        <p:spPr>
          <a:xfrm rot="16200000" flipH="1">
            <a:off x="4179090" y="3821910"/>
            <a:ext cx="71438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ตัวเชื่อมต่อตรง 58"/>
          <p:cNvCxnSpPr>
            <a:stCxn id="8" idx="4"/>
          </p:cNvCxnSpPr>
          <p:nvPr/>
        </p:nvCxnSpPr>
        <p:spPr>
          <a:xfrm rot="16200000" flipH="1">
            <a:off x="4357685" y="3643315"/>
            <a:ext cx="714380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ตัวเชื่อมต่อตรง 60"/>
          <p:cNvCxnSpPr>
            <a:stCxn id="8" idx="4"/>
          </p:cNvCxnSpPr>
          <p:nvPr/>
        </p:nvCxnSpPr>
        <p:spPr>
          <a:xfrm rot="16200000" flipH="1">
            <a:off x="4536280" y="3464720"/>
            <a:ext cx="714380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ตัวเชื่อมต่อตรง 62"/>
          <p:cNvCxnSpPr>
            <a:stCxn id="8" idx="4"/>
          </p:cNvCxnSpPr>
          <p:nvPr/>
        </p:nvCxnSpPr>
        <p:spPr>
          <a:xfrm rot="16200000" flipH="1">
            <a:off x="4750594" y="3250406"/>
            <a:ext cx="642942" cy="18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ตัวเชื่อมต่อตรง 64"/>
          <p:cNvCxnSpPr>
            <a:stCxn id="8" idx="5"/>
          </p:cNvCxnSpPr>
          <p:nvPr/>
        </p:nvCxnSpPr>
        <p:spPr>
          <a:xfrm rot="16200000" flipH="1">
            <a:off x="4928291" y="3142351"/>
            <a:ext cx="674328" cy="204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286247" y="1571613"/>
            <a:ext cx="802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th-TH" dirty="0"/>
          </a:p>
        </p:txBody>
      </p:sp>
      <p:sp>
        <p:nvSpPr>
          <p:cNvPr id="67" name="TextBox 66"/>
          <p:cNvSpPr txBox="1"/>
          <p:nvPr/>
        </p:nvSpPr>
        <p:spPr>
          <a:xfrm>
            <a:off x="2428859" y="1928803"/>
            <a:ext cx="841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arpa</a:t>
            </a:r>
            <a:endParaRPr lang="th-TH" dirty="0"/>
          </a:p>
        </p:txBody>
      </p:sp>
      <p:sp>
        <p:nvSpPr>
          <p:cNvPr id="68" name="TextBox 67"/>
          <p:cNvSpPr txBox="1"/>
          <p:nvPr/>
        </p:nvSpPr>
        <p:spPr>
          <a:xfrm>
            <a:off x="1000099" y="2714621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in-</a:t>
            </a:r>
            <a:r>
              <a:rPr lang="en-US" dirty="0" err="1" smtClean="0"/>
              <a:t>addr</a:t>
            </a:r>
            <a:endParaRPr lang="th-TH" dirty="0"/>
          </a:p>
        </p:txBody>
      </p:sp>
      <p:sp>
        <p:nvSpPr>
          <p:cNvPr id="69" name="TextBox 68"/>
          <p:cNvSpPr txBox="1"/>
          <p:nvPr/>
        </p:nvSpPr>
        <p:spPr>
          <a:xfrm>
            <a:off x="4214809" y="3571877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202</a:t>
            </a:r>
            <a:endParaRPr lang="th-TH" dirty="0"/>
          </a:p>
        </p:txBody>
      </p:sp>
      <p:cxnSp>
        <p:nvCxnSpPr>
          <p:cNvPr id="71" name="ตัวเชื่อมต่อตรง 70"/>
          <p:cNvCxnSpPr>
            <a:stCxn id="9" idx="3"/>
            <a:endCxn id="10" idx="0"/>
          </p:cNvCxnSpPr>
          <p:nvPr/>
        </p:nvCxnSpPr>
        <p:spPr>
          <a:xfrm rot="5400000">
            <a:off x="2612685" y="4713988"/>
            <a:ext cx="531452" cy="613351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ตัวเชื่อมต่อตรง 72"/>
          <p:cNvCxnSpPr>
            <a:stCxn id="9" idx="2"/>
          </p:cNvCxnSpPr>
          <p:nvPr/>
        </p:nvCxnSpPr>
        <p:spPr>
          <a:xfrm rot="10800000" flipV="1">
            <a:off x="2214545" y="4679165"/>
            <a:ext cx="928694" cy="5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ตัวเชื่อมต่อตรง 74"/>
          <p:cNvCxnSpPr>
            <a:stCxn id="9" idx="4"/>
          </p:cNvCxnSpPr>
          <p:nvPr/>
        </p:nvCxnSpPr>
        <p:spPr>
          <a:xfrm rot="16200000" flipH="1">
            <a:off x="3036082" y="5036356"/>
            <a:ext cx="64294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ตัวเชื่อมต่อตรง 76"/>
          <p:cNvCxnSpPr>
            <a:stCxn id="9" idx="5"/>
          </p:cNvCxnSpPr>
          <p:nvPr/>
        </p:nvCxnSpPr>
        <p:spPr>
          <a:xfrm rot="16200000" flipH="1">
            <a:off x="3428093" y="4713987"/>
            <a:ext cx="745766" cy="827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ตัวเชื่อมต่อตรง 78"/>
          <p:cNvCxnSpPr>
            <a:stCxn id="9" idx="6"/>
          </p:cNvCxnSpPr>
          <p:nvPr/>
        </p:nvCxnSpPr>
        <p:spPr>
          <a:xfrm>
            <a:off x="3428991" y="4679166"/>
            <a:ext cx="1071570" cy="750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ตัวเชื่อมต่อตรง 82"/>
          <p:cNvCxnSpPr>
            <a:stCxn id="10" idx="2"/>
          </p:cNvCxnSpPr>
          <p:nvPr/>
        </p:nvCxnSpPr>
        <p:spPr>
          <a:xfrm rot="10800000" flipV="1">
            <a:off x="1285851" y="5393545"/>
            <a:ext cx="1143008" cy="607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ตัวเชื่อมต่อตรง 84"/>
          <p:cNvCxnSpPr>
            <a:stCxn id="10" idx="2"/>
          </p:cNvCxnSpPr>
          <p:nvPr/>
        </p:nvCxnSpPr>
        <p:spPr>
          <a:xfrm rot="10800000" flipV="1">
            <a:off x="857223" y="5393545"/>
            <a:ext cx="1571636" cy="5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ตัวเชื่อมต่อตรง 86"/>
          <p:cNvCxnSpPr>
            <a:stCxn id="10" idx="3"/>
          </p:cNvCxnSpPr>
          <p:nvPr/>
        </p:nvCxnSpPr>
        <p:spPr>
          <a:xfrm rot="5400000">
            <a:off x="1898305" y="5642682"/>
            <a:ext cx="745766" cy="399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ตัวเชื่อมต่อตรง 88"/>
          <p:cNvCxnSpPr>
            <a:stCxn id="10" idx="3"/>
          </p:cNvCxnSpPr>
          <p:nvPr/>
        </p:nvCxnSpPr>
        <p:spPr>
          <a:xfrm rot="16200000" flipH="1">
            <a:off x="2184056" y="5755966"/>
            <a:ext cx="745766" cy="172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ตัวเชื่อมต่อตรง 90"/>
          <p:cNvCxnSpPr>
            <a:stCxn id="10" idx="3"/>
          </p:cNvCxnSpPr>
          <p:nvPr/>
        </p:nvCxnSpPr>
        <p:spPr>
          <a:xfrm rot="16200000" flipH="1">
            <a:off x="2326932" y="5613090"/>
            <a:ext cx="745766" cy="458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ตัวเชื่อมต่อตรง 92"/>
          <p:cNvCxnSpPr>
            <a:stCxn id="10" idx="4"/>
          </p:cNvCxnSpPr>
          <p:nvPr/>
        </p:nvCxnSpPr>
        <p:spPr>
          <a:xfrm rot="16200000" flipH="1">
            <a:off x="2536016" y="5536422"/>
            <a:ext cx="71438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ตัวเชื่อมต่อตรง 94"/>
          <p:cNvCxnSpPr>
            <a:stCxn id="10" idx="5"/>
          </p:cNvCxnSpPr>
          <p:nvPr/>
        </p:nvCxnSpPr>
        <p:spPr>
          <a:xfrm rot="16200000" flipH="1">
            <a:off x="2713713" y="5428367"/>
            <a:ext cx="745766" cy="827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ตัวเชื่อมต่อตรง 96"/>
          <p:cNvCxnSpPr>
            <a:stCxn id="10" idx="6"/>
          </p:cNvCxnSpPr>
          <p:nvPr/>
        </p:nvCxnSpPr>
        <p:spPr>
          <a:xfrm>
            <a:off x="2714611" y="5393546"/>
            <a:ext cx="928694" cy="750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ตัวเชื่อมต่อตรง 98"/>
          <p:cNvCxnSpPr>
            <a:stCxn id="10" idx="6"/>
          </p:cNvCxnSpPr>
          <p:nvPr/>
        </p:nvCxnSpPr>
        <p:spPr>
          <a:xfrm>
            <a:off x="2714611" y="5393546"/>
            <a:ext cx="1285884" cy="67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ตัวเชื่อมต่อตรง 100"/>
          <p:cNvCxnSpPr>
            <a:stCxn id="9" idx="3"/>
          </p:cNvCxnSpPr>
          <p:nvPr/>
        </p:nvCxnSpPr>
        <p:spPr>
          <a:xfrm rot="5400000">
            <a:off x="2826999" y="5071178"/>
            <a:ext cx="674328" cy="41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ตัวเชื่อมต่อตรง 102"/>
          <p:cNvCxnSpPr>
            <a:stCxn id="9" idx="5"/>
          </p:cNvCxnSpPr>
          <p:nvPr/>
        </p:nvCxnSpPr>
        <p:spPr>
          <a:xfrm rot="16200000" flipH="1">
            <a:off x="3249498" y="4892582"/>
            <a:ext cx="674328" cy="399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ตัวเชื่อมต่อตรง 104"/>
          <p:cNvCxnSpPr>
            <a:stCxn id="9" idx="6"/>
          </p:cNvCxnSpPr>
          <p:nvPr/>
        </p:nvCxnSpPr>
        <p:spPr>
          <a:xfrm>
            <a:off x="3428991" y="4679166"/>
            <a:ext cx="1500198" cy="607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ตัวเชื่อมต่อตรง 106"/>
          <p:cNvCxnSpPr>
            <a:stCxn id="10" idx="2"/>
            <a:endCxn id="11" idx="7"/>
          </p:cNvCxnSpPr>
          <p:nvPr/>
        </p:nvCxnSpPr>
        <p:spPr>
          <a:xfrm rot="10800000" flipV="1">
            <a:off x="1672633" y="5393545"/>
            <a:ext cx="756227" cy="638609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ตัวเชื่อมต่อตรง 108"/>
          <p:cNvCxnSpPr>
            <a:stCxn id="9" idx="2"/>
          </p:cNvCxnSpPr>
          <p:nvPr/>
        </p:nvCxnSpPr>
        <p:spPr>
          <a:xfrm rot="10800000" flipV="1">
            <a:off x="2000231" y="4679165"/>
            <a:ext cx="1143008" cy="392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ตัวเชื่อมต่อตรง 110"/>
          <p:cNvCxnSpPr>
            <a:stCxn id="9" idx="2"/>
          </p:cNvCxnSpPr>
          <p:nvPr/>
        </p:nvCxnSpPr>
        <p:spPr>
          <a:xfrm rot="10800000" flipV="1">
            <a:off x="1643041" y="4679165"/>
            <a:ext cx="1500198" cy="392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357553" y="442913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44</a:t>
            </a:r>
            <a:endParaRPr lang="th-TH" dirty="0"/>
          </a:p>
        </p:txBody>
      </p:sp>
      <p:sp>
        <p:nvSpPr>
          <p:cNvPr id="113" name="TextBox 112"/>
          <p:cNvSpPr txBox="1"/>
          <p:nvPr/>
        </p:nvSpPr>
        <p:spPr>
          <a:xfrm>
            <a:off x="2714611" y="521495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</a:t>
            </a:r>
            <a:endParaRPr lang="th-TH" dirty="0"/>
          </a:p>
        </p:txBody>
      </p:sp>
      <p:sp>
        <p:nvSpPr>
          <p:cNvPr id="114" name="TextBox 113"/>
          <p:cNvSpPr txBox="1"/>
          <p:nvPr/>
        </p:nvSpPr>
        <p:spPr>
          <a:xfrm>
            <a:off x="1000099" y="614364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th-TH" dirty="0"/>
          </a:p>
        </p:txBody>
      </p:sp>
      <p:cxnSp>
        <p:nvCxnSpPr>
          <p:cNvPr id="116" name="ลูกศรเชื่อมต่อแบบตรง 115"/>
          <p:cNvCxnSpPr/>
          <p:nvPr/>
        </p:nvCxnSpPr>
        <p:spPr>
          <a:xfrm>
            <a:off x="1785917" y="6215083"/>
            <a:ext cx="1785950" cy="42862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643305" y="6334781"/>
            <a:ext cx="2641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cit.kmutnb.ac.th</a:t>
            </a:r>
            <a:endParaRPr lang="th-TH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4357655" y="2071678"/>
            <a:ext cx="47863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การสืบค้นชื่อของ </a:t>
            </a:r>
            <a:r>
              <a:rPr lang="en-US" dirty="0" smtClean="0"/>
              <a:t>IP</a:t>
            </a:r>
          </a:p>
          <a:p>
            <a:r>
              <a:rPr lang="en-US" dirty="0" smtClean="0"/>
              <a:t>202.44.36.20 </a:t>
            </a:r>
            <a:r>
              <a:rPr lang="th-TH" dirty="0" smtClean="0"/>
              <a:t>จะต้องทำการหาจาก</a:t>
            </a:r>
          </a:p>
          <a:p>
            <a:r>
              <a:rPr lang="th-TH" dirty="0" smtClean="0"/>
              <a:t>โดเมน </a:t>
            </a:r>
            <a:r>
              <a:rPr lang="en-US" dirty="0" smtClean="0"/>
              <a:t>20.36.44.202.in-addr.arpa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แฟ้มข้อมูลใน </a:t>
            </a:r>
            <a:r>
              <a:rPr lang="en-US" dirty="0" smtClean="0"/>
              <a:t>DNS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ซอฟแวร์ที่ใช้แพร่หลายในระบบ </a:t>
            </a:r>
            <a:r>
              <a:rPr lang="en-US" dirty="0" smtClean="0"/>
              <a:t>UNIX </a:t>
            </a:r>
            <a:r>
              <a:rPr lang="th-TH" dirty="0" smtClean="0"/>
              <a:t>จะมีชื่อว่า </a:t>
            </a:r>
            <a:r>
              <a:rPr lang="en-US" dirty="0" smtClean="0"/>
              <a:t>BIND (Berkeley Internet Domain Name) </a:t>
            </a:r>
            <a:r>
              <a:rPr lang="th-TH" dirty="0" smtClean="0"/>
              <a:t>ซึ่งผู้ดูแลระบบจะต้องจัดเตรียมแฟ้มข้อมูล 5 แฟ้ม คือ</a:t>
            </a:r>
          </a:p>
          <a:p>
            <a:pPr lvl="1"/>
            <a:r>
              <a:rPr lang="th-TH" dirty="0" smtClean="0"/>
              <a:t>แฟ้มกำหนดงานเริ่มต้น </a:t>
            </a:r>
            <a:r>
              <a:rPr lang="en-US" dirty="0" smtClean="0"/>
              <a:t>(boot file)</a:t>
            </a:r>
          </a:p>
          <a:p>
            <a:pPr lvl="1"/>
            <a:r>
              <a:rPr lang="th-TH" dirty="0" smtClean="0"/>
              <a:t>แฟ้มฐานข้อมูล</a:t>
            </a:r>
            <a:r>
              <a:rPr lang="th-TH" dirty="0" err="1" smtClean="0"/>
              <a:t>โฮสต์</a:t>
            </a:r>
            <a:r>
              <a:rPr lang="th-TH" dirty="0" smtClean="0"/>
              <a:t> </a:t>
            </a:r>
            <a:r>
              <a:rPr lang="en-US" dirty="0" smtClean="0"/>
              <a:t>(host database file)</a:t>
            </a:r>
          </a:p>
          <a:p>
            <a:pPr lvl="1"/>
            <a:r>
              <a:rPr lang="th-TH" dirty="0" smtClean="0"/>
              <a:t>แฟ้มฐานข้อมูลแอดเดรสผกผัน </a:t>
            </a:r>
            <a:r>
              <a:rPr lang="en-US" dirty="0" smtClean="0"/>
              <a:t>(reverse database file)</a:t>
            </a:r>
          </a:p>
          <a:p>
            <a:pPr lvl="1"/>
            <a:r>
              <a:rPr lang="th-TH" dirty="0" smtClean="0"/>
              <a:t>แฟ้มลูป</a:t>
            </a:r>
            <a:r>
              <a:rPr lang="th-TH" dirty="0" err="1" smtClean="0"/>
              <a:t>แบ็ค</a:t>
            </a:r>
            <a:r>
              <a:rPr lang="th-TH" dirty="0" smtClean="0"/>
              <a:t> </a:t>
            </a:r>
            <a:r>
              <a:rPr lang="en-US" dirty="0" smtClean="0"/>
              <a:t>(loopback file)</a:t>
            </a:r>
          </a:p>
          <a:p>
            <a:pPr lvl="1"/>
            <a:r>
              <a:rPr lang="th-TH" dirty="0" smtClean="0"/>
              <a:t>แฟ้มแคช </a:t>
            </a:r>
            <a:r>
              <a:rPr lang="en-US" dirty="0" smtClean="0"/>
              <a:t>(cache file)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 file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จะเก็บอยู่ในไฟล์ที่ชื่อ </a:t>
            </a:r>
            <a:r>
              <a:rPr lang="en-US" dirty="0" smtClean="0"/>
              <a:t>/etc/</a:t>
            </a:r>
            <a:r>
              <a:rPr lang="en-US" dirty="0" err="1" smtClean="0"/>
              <a:t>named.boot</a:t>
            </a:r>
            <a:endParaRPr lang="en-US" dirty="0" smtClean="0"/>
          </a:p>
          <a:p>
            <a:r>
              <a:rPr lang="th-TH" dirty="0" smtClean="0"/>
              <a:t>ภายในแฟ้มจะบรรจุชื่อเซอร์ฟเวอร์และกำหนดที่เก็บแฟ้มข้อมูลอื่นๆ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42910" y="2714620"/>
            <a:ext cx="8143932" cy="3857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C00000"/>
                </a:solidFill>
              </a:rPr>
              <a:t>;boot file for server ns.ku.ac.th (158.108.2.67)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; file /etc/</a:t>
            </a:r>
            <a:r>
              <a:rPr lang="en-US" sz="2400" dirty="0" err="1" smtClean="0">
                <a:solidFill>
                  <a:srgbClr val="C00000"/>
                </a:solidFill>
              </a:rPr>
              <a:t>named.boot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;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;type		domain			source file or host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directory	/</a:t>
            </a:r>
            <a:r>
              <a:rPr lang="en-US" sz="2400" dirty="0" err="1" smtClean="0">
                <a:solidFill>
                  <a:schemeClr val="tx1"/>
                </a:solidFill>
              </a:rPr>
              <a:t>usr</a:t>
            </a:r>
            <a:r>
              <a:rPr lang="en-US" sz="2400" dirty="0" smtClean="0">
                <a:solidFill>
                  <a:schemeClr val="tx1"/>
                </a:solidFill>
              </a:rPr>
              <a:t>/local/named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domain	ku.ac.th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primary	ku.ac.th			</a:t>
            </a:r>
            <a:r>
              <a:rPr lang="en-US" sz="2400" dirty="0" err="1" smtClean="0">
                <a:solidFill>
                  <a:schemeClr val="tx1"/>
                </a:solidFill>
              </a:rPr>
              <a:t>db.ku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primary	108.158.in-addr.arpa		db.rev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primary	0.0.127.in-addr-arpa		</a:t>
            </a:r>
            <a:r>
              <a:rPr lang="en-US" sz="2400" dirty="0" err="1" smtClean="0">
                <a:solidFill>
                  <a:schemeClr val="tx1"/>
                </a:solidFill>
              </a:rPr>
              <a:t>db.local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cache		.				</a:t>
            </a:r>
            <a:r>
              <a:rPr lang="en-US" sz="2400" dirty="0" err="1" smtClean="0">
                <a:solidFill>
                  <a:schemeClr val="tx1"/>
                </a:solidFill>
              </a:rPr>
              <a:t>db.cache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Database File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85720" y="1142984"/>
            <a:ext cx="8643998" cy="55007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 smtClean="0">
                <a:solidFill>
                  <a:srgbClr val="C00000"/>
                </a:solidFill>
              </a:rPr>
              <a:t>;host data base file for ku.ac.th</a:t>
            </a:r>
          </a:p>
          <a:p>
            <a:r>
              <a:rPr lang="en-US" sz="1700" dirty="0" smtClean="0">
                <a:solidFill>
                  <a:srgbClr val="C00000"/>
                </a:solidFill>
              </a:rPr>
              <a:t>;file </a:t>
            </a:r>
            <a:r>
              <a:rPr lang="en-US" sz="1700" dirty="0" err="1" smtClean="0">
                <a:solidFill>
                  <a:srgbClr val="C00000"/>
                </a:solidFill>
              </a:rPr>
              <a:t>db.ku</a:t>
            </a:r>
            <a:endParaRPr lang="en-US" sz="1700" dirty="0" smtClean="0">
              <a:solidFill>
                <a:srgbClr val="C00000"/>
              </a:solidFill>
            </a:endParaRPr>
          </a:p>
          <a:p>
            <a:r>
              <a:rPr lang="en-US" sz="1700" dirty="0" smtClean="0">
                <a:solidFill>
                  <a:srgbClr val="C00000"/>
                </a:solidFill>
              </a:rPr>
              <a:t>;name			class	type	server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ku.ac.th.			IN	SOA	ns.ku.ac.th.  root.ns.ku.ac.th. (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					1997081300     </a:t>
            </a:r>
            <a:r>
              <a:rPr lang="en-US" sz="1700" dirty="0" smtClean="0">
                <a:solidFill>
                  <a:srgbClr val="C00000"/>
                </a:solidFill>
              </a:rPr>
              <a:t>;serial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					10800	</a:t>
            </a:r>
            <a:r>
              <a:rPr lang="en-US" sz="1700" dirty="0" smtClean="0">
                <a:solidFill>
                  <a:srgbClr val="C00000"/>
                </a:solidFill>
              </a:rPr>
              <a:t>         ; refresh every 3 hours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					3600	</a:t>
            </a:r>
            <a:r>
              <a:rPr lang="en-US" sz="1700" dirty="0" smtClean="0">
                <a:solidFill>
                  <a:srgbClr val="C00000"/>
                </a:solidFill>
              </a:rPr>
              <a:t>         ; retry every 1 hour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					2592000	         </a:t>
            </a:r>
            <a:r>
              <a:rPr lang="en-US" sz="1700" dirty="0" smtClean="0">
                <a:solidFill>
                  <a:srgbClr val="C00000"/>
                </a:solidFill>
              </a:rPr>
              <a:t>;expire after 30 days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					86400)	         </a:t>
            </a:r>
            <a:r>
              <a:rPr lang="en-US" sz="1700" dirty="0" smtClean="0">
                <a:solidFill>
                  <a:srgbClr val="C00000"/>
                </a:solidFill>
              </a:rPr>
              <a:t>;maximum TTL of 1 day</a:t>
            </a:r>
          </a:p>
          <a:p>
            <a:r>
              <a:rPr lang="en-US" sz="1700" dirty="0" smtClean="0">
                <a:solidFill>
                  <a:srgbClr val="C00000"/>
                </a:solidFill>
              </a:rPr>
              <a:t>;name server</a:t>
            </a:r>
            <a:r>
              <a:rPr lang="en-US" sz="1700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ku.ac.th.			IN	NS	ns.ku.ac.th.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ku.ac.th.			IN	NS	ns2.ku.ac.th.</a:t>
            </a:r>
          </a:p>
          <a:p>
            <a:r>
              <a:rPr lang="en-US" sz="1700" dirty="0" smtClean="0">
                <a:solidFill>
                  <a:srgbClr val="C00000"/>
                </a:solidFill>
              </a:rPr>
              <a:t>;mail Hubs for the Domain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ku.ac.th.			IN	MX	10	mgw.ku.ac.th.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ku.ac.th.			IN	MX	20	nontri.ku.ac.th.</a:t>
            </a:r>
          </a:p>
          <a:p>
            <a:r>
              <a:rPr lang="en-US" sz="1700" dirty="0" smtClean="0">
                <a:solidFill>
                  <a:srgbClr val="C00000"/>
                </a:solidFill>
              </a:rPr>
              <a:t>;host information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localhost.ku.ac.th.		IN	A	127.0.0.1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www.ku.ac.th.		IN	A	158.108.2.69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nontri.ku.ac.th.		IN	A	158.108.2.71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mgw.ku.ac.th.		IN	A	158.1</a:t>
            </a:r>
            <a:r>
              <a:rPr lang="fr-FR" sz="1700" dirty="0" smtClean="0">
                <a:solidFill>
                  <a:schemeClr val="tx1"/>
                </a:solidFill>
              </a:rPr>
              <a:t>08.2.86</a:t>
            </a:r>
          </a:p>
          <a:p>
            <a:r>
              <a:rPr lang="fr-FR" sz="1700" dirty="0" smtClean="0">
                <a:solidFill>
                  <a:schemeClr val="tx1"/>
                </a:solidFill>
              </a:rPr>
              <a:t>			IN	HINFO	</a:t>
            </a:r>
            <a:r>
              <a:rPr lang="en-US" sz="1700" dirty="0" smtClean="0">
                <a:solidFill>
                  <a:schemeClr val="tx1"/>
                </a:solidFill>
              </a:rPr>
              <a:t>“SPARC 1000” “Solaris 2.5”</a:t>
            </a:r>
            <a:endParaRPr lang="th-TH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Database File (SOA Record)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en-US" dirty="0" smtClean="0"/>
              <a:t>SOA (Start of Authority) </a:t>
            </a:r>
            <a:r>
              <a:rPr lang="th-TH" dirty="0" smtClean="0"/>
              <a:t>มี 4 คอลัมน์</a:t>
            </a:r>
          </a:p>
          <a:p>
            <a:pPr>
              <a:buNone/>
            </a:pPr>
            <a:r>
              <a:rPr lang="en-US" sz="2400" dirty="0" smtClean="0"/>
              <a:t>    ku.ac.th.	IN	SOA	    ns.ku.ac.th.   root.ns.ku.ac.th. (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th-TH" dirty="0" smtClean="0"/>
              <a:t>ชื่อโดเมน</a:t>
            </a:r>
            <a:r>
              <a:rPr lang="en-US" sz="2400" dirty="0" smtClean="0"/>
              <a:t>  </a:t>
            </a:r>
            <a:r>
              <a:rPr lang="th-TH" dirty="0" smtClean="0"/>
              <a:t>ระวังการเขียนชื่อโดเมน ต้องลงท้ายด้วยจุด  </a:t>
            </a:r>
            <a:r>
              <a:rPr lang="en-US" dirty="0" smtClean="0"/>
              <a:t>ku.ac.th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b="1" dirty="0" smtClean="0"/>
              <a:t>IN </a:t>
            </a:r>
            <a:r>
              <a:rPr lang="th-TH" dirty="0" smtClean="0"/>
              <a:t>หมายถึง การทำงานบน </a:t>
            </a:r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SOA </a:t>
            </a:r>
            <a:r>
              <a:rPr lang="th-TH" dirty="0" smtClean="0"/>
              <a:t>ชนิด</a:t>
            </a:r>
            <a:r>
              <a:rPr lang="th-TH" dirty="0" err="1" smtClean="0"/>
              <a:t>ของเร</a:t>
            </a:r>
            <a:r>
              <a:rPr lang="th-TH" dirty="0" smtClean="0"/>
              <a:t>คอร์ด</a:t>
            </a:r>
          </a:p>
          <a:p>
            <a:pPr lvl="1"/>
            <a:r>
              <a:rPr lang="en-US" dirty="0" smtClean="0"/>
              <a:t>ns.ku.ac.th. </a:t>
            </a:r>
            <a:r>
              <a:rPr lang="th-TH" dirty="0" smtClean="0"/>
              <a:t>คือชื่อของ </a:t>
            </a:r>
            <a:r>
              <a:rPr lang="en-US" dirty="0" smtClean="0"/>
              <a:t>name server </a:t>
            </a:r>
            <a:r>
              <a:rPr lang="th-TH" dirty="0" smtClean="0"/>
              <a:t>ที่รับผิดชอบโดเมน </a:t>
            </a:r>
            <a:r>
              <a:rPr lang="fr-FR" dirty="0" err="1" smtClean="0"/>
              <a:t>ku</a:t>
            </a:r>
            <a:r>
              <a:rPr lang="en-US" dirty="0" smtClean="0"/>
              <a:t>.</a:t>
            </a:r>
            <a:r>
              <a:rPr lang="en-US" dirty="0" err="1" smtClean="0"/>
              <a:t>ac.th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root.ns.ku.ac.th </a:t>
            </a:r>
            <a:r>
              <a:rPr lang="th-TH" dirty="0" smtClean="0"/>
              <a:t>คือ </a:t>
            </a:r>
            <a:r>
              <a:rPr lang="fr-FR" dirty="0" smtClean="0"/>
              <a:t>e</a:t>
            </a:r>
            <a:r>
              <a:rPr lang="en-US" dirty="0" smtClean="0"/>
              <a:t>mail </a:t>
            </a:r>
            <a:r>
              <a:rPr lang="th-TH" dirty="0" smtClean="0"/>
              <a:t>สำหรับติดต่อกับผู้ดูแลโดเมน  สัญลักษณ์จุดตัวแรกคือ </a:t>
            </a:r>
            <a:r>
              <a:rPr lang="en-US" dirty="0" smtClean="0"/>
              <a:t>@  </a:t>
            </a:r>
            <a:r>
              <a:rPr lang="th-TH" dirty="0" smtClean="0"/>
              <a:t>ดังนั้น </a:t>
            </a:r>
            <a:r>
              <a:rPr lang="fr-FR" dirty="0" smtClean="0"/>
              <a:t>email </a:t>
            </a:r>
            <a:r>
              <a:rPr lang="th-TH" dirty="0" smtClean="0"/>
              <a:t>คือ </a:t>
            </a:r>
            <a:r>
              <a:rPr lang="en-US" dirty="0" smtClean="0"/>
              <a:t>root@ns.ku.ac.th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Database File (SOA Record)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 smtClean="0"/>
              <a:t>ในวงเล็บ</a:t>
            </a:r>
            <a:r>
              <a:rPr lang="th-TH" dirty="0" err="1" smtClean="0"/>
              <a:t>ของเร</a:t>
            </a:r>
            <a:r>
              <a:rPr lang="th-TH" dirty="0" smtClean="0"/>
              <a:t>คอร์ด </a:t>
            </a:r>
            <a:r>
              <a:rPr lang="fr-FR" dirty="0" smtClean="0"/>
              <a:t>SOA </a:t>
            </a:r>
            <a:r>
              <a:rPr lang="th-TH" dirty="0" smtClean="0"/>
              <a:t>ประกอบด้วย ตัวเลข 5 ชุด เรียงตามลำดับ</a:t>
            </a:r>
          </a:p>
          <a:p>
            <a:pPr lvl="1"/>
            <a:r>
              <a:rPr lang="en-US" b="1" dirty="0" smtClean="0"/>
              <a:t>Serial number </a:t>
            </a:r>
            <a:r>
              <a:rPr lang="th-TH" dirty="0" smtClean="0"/>
              <a:t>เป็นตัวใช้เปรียบเทียบสำหรับ </a:t>
            </a:r>
            <a:r>
              <a:rPr lang="fr-FR" dirty="0" smtClean="0"/>
              <a:t>n</a:t>
            </a:r>
            <a:r>
              <a:rPr lang="en-US" dirty="0" err="1" smtClean="0"/>
              <a:t>ame</a:t>
            </a:r>
            <a:r>
              <a:rPr lang="en-US" dirty="0" smtClean="0"/>
              <a:t> server </a:t>
            </a:r>
            <a:r>
              <a:rPr lang="th-TH" dirty="0" smtClean="0"/>
              <a:t>รอง ว่าจะ </a:t>
            </a:r>
            <a:r>
              <a:rPr lang="fr-FR" dirty="0" smtClean="0"/>
              <a:t>update </a:t>
            </a:r>
            <a:r>
              <a:rPr lang="th-TH" dirty="0" smtClean="0"/>
              <a:t>ข้อมูลหรือไม่ ส่วนใหญ่จะอยู่ในรูปของ  ปี เดือน วัน และ รุ่น   จากตัวอย่าง </a:t>
            </a:r>
            <a:r>
              <a:rPr lang="en-US" dirty="0" smtClean="0"/>
              <a:t>1997081300  </a:t>
            </a:r>
            <a:r>
              <a:rPr lang="th-TH" dirty="0" smtClean="0"/>
              <a:t>หมายความว่า ข้อมูลของ </a:t>
            </a:r>
            <a:r>
              <a:rPr lang="fr-FR" dirty="0" smtClean="0"/>
              <a:t>host </a:t>
            </a:r>
            <a:r>
              <a:rPr lang="fr-FR" dirty="0" err="1" smtClean="0"/>
              <a:t>database</a:t>
            </a:r>
            <a:r>
              <a:rPr lang="fr-FR" dirty="0" smtClean="0"/>
              <a:t> file </a:t>
            </a:r>
            <a:r>
              <a:rPr lang="th-TH" dirty="0" smtClean="0"/>
              <a:t>นี้ </a:t>
            </a:r>
            <a:r>
              <a:rPr lang="fr-FR" dirty="0" smtClean="0"/>
              <a:t>update </a:t>
            </a:r>
            <a:r>
              <a:rPr lang="th-TH" dirty="0" smtClean="0"/>
              <a:t>ล่าสุดในวันที่ 13 เดือน 8 ปี 1997 เป็นตัวแรกของวันนี้ </a:t>
            </a:r>
          </a:p>
          <a:p>
            <a:pPr lvl="1"/>
            <a:r>
              <a:rPr lang="en-US" b="1" dirty="0" smtClean="0"/>
              <a:t>Refresh</a:t>
            </a:r>
            <a:r>
              <a:rPr lang="en-US" dirty="0" smtClean="0"/>
              <a:t> </a:t>
            </a:r>
            <a:r>
              <a:rPr lang="th-TH" dirty="0" smtClean="0"/>
              <a:t>มีหน่วยเป็นวินาที หมายถึงให้ </a:t>
            </a:r>
            <a:r>
              <a:rPr lang="fr-FR" dirty="0" err="1" smtClean="0"/>
              <a:t>name</a:t>
            </a:r>
            <a:r>
              <a:rPr lang="fr-FR" dirty="0" smtClean="0"/>
              <a:t> server </a:t>
            </a:r>
            <a:r>
              <a:rPr lang="th-TH" dirty="0" smtClean="0"/>
              <a:t>รองกลับมาอ่านข้อมูลใหม่ที่ </a:t>
            </a:r>
            <a:r>
              <a:rPr lang="fr-FR" dirty="0" smtClean="0"/>
              <a:t>n</a:t>
            </a:r>
            <a:r>
              <a:rPr lang="en-US" dirty="0" err="1" smtClean="0"/>
              <a:t>ame</a:t>
            </a:r>
            <a:r>
              <a:rPr lang="en-US" dirty="0" smtClean="0"/>
              <a:t> server </a:t>
            </a:r>
            <a:r>
              <a:rPr lang="th-TH" dirty="0" smtClean="0"/>
              <a:t>หลักทุกๆ 3 ชม</a:t>
            </a:r>
            <a:r>
              <a:rPr lang="fr-FR" dirty="0" smtClean="0"/>
              <a:t> </a:t>
            </a:r>
            <a:r>
              <a:rPr lang="en-US" dirty="0" smtClean="0"/>
              <a:t>(</a:t>
            </a:r>
            <a:r>
              <a:rPr lang="th-TH" dirty="0" smtClean="0"/>
              <a:t>จากตัวอย่าง</a:t>
            </a:r>
            <a:r>
              <a:rPr lang="en-US" dirty="0" smtClean="0"/>
              <a:t> 10800)</a:t>
            </a:r>
          </a:p>
          <a:p>
            <a:pPr lvl="1"/>
            <a:r>
              <a:rPr lang="fr-FR" b="1" dirty="0" err="1" smtClean="0"/>
              <a:t>Retry</a:t>
            </a:r>
            <a:r>
              <a:rPr lang="fr-FR" dirty="0" smtClean="0"/>
              <a:t> </a:t>
            </a:r>
            <a:r>
              <a:rPr lang="th-TH" dirty="0" smtClean="0"/>
              <a:t>มีหน่วยเป็นวินาที คือ หาก </a:t>
            </a:r>
            <a:r>
              <a:rPr lang="fr-FR" dirty="0" err="1" smtClean="0"/>
              <a:t>name</a:t>
            </a:r>
            <a:r>
              <a:rPr lang="fr-FR" dirty="0" smtClean="0"/>
              <a:t> server </a:t>
            </a:r>
            <a:r>
              <a:rPr lang="th-TH" dirty="0" smtClean="0"/>
              <a:t>รองไม่สามารถติดต่อกับ </a:t>
            </a:r>
            <a:r>
              <a:rPr lang="fr-FR" dirty="0" smtClean="0"/>
              <a:t>n</a:t>
            </a:r>
            <a:r>
              <a:rPr lang="en-US" dirty="0" err="1" smtClean="0"/>
              <a:t>ame</a:t>
            </a:r>
            <a:r>
              <a:rPr lang="en-US" dirty="0" smtClean="0"/>
              <a:t> server </a:t>
            </a:r>
            <a:r>
              <a:rPr lang="th-TH" dirty="0" smtClean="0"/>
              <a:t>หลักได้ ให้พยายามติดต่ออีกครั้งในเวลาเท่าไร </a:t>
            </a:r>
          </a:p>
          <a:p>
            <a:pPr lvl="1"/>
            <a:r>
              <a:rPr lang="fr-FR" b="1" dirty="0" smtClean="0"/>
              <a:t>Expire</a:t>
            </a:r>
            <a:r>
              <a:rPr lang="fr-FR" dirty="0" smtClean="0"/>
              <a:t> </a:t>
            </a:r>
            <a:r>
              <a:rPr lang="th-TH" dirty="0" smtClean="0"/>
              <a:t>ถ้า </a:t>
            </a:r>
            <a:r>
              <a:rPr lang="fr-FR" dirty="0" err="1" smtClean="0"/>
              <a:t>name</a:t>
            </a:r>
            <a:r>
              <a:rPr lang="fr-FR" dirty="0" smtClean="0"/>
              <a:t> server </a:t>
            </a:r>
            <a:r>
              <a:rPr lang="th-TH" dirty="0" smtClean="0"/>
              <a:t>รองไม่สามารถติดต่อ </a:t>
            </a:r>
            <a:r>
              <a:rPr lang="fr-FR" dirty="0" err="1" smtClean="0"/>
              <a:t>name</a:t>
            </a:r>
            <a:r>
              <a:rPr lang="fr-FR" dirty="0" smtClean="0"/>
              <a:t> server </a:t>
            </a:r>
            <a:r>
              <a:rPr lang="th-TH" dirty="0" smtClean="0"/>
              <a:t>หลักได้ </a:t>
            </a:r>
            <a:r>
              <a:rPr lang="fr-FR" dirty="0" err="1" smtClean="0"/>
              <a:t>name</a:t>
            </a:r>
            <a:r>
              <a:rPr lang="fr-FR" dirty="0" smtClean="0"/>
              <a:t> server </a:t>
            </a:r>
            <a:r>
              <a:rPr lang="th-TH" dirty="0" smtClean="0"/>
              <a:t>รองจะถือว่าข้อมูลที่มีอยู่หมดอายุ และจะไม่ให้บริการข้อมูลที่หมดอายุ</a:t>
            </a:r>
          </a:p>
          <a:p>
            <a:pPr lvl="1"/>
            <a:r>
              <a:rPr lang="fr-FR" b="1" dirty="0" smtClean="0"/>
              <a:t>TTL</a:t>
            </a:r>
            <a:r>
              <a:rPr lang="fr-FR" dirty="0" smtClean="0"/>
              <a:t> </a:t>
            </a:r>
            <a:r>
              <a:rPr lang="th-TH" dirty="0" smtClean="0"/>
              <a:t>กำหนดว่าเมื่อ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ใดที่ได้ข้อมูลไปให้รักษาข้อมูลไว้ตามค่า </a:t>
            </a:r>
            <a:r>
              <a:rPr lang="fr-FR" dirty="0" smtClean="0"/>
              <a:t>TTL </a:t>
            </a:r>
            <a:r>
              <a:rPr lang="th-TH" dirty="0" smtClean="0"/>
              <a:t>ก่อนยกเลิก</a:t>
            </a:r>
            <a:endParaRPr lang="th-TH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Database File (NS Record)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fr-FR" dirty="0" smtClean="0"/>
              <a:t>NS </a:t>
            </a:r>
            <a:r>
              <a:rPr lang="th-TH" dirty="0" smtClean="0"/>
              <a:t>ใช้กำหนดชื่อของ </a:t>
            </a:r>
            <a:r>
              <a:rPr lang="fr-FR" dirty="0" smtClean="0"/>
              <a:t>n</a:t>
            </a:r>
            <a:r>
              <a:rPr lang="en-US" dirty="0" err="1" smtClean="0"/>
              <a:t>ame</a:t>
            </a:r>
            <a:r>
              <a:rPr lang="en-US" dirty="0" smtClean="0"/>
              <a:t> server </a:t>
            </a:r>
            <a:r>
              <a:rPr lang="th-TH" dirty="0" smtClean="0"/>
              <a:t>จากตัวอย่าง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ku.ac.th.		IN	</a:t>
            </a:r>
            <a:r>
              <a:rPr lang="en-US" b="1" dirty="0" smtClean="0">
                <a:solidFill>
                  <a:srgbClr val="C00000"/>
                </a:solidFill>
              </a:rPr>
              <a:t>NS</a:t>
            </a:r>
            <a:r>
              <a:rPr lang="en-US" dirty="0" smtClean="0"/>
              <a:t>	ns.ku.ac.th.</a:t>
            </a:r>
          </a:p>
          <a:p>
            <a:pPr>
              <a:buNone/>
            </a:pPr>
            <a:r>
              <a:rPr lang="en-US" dirty="0" smtClean="0"/>
              <a:t>	ku.ac.th.		IN	</a:t>
            </a:r>
            <a:r>
              <a:rPr lang="en-US" b="1" dirty="0" smtClean="0">
                <a:solidFill>
                  <a:srgbClr val="C00000"/>
                </a:solidFill>
              </a:rPr>
              <a:t>NS</a:t>
            </a:r>
            <a:r>
              <a:rPr lang="en-US" dirty="0" smtClean="0"/>
              <a:t>	ns2.ku.ac.th.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หมายถึงในโดเมน </a:t>
            </a:r>
            <a:r>
              <a:rPr lang="fr-FR" dirty="0" err="1" smtClean="0"/>
              <a:t>ku</a:t>
            </a:r>
            <a:r>
              <a:rPr lang="en-US" dirty="0" smtClean="0"/>
              <a:t>.</a:t>
            </a:r>
            <a:r>
              <a:rPr lang="en-US" dirty="0" err="1" smtClean="0"/>
              <a:t>ac.th</a:t>
            </a:r>
            <a:r>
              <a:rPr lang="en-US" dirty="0" smtClean="0"/>
              <a:t>. </a:t>
            </a:r>
            <a:r>
              <a:rPr lang="th-TH" dirty="0" smtClean="0"/>
              <a:t>มี </a:t>
            </a:r>
            <a:r>
              <a:rPr lang="fr-FR" dirty="0" err="1" smtClean="0"/>
              <a:t>name</a:t>
            </a:r>
            <a:r>
              <a:rPr lang="fr-FR" dirty="0" smtClean="0"/>
              <a:t> server </a:t>
            </a:r>
            <a:r>
              <a:rPr lang="th-TH" dirty="0" smtClean="0"/>
              <a:t>อยู่ 2 เครื่อง ชื่อ</a:t>
            </a:r>
          </a:p>
          <a:p>
            <a:pPr lvl="1"/>
            <a:r>
              <a:rPr lang="th-TH" dirty="0" smtClean="0"/>
              <a:t>	</a:t>
            </a:r>
            <a:r>
              <a:rPr lang="fr-FR" dirty="0" smtClean="0"/>
              <a:t>ns</a:t>
            </a:r>
            <a:r>
              <a:rPr lang="en-US" dirty="0" smtClean="0"/>
              <a:t>.</a:t>
            </a:r>
            <a:r>
              <a:rPr lang="en-US" dirty="0" err="1" smtClean="0"/>
              <a:t>ku.ac.th</a:t>
            </a:r>
            <a:r>
              <a:rPr lang="en-US" dirty="0" smtClean="0"/>
              <a:t> </a:t>
            </a:r>
            <a:r>
              <a:rPr lang="th-TH" dirty="0" smtClean="0"/>
              <a:t>และ</a:t>
            </a:r>
          </a:p>
          <a:p>
            <a:pPr lvl="1"/>
            <a:r>
              <a:rPr lang="fr-FR" dirty="0" smtClean="0"/>
              <a:t>  ns2</a:t>
            </a:r>
            <a:r>
              <a:rPr lang="en-US" dirty="0" smtClean="0"/>
              <a:t>.</a:t>
            </a:r>
            <a:r>
              <a:rPr lang="en-US" dirty="0" err="1" smtClean="0"/>
              <a:t>ku.ac.th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Database File (MX Record)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en-US" dirty="0" smtClean="0"/>
              <a:t>MX </a:t>
            </a:r>
            <a:r>
              <a:rPr lang="th-TH" dirty="0" smtClean="0"/>
              <a:t>ใช้กำหนดชื่อเซอร์ฟเวอร์ซึ่งทำหน้าที่เป็นตัวแลกเปลี่ยนอี</a:t>
            </a:r>
            <a:r>
              <a:rPr lang="th-TH" dirty="0" err="1" smtClean="0"/>
              <a:t>เมล</a:t>
            </a:r>
            <a:r>
              <a:rPr lang="th-TH" dirty="0" smtClean="0"/>
              <a:t> </a:t>
            </a:r>
            <a:r>
              <a:rPr lang="en-US" dirty="0" smtClean="0"/>
              <a:t>(mail exchange) </a:t>
            </a:r>
            <a:r>
              <a:rPr lang="th-TH" dirty="0" smtClean="0"/>
              <a:t>จากตัวอย่าง</a:t>
            </a:r>
          </a:p>
          <a:p>
            <a:pPr>
              <a:buNone/>
            </a:pPr>
            <a:r>
              <a:rPr lang="en-US" dirty="0" smtClean="0"/>
              <a:t>	ku.ac.th.		IN	MX	10	mgw.ku.ac.th.</a:t>
            </a:r>
          </a:p>
          <a:p>
            <a:pPr>
              <a:buNone/>
            </a:pPr>
            <a:r>
              <a:rPr lang="en-US" dirty="0" smtClean="0"/>
              <a:t>	ku.ac.th.		IN	MX	20	nontri.ku.ac.th.</a:t>
            </a:r>
          </a:p>
          <a:p>
            <a:pPr lvl="1"/>
            <a:r>
              <a:rPr lang="th-TH" dirty="0" smtClean="0"/>
              <a:t>หมายถึง </a:t>
            </a:r>
            <a:r>
              <a:rPr lang="en-US" dirty="0" smtClean="0"/>
              <a:t>mgw.ku.ac.th </a:t>
            </a:r>
            <a:r>
              <a:rPr lang="th-TH" dirty="0" smtClean="0"/>
              <a:t>และ </a:t>
            </a:r>
            <a:r>
              <a:rPr lang="fr-FR" dirty="0" err="1" smtClean="0"/>
              <a:t>nontri</a:t>
            </a:r>
            <a:r>
              <a:rPr lang="en-US" dirty="0" smtClean="0"/>
              <a:t>.</a:t>
            </a:r>
            <a:r>
              <a:rPr lang="en-US" dirty="0" err="1" smtClean="0"/>
              <a:t>ku.ac.th</a:t>
            </a:r>
            <a:r>
              <a:rPr lang="en-US" dirty="0" smtClean="0"/>
              <a:t> </a:t>
            </a:r>
            <a:r>
              <a:rPr lang="th-TH" dirty="0" smtClean="0"/>
              <a:t>เป็น </a:t>
            </a:r>
            <a:r>
              <a:rPr lang="en-US" dirty="0" smtClean="0"/>
              <a:t>mail server </a:t>
            </a:r>
            <a:r>
              <a:rPr lang="th-TH" dirty="0" smtClean="0"/>
              <a:t>ประจำโดเมน </a:t>
            </a:r>
            <a:r>
              <a:rPr lang="en-US" dirty="0" smtClean="0"/>
              <a:t>ku.ac.th  </a:t>
            </a:r>
            <a:endParaRPr lang="th-TH" dirty="0" smtClean="0"/>
          </a:p>
          <a:p>
            <a:pPr lvl="1"/>
            <a:r>
              <a:rPr lang="th-TH" dirty="0" smtClean="0"/>
              <a:t>ค่าตัวเลขต่อท้าย </a:t>
            </a:r>
            <a:r>
              <a:rPr lang="en-US" dirty="0" smtClean="0"/>
              <a:t>MX </a:t>
            </a:r>
            <a:r>
              <a:rPr lang="th-TH" dirty="0" smtClean="0"/>
              <a:t>หรือลำดับความสำคัญ </a:t>
            </a:r>
            <a:r>
              <a:rPr lang="en-US" dirty="0" smtClean="0"/>
              <a:t>(priority) </a:t>
            </a:r>
            <a:r>
              <a:rPr lang="th-TH" dirty="0" smtClean="0"/>
              <a:t>ตัวเลข 0 มีความสำคัญมากที่สุด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Database File (A Record)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en-US" dirty="0" smtClean="0"/>
              <a:t>A (address) </a:t>
            </a:r>
            <a:r>
              <a:rPr lang="th-TH" dirty="0" smtClean="0"/>
              <a:t>ใช้กำหนดไอพีแอดเดรสประจำ</a:t>
            </a:r>
            <a:r>
              <a:rPr lang="th-TH" dirty="0" err="1" smtClean="0"/>
              <a:t>โฮสต์</a:t>
            </a:r>
            <a:r>
              <a:rPr lang="th-TH" dirty="0" smtClean="0"/>
              <a:t> จากตัวอย่าง</a:t>
            </a:r>
          </a:p>
          <a:p>
            <a:pPr>
              <a:buNone/>
            </a:pPr>
            <a:r>
              <a:rPr lang="en-US" dirty="0" smtClean="0"/>
              <a:t>	localhost.ku.ac.th.	IN	A	127.0.0.1</a:t>
            </a:r>
          </a:p>
          <a:p>
            <a:pPr>
              <a:buNone/>
            </a:pPr>
            <a:r>
              <a:rPr lang="en-US" dirty="0" smtClean="0"/>
              <a:t>	www.ku.ac.th.		IN	A	158.108.2.69</a:t>
            </a:r>
          </a:p>
          <a:p>
            <a:pPr>
              <a:buNone/>
            </a:pPr>
            <a:r>
              <a:rPr lang="en-US" dirty="0" smtClean="0"/>
              <a:t>	nontri.ku.ac.th.	IN	A	158.108.2.71</a:t>
            </a:r>
          </a:p>
          <a:p>
            <a:pPr>
              <a:buNone/>
            </a:pPr>
            <a:r>
              <a:rPr lang="en-US" dirty="0" smtClean="0"/>
              <a:t>	mgw.ku.ac.th.		IN	A	158.1</a:t>
            </a:r>
            <a:r>
              <a:rPr lang="fr-FR" dirty="0" smtClean="0"/>
              <a:t>08.2.86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DNS</a:t>
            </a: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571744"/>
            <a:ext cx="587706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143636" y="1928802"/>
            <a:ext cx="2112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Name Server</a:t>
            </a:r>
            <a:endParaRPr lang="th-TH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2285992"/>
            <a:ext cx="1734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 (PC)</a:t>
            </a:r>
            <a:endParaRPr lang="th-TH" b="1" dirty="0"/>
          </a:p>
        </p:txBody>
      </p:sp>
      <p:sp>
        <p:nvSpPr>
          <p:cNvPr id="7" name="ลูกศรลง 6"/>
          <p:cNvSpPr/>
          <p:nvPr/>
        </p:nvSpPr>
        <p:spPr>
          <a:xfrm>
            <a:off x="1857356" y="1500174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2285984" y="1500174"/>
            <a:ext cx="3637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http://cit.kmutnb.ac.th</a:t>
            </a:r>
            <a:endParaRPr lang="th-TH" dirty="0"/>
          </a:p>
        </p:txBody>
      </p:sp>
      <p:sp>
        <p:nvSpPr>
          <p:cNvPr id="10" name="ลูกศรขวา 9"/>
          <p:cNvSpPr/>
          <p:nvPr/>
        </p:nvSpPr>
        <p:spPr>
          <a:xfrm>
            <a:off x="2857488" y="2928934"/>
            <a:ext cx="328614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 rot="10800000">
            <a:off x="2857488" y="4429132"/>
            <a:ext cx="328614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ลง 11"/>
          <p:cNvSpPr/>
          <p:nvPr/>
        </p:nvSpPr>
        <p:spPr>
          <a:xfrm>
            <a:off x="1928794" y="4929198"/>
            <a:ext cx="500066" cy="1643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3071802" y="2643182"/>
            <a:ext cx="265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it.kmutnb.ac.th 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2500298" y="5572140"/>
            <a:ext cx="504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 = 202.44.36.20 , TCP,  Port = 80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3571868" y="4071942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202.44.36.20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Database File (Record </a:t>
            </a:r>
            <a:r>
              <a:rPr lang="th-TH" dirty="0" smtClean="0"/>
              <a:t>อื่นๆ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en-US" dirty="0" smtClean="0"/>
              <a:t>HINFO (host information) </a:t>
            </a:r>
            <a:r>
              <a:rPr lang="th-TH" dirty="0" smtClean="0"/>
              <a:t>ใช้แสดงข้อมูลเกี่ยวกับ</a:t>
            </a:r>
            <a:r>
              <a:rPr lang="th-TH" dirty="0" err="1" smtClean="0"/>
              <a:t>โฮสต์</a:t>
            </a:r>
            <a:endParaRPr lang="th-TH" dirty="0" smtClean="0"/>
          </a:p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fr-FR" dirty="0" smtClean="0"/>
              <a:t>CNAME </a:t>
            </a:r>
            <a:r>
              <a:rPr lang="th-TH" dirty="0" smtClean="0"/>
              <a:t>ใช้กำหนดชื่อเล่นของ</a:t>
            </a:r>
            <a:r>
              <a:rPr lang="th-TH" dirty="0" err="1" smtClean="0"/>
              <a:t>โฮสต์</a:t>
            </a:r>
            <a:endParaRPr lang="th-TH" dirty="0" smtClean="0"/>
          </a:p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fr-FR" dirty="0" smtClean="0"/>
              <a:t>TXT </a:t>
            </a:r>
            <a:r>
              <a:rPr lang="th-TH" dirty="0" smtClean="0"/>
              <a:t>ใช้อธิบายข้อมูลทั่วไป</a:t>
            </a:r>
          </a:p>
          <a:p>
            <a:r>
              <a:rPr lang="th-TH" dirty="0" err="1" smtClean="0"/>
              <a:t>เร</a:t>
            </a:r>
            <a:r>
              <a:rPr lang="th-TH" dirty="0" smtClean="0"/>
              <a:t>คอร์ด </a:t>
            </a:r>
            <a:r>
              <a:rPr lang="fr-FR" dirty="0" smtClean="0"/>
              <a:t>PTR </a:t>
            </a:r>
            <a:r>
              <a:rPr lang="th-TH" dirty="0" smtClean="0"/>
              <a:t>สำหรับแอดเดรสผกผัน</a:t>
            </a:r>
          </a:p>
          <a:p>
            <a:r>
              <a:rPr lang="th-TH" dirty="0" smtClean="0"/>
              <a:t>สัญลักษณ์ </a:t>
            </a:r>
            <a:r>
              <a:rPr lang="en-US" dirty="0" smtClean="0"/>
              <a:t>@ </a:t>
            </a:r>
            <a:r>
              <a:rPr lang="th-TH" dirty="0" smtClean="0"/>
              <a:t>หมายถึง โดเมนโดยปริยายซึ่งจะนำมาจากชื่อโดเมนที่อยู่หลัง </a:t>
            </a:r>
            <a:r>
              <a:rPr lang="fr-FR" dirty="0" err="1" smtClean="0"/>
              <a:t>primary</a:t>
            </a:r>
            <a:r>
              <a:rPr lang="fr-FR" dirty="0" smtClean="0"/>
              <a:t> </a:t>
            </a:r>
            <a:r>
              <a:rPr lang="th-TH" dirty="0" smtClean="0"/>
              <a:t>จาก </a:t>
            </a:r>
            <a:r>
              <a:rPr lang="fr-FR" dirty="0" smtClean="0"/>
              <a:t>file </a:t>
            </a:r>
            <a:r>
              <a:rPr lang="en-US" dirty="0" smtClean="0"/>
              <a:t>/etc/</a:t>
            </a:r>
            <a:r>
              <a:rPr lang="en-US" dirty="0" err="1" smtClean="0"/>
              <a:t>named.boot</a:t>
            </a:r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database file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th-TH" dirty="0" smtClean="0"/>
              <a:t>แฟ้มนี้ใช้เก็บข้อมูลการแปลงไอพีแอดเดรสไปเป็นชื่อโดเมน </a:t>
            </a:r>
            <a:r>
              <a:rPr lang="th-TH" dirty="0" err="1" smtClean="0"/>
              <a:t>เร</a:t>
            </a:r>
            <a:r>
              <a:rPr lang="th-TH" dirty="0" smtClean="0"/>
              <a:t>คอร์ดที่ใช้ในแฟ้ม</a:t>
            </a:r>
            <a:r>
              <a:rPr lang="th-TH" dirty="0" err="1" smtClean="0"/>
              <a:t>เป็นเร</a:t>
            </a:r>
            <a:r>
              <a:rPr lang="th-TH" dirty="0" smtClean="0"/>
              <a:t>คอร์ด </a:t>
            </a:r>
            <a:r>
              <a:rPr lang="fr-FR" dirty="0" smtClean="0"/>
              <a:t>PTR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85720" y="2143116"/>
            <a:ext cx="8643998" cy="45005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 smtClean="0">
                <a:solidFill>
                  <a:srgbClr val="C00000"/>
                </a:solidFill>
              </a:rPr>
              <a:t>;</a:t>
            </a:r>
            <a:r>
              <a:rPr lang="en-US" sz="1800" dirty="0" smtClean="0">
                <a:solidFill>
                  <a:srgbClr val="C00000"/>
                </a:solidFill>
              </a:rPr>
              <a:t>reverse address database for 108.158.in-addr.arpa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;file db.rev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;name			class	type	server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@			IN	SOA	ns.ku.ac.th.  root.ns.ku.ac.th. (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		1997081300     </a:t>
            </a:r>
            <a:r>
              <a:rPr lang="en-US" sz="1800" dirty="0" smtClean="0">
                <a:solidFill>
                  <a:srgbClr val="C00000"/>
                </a:solidFill>
              </a:rPr>
              <a:t>;serial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		10800	</a:t>
            </a:r>
            <a:r>
              <a:rPr lang="en-US" sz="1800" dirty="0" smtClean="0">
                <a:solidFill>
                  <a:srgbClr val="C00000"/>
                </a:solidFill>
              </a:rPr>
              <a:t>         ; refresh every 3 hours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		3600	</a:t>
            </a:r>
            <a:r>
              <a:rPr lang="en-US" sz="1800" dirty="0" smtClean="0">
                <a:solidFill>
                  <a:srgbClr val="C00000"/>
                </a:solidFill>
              </a:rPr>
              <a:t>         ; retry every 1 hour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		2592000	         </a:t>
            </a:r>
            <a:r>
              <a:rPr lang="en-US" sz="1800" dirty="0" smtClean="0">
                <a:solidFill>
                  <a:srgbClr val="C00000"/>
                </a:solidFill>
              </a:rPr>
              <a:t>;expire after 30 days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		86400)	         </a:t>
            </a:r>
            <a:r>
              <a:rPr lang="en-US" sz="1800" dirty="0" smtClean="0">
                <a:solidFill>
                  <a:srgbClr val="C00000"/>
                </a:solidFill>
              </a:rPr>
              <a:t>;maximum TTL of 1 day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;name server</a:t>
            </a:r>
            <a:r>
              <a:rPr lang="en-US" sz="1800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IN	NS	ns.ku.ac.th.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		IN	NS	ns2.ku.ac.th.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;host information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69.2			IN	PTR	ns.ku.ac.th.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71.2			IN	PTR	nontri.ku.ac.th.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86.2			IN	PTR	mgw.ku.ac.th.</a:t>
            </a:r>
            <a:endParaRPr lang="th-TH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Loopback file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85720" y="1571612"/>
            <a:ext cx="8643998" cy="45005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C00000"/>
                </a:solidFill>
              </a:rPr>
              <a:t>;loopback file 127.0.0.1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;file </a:t>
            </a:r>
            <a:r>
              <a:rPr lang="en-US" sz="2000" dirty="0" err="1" smtClean="0">
                <a:solidFill>
                  <a:srgbClr val="C00000"/>
                </a:solidFill>
              </a:rPr>
              <a:t>db.local</a:t>
            </a:r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;name			class	type	server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@			IN	SOA	ns.ku.ac.th.  root.ns.ku.ac.th. (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				1997081300     </a:t>
            </a:r>
            <a:r>
              <a:rPr lang="en-US" sz="2000" dirty="0" smtClean="0">
                <a:solidFill>
                  <a:srgbClr val="C00000"/>
                </a:solidFill>
              </a:rPr>
              <a:t>;serial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				10800	</a:t>
            </a:r>
            <a:r>
              <a:rPr lang="en-US" sz="2000" dirty="0" smtClean="0">
                <a:solidFill>
                  <a:srgbClr val="C00000"/>
                </a:solidFill>
              </a:rPr>
              <a:t>         ; refresh every 3 hours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				3600	</a:t>
            </a:r>
            <a:r>
              <a:rPr lang="en-US" sz="2000" dirty="0" smtClean="0">
                <a:solidFill>
                  <a:srgbClr val="C00000"/>
                </a:solidFill>
              </a:rPr>
              <a:t>         ; retry every 1 hour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				2592000	         </a:t>
            </a:r>
            <a:r>
              <a:rPr lang="en-US" sz="2000" dirty="0" smtClean="0">
                <a:solidFill>
                  <a:srgbClr val="C00000"/>
                </a:solidFill>
              </a:rPr>
              <a:t>;expire after 30 days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				86400)	         </a:t>
            </a:r>
            <a:r>
              <a:rPr lang="en-US" sz="2000" dirty="0" smtClean="0">
                <a:solidFill>
                  <a:srgbClr val="C00000"/>
                </a:solidFill>
              </a:rPr>
              <a:t>;maximum TTL of 1 day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;name server</a:t>
            </a:r>
            <a:r>
              <a:rPr lang="en-US" sz="2000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		IN	NS	ns.ku.ac.th.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		IN	NS	ns2.ku.ac.th.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;host information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1			IN	PTR	</a:t>
            </a:r>
            <a:r>
              <a:rPr lang="en-US" sz="2000" dirty="0" err="1" smtClean="0">
                <a:solidFill>
                  <a:schemeClr val="tx1"/>
                </a:solidFill>
              </a:rPr>
              <a:t>localhost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file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แฟ้มสุดท้ายคือแฟ้มแคชซึ่งเก็บ </a:t>
            </a:r>
            <a:r>
              <a:rPr lang="en-US" dirty="0" smtClean="0"/>
              <a:t>address </a:t>
            </a:r>
            <a:r>
              <a:rPr lang="th-TH" dirty="0" smtClean="0"/>
              <a:t>ของ </a:t>
            </a:r>
            <a:r>
              <a:rPr lang="en-US" dirty="0" smtClean="0"/>
              <a:t>root name server  </a:t>
            </a:r>
            <a:r>
              <a:rPr lang="th-TH" dirty="0" smtClean="0"/>
              <a:t>สามารถ </a:t>
            </a:r>
            <a:r>
              <a:rPr lang="en-US" dirty="0" smtClean="0"/>
              <a:t>download </a:t>
            </a:r>
            <a:r>
              <a:rPr lang="th-TH" dirty="0" smtClean="0"/>
              <a:t>ได้ที่</a:t>
            </a:r>
            <a:endParaRPr lang="en-US" dirty="0" smtClean="0"/>
          </a:p>
          <a:p>
            <a:r>
              <a:rPr lang="en-US" dirty="0" smtClean="0"/>
              <a:t>http://www.internic.net/zones/named.root</a:t>
            </a:r>
            <a:endParaRPr lang="th-TH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เครื่องมือช่วยวิเคราะห์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เครื่องมือช่วยวิเคราะห์การทำงานของระบบ </a:t>
            </a:r>
            <a:r>
              <a:rPr lang="en-US" dirty="0" smtClean="0"/>
              <a:t>DNS </a:t>
            </a:r>
            <a:r>
              <a:rPr lang="th-TH" dirty="0" smtClean="0"/>
              <a:t>ที่นิยมใช้กันอย่างแพร่หลายคือ </a:t>
            </a:r>
            <a:r>
              <a:rPr lang="en-US" dirty="0" err="1" smtClean="0"/>
              <a:t>nslookup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dig (</a:t>
            </a:r>
            <a:r>
              <a:rPr lang="th-TH" dirty="0" smtClean="0"/>
              <a:t>ไม่มีใน </a:t>
            </a:r>
            <a:r>
              <a:rPr lang="en-US" dirty="0" smtClean="0"/>
              <a:t>windows </a:t>
            </a:r>
            <a:r>
              <a:rPr lang="th-TH" dirty="0" smtClean="0"/>
              <a:t>ต้องหาลงเพิ่ม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Nslookup</a:t>
            </a:r>
            <a:r>
              <a:rPr lang="en-US" dirty="0" smtClean="0"/>
              <a:t> </a:t>
            </a:r>
            <a:r>
              <a:rPr lang="th-TH" dirty="0" smtClean="0"/>
              <a:t>สามารถใส่ชื่อเพื่อถาม </a:t>
            </a:r>
            <a:r>
              <a:rPr lang="en-US" dirty="0" smtClean="0"/>
              <a:t>IP address </a:t>
            </a:r>
            <a:r>
              <a:rPr lang="th-TH" dirty="0" smtClean="0"/>
              <a:t>และใส่ </a:t>
            </a:r>
            <a:r>
              <a:rPr lang="en-US" dirty="0" smtClean="0"/>
              <a:t>IP address </a:t>
            </a:r>
            <a:r>
              <a:rPr lang="th-TH" dirty="0" smtClean="0"/>
              <a:t>เพื่อถามชื่อได้</a:t>
            </a:r>
            <a:endParaRPr lang="th-TH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nslookup</a:t>
            </a:r>
            <a:endParaRPr lang="th-TH" dirty="0"/>
          </a:p>
        </p:txBody>
      </p:sp>
      <p:pic>
        <p:nvPicPr>
          <p:cNvPr id="4" name="รูปภาพ 3" descr="nslookup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214422"/>
            <a:ext cx="7786742" cy="5435073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nslookup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r>
              <a:rPr lang="th-TH" sz="2800" dirty="0" smtClean="0"/>
              <a:t>หากต้องการสอบถามข้อมูล</a:t>
            </a:r>
            <a:r>
              <a:rPr lang="th-TH" sz="2800" dirty="0" err="1" smtClean="0"/>
              <a:t>ของเร</a:t>
            </a:r>
            <a:r>
              <a:rPr lang="th-TH" sz="2800" dirty="0" smtClean="0"/>
              <a:t>คอร์ดอื่น ให้กำหนดคำสั่ง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set type </a:t>
            </a:r>
            <a:r>
              <a:rPr lang="th-TH" sz="2800" dirty="0" smtClean="0"/>
              <a:t>ตามด้วยชนิด</a:t>
            </a:r>
            <a:r>
              <a:rPr lang="th-TH" sz="2800" dirty="0" err="1" smtClean="0"/>
              <a:t>ของเร</a:t>
            </a:r>
            <a:r>
              <a:rPr lang="th-TH" sz="2800" dirty="0" smtClean="0"/>
              <a:t>คอร์ด เช่น</a:t>
            </a:r>
          </a:p>
          <a:p>
            <a:pPr>
              <a:buNone/>
            </a:pPr>
            <a:r>
              <a:rPr lang="th-TH" sz="2800" dirty="0" smtClean="0"/>
              <a:t>    </a:t>
            </a:r>
            <a:r>
              <a:rPr lang="en-US" sz="2800" dirty="0" smtClean="0"/>
              <a:t>set type=ns    ,   set type=</a:t>
            </a:r>
            <a:r>
              <a:rPr lang="en-US" sz="2800" dirty="0" err="1" smtClean="0"/>
              <a:t>mx</a:t>
            </a:r>
            <a:r>
              <a:rPr lang="en-US" sz="2800" dirty="0" smtClean="0"/>
              <a:t> ,  set type=</a:t>
            </a:r>
            <a:r>
              <a:rPr lang="en-US" sz="2800" dirty="0" err="1" smtClean="0"/>
              <a:t>soa</a:t>
            </a:r>
            <a:r>
              <a:rPr lang="en-US" sz="2800" dirty="0" smtClean="0"/>
              <a:t>, …, etc.</a:t>
            </a:r>
            <a:endParaRPr lang="th-TH" sz="2800" dirty="0"/>
          </a:p>
        </p:txBody>
      </p:sp>
      <p:pic>
        <p:nvPicPr>
          <p:cNvPr id="4" name="รูปภาพ 3" descr="n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786058"/>
            <a:ext cx="7786742" cy="3873929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nslookup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server </a:t>
            </a:r>
            <a:r>
              <a:rPr lang="th-TH" dirty="0" smtClean="0"/>
              <a:t>ใช้สำหรับเปลี่ยน </a:t>
            </a:r>
            <a:r>
              <a:rPr lang="en-US" dirty="0" smtClean="0"/>
              <a:t>name server</a:t>
            </a:r>
            <a:endParaRPr lang="th-TH" dirty="0"/>
          </a:p>
        </p:txBody>
      </p:sp>
      <p:pic>
        <p:nvPicPr>
          <p:cNvPr id="4" name="รูปภาพ 3" descr="ns-serv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714488"/>
            <a:ext cx="7215238" cy="4857775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/>
          <a:lstStyle/>
          <a:p>
            <a:r>
              <a:rPr lang="th-TH" dirty="0" smtClean="0"/>
              <a:t>จงใช้ </a:t>
            </a:r>
            <a:r>
              <a:rPr lang="en-US" dirty="0" err="1" smtClean="0"/>
              <a:t>nslookup</a:t>
            </a:r>
            <a:r>
              <a:rPr lang="en-US" dirty="0" smtClean="0"/>
              <a:t> </a:t>
            </a:r>
            <a:r>
              <a:rPr lang="th-TH" dirty="0" smtClean="0"/>
              <a:t>ในการหารายละเอียดของโดเมน</a:t>
            </a:r>
            <a:r>
              <a:rPr lang="en-US" dirty="0" smtClean="0"/>
              <a:t> google.com</a:t>
            </a:r>
          </a:p>
          <a:p>
            <a:pPr lvl="1"/>
            <a:r>
              <a:rPr lang="th-TH" dirty="0" smtClean="0"/>
              <a:t>ชื่อและ </a:t>
            </a:r>
            <a:r>
              <a:rPr lang="en-US" dirty="0" smtClean="0"/>
              <a:t>IP </a:t>
            </a:r>
            <a:r>
              <a:rPr lang="fr-FR" dirty="0" err="1" smtClean="0"/>
              <a:t>address</a:t>
            </a:r>
            <a:r>
              <a:rPr lang="fr-FR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Name server </a:t>
            </a:r>
            <a:r>
              <a:rPr lang="th-TH" dirty="0" smtClean="0"/>
              <a:t>หลัก</a:t>
            </a:r>
          </a:p>
          <a:p>
            <a:pPr lvl="1"/>
            <a:r>
              <a:rPr lang="th-TH" dirty="0" smtClean="0"/>
              <a:t>ชื่อและ </a:t>
            </a:r>
            <a:r>
              <a:rPr lang="en-US" dirty="0" smtClean="0"/>
              <a:t>IP address </a:t>
            </a:r>
            <a:r>
              <a:rPr lang="th-TH" dirty="0" smtClean="0"/>
              <a:t>ของ </a:t>
            </a:r>
            <a:r>
              <a:rPr lang="en-US" dirty="0" smtClean="0"/>
              <a:t>Name server </a:t>
            </a:r>
            <a:r>
              <a:rPr lang="th-TH" dirty="0" smtClean="0"/>
              <a:t>รอง</a:t>
            </a:r>
          </a:p>
          <a:p>
            <a:pPr lvl="1"/>
            <a:r>
              <a:rPr lang="en-US" dirty="0" smtClean="0"/>
              <a:t>Email </a:t>
            </a:r>
            <a:r>
              <a:rPr lang="th-TH" dirty="0" smtClean="0"/>
              <a:t>ผู้รับผิดชอบโดเมน </a:t>
            </a:r>
            <a:r>
              <a:rPr lang="en-US" dirty="0" smtClean="0"/>
              <a:t>google.com</a:t>
            </a:r>
          </a:p>
          <a:p>
            <a:pPr lvl="1"/>
            <a:r>
              <a:rPr lang="en-US" dirty="0" smtClean="0"/>
              <a:t>DNS </a:t>
            </a:r>
            <a:r>
              <a:rPr lang="fr-FR" dirty="0" smtClean="0"/>
              <a:t>Update </a:t>
            </a:r>
            <a:r>
              <a:rPr lang="th-TH" dirty="0" smtClean="0"/>
              <a:t>ล่าสุดเมื่อวันที่เท่าไร</a:t>
            </a:r>
          </a:p>
          <a:p>
            <a:pPr lvl="1"/>
            <a:r>
              <a:rPr lang="en-US" dirty="0" smtClean="0"/>
              <a:t>Name server </a:t>
            </a:r>
            <a:r>
              <a:rPr lang="th-TH" dirty="0" smtClean="0"/>
              <a:t>รองจะ </a:t>
            </a:r>
            <a:r>
              <a:rPr lang="en-US" dirty="0" smtClean="0"/>
              <a:t>update </a:t>
            </a:r>
            <a:r>
              <a:rPr lang="th-TH" dirty="0" smtClean="0"/>
              <a:t>ฐานข้อมูลกับ </a:t>
            </a:r>
            <a:r>
              <a:rPr lang="en-US" dirty="0" smtClean="0"/>
              <a:t>Name server </a:t>
            </a:r>
            <a:r>
              <a:rPr lang="th-TH" dirty="0" smtClean="0"/>
              <a:t>หลักทุกๆ กี่ชั่วโมง</a:t>
            </a:r>
          </a:p>
          <a:p>
            <a:pPr lvl="1"/>
            <a:r>
              <a:rPr lang="th-TH" dirty="0" err="1" smtClean="0"/>
              <a:t>เซิฟเวอร์</a:t>
            </a:r>
            <a:r>
              <a:rPr lang="th-TH" dirty="0" smtClean="0"/>
              <a:t>อื่นๆจะเก็บ </a:t>
            </a:r>
            <a:r>
              <a:rPr lang="en-US" dirty="0" smtClean="0"/>
              <a:t>cache </a:t>
            </a:r>
            <a:r>
              <a:rPr lang="th-TH" dirty="0" smtClean="0"/>
              <a:t>ไว้กี่นาทีก่อนจะติดต่อกับ </a:t>
            </a:r>
            <a:r>
              <a:rPr lang="en-US" dirty="0" smtClean="0"/>
              <a:t>Name server </a:t>
            </a:r>
            <a:r>
              <a:rPr lang="th-TH" dirty="0" smtClean="0"/>
              <a:t>อีกครั้ง</a:t>
            </a:r>
            <a:endParaRPr lang="th-TH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600200"/>
            <a:ext cx="8429684" cy="4525963"/>
          </a:xfrm>
        </p:spPr>
        <p:txBody>
          <a:bodyPr/>
          <a:lstStyle/>
          <a:p>
            <a:r>
              <a:rPr lang="th-TH" dirty="0" smtClean="0"/>
              <a:t>จงใช้ </a:t>
            </a:r>
            <a:r>
              <a:rPr lang="en-US" dirty="0" err="1" smtClean="0"/>
              <a:t>nslookup</a:t>
            </a:r>
            <a:r>
              <a:rPr lang="en-US" dirty="0" smtClean="0"/>
              <a:t> </a:t>
            </a:r>
            <a:r>
              <a:rPr lang="th-TH" dirty="0" smtClean="0"/>
              <a:t>ในการ</a:t>
            </a:r>
            <a:r>
              <a:rPr lang="th-TH" dirty="0" smtClean="0"/>
              <a:t>หาชื่อและ </a:t>
            </a:r>
            <a:r>
              <a:rPr lang="en-US" dirty="0" smtClean="0"/>
              <a:t>IP address </a:t>
            </a:r>
            <a:r>
              <a:rPr lang="th-TH" dirty="0" smtClean="0"/>
              <a:t>ของ </a:t>
            </a:r>
            <a:r>
              <a:rPr lang="en-US" dirty="0" smtClean="0"/>
              <a:t>mail server </a:t>
            </a:r>
            <a:r>
              <a:rPr lang="th-TH" dirty="0" smtClean="0"/>
              <a:t>ในโดเมน</a:t>
            </a:r>
            <a:r>
              <a:rPr lang="en-US" dirty="0" smtClean="0"/>
              <a:t> google.com</a:t>
            </a:r>
          </a:p>
          <a:p>
            <a:r>
              <a:rPr lang="th-TH" dirty="0" smtClean="0"/>
              <a:t>จงหาชื่อ</a:t>
            </a:r>
            <a:r>
              <a:rPr lang="th-TH" dirty="0" err="1" smtClean="0"/>
              <a:t>โฮสท์</a:t>
            </a:r>
            <a:r>
              <a:rPr lang="th-TH" dirty="0" smtClean="0"/>
              <a:t>จริง ของ </a:t>
            </a:r>
            <a:r>
              <a:rPr lang="en-US" dirty="0" smtClean="0">
                <a:hlinkClick r:id="rId2"/>
              </a:rPr>
              <a:t>www.kmutnb.ac.th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IP address</a:t>
            </a:r>
          </a:p>
          <a:p>
            <a:r>
              <a:rPr lang="th-TH" dirty="0" smtClean="0"/>
              <a:t>หาชื่อ</a:t>
            </a:r>
            <a:r>
              <a:rPr lang="th-TH" dirty="0" err="1" smtClean="0"/>
              <a:t>โฮสท์</a:t>
            </a:r>
            <a:r>
              <a:rPr lang="th-TH" dirty="0" smtClean="0"/>
              <a:t>ที่มี </a:t>
            </a:r>
            <a:r>
              <a:rPr lang="en-US" dirty="0" smtClean="0"/>
              <a:t>IP address : 202.44.36.20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โครงสร้างของ </a:t>
            </a:r>
            <a:r>
              <a:rPr lang="en-US" dirty="0" smtClean="0"/>
              <a:t>DNS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DNS </a:t>
            </a:r>
            <a:r>
              <a:rPr lang="th-TH" dirty="0" smtClean="0"/>
              <a:t>มีโครงสร้างตามลำดับชั้นแบบโครงสร้างต้นไม้กลับหัว </a:t>
            </a:r>
          </a:p>
          <a:p>
            <a:r>
              <a:rPr lang="th-TH" dirty="0" smtClean="0"/>
              <a:t>โครงสร้างอยู่ภายใต้ต้นไม้รากเดี่ยวและแตกกิ่งก้านเป็นลำดับชั้น</a:t>
            </a:r>
          </a:p>
          <a:p>
            <a:r>
              <a:rPr lang="th-TH" dirty="0" smtClean="0"/>
              <a:t>ปลายสุดที่ไม่สามารถแตกกิ่งออกไปได้อีกจะเป็น </a:t>
            </a:r>
            <a:r>
              <a:rPr lang="th-TH" b="1" dirty="0" smtClean="0"/>
              <a:t>ชื่อ</a:t>
            </a:r>
            <a:r>
              <a:rPr lang="th-TH" b="1" dirty="0" err="1" smtClean="0"/>
              <a:t>โฮสต์</a:t>
            </a:r>
            <a:endParaRPr lang="th-TH" b="1" dirty="0" smtClean="0"/>
          </a:p>
          <a:p>
            <a:pPr lvl="1"/>
            <a:r>
              <a:rPr lang="th-TH" dirty="0" smtClean="0"/>
              <a:t>เช่น </a:t>
            </a:r>
            <a:r>
              <a:rPr lang="en-US" dirty="0" smtClean="0"/>
              <a:t>cit.kmutnb.ac.th </a:t>
            </a:r>
            <a:r>
              <a:rPr lang="th-TH" dirty="0" smtClean="0"/>
              <a:t>หมายถึง </a:t>
            </a:r>
            <a:r>
              <a:rPr lang="th-TH" dirty="0"/>
              <a:t>	</a:t>
            </a:r>
            <a:r>
              <a:rPr lang="th-TH" dirty="0" smtClean="0"/>
              <a:t>ชื่อ</a:t>
            </a:r>
            <a:r>
              <a:rPr lang="th-TH" dirty="0" err="1" smtClean="0"/>
              <a:t>โฮสต์</a:t>
            </a:r>
            <a:r>
              <a:rPr lang="th-TH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cit</a:t>
            </a:r>
            <a:r>
              <a:rPr lang="en-US" dirty="0" smtClean="0"/>
              <a:t> </a:t>
            </a:r>
            <a:r>
              <a:rPr lang="th-TH" dirty="0" smtClean="0"/>
              <a:t>ในโดเมน </a:t>
            </a:r>
            <a:r>
              <a:rPr lang="en-US" dirty="0" smtClean="0"/>
              <a:t>kmutnb.ac.th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โครงสร้างของ </a:t>
            </a:r>
            <a:r>
              <a:rPr lang="en-US" dirty="0" smtClean="0"/>
              <a:t>DNS</a:t>
            </a:r>
            <a:endParaRPr lang="th-TH" dirty="0"/>
          </a:p>
        </p:txBody>
      </p:sp>
      <p:pic>
        <p:nvPicPr>
          <p:cNvPr id="47" name="รูปภาพ 46" descr="dn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42" y="1214422"/>
            <a:ext cx="8527546" cy="5214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วงรี 42"/>
          <p:cNvSpPr/>
          <p:nvPr/>
        </p:nvSpPr>
        <p:spPr>
          <a:xfrm>
            <a:off x="2786050" y="4857760"/>
            <a:ext cx="4143404" cy="171451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ชื่อ </a:t>
            </a:r>
            <a:r>
              <a:rPr lang="en-US" dirty="0" smtClean="0"/>
              <a:t>domain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แต่ละ </a:t>
            </a:r>
            <a:r>
              <a:rPr lang="en-US" sz="2400" dirty="0" smtClean="0"/>
              <a:t>node </a:t>
            </a:r>
            <a:r>
              <a:rPr lang="th-TH" sz="2400" dirty="0" smtClean="0"/>
              <a:t>ใน </a:t>
            </a:r>
            <a:r>
              <a:rPr lang="en-US" sz="2400" dirty="0" smtClean="0"/>
              <a:t>namespace </a:t>
            </a:r>
            <a:r>
              <a:rPr lang="th-TH" sz="2400" dirty="0" smtClean="0"/>
              <a:t>จะมีชื่อกำกับเพื่อใช้เรียก ยกเว้น </a:t>
            </a:r>
            <a:r>
              <a:rPr lang="th-TH" sz="2400" b="1" i="1" dirty="0" smtClean="0">
                <a:solidFill>
                  <a:srgbClr val="FF0000"/>
                </a:solidFill>
              </a:rPr>
              <a:t>ราก </a:t>
            </a:r>
            <a:r>
              <a:rPr lang="en-US" sz="2400" b="1" i="1" dirty="0" smtClean="0">
                <a:solidFill>
                  <a:srgbClr val="FF0000"/>
                </a:solidFill>
              </a:rPr>
              <a:t>(root) </a:t>
            </a:r>
            <a:r>
              <a:rPr lang="th-TH" sz="2400" dirty="0" smtClean="0"/>
              <a:t>ที่อยู่บนสุดไม่ต้องมีชื่อกำกับ ในชื่อของแต่ละ </a:t>
            </a:r>
            <a:r>
              <a:rPr lang="en-US" sz="2400" dirty="0" smtClean="0"/>
              <a:t>node </a:t>
            </a:r>
            <a:r>
              <a:rPr lang="th-TH" sz="2400" dirty="0" smtClean="0"/>
              <a:t>ห้ามมีเครื่องหมาย </a:t>
            </a:r>
            <a:r>
              <a:rPr lang="en-US" sz="2400" dirty="0" smtClean="0"/>
              <a:t>“.”</a:t>
            </a:r>
          </a:p>
          <a:p>
            <a:r>
              <a:rPr lang="th-TH" sz="2400" b="1" dirty="0" smtClean="0"/>
              <a:t>ชื่อโดเมน </a:t>
            </a:r>
            <a:r>
              <a:rPr lang="th-TH" sz="2400" dirty="0" smtClean="0"/>
              <a:t>คือ ชื่อกำกับที่อยู่</a:t>
            </a:r>
            <a:r>
              <a:rPr lang="th-TH" sz="2400" dirty="0" err="1" smtClean="0"/>
              <a:t>โหนด</a:t>
            </a:r>
            <a:r>
              <a:rPr lang="th-TH" sz="2400" dirty="0" smtClean="0"/>
              <a:t>และเรียกชื่อโดยไล่ลำดับจาก</a:t>
            </a:r>
            <a:r>
              <a:rPr lang="th-TH" sz="2400" dirty="0" err="1" smtClean="0"/>
              <a:t>โหนด</a:t>
            </a:r>
            <a:r>
              <a:rPr lang="th-TH" sz="2400" dirty="0" smtClean="0"/>
              <a:t>นั้นตามเส้นทางขึ้นไปยังราก   การเขียนชื่อโดเมนให้คั่นแต่ละ</a:t>
            </a:r>
            <a:r>
              <a:rPr lang="th-TH" sz="2400" dirty="0" err="1" smtClean="0"/>
              <a:t>โหนด</a:t>
            </a:r>
            <a:r>
              <a:rPr lang="th-TH" sz="2400" dirty="0" smtClean="0"/>
              <a:t>ด้วย </a:t>
            </a:r>
            <a:r>
              <a:rPr lang="en-US" sz="2400" dirty="0" smtClean="0"/>
              <a:t>“.”  </a:t>
            </a:r>
            <a:r>
              <a:rPr lang="th-TH" sz="2400" dirty="0" smtClean="0"/>
              <a:t>เช่น </a:t>
            </a:r>
            <a:r>
              <a:rPr lang="en-US" sz="2400" dirty="0" smtClean="0"/>
              <a:t>kmutnb.ac.th</a:t>
            </a:r>
            <a:endParaRPr lang="th-TH" sz="2400" dirty="0"/>
          </a:p>
        </p:txBody>
      </p:sp>
      <p:sp>
        <p:nvSpPr>
          <p:cNvPr id="4" name="วงรี 3"/>
          <p:cNvSpPr/>
          <p:nvPr/>
        </p:nvSpPr>
        <p:spPr>
          <a:xfrm>
            <a:off x="3000364" y="335756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4143372" y="378619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4786314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3571868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4786314" y="521495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ามเหลี่ยมหน้าจั่ว 8"/>
          <p:cNvSpPr/>
          <p:nvPr/>
        </p:nvSpPr>
        <p:spPr>
          <a:xfrm>
            <a:off x="4071934" y="3929066"/>
            <a:ext cx="285752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ามเหลี่ยมหน้าจั่ว 9"/>
          <p:cNvSpPr/>
          <p:nvPr/>
        </p:nvSpPr>
        <p:spPr>
          <a:xfrm>
            <a:off x="3500430" y="4572008"/>
            <a:ext cx="285752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ามเหลี่ยมหน้าจั่ว 10"/>
          <p:cNvSpPr/>
          <p:nvPr/>
        </p:nvSpPr>
        <p:spPr>
          <a:xfrm>
            <a:off x="4714876" y="4572008"/>
            <a:ext cx="285752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4" name="ตัวเชื่อมต่อตรง 13"/>
          <p:cNvCxnSpPr>
            <a:stCxn id="4" idx="6"/>
            <a:endCxn id="5" idx="2"/>
          </p:cNvCxnSpPr>
          <p:nvPr/>
        </p:nvCxnSpPr>
        <p:spPr>
          <a:xfrm>
            <a:off x="3143240" y="3429000"/>
            <a:ext cx="1000132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>
            <a:stCxn id="9" idx="2"/>
            <a:endCxn id="7" idx="0"/>
          </p:cNvCxnSpPr>
          <p:nvPr/>
        </p:nvCxnSpPr>
        <p:spPr>
          <a:xfrm rot="5400000">
            <a:off x="3679025" y="4036223"/>
            <a:ext cx="357190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>
            <a:stCxn id="9" idx="4"/>
            <a:endCxn id="6" idx="0"/>
          </p:cNvCxnSpPr>
          <p:nvPr/>
        </p:nvCxnSpPr>
        <p:spPr>
          <a:xfrm rot="16200000" flipH="1">
            <a:off x="4429124" y="4000504"/>
            <a:ext cx="357190" cy="50006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>
            <a:stCxn id="11" idx="0"/>
            <a:endCxn id="8" idx="0"/>
          </p:cNvCxnSpPr>
          <p:nvPr/>
        </p:nvCxnSpPr>
        <p:spPr>
          <a:xfrm rot="16200000" flipH="1">
            <a:off x="4536281" y="4893479"/>
            <a:ext cx="642942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>
            <a:stCxn id="8" idx="2"/>
          </p:cNvCxnSpPr>
          <p:nvPr/>
        </p:nvCxnSpPr>
        <p:spPr>
          <a:xfrm rot="10800000" flipV="1">
            <a:off x="3500430" y="5286388"/>
            <a:ext cx="1285884" cy="50006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>
            <a:stCxn id="8" idx="3"/>
          </p:cNvCxnSpPr>
          <p:nvPr/>
        </p:nvCxnSpPr>
        <p:spPr>
          <a:xfrm rot="5400000">
            <a:off x="4536281" y="5444059"/>
            <a:ext cx="378114" cy="1638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วงรี 25"/>
          <p:cNvSpPr/>
          <p:nvPr/>
        </p:nvSpPr>
        <p:spPr>
          <a:xfrm>
            <a:off x="3428992" y="578645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วงรี 26"/>
          <p:cNvSpPr/>
          <p:nvPr/>
        </p:nvSpPr>
        <p:spPr>
          <a:xfrm>
            <a:off x="4572000" y="571501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วงรี 27"/>
          <p:cNvSpPr/>
          <p:nvPr/>
        </p:nvSpPr>
        <p:spPr>
          <a:xfrm>
            <a:off x="5286380" y="571501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วงรี 28"/>
          <p:cNvSpPr/>
          <p:nvPr/>
        </p:nvSpPr>
        <p:spPr>
          <a:xfrm>
            <a:off x="6215074" y="571501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1" name="ตัวเชื่อมต่อตรง 30"/>
          <p:cNvCxnSpPr>
            <a:stCxn id="8" idx="5"/>
            <a:endCxn id="28" idx="0"/>
          </p:cNvCxnSpPr>
          <p:nvPr/>
        </p:nvCxnSpPr>
        <p:spPr>
          <a:xfrm rot="16200000" flipH="1">
            <a:off x="4943985" y="5301183"/>
            <a:ext cx="378114" cy="44955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>
            <a:stCxn id="8" idx="6"/>
            <a:endCxn id="29" idx="0"/>
          </p:cNvCxnSpPr>
          <p:nvPr/>
        </p:nvCxnSpPr>
        <p:spPr>
          <a:xfrm>
            <a:off x="4929190" y="5286388"/>
            <a:ext cx="1357322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วงรี 33"/>
          <p:cNvSpPr/>
          <p:nvPr/>
        </p:nvSpPr>
        <p:spPr>
          <a:xfrm>
            <a:off x="4214810" y="62150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วงรี 34"/>
          <p:cNvSpPr/>
          <p:nvPr/>
        </p:nvSpPr>
        <p:spPr>
          <a:xfrm>
            <a:off x="4572000" y="62150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วงรี 35"/>
          <p:cNvSpPr/>
          <p:nvPr/>
        </p:nvSpPr>
        <p:spPr>
          <a:xfrm>
            <a:off x="4929190" y="62150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8" name="ตัวเชื่อมต่อตรง 37"/>
          <p:cNvCxnSpPr>
            <a:stCxn id="27" idx="3"/>
            <a:endCxn id="34" idx="0"/>
          </p:cNvCxnSpPr>
          <p:nvPr/>
        </p:nvCxnSpPr>
        <p:spPr>
          <a:xfrm rot="5400000">
            <a:off x="4250529" y="5872687"/>
            <a:ext cx="378114" cy="3066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>
            <a:stCxn id="27" idx="4"/>
            <a:endCxn id="35" idx="0"/>
          </p:cNvCxnSpPr>
          <p:nvPr/>
        </p:nvCxnSpPr>
        <p:spPr>
          <a:xfrm rot="5400000">
            <a:off x="4464843" y="6036487"/>
            <a:ext cx="35719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>
            <a:stCxn id="27" idx="5"/>
            <a:endCxn id="36" idx="0"/>
          </p:cNvCxnSpPr>
          <p:nvPr/>
        </p:nvCxnSpPr>
        <p:spPr>
          <a:xfrm rot="16200000" flipH="1">
            <a:off x="4658233" y="5872687"/>
            <a:ext cx="378114" cy="3066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428860" y="3214686"/>
            <a:ext cx="599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ราก</a:t>
            </a:r>
            <a:endParaRPr lang="th-TH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214810" y="3500438"/>
            <a:ext cx="502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</a:t>
            </a:r>
            <a:endParaRPr lang="th-TH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929190" y="4143380"/>
            <a:ext cx="5132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</a:t>
            </a:r>
            <a:endParaRPr lang="th-TH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071802" y="4143380"/>
            <a:ext cx="543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go</a:t>
            </a:r>
            <a:endParaRPr lang="th-TH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929190" y="4929198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kmutnb</a:t>
            </a:r>
            <a:endParaRPr lang="th-TH" b="1" dirty="0"/>
          </a:p>
        </p:txBody>
      </p:sp>
      <p:cxnSp>
        <p:nvCxnSpPr>
          <p:cNvPr id="50" name="ลูกศรเชื่อมต่อแบบตรง 49"/>
          <p:cNvCxnSpPr/>
          <p:nvPr/>
        </p:nvCxnSpPr>
        <p:spPr>
          <a:xfrm>
            <a:off x="1785918" y="4572008"/>
            <a:ext cx="2928958" cy="642942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57158" y="4214818"/>
            <a:ext cx="21310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          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  <a:endParaRPr lang="en-US" dirty="0" smtClean="0"/>
          </a:p>
          <a:p>
            <a:r>
              <a:rPr lang="en-US" dirty="0" smtClean="0"/>
              <a:t>kmutnb.ac.th</a:t>
            </a:r>
            <a:endParaRPr lang="th-TH" dirty="0"/>
          </a:p>
        </p:txBody>
      </p:sp>
      <p:cxnSp>
        <p:nvCxnSpPr>
          <p:cNvPr id="53" name="ลูกศรเชื่อมต่อแบบตรง 52"/>
          <p:cNvCxnSpPr>
            <a:endCxn id="48" idx="0"/>
          </p:cNvCxnSpPr>
          <p:nvPr/>
        </p:nvCxnSpPr>
        <p:spPr>
          <a:xfrm rot="10800000" flipV="1">
            <a:off x="5605016" y="4143380"/>
            <a:ext cx="967248" cy="785818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572264" y="3643314"/>
            <a:ext cx="21310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โดเมน </a:t>
            </a:r>
            <a:endParaRPr lang="en-US" dirty="0" smtClean="0"/>
          </a:p>
          <a:p>
            <a:r>
              <a:rPr lang="en-US" dirty="0" smtClean="0"/>
              <a:t>kmutnb.ac.th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ชื่อ </a:t>
            </a:r>
            <a:r>
              <a:rPr lang="en-US" dirty="0" smtClean="0"/>
              <a:t>domain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จำไว้ว่า ลำดับชั้นของ </a:t>
            </a:r>
            <a:r>
              <a:rPr lang="en-US" dirty="0" smtClean="0"/>
              <a:t>domain </a:t>
            </a:r>
            <a:r>
              <a:rPr lang="th-TH" dirty="0" smtClean="0"/>
              <a:t>ไม่มีความสัมพันธ์กับ </a:t>
            </a:r>
            <a:r>
              <a:rPr lang="en-US" dirty="0" smtClean="0"/>
              <a:t>IP address </a:t>
            </a:r>
            <a:r>
              <a:rPr lang="th-TH" dirty="0" smtClean="0"/>
              <a:t>แต่อย่างใด ซึ่งเราสามารถแบ่งชั้นของ </a:t>
            </a:r>
            <a:r>
              <a:rPr lang="en-US" dirty="0" smtClean="0"/>
              <a:t>domain </a:t>
            </a:r>
            <a:r>
              <a:rPr lang="th-TH" dirty="0" smtClean="0"/>
              <a:t>ได้หลายชั้น เช่น</a:t>
            </a:r>
          </a:p>
          <a:p>
            <a:pPr lvl="1"/>
            <a:r>
              <a:rPr lang="en-US" dirty="0" smtClean="0">
                <a:hlinkClick r:id="rId2"/>
              </a:rPr>
              <a:t>www.ee.eng.chula.ac.th</a:t>
            </a:r>
            <a:r>
              <a:rPr lang="en-US" dirty="0" smtClean="0"/>
              <a:t>  </a:t>
            </a:r>
            <a:endParaRPr lang="th-TH" dirty="0" smtClean="0"/>
          </a:p>
          <a:p>
            <a:pPr lvl="2"/>
            <a:r>
              <a:rPr lang="th-TH" dirty="0" smtClean="0"/>
              <a:t>เครื่องที่มีชื่อ</a:t>
            </a:r>
            <a:r>
              <a:rPr lang="th-TH" dirty="0" err="1" smtClean="0"/>
              <a:t>โฮส์ท</a:t>
            </a:r>
            <a:r>
              <a:rPr lang="th-TH" dirty="0" smtClean="0"/>
              <a:t> </a:t>
            </a:r>
            <a:r>
              <a:rPr lang="en-US" dirty="0" smtClean="0"/>
              <a:t>www </a:t>
            </a:r>
            <a:r>
              <a:rPr lang="th-TH" dirty="0" smtClean="0"/>
              <a:t>ที่อยู่ในโดเมน</a:t>
            </a:r>
            <a:r>
              <a:rPr lang="en-US" dirty="0" smtClean="0"/>
              <a:t>  ee.eng.chula.ac.th</a:t>
            </a:r>
          </a:p>
          <a:p>
            <a:pPr lvl="1"/>
            <a:r>
              <a:rPr lang="en-US" dirty="0" smtClean="0">
                <a:hlinkClick r:id="rId3"/>
              </a:rPr>
              <a:t>ftp.nectec.or.th</a:t>
            </a:r>
            <a:endParaRPr lang="en-US" dirty="0" smtClean="0"/>
          </a:p>
          <a:p>
            <a:pPr lvl="2"/>
            <a:r>
              <a:rPr lang="th-TH" dirty="0" smtClean="0"/>
              <a:t>เครื่องที่มีชื่อ </a:t>
            </a:r>
            <a:r>
              <a:rPr lang="en-US" dirty="0" smtClean="0"/>
              <a:t>ftp </a:t>
            </a:r>
            <a:r>
              <a:rPr lang="th-TH" dirty="0" smtClean="0"/>
              <a:t>ที่อยู่ในโดเมน </a:t>
            </a:r>
            <a:r>
              <a:rPr lang="en-US" dirty="0" smtClean="0"/>
              <a:t>nectec.or.th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โดเมนสัมบูรณ์ และ โดเมนสัมพัทธ์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ชื่อโดเมนที่เขียนตามเส้นทางจาก</a:t>
            </a:r>
            <a:r>
              <a:rPr lang="th-TH" dirty="0" err="1" smtClean="0"/>
              <a:t>โหนด</a:t>
            </a:r>
            <a:r>
              <a:rPr lang="th-TH" dirty="0" smtClean="0"/>
              <a:t>หนึ่งๆไปสิ้นสุดที่ราก </a:t>
            </a:r>
          </a:p>
          <a:p>
            <a:pPr>
              <a:buNone/>
            </a:pPr>
            <a:r>
              <a:rPr lang="th-TH" dirty="0"/>
              <a:t> </a:t>
            </a:r>
            <a:r>
              <a:rPr lang="th-TH" dirty="0" smtClean="0"/>
              <a:t>    เรียกว่า </a:t>
            </a:r>
            <a:r>
              <a:rPr lang="th-TH" b="1" dirty="0" smtClean="0">
                <a:solidFill>
                  <a:srgbClr val="002060"/>
                </a:solidFill>
              </a:rPr>
              <a:t>ชื่อโดเมนสัมบูรณ์ </a:t>
            </a:r>
            <a:r>
              <a:rPr lang="en-US" b="1" dirty="0" smtClean="0">
                <a:solidFill>
                  <a:srgbClr val="002060"/>
                </a:solidFill>
              </a:rPr>
              <a:t>(absolute domain name) 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th-TH" dirty="0" smtClean="0"/>
              <a:t>หรือเรียกอีกชื่อหนึ่งว่า </a:t>
            </a:r>
            <a:r>
              <a:rPr lang="en-US" b="1" dirty="0" smtClean="0">
                <a:solidFill>
                  <a:srgbClr val="002060"/>
                </a:solidFill>
              </a:rPr>
              <a:t>FQDN (fully-qualified domain name)</a:t>
            </a:r>
          </a:p>
          <a:p>
            <a:r>
              <a:rPr lang="th-TH" dirty="0" smtClean="0"/>
              <a:t>ชื่อโดเมนสัมบูรณ์โดยปกติแล้วจะปิดท้ายด้วยจุดเพื่อแสดงว่าสิ้นสุดที่ราก เช่น </a:t>
            </a:r>
            <a:r>
              <a:rPr lang="en-US" b="1" dirty="0" smtClean="0"/>
              <a:t>cit.kmutnb.ac.th.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โดเมนสัมบูรณ์ และ โดเมนสัมพัทธ์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ชื่อโดเมนที่เขียนบางส่วนเรียกว่า </a:t>
            </a:r>
            <a:r>
              <a:rPr lang="th-TH" b="1" dirty="0" smtClean="0">
                <a:solidFill>
                  <a:srgbClr val="002060"/>
                </a:solidFill>
              </a:rPr>
              <a:t>ชื่อโดเมนสัมพัทธ์ </a:t>
            </a:r>
            <a:r>
              <a:rPr lang="en-US" b="1" dirty="0" smtClean="0">
                <a:solidFill>
                  <a:srgbClr val="002060"/>
                </a:solidFill>
              </a:rPr>
              <a:t>(relative domain name)</a:t>
            </a:r>
          </a:p>
          <a:p>
            <a:r>
              <a:rPr lang="th-TH" dirty="0" smtClean="0"/>
              <a:t>เช่นผู้ใช้อาจจะพิมพ์แค่ </a:t>
            </a:r>
            <a:r>
              <a:rPr lang="en-US" dirty="0" smtClean="0"/>
              <a:t>cit </a:t>
            </a:r>
            <a:r>
              <a:rPr lang="th-TH" dirty="0" smtClean="0"/>
              <a:t>และให้ </a:t>
            </a:r>
            <a:r>
              <a:rPr lang="en-US" dirty="0" smtClean="0"/>
              <a:t>DNS </a:t>
            </a:r>
            <a:r>
              <a:rPr lang="th-TH" dirty="0" smtClean="0"/>
              <a:t>ต่อท้าย </a:t>
            </a:r>
            <a:r>
              <a:rPr lang="en-US" dirty="0" smtClean="0"/>
              <a:t>kmut.ac.th. </a:t>
            </a:r>
            <a:r>
              <a:rPr lang="th-TH" dirty="0" smtClean="0"/>
              <a:t>ให้เอง</a:t>
            </a:r>
          </a:p>
          <a:p>
            <a:r>
              <a:rPr lang="th-TH" dirty="0" smtClean="0"/>
              <a:t>วิธีกำหนดเครือข่ายประจำ </a:t>
            </a:r>
            <a:r>
              <a:rPr lang="en-US" dirty="0" smtClean="0"/>
              <a:t>DNS </a:t>
            </a:r>
            <a:r>
              <a:rPr lang="th-TH" dirty="0" smtClean="0"/>
              <a:t>แตกต่างกันตามระบบ</a:t>
            </a:r>
            <a:r>
              <a:rPr lang="th-TH" dirty="0" err="1" smtClean="0"/>
              <a:t>ปฎิบัติ</a:t>
            </a:r>
            <a:r>
              <a:rPr lang="th-TH" dirty="0" smtClean="0"/>
              <a:t>การ เช่นใน </a:t>
            </a:r>
            <a:r>
              <a:rPr lang="en-US" dirty="0" smtClean="0"/>
              <a:t>UNIX </a:t>
            </a:r>
            <a:r>
              <a:rPr lang="th-TH" dirty="0" smtClean="0"/>
              <a:t>จะตั้งที่ </a:t>
            </a:r>
            <a:r>
              <a:rPr lang="en-US" dirty="0" smtClean="0"/>
              <a:t>/etc/</a:t>
            </a:r>
            <a:r>
              <a:rPr lang="en-US" dirty="0" err="1" smtClean="0"/>
              <a:t>resolv.conf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1883</Words>
  <Application>Microsoft Office PowerPoint</Application>
  <PresentationFormat>นำเสนอทางหน้าจอ (4:3)</PresentationFormat>
  <Paragraphs>278</Paragraphs>
  <Slides>39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39</vt:i4>
      </vt:variant>
    </vt:vector>
  </HeadingPairs>
  <TitlesOfParts>
    <vt:vector size="40" baseType="lpstr">
      <vt:lpstr>ชุดรูปแบบของ Office</vt:lpstr>
      <vt:lpstr>Domain Name System (DNS)</vt:lpstr>
      <vt:lpstr>DNS (Domain Name System)</vt:lpstr>
      <vt:lpstr>การทำงานของ DNS</vt:lpstr>
      <vt:lpstr>โครงสร้างของ DNS</vt:lpstr>
      <vt:lpstr>โครงสร้างของ DNS</vt:lpstr>
      <vt:lpstr>ชื่อ domain</vt:lpstr>
      <vt:lpstr>ชื่อ domain</vt:lpstr>
      <vt:lpstr>โดเมนสัมบูรณ์ และ โดเมนสัมพัทธ์</vt:lpstr>
      <vt:lpstr>โดเมนสัมบูรณ์ และ โดเมนสัมพัทธ์</vt:lpstr>
      <vt:lpstr>การจัดกลุ่มโดเมน</vt:lpstr>
      <vt:lpstr>โดเมนทั่วไป (Generic Domain)</vt:lpstr>
      <vt:lpstr>โดเมนประเทศ (country domain)</vt:lpstr>
      <vt:lpstr>Domain Delegation</vt:lpstr>
      <vt:lpstr>โซน (Zone)</vt:lpstr>
      <vt:lpstr>Name Server</vt:lpstr>
      <vt:lpstr>การทำงานของ DNS</vt:lpstr>
      <vt:lpstr>รีโซลเวอร์</vt:lpstr>
      <vt:lpstr>Root name server</vt:lpstr>
      <vt:lpstr>การทำงานของ Resolver</vt:lpstr>
      <vt:lpstr>แอดเดรสผกผัน (inverse address)</vt:lpstr>
      <vt:lpstr>แอดเดรสผกผัน (inverse address)</vt:lpstr>
      <vt:lpstr>แฟ้มข้อมูลใน DNS</vt:lpstr>
      <vt:lpstr>Boot file</vt:lpstr>
      <vt:lpstr>Host Database File</vt:lpstr>
      <vt:lpstr>Host Database File (SOA Record)</vt:lpstr>
      <vt:lpstr>Host Database File (SOA Record)</vt:lpstr>
      <vt:lpstr>Host Database File (NS Record)</vt:lpstr>
      <vt:lpstr>Host Database File (MX Record)</vt:lpstr>
      <vt:lpstr>Host Database File (A Record)</vt:lpstr>
      <vt:lpstr>Host Database File (Record อื่นๆ)</vt:lpstr>
      <vt:lpstr>reverse database file</vt:lpstr>
      <vt:lpstr>Loopback file</vt:lpstr>
      <vt:lpstr>Cache file</vt:lpstr>
      <vt:lpstr>เครื่องมือช่วยวิเคราะห์</vt:lpstr>
      <vt:lpstr>nslookup</vt:lpstr>
      <vt:lpstr>nslookup</vt:lpstr>
      <vt:lpstr>nslookup</vt:lpstr>
      <vt:lpstr>Exercise 1</vt:lpstr>
      <vt:lpstr>Exercise 2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</dc:title>
  <dc:creator>firehand</dc:creator>
  <cp:lastModifiedBy>WincoolV5</cp:lastModifiedBy>
  <cp:revision>66</cp:revision>
  <dcterms:created xsi:type="dcterms:W3CDTF">2008-11-27T04:40:53Z</dcterms:created>
  <dcterms:modified xsi:type="dcterms:W3CDTF">2008-11-28T00:59:28Z</dcterms:modified>
</cp:coreProperties>
</file>