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545" autoAdjust="0"/>
    <p:restoredTop sz="94660"/>
  </p:normalViewPr>
  <p:slideViewPr>
    <p:cSldViewPr>
      <p:cViewPr varScale="1">
        <p:scale>
          <a:sx n="67" d="100"/>
          <a:sy n="67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F469D-7C77-442C-A1AC-C6CFD838CAF2}" type="datetimeFigureOut">
              <a:rPr lang="th-TH" smtClean="0"/>
              <a:pPr/>
              <a:t>19/11/51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717D4-6169-43E5-A8DF-769EF69FAAF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tp://ftp.nectec.or.th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billgates@microsoft.com" TargetMode="External"/><Relationship Id="rId2" Type="http://schemas.openxmlformats.org/officeDocument/2006/relationships/hyperlink" Target="http://www.microsof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evejobs@apple.com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Client-Server Architecture</a:t>
            </a:r>
            <a:br>
              <a:rPr lang="en-US" dirty="0" smtClean="0"/>
            </a:br>
            <a:r>
              <a:rPr lang="en-US" dirty="0" smtClean="0"/>
              <a:t>- Telnet , SSH</a:t>
            </a:r>
            <a:br>
              <a:rPr lang="en-US" dirty="0" smtClean="0"/>
            </a:br>
            <a:r>
              <a:rPr lang="en-US" dirty="0" smtClean="0"/>
              <a:t>-    </a:t>
            </a:r>
            <a:r>
              <a:rPr lang="en-US" dirty="0" smtClean="0"/>
              <a:t> </a:t>
            </a:r>
            <a:r>
              <a:rPr lang="en-US" dirty="0" smtClean="0"/>
              <a:t>FTP, </a:t>
            </a:r>
            <a:r>
              <a:rPr lang="en-US" dirty="0" smtClean="0"/>
              <a:t>SFTP</a:t>
            </a:r>
            <a:br>
              <a:rPr lang="en-US" dirty="0" smtClean="0"/>
            </a:br>
            <a:r>
              <a:rPr lang="en-US" dirty="0" smtClean="0"/>
              <a:t>-           SMTP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928662" y="4286256"/>
            <a:ext cx="7643866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3000" b="1" dirty="0" smtClean="0"/>
              <a:t>352362 - Network Operating Systems and Protocols</a:t>
            </a:r>
          </a:p>
          <a:p>
            <a:pPr algn="r"/>
            <a:endParaRPr lang="en-US" sz="3000" b="1" dirty="0"/>
          </a:p>
          <a:p>
            <a:pPr algn="r"/>
            <a:r>
              <a:rPr lang="en-US" sz="2600" b="1" dirty="0" err="1" smtClean="0"/>
              <a:t>Choopan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Rattanapoka</a:t>
            </a:r>
            <a:endParaRPr lang="en-US" sz="2600" b="1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Telnet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ในปัจจุบัน บริการ </a:t>
            </a:r>
            <a:r>
              <a:rPr lang="en-US" dirty="0" smtClean="0"/>
              <a:t>Tel</a:t>
            </a:r>
            <a:r>
              <a:rPr lang="fr-FR" dirty="0" smtClean="0"/>
              <a:t>net </a:t>
            </a:r>
            <a:r>
              <a:rPr lang="th-TH" dirty="0" smtClean="0"/>
              <a:t>แทบจะไม่เปิดให้บริการแล้ว เนื่องจาก ข้อมูลที่ส่งผ่านเครือข่ายไม่มีการเข้ารหัส ทำให้ผู้บุกรุกระบบเครือข่ายสามารถดักข้อมูลที่ส่งผ่านกันในเครือข่าย และ ขโมยรหัสผ่านได้</a:t>
            </a:r>
          </a:p>
          <a:p>
            <a:endParaRPr lang="th-TH" dirty="0" smtClean="0"/>
          </a:p>
          <a:p>
            <a:r>
              <a:rPr lang="en-US" dirty="0" smtClean="0"/>
              <a:t>Telnet </a:t>
            </a:r>
            <a:r>
              <a:rPr lang="th-TH" dirty="0" smtClean="0"/>
              <a:t>สามารถจำลองการทำงานของ </a:t>
            </a:r>
            <a:r>
              <a:rPr lang="en-US" dirty="0" smtClean="0"/>
              <a:t>TCP </a:t>
            </a:r>
            <a:r>
              <a:rPr lang="th-TH" dirty="0" smtClean="0"/>
              <a:t>ได้โดยการบังคับหมายเลข </a:t>
            </a:r>
            <a:r>
              <a:rPr lang="en-US" dirty="0" smtClean="0"/>
              <a:t>port </a:t>
            </a:r>
            <a:r>
              <a:rPr lang="th-TH" dirty="0" smtClean="0"/>
              <a:t>เหมาะสำหรับ </a:t>
            </a:r>
            <a:r>
              <a:rPr lang="en-US" dirty="0" smtClean="0"/>
              <a:t>debug application </a:t>
            </a:r>
            <a:r>
              <a:rPr lang="th-TH" dirty="0" smtClean="0"/>
              <a:t>อื่นๆ ที่แลกเปลี่ยนข้อมูลเป็น </a:t>
            </a:r>
            <a:r>
              <a:rPr lang="en-US" dirty="0" smtClean="0"/>
              <a:t>text </a:t>
            </a:r>
            <a:r>
              <a:rPr lang="th-TH" dirty="0" smtClean="0"/>
              <a:t>และใช้ </a:t>
            </a:r>
            <a:r>
              <a:rPr lang="en-US" dirty="0" smtClean="0"/>
              <a:t>TCP </a:t>
            </a:r>
            <a:r>
              <a:rPr lang="th-TH" dirty="0" smtClean="0"/>
              <a:t>เช่น</a:t>
            </a:r>
          </a:p>
          <a:p>
            <a:pPr lvl="1"/>
            <a:r>
              <a:rPr lang="en-US" dirty="0" smtClean="0"/>
              <a:t>telnet  mail.kmutnb.ac.th  25   </a:t>
            </a:r>
            <a:r>
              <a:rPr lang="th-TH" dirty="0" smtClean="0"/>
              <a:t>คือการต่อเข้า </a:t>
            </a:r>
            <a:r>
              <a:rPr lang="en-US" dirty="0" smtClean="0"/>
              <a:t>server : mail.kmutnb.ac.th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25 ด้วย </a:t>
            </a:r>
            <a:r>
              <a:rPr lang="en-US" dirty="0" smtClean="0"/>
              <a:t>TCP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Shell (SSH)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เป็น </a:t>
            </a:r>
            <a:r>
              <a:rPr lang="en-US" dirty="0" smtClean="0"/>
              <a:t>Application </a:t>
            </a:r>
            <a:r>
              <a:rPr lang="th-TH" dirty="0" smtClean="0"/>
              <a:t>ที่ปรับปรุงการทำงานของ </a:t>
            </a:r>
            <a:r>
              <a:rPr lang="en-US" dirty="0" smtClean="0"/>
              <a:t>Telnet </a:t>
            </a:r>
            <a:r>
              <a:rPr lang="th-TH" dirty="0" smtClean="0"/>
              <a:t>โดยเพิ่มระบบความปลอดภัยเข้าไป</a:t>
            </a:r>
          </a:p>
          <a:p>
            <a:r>
              <a:rPr lang="en-US" dirty="0" smtClean="0"/>
              <a:t>SSH </a:t>
            </a:r>
            <a:r>
              <a:rPr lang="th-TH" dirty="0" smtClean="0"/>
              <a:t>ทำงานบน </a:t>
            </a:r>
            <a:r>
              <a:rPr lang="en-US" dirty="0" smtClean="0"/>
              <a:t>TCP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</a:t>
            </a:r>
            <a:r>
              <a:rPr lang="en-US" dirty="0" smtClean="0"/>
              <a:t>22</a:t>
            </a:r>
            <a:endParaRPr lang="th-TH" dirty="0" smtClean="0"/>
          </a:p>
          <a:p>
            <a:r>
              <a:rPr lang="en-US" dirty="0" smtClean="0"/>
              <a:t>SSH </a:t>
            </a:r>
            <a:r>
              <a:rPr lang="th-TH" dirty="0" smtClean="0"/>
              <a:t>ใช้การเข้ารหัสที่ชื่อ </a:t>
            </a:r>
            <a:r>
              <a:rPr lang="en-US" dirty="0" smtClean="0"/>
              <a:t>public-key cryptography</a:t>
            </a:r>
          </a:p>
          <a:p>
            <a:r>
              <a:rPr lang="th-TH" dirty="0" smtClean="0"/>
              <a:t>การทำงานของ 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th-TH" dirty="0" smtClean="0"/>
              <a:t>ในแต่ละเครื่องจะประกอบไปด้วย </a:t>
            </a:r>
            <a:r>
              <a:rPr lang="en-US" dirty="0" smtClean="0"/>
              <a:t>2 keys</a:t>
            </a:r>
          </a:p>
          <a:p>
            <a:pPr lvl="1"/>
            <a:r>
              <a:rPr lang="fr-FR" dirty="0" smtClean="0"/>
              <a:t>Public </a:t>
            </a:r>
            <a:r>
              <a:rPr lang="fr-FR" dirty="0" err="1" smtClean="0"/>
              <a:t>key</a:t>
            </a:r>
            <a:r>
              <a:rPr lang="fr-FR" dirty="0" smtClean="0"/>
              <a:t>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fr-FR" dirty="0" err="1" smtClean="0">
                <a:sym typeface="Wingdings" pitchFamily="2" charset="2"/>
              </a:rPr>
              <a:t>key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th-TH" dirty="0" smtClean="0">
                <a:sym typeface="Wingdings" pitchFamily="2" charset="2"/>
              </a:rPr>
              <a:t>สาธารณะ</a:t>
            </a:r>
            <a:endParaRPr lang="fr-FR" dirty="0" smtClean="0"/>
          </a:p>
          <a:p>
            <a:pPr lvl="1"/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key</a:t>
            </a:r>
            <a:r>
              <a:rPr lang="fr-FR" dirty="0" smtClean="0"/>
              <a:t> </a:t>
            </a:r>
            <a:r>
              <a:rPr lang="en-US" dirty="0" smtClean="0">
                <a:sym typeface="Wingdings" pitchFamily="2" charset="2"/>
              </a:rPr>
              <a:t> key </a:t>
            </a:r>
            <a:r>
              <a:rPr lang="th-TH" dirty="0" smtClean="0">
                <a:sym typeface="Wingdings" pitchFamily="2" charset="2"/>
              </a:rPr>
              <a:t>ส่วนตัว</a:t>
            </a:r>
          </a:p>
          <a:p>
            <a:pPr lvl="1"/>
            <a:r>
              <a:rPr lang="th-TH" dirty="0" smtClean="0">
                <a:sym typeface="Wingdings" pitchFamily="2" charset="2"/>
              </a:rPr>
              <a:t>สูตรคือ  </a:t>
            </a:r>
            <a:r>
              <a:rPr lang="en-US" dirty="0" smtClean="0">
                <a:sym typeface="Wingdings" pitchFamily="2" charset="2"/>
              </a:rPr>
              <a:t>M  =  </a:t>
            </a:r>
            <a:r>
              <a:rPr lang="en-US" dirty="0" err="1" smtClean="0">
                <a:sym typeface="Wingdings" pitchFamily="2" charset="2"/>
              </a:rPr>
              <a:t>privatekey</a:t>
            </a:r>
            <a:r>
              <a:rPr lang="en-US" dirty="0" smtClean="0">
                <a:sym typeface="Wingdings" pitchFamily="2" charset="2"/>
              </a:rPr>
              <a:t>( </a:t>
            </a:r>
            <a:r>
              <a:rPr lang="en-US" dirty="0" err="1" smtClean="0">
                <a:sym typeface="Wingdings" pitchFamily="2" charset="2"/>
              </a:rPr>
              <a:t>publickey</a:t>
            </a:r>
            <a:r>
              <a:rPr lang="en-US" dirty="0" smtClean="0">
                <a:sym typeface="Wingdings" pitchFamily="2" charset="2"/>
              </a:rPr>
              <a:t>( M ))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SSH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ในการเชื่อมต่อของ </a:t>
            </a:r>
            <a:r>
              <a:rPr lang="en-US" dirty="0" smtClean="0"/>
              <a:t>SSH </a:t>
            </a:r>
            <a:r>
              <a:rPr lang="th-TH" dirty="0" smtClean="0"/>
              <a:t>เครื่องทั้ง 2 เครื่องที่เชื่อมต่อกันจะทำการแลกเปลี่ยน </a:t>
            </a:r>
            <a:r>
              <a:rPr lang="en-US" dirty="0" smtClean="0"/>
              <a:t>public key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13" y="2833688"/>
            <a:ext cx="55149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สี่เหลี่ยมผืนผ้า 4"/>
          <p:cNvSpPr/>
          <p:nvPr/>
        </p:nvSpPr>
        <p:spPr>
          <a:xfrm>
            <a:off x="1357290" y="4214818"/>
            <a:ext cx="2286016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A’s Private key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86446" y="4214818"/>
            <a:ext cx="2286016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B’s Private key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3071810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เครื่อง </a:t>
            </a:r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7358082" y="3000372"/>
            <a:ext cx="102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เครื่อง </a:t>
            </a:r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57290" y="5000636"/>
            <a:ext cx="2286016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A’s Public key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786446" y="5000636"/>
            <a:ext cx="2286016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B’s Public key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1" name="ลูกศรขวา 10"/>
          <p:cNvSpPr/>
          <p:nvPr/>
        </p:nvSpPr>
        <p:spPr>
          <a:xfrm rot="1621657">
            <a:off x="3722101" y="5664681"/>
            <a:ext cx="2056985" cy="212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ขวา 11"/>
          <p:cNvSpPr/>
          <p:nvPr/>
        </p:nvSpPr>
        <p:spPr>
          <a:xfrm rot="8893187">
            <a:off x="3759338" y="5669262"/>
            <a:ext cx="2056985" cy="212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357290" y="5929330"/>
            <a:ext cx="2286016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B’s Public key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5857884" y="5929330"/>
            <a:ext cx="2286016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A’s Public key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SSH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เมื่อ </a:t>
            </a:r>
            <a:r>
              <a:rPr lang="en-US" dirty="0" smtClean="0"/>
              <a:t>A </a:t>
            </a:r>
            <a:r>
              <a:rPr lang="th-TH" dirty="0" smtClean="0"/>
              <a:t>จะส่งข้อมูล </a:t>
            </a:r>
            <a:r>
              <a:rPr lang="en-US" dirty="0" smtClean="0"/>
              <a:t>M </a:t>
            </a:r>
            <a:r>
              <a:rPr lang="th-TH" dirty="0" smtClean="0"/>
              <a:t>ให้ </a:t>
            </a:r>
            <a:r>
              <a:rPr lang="en-US" dirty="0" smtClean="0"/>
              <a:t>B </a:t>
            </a:r>
          </a:p>
          <a:p>
            <a:pPr lvl="1"/>
            <a:r>
              <a:rPr lang="en-US" dirty="0" smtClean="0"/>
              <a:t>A </a:t>
            </a:r>
            <a:r>
              <a:rPr lang="th-TH" dirty="0" smtClean="0"/>
              <a:t>จะใช้ </a:t>
            </a:r>
            <a:r>
              <a:rPr lang="en-US" dirty="0" smtClean="0"/>
              <a:t>public key (</a:t>
            </a:r>
            <a:r>
              <a:rPr lang="en-US" dirty="0" err="1" smtClean="0"/>
              <a:t>Pb</a:t>
            </a:r>
            <a:r>
              <a:rPr lang="en-US" dirty="0" smtClean="0"/>
              <a:t>) </a:t>
            </a:r>
            <a:r>
              <a:rPr lang="th-TH" dirty="0" smtClean="0"/>
              <a:t>ของ </a:t>
            </a:r>
            <a:r>
              <a:rPr lang="en-US" dirty="0" smtClean="0"/>
              <a:t>B </a:t>
            </a:r>
            <a:r>
              <a:rPr lang="th-TH" dirty="0" smtClean="0"/>
              <a:t>ในการเข้ารหัส</a:t>
            </a:r>
          </a:p>
          <a:p>
            <a:pPr lvl="1"/>
            <a:r>
              <a:rPr lang="th-TH" dirty="0" smtClean="0"/>
              <a:t>ซึ่งข้อความนี้จะถอดรหัสโดยการใช้ </a:t>
            </a:r>
            <a:r>
              <a:rPr lang="en-US" dirty="0" smtClean="0"/>
              <a:t>private key (</a:t>
            </a:r>
            <a:r>
              <a:rPr lang="en-US" dirty="0" err="1" smtClean="0"/>
              <a:t>Pv</a:t>
            </a:r>
            <a:r>
              <a:rPr lang="en-US" dirty="0" smtClean="0"/>
              <a:t>) </a:t>
            </a:r>
            <a:r>
              <a:rPr lang="th-TH" dirty="0" smtClean="0"/>
              <a:t>ของ </a:t>
            </a:r>
            <a:r>
              <a:rPr lang="en-US" dirty="0" smtClean="0"/>
              <a:t>B </a:t>
            </a:r>
            <a:r>
              <a:rPr lang="th-TH" dirty="0" smtClean="0"/>
              <a:t>เท่านั้น</a:t>
            </a:r>
          </a:p>
          <a:p>
            <a:pPr lvl="1">
              <a:buNone/>
            </a:pP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119416"/>
            <a:ext cx="55149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สี่เหลี่ยมผืนผ้า 5"/>
          <p:cNvSpPr/>
          <p:nvPr/>
        </p:nvSpPr>
        <p:spPr>
          <a:xfrm>
            <a:off x="6000760" y="5143512"/>
            <a:ext cx="2286016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B’s Private key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7191" y="3357538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เครื่อง </a:t>
            </a:r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7400925" y="3286100"/>
            <a:ext cx="102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เครื่อง </a:t>
            </a:r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071538" y="5214950"/>
            <a:ext cx="2286016" cy="64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B’s Public key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5" name="ลูกศรลง 14"/>
          <p:cNvSpPr/>
          <p:nvPr/>
        </p:nvSpPr>
        <p:spPr>
          <a:xfrm>
            <a:off x="1928794" y="4214818"/>
            <a:ext cx="571504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1071538" y="4286256"/>
            <a:ext cx="816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ส่ง </a:t>
            </a:r>
            <a:r>
              <a:rPr lang="en-US" dirty="0" smtClean="0"/>
              <a:t>M</a:t>
            </a:r>
            <a:endParaRPr lang="th-TH" dirty="0"/>
          </a:p>
        </p:txBody>
      </p:sp>
      <p:sp>
        <p:nvSpPr>
          <p:cNvPr id="17" name="ลูกศรขวา 16"/>
          <p:cNvSpPr/>
          <p:nvPr/>
        </p:nvSpPr>
        <p:spPr>
          <a:xfrm>
            <a:off x="3571868" y="5357826"/>
            <a:ext cx="2139152" cy="3022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TextBox 17"/>
          <p:cNvSpPr txBox="1"/>
          <p:nvPr/>
        </p:nvSpPr>
        <p:spPr>
          <a:xfrm>
            <a:off x="4143372" y="4714884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Pb</a:t>
            </a:r>
            <a:r>
              <a:rPr lang="en-US" dirty="0" smtClean="0"/>
              <a:t>(M)</a:t>
            </a:r>
            <a:endParaRPr lang="th-TH" dirty="0"/>
          </a:p>
        </p:txBody>
      </p:sp>
      <p:sp>
        <p:nvSpPr>
          <p:cNvPr id="19" name="ลูกศรลง 18"/>
          <p:cNvSpPr/>
          <p:nvPr/>
        </p:nvSpPr>
        <p:spPr>
          <a:xfrm rot="10800000">
            <a:off x="5929322" y="4214818"/>
            <a:ext cx="571504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6572264" y="4500570"/>
            <a:ext cx="2302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Pv</a:t>
            </a:r>
            <a:r>
              <a:rPr lang="en-US" dirty="0" smtClean="0"/>
              <a:t>(</a:t>
            </a:r>
            <a:r>
              <a:rPr lang="en-US" dirty="0" err="1" smtClean="0"/>
              <a:t>Pb</a:t>
            </a:r>
            <a:r>
              <a:rPr lang="en-US" dirty="0" smtClean="0"/>
              <a:t>(M)) = 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19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1)</a:t>
            </a:r>
            <a:r>
              <a:rPr lang="th-TH" b="1" dirty="0" smtClean="0"/>
              <a:t>  </a:t>
            </a:r>
            <a:r>
              <a:rPr lang="th-TH" dirty="0" smtClean="0"/>
              <a:t>ให้นักศึกษาดักสัญญาณของ </a:t>
            </a:r>
            <a:r>
              <a:rPr lang="en-US" dirty="0" smtClean="0"/>
              <a:t>TCP </a:t>
            </a:r>
            <a:r>
              <a:rPr lang="th-TH" dirty="0" smtClean="0"/>
              <a:t>ใน </a:t>
            </a:r>
            <a:r>
              <a:rPr lang="en-US" dirty="0" smtClean="0"/>
              <a:t>port </a:t>
            </a:r>
            <a:r>
              <a:rPr lang="th-TH" dirty="0" smtClean="0"/>
              <a:t>หมายเลข 23 </a:t>
            </a:r>
            <a:r>
              <a:rPr lang="en-US" dirty="0" smtClean="0"/>
              <a:t>(telnet service)</a:t>
            </a:r>
            <a:r>
              <a:rPr lang="th-TH" b="1" dirty="0" smtClean="0"/>
              <a:t> </a:t>
            </a:r>
            <a:r>
              <a:rPr lang="th-TH" dirty="0" smtClean="0"/>
              <a:t>และทำการ </a:t>
            </a:r>
            <a:r>
              <a:rPr lang="en-US" dirty="0" smtClean="0"/>
              <a:t>telnet </a:t>
            </a:r>
            <a:r>
              <a:rPr lang="th-TH" dirty="0" smtClean="0"/>
              <a:t>ไปที่เครื่อง </a:t>
            </a:r>
            <a:r>
              <a:rPr lang="en-US" dirty="0" smtClean="0"/>
              <a:t>202.44.36.14 </a:t>
            </a:r>
            <a:r>
              <a:rPr lang="th-TH" dirty="0" smtClean="0"/>
              <a:t>โดยใส่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login  :  </a:t>
            </a:r>
            <a:r>
              <a:rPr lang="en-US" dirty="0" err="1" smtClean="0"/>
              <a:t>ect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password : </a:t>
            </a:r>
            <a:r>
              <a:rPr lang="en-US" dirty="0" err="1" smtClean="0"/>
              <a:t>mypass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	ลองศึกษาการทำงานของ </a:t>
            </a:r>
            <a:r>
              <a:rPr lang="en-US" dirty="0" smtClean="0"/>
              <a:t>Telnet</a:t>
            </a:r>
            <a:r>
              <a:rPr lang="th-TH" dirty="0" smtClean="0"/>
              <a:t> แล้วดูว่าทำไม </a:t>
            </a:r>
            <a:r>
              <a:rPr lang="en-US" dirty="0" smtClean="0"/>
              <a:t>Telnet </a:t>
            </a:r>
            <a:r>
              <a:rPr lang="th-TH" dirty="0" smtClean="0"/>
              <a:t>ถึงไม่ปลอดภัย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th-TH" dirty="0" smtClean="0"/>
              <a:t>ให้ทำเหมือนข้อ 1 แต่ลองใช้ </a:t>
            </a:r>
            <a:r>
              <a:rPr lang="en-US" dirty="0" err="1" smtClean="0"/>
              <a:t>wireshark</a:t>
            </a:r>
            <a:r>
              <a:rPr lang="en-US" dirty="0" smtClean="0"/>
              <a:t> </a:t>
            </a:r>
            <a:r>
              <a:rPr lang="th-TH" dirty="0" smtClean="0"/>
              <a:t>ดักสัญญาณของ </a:t>
            </a:r>
            <a:r>
              <a:rPr lang="en-US" dirty="0" smtClean="0"/>
              <a:t>TCP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22 </a:t>
            </a:r>
            <a:r>
              <a:rPr lang="en-US" dirty="0" smtClean="0"/>
              <a:t>(</a:t>
            </a:r>
            <a:r>
              <a:rPr lang="en-US" dirty="0" err="1" smtClean="0"/>
              <a:t>ssh</a:t>
            </a:r>
            <a:r>
              <a:rPr lang="en-US" dirty="0" smtClean="0"/>
              <a:t> service) 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th-TH" dirty="0" smtClean="0"/>
              <a:t>เรียกโปรแกรม </a:t>
            </a:r>
            <a:r>
              <a:rPr lang="en-US" dirty="0" err="1" smtClean="0"/>
              <a:t>ssh</a:t>
            </a:r>
            <a:r>
              <a:rPr lang="en-US" dirty="0" smtClean="0"/>
              <a:t> (putty.exe) </a:t>
            </a:r>
            <a:r>
              <a:rPr lang="th-TH" dirty="0" smtClean="0"/>
              <a:t>เพื่อต่อเข้า </a:t>
            </a:r>
            <a:r>
              <a:rPr lang="en-US" dirty="0" smtClean="0"/>
              <a:t>server </a:t>
            </a:r>
            <a:r>
              <a:rPr lang="th-TH" dirty="0" smtClean="0"/>
              <a:t>ให้ใช้ </a:t>
            </a:r>
            <a:r>
              <a:rPr lang="en-US" dirty="0" smtClean="0"/>
              <a:t>login/password </a:t>
            </a:r>
            <a:r>
              <a:rPr lang="th-TH" dirty="0" smtClean="0"/>
              <a:t>เดิมแล้วศึกษาการทำงานของ 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th-TH" dirty="0" smtClean="0"/>
              <a:t>ว่าปลอดภัยดีหรือไม่</a:t>
            </a:r>
          </a:p>
          <a:p>
            <a:pPr>
              <a:buNone/>
            </a:pP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Transfer Protocol (FTP)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เป็นบริการที่ให้สำหรับ</a:t>
            </a:r>
            <a:r>
              <a:rPr lang="en-US" dirty="0" smtClean="0"/>
              <a:t> download/upload </a:t>
            </a:r>
            <a:r>
              <a:rPr lang="th-TH" dirty="0" smtClean="0"/>
              <a:t>ไฟล์ระหว่างเครื่อง </a:t>
            </a:r>
            <a:r>
              <a:rPr lang="en-US" dirty="0" smtClean="0"/>
              <a:t>Server </a:t>
            </a:r>
            <a:r>
              <a:rPr lang="th-TH" dirty="0" smtClean="0"/>
              <a:t>และ </a:t>
            </a:r>
            <a:r>
              <a:rPr lang="en-US" dirty="0" smtClean="0"/>
              <a:t>Client</a:t>
            </a:r>
          </a:p>
          <a:p>
            <a:r>
              <a:rPr lang="en-US" dirty="0" smtClean="0"/>
              <a:t>FTP </a:t>
            </a:r>
            <a:r>
              <a:rPr lang="th-TH" dirty="0" smtClean="0"/>
              <a:t>เป็นบริการที่ค่อนข้างซับซ้อนเพราะใช้ </a:t>
            </a:r>
            <a:r>
              <a:rPr lang="en-US" dirty="0" smtClean="0"/>
              <a:t>port </a:t>
            </a:r>
            <a:r>
              <a:rPr lang="th-TH" dirty="0" smtClean="0"/>
              <a:t>ในการให้บริการ 2 </a:t>
            </a:r>
            <a:r>
              <a:rPr lang="en-US" dirty="0" smtClean="0"/>
              <a:t>port</a:t>
            </a:r>
          </a:p>
          <a:p>
            <a:pPr lvl="1"/>
            <a:r>
              <a:rPr lang="en-US" dirty="0" smtClean="0"/>
              <a:t>Port </a:t>
            </a:r>
            <a:r>
              <a:rPr lang="th-TH" dirty="0" smtClean="0"/>
              <a:t>แรก เป็นส่วนรับคำสั่ง </a:t>
            </a:r>
            <a:r>
              <a:rPr lang="en-US" dirty="0" smtClean="0"/>
              <a:t>(port 21 /ftp)</a:t>
            </a:r>
            <a:endParaRPr lang="th-TH" dirty="0" smtClean="0"/>
          </a:p>
          <a:p>
            <a:pPr lvl="1"/>
            <a:r>
              <a:rPr lang="en-US" dirty="0" smtClean="0"/>
              <a:t>Port </a:t>
            </a:r>
            <a:r>
              <a:rPr lang="th-TH" dirty="0" smtClean="0"/>
              <a:t>สอง เป็นส่วนโอนถ่ายข้อมูล </a:t>
            </a:r>
            <a:r>
              <a:rPr lang="en-US" dirty="0" smtClean="0"/>
              <a:t>(port 20 /ftp-data)</a:t>
            </a:r>
          </a:p>
          <a:p>
            <a:r>
              <a:rPr lang="th-TH" dirty="0" smtClean="0"/>
              <a:t>ใน </a:t>
            </a:r>
            <a:r>
              <a:rPr lang="en-US" dirty="0" smtClean="0"/>
              <a:t>Windows </a:t>
            </a:r>
            <a:r>
              <a:rPr lang="th-TH" dirty="0" smtClean="0"/>
              <a:t>และ </a:t>
            </a:r>
            <a:r>
              <a:rPr lang="en-US" dirty="0" smtClean="0"/>
              <a:t>Linux </a:t>
            </a:r>
            <a:r>
              <a:rPr lang="th-TH" dirty="0" smtClean="0"/>
              <a:t>มี </a:t>
            </a:r>
            <a:r>
              <a:rPr lang="en-US" dirty="0" smtClean="0"/>
              <a:t>FTP client </a:t>
            </a:r>
            <a:r>
              <a:rPr lang="th-TH" dirty="0" smtClean="0"/>
              <a:t>ให้ใช้ได้เลยโดยการพิมพ์คำสั่ง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		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ftp  &lt;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ชื่อเครื่อง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FTP server&gt; 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หรือ</a:t>
            </a:r>
          </a:p>
          <a:p>
            <a:pPr>
              <a:buNone/>
            </a:pP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ftp  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เฉยๆ เพื่อเข้าสู่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prompt</a:t>
            </a:r>
            <a:endParaRPr lang="th-TH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ตัวอย่างการทำงานของ </a:t>
            </a:r>
            <a:r>
              <a:rPr lang="en-US" dirty="0" smtClean="0"/>
              <a:t>FTP</a:t>
            </a:r>
            <a:endParaRPr lang="th-TH" dirty="0"/>
          </a:p>
        </p:txBody>
      </p:sp>
      <p:pic>
        <p:nvPicPr>
          <p:cNvPr id="4" name="ตัวยึดเนื้อหา 3" descr="ftp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14422"/>
            <a:ext cx="8024868" cy="3929090"/>
          </a:xfrm>
        </p:spPr>
      </p:pic>
      <p:sp>
        <p:nvSpPr>
          <p:cNvPr id="5" name="TextBox 4"/>
          <p:cNvSpPr txBox="1"/>
          <p:nvPr/>
        </p:nvSpPr>
        <p:spPr>
          <a:xfrm>
            <a:off x="642910" y="5500702"/>
            <a:ext cx="81624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ถ้า </a:t>
            </a:r>
            <a:r>
              <a:rPr lang="en-US" dirty="0" smtClean="0"/>
              <a:t>FTP server </a:t>
            </a:r>
            <a:r>
              <a:rPr lang="th-TH" dirty="0" smtClean="0"/>
              <a:t>เปิดให้ผู้ใช้สาธารณะ </a:t>
            </a:r>
            <a:r>
              <a:rPr lang="en-US" dirty="0" smtClean="0"/>
              <a:t>download </a:t>
            </a:r>
            <a:r>
              <a:rPr lang="th-TH" dirty="0" smtClean="0"/>
              <a:t>ไฟล์ได้จะรู้กันว่า</a:t>
            </a:r>
          </a:p>
          <a:p>
            <a:r>
              <a:rPr lang="en-US" dirty="0" smtClean="0"/>
              <a:t>Login </a:t>
            </a:r>
            <a:r>
              <a:rPr lang="th-TH" dirty="0" smtClean="0"/>
              <a:t>คือ </a:t>
            </a:r>
            <a:r>
              <a:rPr lang="en-US" b="1" dirty="0" smtClean="0">
                <a:solidFill>
                  <a:srgbClr val="C00000"/>
                </a:solidFill>
              </a:rPr>
              <a:t>ftp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password </a:t>
            </a:r>
            <a:r>
              <a:rPr lang="th-TH" dirty="0" smtClean="0"/>
              <a:t>เป็นอะไรก็ได้แต่บางที่จะต้องลงท้ายด้วย </a:t>
            </a:r>
            <a:r>
              <a:rPr lang="en-US" b="1" dirty="0" smtClean="0">
                <a:solidFill>
                  <a:srgbClr val="C00000"/>
                </a:solidFill>
              </a:rPr>
              <a:t>@</a:t>
            </a:r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คำสั่งของ </a:t>
            </a:r>
            <a:r>
              <a:rPr lang="en-US" dirty="0" smtClean="0"/>
              <a:t>FTP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เมื่อเข้าสู่ </a:t>
            </a:r>
            <a:r>
              <a:rPr lang="en-US" dirty="0" smtClean="0"/>
              <a:t>FTP prompt  (ftp&gt;) </a:t>
            </a:r>
            <a:r>
              <a:rPr lang="th-TH" dirty="0" smtClean="0"/>
              <a:t>จะสามารถพิมพ์ </a:t>
            </a:r>
            <a:r>
              <a:rPr lang="en-US" dirty="0" smtClean="0"/>
              <a:t>help </a:t>
            </a:r>
            <a:r>
              <a:rPr lang="th-TH" dirty="0" smtClean="0"/>
              <a:t>เพื่อดูคำสั่งต่างๆ ที่ </a:t>
            </a:r>
            <a:r>
              <a:rPr lang="en-US" dirty="0" smtClean="0"/>
              <a:t>FTP server </a:t>
            </a:r>
            <a:r>
              <a:rPr lang="th-TH" dirty="0" smtClean="0"/>
              <a:t>มีให้ใช้ </a:t>
            </a:r>
          </a:p>
          <a:p>
            <a:pPr>
              <a:buNone/>
            </a:pPr>
            <a:endParaRPr lang="th-TH" dirty="0" smtClean="0"/>
          </a:p>
          <a:p>
            <a:r>
              <a:rPr lang="th-TH" dirty="0" smtClean="0"/>
              <a:t>แต่ละ </a:t>
            </a:r>
            <a:r>
              <a:rPr lang="en-US" dirty="0" smtClean="0"/>
              <a:t>FTP server </a:t>
            </a:r>
            <a:r>
              <a:rPr lang="th-TH" dirty="0" smtClean="0"/>
              <a:t>จะมีคำสั่งต่างๆ ที่ให้ใช้ได้ต่างกันแต่จะมีคำสั่งพื้นฐานเหมือนกัน</a:t>
            </a:r>
          </a:p>
          <a:p>
            <a:pPr>
              <a:buNone/>
            </a:pPr>
            <a:endParaRPr lang="th-TH" dirty="0" smtClean="0"/>
          </a:p>
          <a:p>
            <a:r>
              <a:rPr lang="th-TH" dirty="0" smtClean="0"/>
              <a:t>ปัจจุบันเรามี </a:t>
            </a:r>
            <a:r>
              <a:rPr lang="en-US" dirty="0" smtClean="0"/>
              <a:t>FTP client </a:t>
            </a:r>
            <a:r>
              <a:rPr lang="th-TH" dirty="0" smtClean="0"/>
              <a:t>ที่เป็น </a:t>
            </a:r>
            <a:r>
              <a:rPr lang="en-US" dirty="0" smtClean="0"/>
              <a:t>GUI </a:t>
            </a:r>
            <a:r>
              <a:rPr lang="th-TH" dirty="0" smtClean="0"/>
              <a:t>แม้กระทั่ง </a:t>
            </a:r>
            <a:r>
              <a:rPr lang="en-US" dirty="0" smtClean="0"/>
              <a:t>web browser (IE, </a:t>
            </a:r>
            <a:r>
              <a:rPr lang="en-US" dirty="0" err="1" smtClean="0"/>
              <a:t>firefox</a:t>
            </a:r>
            <a:r>
              <a:rPr lang="en-US" dirty="0" smtClean="0"/>
              <a:t>) </a:t>
            </a:r>
            <a:r>
              <a:rPr lang="th-TH" dirty="0" smtClean="0"/>
              <a:t>ทำให้สามารถใช้บริการ </a:t>
            </a:r>
            <a:r>
              <a:rPr lang="en-US" dirty="0" smtClean="0"/>
              <a:t>FTP </a:t>
            </a:r>
            <a:r>
              <a:rPr lang="th-TH" dirty="0" smtClean="0"/>
              <a:t>ได้อย่างสะดวกสบายและไม่จำเป็นต้องจำคำสั่ง แต่ บางครั้งในการทำงานเรามีแต่ </a:t>
            </a:r>
            <a:r>
              <a:rPr lang="en-US" dirty="0" smtClean="0"/>
              <a:t>text terminal </a:t>
            </a:r>
            <a:r>
              <a:rPr lang="th-TH" dirty="0" smtClean="0"/>
              <a:t>ทำให้จำเป็นต้องใช้ </a:t>
            </a:r>
            <a:r>
              <a:rPr lang="en-US" dirty="0" smtClean="0"/>
              <a:t>FTP </a:t>
            </a:r>
            <a:r>
              <a:rPr lang="th-TH" dirty="0" smtClean="0"/>
              <a:t>แบบ </a:t>
            </a:r>
            <a:r>
              <a:rPr lang="en-US" dirty="0" smtClean="0"/>
              <a:t>text mode</a:t>
            </a:r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คำสั่งของ </a:t>
            </a:r>
            <a:r>
              <a:rPr lang="en-US" dirty="0" smtClean="0"/>
              <a:t>FTP</a:t>
            </a:r>
            <a:endParaRPr lang="th-TH" dirty="0"/>
          </a:p>
        </p:txBody>
      </p:sp>
      <p:pic>
        <p:nvPicPr>
          <p:cNvPr id="4" name="ตัวยึดเนื้อหา 3" descr="ftp-help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071546"/>
            <a:ext cx="8344522" cy="2786082"/>
          </a:xfrm>
        </p:spPr>
      </p:pic>
      <p:sp>
        <p:nvSpPr>
          <p:cNvPr id="5" name="TextBox 4"/>
          <p:cNvSpPr txBox="1"/>
          <p:nvPr/>
        </p:nvSpPr>
        <p:spPr>
          <a:xfrm>
            <a:off x="1000100" y="4071942"/>
            <a:ext cx="771530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b="1" dirty="0" smtClean="0"/>
              <a:t>o</a:t>
            </a:r>
            <a:r>
              <a:rPr lang="en-US" sz="2200" b="1" dirty="0" smtClean="0"/>
              <a:t>pen</a:t>
            </a:r>
            <a:r>
              <a:rPr lang="en-US" sz="2200" dirty="0" smtClean="0"/>
              <a:t> </a:t>
            </a:r>
            <a:r>
              <a:rPr lang="th-TH" sz="2200" dirty="0" smtClean="0"/>
              <a:t>ใช้เมื่อต้องการเชื่อมต่อกับ </a:t>
            </a:r>
            <a:r>
              <a:rPr lang="en-US" sz="2200" dirty="0" smtClean="0"/>
              <a:t>FTP server  </a:t>
            </a:r>
            <a:r>
              <a:rPr lang="th-TH" sz="2200" dirty="0" smtClean="0"/>
              <a:t>ใช้ </a:t>
            </a:r>
            <a:r>
              <a:rPr lang="en-US" sz="2200" dirty="0" smtClean="0"/>
              <a:t>open </a:t>
            </a:r>
            <a:r>
              <a:rPr lang="th-TH" sz="2200" dirty="0" smtClean="0"/>
              <a:t>ตามด้วยชื่อเครื่อง </a:t>
            </a:r>
            <a:r>
              <a:rPr lang="en-US" sz="2200" dirty="0" smtClean="0"/>
              <a:t>ftp server</a:t>
            </a:r>
          </a:p>
          <a:p>
            <a:pPr>
              <a:buFont typeface="Arial" pitchFamily="34" charset="0"/>
              <a:buChar char="•"/>
            </a:pPr>
            <a:r>
              <a:rPr lang="en-US" sz="2200" b="1" dirty="0" err="1" smtClean="0"/>
              <a:t>a</a:t>
            </a:r>
            <a:r>
              <a:rPr lang="en-US" sz="2200" b="1" dirty="0" err="1" smtClean="0"/>
              <a:t>scii</a:t>
            </a:r>
            <a:r>
              <a:rPr lang="en-US" sz="2200" dirty="0" smtClean="0"/>
              <a:t> </a:t>
            </a:r>
            <a:r>
              <a:rPr lang="th-TH" sz="2200" dirty="0" smtClean="0"/>
              <a:t>ใช้บอกว่าการโอนถ่ายข้อมูลเป็นแบบ </a:t>
            </a:r>
            <a:r>
              <a:rPr lang="en-US" sz="2200" dirty="0" err="1" smtClean="0"/>
              <a:t>ascii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b="1" dirty="0" smtClean="0"/>
              <a:t>b</a:t>
            </a:r>
            <a:r>
              <a:rPr lang="en-US" sz="2200" b="1" dirty="0" smtClean="0"/>
              <a:t>inary</a:t>
            </a:r>
            <a:r>
              <a:rPr lang="en-US" sz="2200" dirty="0" smtClean="0"/>
              <a:t> </a:t>
            </a:r>
            <a:r>
              <a:rPr lang="th-TH" sz="2200" dirty="0" smtClean="0"/>
              <a:t>ใช้บอกว่าการโอนถ่ายข้อมูลเป็นแบบ </a:t>
            </a:r>
            <a:r>
              <a:rPr lang="en-US" sz="2200" dirty="0" smtClean="0"/>
              <a:t>binary</a:t>
            </a:r>
          </a:p>
          <a:p>
            <a:pPr>
              <a:buFont typeface="Arial" pitchFamily="34" charset="0"/>
              <a:buChar char="•"/>
            </a:pPr>
            <a:r>
              <a:rPr lang="en-US" sz="2200" b="1" dirty="0" smtClean="0"/>
              <a:t>g</a:t>
            </a:r>
            <a:r>
              <a:rPr lang="en-US" sz="2200" b="1" dirty="0" smtClean="0"/>
              <a:t>et</a:t>
            </a:r>
            <a:r>
              <a:rPr lang="en-US" sz="2200" dirty="0" smtClean="0"/>
              <a:t> </a:t>
            </a:r>
            <a:r>
              <a:rPr lang="th-TH" sz="2200" dirty="0" smtClean="0"/>
              <a:t>ตามด้วยชื่อไฟล์ เพื่อ </a:t>
            </a:r>
            <a:r>
              <a:rPr lang="en-US" sz="2200" dirty="0" smtClean="0"/>
              <a:t>download </a:t>
            </a:r>
            <a:r>
              <a:rPr lang="th-TH" sz="2200" dirty="0" smtClean="0"/>
              <a:t>ไฟล์นั้น</a:t>
            </a:r>
          </a:p>
          <a:p>
            <a:pPr>
              <a:buFont typeface="Arial" pitchFamily="34" charset="0"/>
              <a:buChar char="•"/>
            </a:pPr>
            <a:r>
              <a:rPr lang="en-US" sz="2200" b="1" dirty="0" smtClean="0"/>
              <a:t>put</a:t>
            </a:r>
            <a:r>
              <a:rPr lang="en-US" sz="2200" dirty="0" smtClean="0"/>
              <a:t> </a:t>
            </a:r>
            <a:r>
              <a:rPr lang="th-TH" sz="2200" dirty="0" smtClean="0"/>
              <a:t>ตามด้วยชื่อไฟล์ เพื่อ </a:t>
            </a:r>
            <a:r>
              <a:rPr lang="en-US" sz="2200" dirty="0" smtClean="0"/>
              <a:t>upload </a:t>
            </a:r>
            <a:r>
              <a:rPr lang="th-TH" sz="2200" dirty="0" smtClean="0"/>
              <a:t>ไฟล์นั้นเข้า </a:t>
            </a:r>
            <a:r>
              <a:rPr lang="en-US" sz="2200" dirty="0" smtClean="0"/>
              <a:t>server</a:t>
            </a:r>
          </a:p>
          <a:p>
            <a:pPr>
              <a:buFont typeface="Arial" pitchFamily="34" charset="0"/>
              <a:buChar char="•"/>
            </a:pPr>
            <a:r>
              <a:rPr lang="en-US" sz="2200" b="1" dirty="0" err="1" smtClean="0"/>
              <a:t>l</a:t>
            </a:r>
            <a:r>
              <a:rPr lang="en-US" sz="2200" b="1" dirty="0" err="1" smtClean="0"/>
              <a:t>s</a:t>
            </a:r>
            <a:r>
              <a:rPr lang="en-US" sz="2200" b="1" dirty="0" smtClean="0"/>
              <a:t>, dir </a:t>
            </a:r>
            <a:r>
              <a:rPr lang="th-TH" sz="2200" dirty="0" smtClean="0"/>
              <a:t>เพื่อดูชื่อไฟล์ที่อยู่ใน </a:t>
            </a:r>
            <a:r>
              <a:rPr lang="en-US" sz="2200" dirty="0" smtClean="0"/>
              <a:t>server</a:t>
            </a:r>
          </a:p>
          <a:p>
            <a:pPr>
              <a:buFont typeface="Arial" pitchFamily="34" charset="0"/>
              <a:buChar char="•"/>
            </a:pPr>
            <a:r>
              <a:rPr lang="en-US" sz="2200" b="1" dirty="0" smtClean="0"/>
              <a:t>h</a:t>
            </a:r>
            <a:r>
              <a:rPr lang="en-US" sz="2200" b="1" dirty="0" smtClean="0"/>
              <a:t>ash</a:t>
            </a:r>
            <a:r>
              <a:rPr lang="en-US" sz="2200" dirty="0" smtClean="0"/>
              <a:t> </a:t>
            </a:r>
            <a:r>
              <a:rPr lang="th-TH" sz="2200" dirty="0" smtClean="0"/>
              <a:t>ใช้แสดงเครื่องหมาย </a:t>
            </a:r>
            <a:r>
              <a:rPr lang="en-US" sz="2200" dirty="0" smtClean="0"/>
              <a:t># </a:t>
            </a:r>
            <a:r>
              <a:rPr lang="th-TH" sz="2200" dirty="0" smtClean="0"/>
              <a:t>ขณะที่โอนถ่ายข้อมูล</a:t>
            </a:r>
            <a:r>
              <a:rPr lang="en-US" sz="2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200" b="1" dirty="0" err="1" smtClean="0"/>
              <a:t>c</a:t>
            </a:r>
            <a:r>
              <a:rPr lang="en-US" sz="2200" b="1" dirty="0" err="1" smtClean="0"/>
              <a:t>d</a:t>
            </a:r>
            <a:r>
              <a:rPr lang="en-US" sz="2200" dirty="0" smtClean="0"/>
              <a:t> </a:t>
            </a:r>
            <a:r>
              <a:rPr lang="th-TH" sz="2200" dirty="0" smtClean="0"/>
              <a:t>เพื่อเปลี่ยน </a:t>
            </a:r>
            <a:r>
              <a:rPr lang="en-US" sz="2200" dirty="0" smtClean="0"/>
              <a:t>directory </a:t>
            </a:r>
            <a:r>
              <a:rPr lang="th-TH" sz="2200" dirty="0" smtClean="0"/>
              <a:t>ที่ทำงาน</a:t>
            </a:r>
            <a:endParaRPr lang="en-US" sz="2200" dirty="0" smtClean="0"/>
          </a:p>
          <a:p>
            <a:pPr lvl="1">
              <a:buFont typeface="Arial" pitchFamily="34" charset="0"/>
              <a:buChar char="•"/>
            </a:pPr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 VS SFTP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FTP </a:t>
            </a:r>
            <a:r>
              <a:rPr lang="th-TH" dirty="0" smtClean="0"/>
              <a:t>เหมือนกับ </a:t>
            </a:r>
            <a:r>
              <a:rPr lang="en-US" dirty="0" smtClean="0"/>
              <a:t>telnet </a:t>
            </a:r>
            <a:r>
              <a:rPr lang="th-TH" dirty="0" smtClean="0"/>
              <a:t>คือไม่มีการเข้ารหัสข้อมูล ทำให้สามารถถูกดักจับ </a:t>
            </a:r>
            <a:r>
              <a:rPr lang="en-US" dirty="0" smtClean="0"/>
              <a:t>password </a:t>
            </a:r>
            <a:r>
              <a:rPr lang="th-TH" dirty="0" smtClean="0"/>
              <a:t>ในขณะติดต่อกับ </a:t>
            </a:r>
            <a:r>
              <a:rPr lang="en-US" dirty="0" smtClean="0"/>
              <a:t>FTP server </a:t>
            </a:r>
            <a:r>
              <a:rPr lang="th-TH" dirty="0" smtClean="0"/>
              <a:t>ได้</a:t>
            </a:r>
          </a:p>
          <a:p>
            <a:pPr>
              <a:buNone/>
            </a:pPr>
            <a:endParaRPr lang="th-TH" dirty="0" smtClean="0"/>
          </a:p>
          <a:p>
            <a:r>
              <a:rPr lang="th-TH" dirty="0" smtClean="0"/>
              <a:t>ดังนั้นการใช้งานส่วนใหญ่ในการโอนถ่ายข้อมูล</a:t>
            </a:r>
            <a:r>
              <a:rPr lang="th-TH" b="1" i="1" dirty="0" smtClean="0"/>
              <a:t>ส่วนตัว</a:t>
            </a:r>
            <a:r>
              <a:rPr lang="th-TH" dirty="0" smtClean="0"/>
              <a:t>จะใช้ </a:t>
            </a:r>
            <a:r>
              <a:rPr lang="en-US" dirty="0" smtClean="0"/>
              <a:t>SFTP (secure FTP) </a:t>
            </a:r>
            <a:r>
              <a:rPr lang="th-TH" dirty="0" smtClean="0"/>
              <a:t>ซึ่งเข้ารหัสข้อมูลต่างๆ ด้วยการใช้ </a:t>
            </a:r>
            <a:r>
              <a:rPr lang="en-US" dirty="0" smtClean="0"/>
              <a:t>public/private key </a:t>
            </a:r>
            <a:r>
              <a:rPr lang="th-TH" dirty="0" smtClean="0"/>
              <a:t>เหมือน </a:t>
            </a:r>
            <a:r>
              <a:rPr lang="en-US" dirty="0" smtClean="0"/>
              <a:t>SSH </a:t>
            </a:r>
            <a:endParaRPr lang="th-TH" dirty="0" smtClean="0"/>
          </a:p>
          <a:p>
            <a:pPr>
              <a:buNone/>
            </a:pPr>
            <a:endParaRPr lang="th-TH" dirty="0" smtClean="0"/>
          </a:p>
          <a:p>
            <a:r>
              <a:rPr lang="th-TH" dirty="0" smtClean="0"/>
              <a:t>การใช้ </a:t>
            </a:r>
            <a:r>
              <a:rPr lang="en-US" dirty="0" smtClean="0"/>
              <a:t>FTP </a:t>
            </a:r>
            <a:r>
              <a:rPr lang="th-TH" dirty="0" smtClean="0"/>
              <a:t>เพื่อโอนถ่ายข้อมูลแบบสาธารณะ </a:t>
            </a:r>
            <a:r>
              <a:rPr lang="en-US" dirty="0" smtClean="0"/>
              <a:t>(</a:t>
            </a:r>
            <a:r>
              <a:rPr lang="th-TH" dirty="0" smtClean="0"/>
              <a:t>ที่ไม่ต้องการ </a:t>
            </a:r>
            <a:r>
              <a:rPr lang="en-US" dirty="0" smtClean="0"/>
              <a:t>login/password </a:t>
            </a:r>
            <a:r>
              <a:rPr lang="th-TH" dirty="0" smtClean="0"/>
              <a:t>ส่วนตัว</a:t>
            </a:r>
            <a:r>
              <a:rPr lang="en-US" dirty="0" smtClean="0"/>
              <a:t>) </a:t>
            </a:r>
            <a:r>
              <a:rPr lang="th-TH" dirty="0" smtClean="0"/>
              <a:t>ก็ยังมีการใช้อยู่อย่างแพร่หลาย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โปรแกรมระบบเครือข่าย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ในการพัฒนาโปรแกรมระบบเครือข่ายสามารถแบ่งออกเป็น 2 สถาปัตยกรรมใหญ่ๆ คือ</a:t>
            </a:r>
          </a:p>
          <a:p>
            <a:pPr lvl="1"/>
            <a:r>
              <a:rPr lang="en-US" dirty="0" smtClean="0"/>
              <a:t>Client/Server Architecture</a:t>
            </a:r>
          </a:p>
          <a:p>
            <a:pPr lvl="1"/>
            <a:r>
              <a:rPr lang="en-US" dirty="0" smtClean="0"/>
              <a:t>Peer to Peer (P2P) Architecture </a:t>
            </a:r>
          </a:p>
          <a:p>
            <a:r>
              <a:rPr lang="th-TH" dirty="0" smtClean="0"/>
              <a:t>ในการพัฒนาโปรแกรมแบบ </a:t>
            </a:r>
            <a:r>
              <a:rPr lang="fr-FR" dirty="0" smtClean="0"/>
              <a:t>Client</a:t>
            </a:r>
            <a:r>
              <a:rPr lang="en-US" dirty="0" smtClean="0"/>
              <a:t>/Server Architecture </a:t>
            </a:r>
            <a:r>
              <a:rPr lang="th-TH" dirty="0" smtClean="0"/>
              <a:t>นั้นจะประกอบไปด้วย โปรแกรม 2 ประเภท</a:t>
            </a:r>
            <a:endParaRPr lang="en-US" dirty="0" smtClean="0"/>
          </a:p>
          <a:p>
            <a:pPr lvl="1"/>
            <a:r>
              <a:rPr lang="fr-FR" dirty="0" smtClean="0"/>
              <a:t>Client  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smtClean="0">
                <a:sym typeface="Wingdings" pitchFamily="2" charset="2"/>
              </a:rPr>
              <a:t>ผู้ขอใช้บริการ   และ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Server    </a:t>
            </a:r>
            <a:r>
              <a:rPr lang="th-TH" dirty="0" smtClean="0">
                <a:sym typeface="Wingdings" pitchFamily="2" charset="2"/>
              </a:rPr>
              <a:t>ผู้ให้บริการ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ให้ลองใช้บริการ </a:t>
            </a:r>
            <a:r>
              <a:rPr lang="en-US" dirty="0" smtClean="0"/>
              <a:t>ftp </a:t>
            </a:r>
            <a:r>
              <a:rPr lang="th-TH" dirty="0" smtClean="0"/>
              <a:t>เชื่อมต่อไปยัง </a:t>
            </a:r>
            <a:r>
              <a:rPr lang="en-US" dirty="0" smtClean="0"/>
              <a:t>ftp server </a:t>
            </a:r>
            <a:r>
              <a:rPr lang="th-TH" dirty="0" smtClean="0"/>
              <a:t>ของ </a:t>
            </a:r>
            <a:r>
              <a:rPr lang="en-US" dirty="0" smtClean="0"/>
              <a:t>NECTEC </a:t>
            </a:r>
            <a:r>
              <a:rPr lang="th-TH" dirty="0" smtClean="0"/>
              <a:t>ชื่อ </a:t>
            </a:r>
            <a:r>
              <a:rPr lang="en-US" dirty="0" smtClean="0">
                <a:hlinkClick r:id="rId2"/>
              </a:rPr>
              <a:t>ftp.nectec.or.th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th-TH" dirty="0" smtClean="0"/>
              <a:t>ให้ลอง </a:t>
            </a:r>
            <a:r>
              <a:rPr lang="en-US" dirty="0" smtClean="0"/>
              <a:t>download </a:t>
            </a:r>
            <a:r>
              <a:rPr lang="th-TH" dirty="0" smtClean="0"/>
              <a:t>ไฟล์ที่ชื่อ </a:t>
            </a:r>
            <a:r>
              <a:rPr lang="en-US" dirty="0" err="1" smtClean="0"/>
              <a:t>Garuda.tar.gz</a:t>
            </a:r>
            <a:endParaRPr lang="en-US" dirty="0" smtClean="0"/>
          </a:p>
          <a:p>
            <a:pPr lvl="1"/>
            <a:r>
              <a:rPr lang="th-TH" dirty="0" smtClean="0"/>
              <a:t>แบบใช้คำสั่ง </a:t>
            </a:r>
            <a:r>
              <a:rPr lang="en-US" dirty="0" smtClean="0"/>
              <a:t>hash </a:t>
            </a:r>
            <a:r>
              <a:rPr lang="th-TH" dirty="0" smtClean="0"/>
              <a:t>และแบบไม่ใช้คำสั่ง </a:t>
            </a:r>
            <a:r>
              <a:rPr lang="en-US" dirty="0" smtClean="0"/>
              <a:t>hash</a:t>
            </a:r>
          </a:p>
          <a:p>
            <a:pPr lvl="1">
              <a:buNone/>
            </a:pPr>
            <a:endParaRPr lang="en-US" dirty="0" smtClean="0"/>
          </a:p>
          <a:p>
            <a:r>
              <a:rPr lang="th-TH" dirty="0" smtClean="0"/>
              <a:t>ไฟล์นี้จะต้องผ่านเข้าทาง </a:t>
            </a:r>
            <a:r>
              <a:rPr lang="en-US" dirty="0" smtClean="0"/>
              <a:t>directory </a:t>
            </a:r>
            <a:r>
              <a:rPr lang="th-TH" dirty="0" smtClean="0"/>
              <a:t> </a:t>
            </a:r>
            <a:r>
              <a:rPr lang="en-US" dirty="0" smtClean="0"/>
              <a:t>pub </a:t>
            </a:r>
            <a:r>
              <a:rPr lang="en-US" dirty="0" smtClean="0">
                <a:sym typeface="Wingdings" pitchFamily="2" charset="2"/>
              </a:rPr>
              <a:t> NECTEC  fonts</a:t>
            </a: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SMTP (Simple </a:t>
            </a:r>
            <a:r>
              <a:rPr lang="en-US" dirty="0" err="1" smtClean="0"/>
              <a:t>Maill</a:t>
            </a:r>
            <a:r>
              <a:rPr lang="en-US" dirty="0" smtClean="0"/>
              <a:t> Transfer Protocol)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เป็นบริการส่ง </a:t>
            </a:r>
            <a:r>
              <a:rPr lang="en-US" dirty="0" smtClean="0"/>
              <a:t>mail </a:t>
            </a:r>
            <a:r>
              <a:rPr lang="th-TH" dirty="0" smtClean="0"/>
              <a:t>แบบง่ายๆ</a:t>
            </a:r>
          </a:p>
          <a:p>
            <a:r>
              <a:rPr lang="th-TH" dirty="0" smtClean="0"/>
              <a:t>ให้บริการแบบ </a:t>
            </a:r>
            <a:r>
              <a:rPr lang="en-US" dirty="0" smtClean="0"/>
              <a:t>TCP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25</a:t>
            </a:r>
          </a:p>
          <a:p>
            <a:r>
              <a:rPr lang="th-TH" dirty="0" smtClean="0"/>
              <a:t>มีคำสั่งอยู่ในรูป </a:t>
            </a:r>
            <a:r>
              <a:rPr lang="en-US" dirty="0" err="1" smtClean="0"/>
              <a:t>ascii</a:t>
            </a:r>
            <a:endParaRPr lang="en-US" dirty="0" smtClean="0"/>
          </a:p>
          <a:p>
            <a:r>
              <a:rPr lang="th-TH" dirty="0" smtClean="0"/>
              <a:t>เราสามารถใช้ </a:t>
            </a:r>
            <a:r>
              <a:rPr lang="en-US" dirty="0" smtClean="0"/>
              <a:t>telnet </a:t>
            </a:r>
            <a:r>
              <a:rPr lang="th-TH" dirty="0" smtClean="0"/>
              <a:t>เชื่อมต่อเข้าที่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25 เพื่อส่ง </a:t>
            </a:r>
            <a:r>
              <a:rPr lang="en-US" dirty="0" smtClean="0"/>
              <a:t>mail </a:t>
            </a:r>
            <a:r>
              <a:rPr lang="th-TH" dirty="0" smtClean="0"/>
              <a:t>ได้ </a:t>
            </a:r>
          </a:p>
          <a:p>
            <a:pPr lvl="1"/>
            <a:r>
              <a:rPr lang="en-US" dirty="0" smtClean="0"/>
              <a:t>telnet   &lt;</a:t>
            </a:r>
            <a:r>
              <a:rPr lang="th-TH" dirty="0" smtClean="0"/>
              <a:t>ชื่อ </a:t>
            </a:r>
            <a:r>
              <a:rPr lang="en-US" dirty="0" smtClean="0"/>
              <a:t>mail server&gt;  25</a:t>
            </a:r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 </a:t>
            </a:r>
            <a:r>
              <a:rPr lang="en-US" dirty="0" smtClean="0"/>
              <a:t>mail </a:t>
            </a:r>
            <a:r>
              <a:rPr lang="th-TH" dirty="0" smtClean="0"/>
              <a:t>ทาง </a:t>
            </a:r>
            <a:r>
              <a:rPr lang="en-US" dirty="0" smtClean="0"/>
              <a:t>SMTP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เริ่มต้นด้วยการใช้คำสั่ง </a:t>
            </a:r>
            <a:r>
              <a:rPr lang="en-US" dirty="0" smtClean="0"/>
              <a:t>HELO </a:t>
            </a:r>
            <a:r>
              <a:rPr lang="th-TH" dirty="0" smtClean="0"/>
              <a:t>หรือ </a:t>
            </a:r>
            <a:r>
              <a:rPr lang="en-US" dirty="0" smtClean="0"/>
              <a:t>EHLO </a:t>
            </a:r>
            <a:r>
              <a:rPr lang="th-TH" dirty="0" smtClean="0"/>
              <a:t>แล้วแต่ </a:t>
            </a:r>
            <a:r>
              <a:rPr lang="en-US" dirty="0" smtClean="0"/>
              <a:t>version </a:t>
            </a:r>
            <a:r>
              <a:rPr lang="th-TH" dirty="0" smtClean="0"/>
              <a:t>ของ </a:t>
            </a:r>
            <a:r>
              <a:rPr lang="en-US" dirty="0" smtClean="0"/>
              <a:t>SMTP server </a:t>
            </a:r>
            <a:r>
              <a:rPr lang="th-TH" dirty="0" smtClean="0"/>
              <a:t>ตามด้วยชื่อ </a:t>
            </a:r>
            <a:r>
              <a:rPr lang="en-US" dirty="0" smtClean="0"/>
              <a:t>host </a:t>
            </a:r>
            <a:r>
              <a:rPr lang="th-TH" dirty="0" smtClean="0"/>
              <a:t>ที่จะรับ </a:t>
            </a:r>
            <a:r>
              <a:rPr lang="en-US" dirty="0" smtClean="0"/>
              <a:t>mail </a:t>
            </a:r>
            <a:r>
              <a:rPr lang="th-TH" dirty="0" smtClean="0"/>
              <a:t>ตอบกลับ</a:t>
            </a:r>
          </a:p>
          <a:p>
            <a:pPr lvl="1"/>
            <a:r>
              <a:rPr lang="en-US" dirty="0" smtClean="0"/>
              <a:t>HELO  </a:t>
            </a:r>
            <a:r>
              <a:rPr lang="en-US" dirty="0" smtClean="0">
                <a:hlinkClick r:id="rId2"/>
              </a:rPr>
              <a:t>www.microsoft.com</a:t>
            </a:r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ใส่ชื่อผู้ส่งด้วยคำสั่ง </a:t>
            </a:r>
            <a:r>
              <a:rPr lang="en-US" dirty="0" smtClean="0"/>
              <a:t>MAIL FROM:&lt;</a:t>
            </a:r>
            <a:r>
              <a:rPr lang="en-US" b="1" i="1" dirty="0" smtClean="0">
                <a:solidFill>
                  <a:srgbClr val="C00000"/>
                </a:solidFill>
              </a:rPr>
              <a:t>email </a:t>
            </a:r>
            <a:r>
              <a:rPr lang="th-TH" b="1" i="1" dirty="0" smtClean="0">
                <a:solidFill>
                  <a:srgbClr val="C00000"/>
                </a:solidFill>
              </a:rPr>
              <a:t>ผู้ส่ง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MAIL  FROM:&lt;</a:t>
            </a:r>
            <a:r>
              <a:rPr lang="en-US" dirty="0" smtClean="0">
                <a:hlinkClick r:id="rId3"/>
              </a:rPr>
              <a:t>billgates@microsoft.com</a:t>
            </a:r>
            <a:r>
              <a:rPr lang="en-US" dirty="0" smtClean="0"/>
              <a:t>&gt;</a:t>
            </a:r>
          </a:p>
          <a:p>
            <a:pPr lvl="1">
              <a:buNone/>
            </a:pPr>
            <a:endParaRPr lang="en-US" dirty="0" smtClean="0"/>
          </a:p>
          <a:p>
            <a:r>
              <a:rPr lang="th-TH" dirty="0" smtClean="0"/>
              <a:t>ใส่ชื่อผู้รับด้วยคำสั่ง </a:t>
            </a:r>
            <a:r>
              <a:rPr lang="en-US" dirty="0" smtClean="0"/>
              <a:t>RCPT TO:&lt;</a:t>
            </a:r>
            <a:r>
              <a:rPr lang="en-US" b="1" i="1" dirty="0" smtClean="0">
                <a:solidFill>
                  <a:srgbClr val="C00000"/>
                </a:solidFill>
              </a:rPr>
              <a:t>email </a:t>
            </a:r>
            <a:r>
              <a:rPr lang="th-TH" b="1" i="1" dirty="0" smtClean="0">
                <a:solidFill>
                  <a:srgbClr val="C00000"/>
                </a:solidFill>
              </a:rPr>
              <a:t>ผู้รับ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RCPT  TO:&lt;</a:t>
            </a:r>
            <a:r>
              <a:rPr lang="en-US" dirty="0" smtClean="0">
                <a:hlinkClick r:id="rId4"/>
              </a:rPr>
              <a:t>stevejobs@apple.com</a:t>
            </a:r>
            <a:r>
              <a:rPr lang="en-US" dirty="0" smtClean="0"/>
              <a:t>&gt;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 </a:t>
            </a:r>
            <a:r>
              <a:rPr lang="en-US" dirty="0" smtClean="0"/>
              <a:t>mail </a:t>
            </a:r>
            <a:r>
              <a:rPr lang="th-TH" dirty="0" smtClean="0"/>
              <a:t>ทาง </a:t>
            </a:r>
            <a:r>
              <a:rPr lang="en-US" dirty="0" smtClean="0"/>
              <a:t>SMTP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พิมพ์ </a:t>
            </a:r>
            <a:r>
              <a:rPr lang="en-US" dirty="0" smtClean="0"/>
              <a:t>DATA </a:t>
            </a:r>
            <a:r>
              <a:rPr lang="th-TH" dirty="0" smtClean="0"/>
              <a:t>แล้ว </a:t>
            </a:r>
            <a:r>
              <a:rPr lang="en-US" dirty="0" smtClean="0"/>
              <a:t>enter </a:t>
            </a:r>
            <a:r>
              <a:rPr lang="th-TH" dirty="0" smtClean="0"/>
              <a:t>เพื่อบอกว่าต่อไปจะเป็นเนื้อหาของ </a:t>
            </a:r>
            <a:r>
              <a:rPr lang="en-US" dirty="0" smtClean="0"/>
              <a:t>email</a:t>
            </a:r>
          </a:p>
          <a:p>
            <a:pPr>
              <a:buNone/>
            </a:pPr>
            <a:endParaRPr lang="en-US" dirty="0" smtClean="0"/>
          </a:p>
          <a:p>
            <a:r>
              <a:rPr lang="th-TH" dirty="0" smtClean="0"/>
              <a:t>เมื่อเขียน </a:t>
            </a:r>
            <a:r>
              <a:rPr lang="en-US" dirty="0" smtClean="0"/>
              <a:t>email </a:t>
            </a:r>
            <a:r>
              <a:rPr lang="th-TH" dirty="0" smtClean="0"/>
              <a:t>เรียบร้อยแล้วให้ </a:t>
            </a:r>
            <a:r>
              <a:rPr lang="en-US" dirty="0" smtClean="0"/>
              <a:t>enter </a:t>
            </a:r>
            <a:r>
              <a:rPr lang="th-TH" dirty="0" smtClean="0"/>
              <a:t>1 ทีเพื่อให้บรรทัดว่างแล้วพิมพ์ จุด </a:t>
            </a:r>
            <a:r>
              <a:rPr lang="en-US" dirty="0" smtClean="0"/>
              <a:t>(.) </a:t>
            </a:r>
            <a:r>
              <a:rPr lang="th-TH" dirty="0" smtClean="0"/>
              <a:t>ที่</a:t>
            </a:r>
            <a:r>
              <a:rPr lang="th-TH" dirty="0" err="1" smtClean="0"/>
              <a:t>คอลัม</a:t>
            </a:r>
            <a:r>
              <a:rPr lang="th-TH" dirty="0" smtClean="0"/>
              <a:t>แรกของแถวใหม่แล้วกด </a:t>
            </a:r>
            <a:r>
              <a:rPr lang="en-US" dirty="0" smtClean="0"/>
              <a:t>enter</a:t>
            </a:r>
          </a:p>
          <a:p>
            <a:pPr>
              <a:buNone/>
            </a:pPr>
            <a:endParaRPr lang="en-US" dirty="0" smtClean="0"/>
          </a:p>
          <a:p>
            <a:r>
              <a:rPr lang="th-TH" dirty="0" smtClean="0"/>
              <a:t>จากนั้นพิมพ์ </a:t>
            </a:r>
            <a:r>
              <a:rPr lang="en-US" dirty="0" smtClean="0"/>
              <a:t>QUIT </a:t>
            </a:r>
            <a:r>
              <a:rPr lang="th-TH" dirty="0" smtClean="0"/>
              <a:t>เพื่อปิดการเชื่อมต่อกับ </a:t>
            </a:r>
            <a:r>
              <a:rPr lang="en-US" dirty="0" smtClean="0"/>
              <a:t>mail server</a:t>
            </a:r>
            <a:endParaRPr lang="th-TH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 </a:t>
            </a:r>
            <a:r>
              <a:rPr lang="en-US" dirty="0" smtClean="0"/>
              <a:t>SMTP</a:t>
            </a:r>
            <a:endParaRPr lang="th-TH" dirty="0"/>
          </a:p>
        </p:txBody>
      </p:sp>
      <p:pic>
        <p:nvPicPr>
          <p:cNvPr id="4" name="รูปภาพ 3" descr="fakemail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071546"/>
            <a:ext cx="7929618" cy="557216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Fakemail</a:t>
            </a:r>
            <a:r>
              <a:rPr lang="en-US" dirty="0" smtClean="0"/>
              <a:t>, </a:t>
            </a:r>
            <a:r>
              <a:rPr lang="en-US" dirty="0" err="1" smtClean="0"/>
              <a:t>mailbomb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สมัยก่อน การติดต่อเข้าใช้บริการ </a:t>
            </a:r>
            <a:r>
              <a:rPr lang="en-US" dirty="0" smtClean="0"/>
              <a:t>SMTP </a:t>
            </a:r>
            <a:r>
              <a:rPr lang="th-TH" dirty="0" smtClean="0"/>
              <a:t>สามารถทำ </a:t>
            </a:r>
            <a:r>
              <a:rPr lang="en-US" dirty="0" smtClean="0"/>
              <a:t>mail </a:t>
            </a:r>
            <a:r>
              <a:rPr lang="th-TH" dirty="0" smtClean="0"/>
              <a:t>ปลอม หรือที่เรียกว่า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fakemail</a:t>
            </a:r>
            <a:r>
              <a:rPr lang="en-US" dirty="0" smtClean="0"/>
              <a:t> </a:t>
            </a:r>
            <a:r>
              <a:rPr lang="th-TH" dirty="0" smtClean="0"/>
              <a:t>โดยการปลอมชื่อ </a:t>
            </a:r>
            <a:r>
              <a:rPr lang="en-US" dirty="0" smtClean="0"/>
              <a:t>email </a:t>
            </a:r>
            <a:r>
              <a:rPr lang="th-TH" dirty="0" smtClean="0"/>
              <a:t>ผู้ส่งแปลกๆ ซึ่งเปลี่ยนตรงส่วน </a:t>
            </a:r>
            <a:r>
              <a:rPr lang="en-US" dirty="0" smtClean="0"/>
              <a:t>MAIL FROM:&lt;</a:t>
            </a:r>
            <a:r>
              <a:rPr lang="th-TH" b="1" i="1" dirty="0" smtClean="0">
                <a:solidFill>
                  <a:srgbClr val="C00000"/>
                </a:solidFill>
              </a:rPr>
              <a:t>ชื่อ </a:t>
            </a:r>
            <a:r>
              <a:rPr lang="en-US" b="1" i="1" dirty="0" smtClean="0">
                <a:solidFill>
                  <a:srgbClr val="C00000"/>
                </a:solidFill>
              </a:rPr>
              <a:t>email </a:t>
            </a:r>
            <a:r>
              <a:rPr lang="th-TH" b="1" i="1" dirty="0" smtClean="0">
                <a:solidFill>
                  <a:srgbClr val="C00000"/>
                </a:solidFill>
              </a:rPr>
              <a:t>แปลกๆ</a:t>
            </a:r>
            <a:r>
              <a:rPr lang="en-US" dirty="0" smtClean="0"/>
              <a:t>&gt;</a:t>
            </a:r>
          </a:p>
          <a:p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Mailbomb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h-TH" dirty="0" smtClean="0"/>
              <a:t>คือการเขียนโปรแกรมวนลูปให้เชื่อมต่อใช้บริการ</a:t>
            </a:r>
            <a:r>
              <a:rPr lang="en-US" dirty="0" smtClean="0"/>
              <a:t>SMTP </a:t>
            </a:r>
            <a:r>
              <a:rPr lang="th-TH" dirty="0" smtClean="0"/>
              <a:t>เพื่อส่ง </a:t>
            </a:r>
            <a:r>
              <a:rPr lang="en-US" dirty="0" err="1" smtClean="0"/>
              <a:t>fakemail</a:t>
            </a:r>
            <a:r>
              <a:rPr lang="en-US" dirty="0" smtClean="0"/>
              <a:t> </a:t>
            </a:r>
            <a:r>
              <a:rPr lang="th-TH" dirty="0" smtClean="0"/>
              <a:t>เป็นจำนวนมาก</a:t>
            </a:r>
          </a:p>
          <a:p>
            <a:r>
              <a:rPr lang="th-TH" dirty="0" smtClean="0"/>
              <a:t>แต่ในสมัยนี้ </a:t>
            </a:r>
            <a:r>
              <a:rPr lang="en-US" dirty="0" smtClean="0"/>
              <a:t>SMTP server </a:t>
            </a:r>
            <a:r>
              <a:rPr lang="th-TH" dirty="0" smtClean="0"/>
              <a:t>จะมีการป้องกันความปลอดภัยเอาไว้คือจะกรองให้ผู้ส่งต้องทำการ </a:t>
            </a:r>
            <a:r>
              <a:rPr lang="en-US" dirty="0" smtClean="0"/>
              <a:t>authentication </a:t>
            </a:r>
            <a:r>
              <a:rPr lang="th-TH" dirty="0" smtClean="0"/>
              <a:t>ก่อนจะส่ง </a:t>
            </a:r>
            <a:r>
              <a:rPr lang="en-US" dirty="0" smtClean="0"/>
              <a:t>email </a:t>
            </a:r>
            <a:r>
              <a:rPr lang="th-TH" dirty="0" smtClean="0"/>
              <a:t>ข้ามออกจาก </a:t>
            </a:r>
            <a:r>
              <a:rPr lang="en-US" dirty="0" smtClean="0"/>
              <a:t>server</a:t>
            </a:r>
          </a:p>
          <a:p>
            <a:r>
              <a:rPr lang="th-TH" dirty="0" smtClean="0"/>
              <a:t>และในปัจจุบันสามารถตรวจสอบและค้นหาผู้ที่ส่ง </a:t>
            </a:r>
            <a:r>
              <a:rPr lang="en-US" dirty="0" err="1" smtClean="0"/>
              <a:t>fakemail</a:t>
            </a:r>
            <a:r>
              <a:rPr lang="en-US" dirty="0" smtClean="0"/>
              <a:t> </a:t>
            </a:r>
            <a:r>
              <a:rPr lang="th-TH" dirty="0" smtClean="0"/>
              <a:t>ได้ดังนั้น</a:t>
            </a:r>
            <a:r>
              <a:rPr lang="th-TH" b="1" dirty="0" smtClean="0">
                <a:solidFill>
                  <a:srgbClr val="FF0000"/>
                </a:solidFill>
              </a:rPr>
              <a:t>โปรดระวังในการใช้งาน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ให้เชื่อมต่อกับ </a:t>
            </a:r>
            <a:r>
              <a:rPr lang="en-US" dirty="0" smtClean="0"/>
              <a:t>SMTP server </a:t>
            </a:r>
            <a:r>
              <a:rPr lang="th-TH" dirty="0" smtClean="0"/>
              <a:t>คือ </a:t>
            </a:r>
            <a:r>
              <a:rPr lang="en-US" dirty="0" smtClean="0"/>
              <a:t>mail.kmutnb.ac.th</a:t>
            </a:r>
          </a:p>
          <a:p>
            <a:r>
              <a:rPr lang="th-TH" dirty="0" smtClean="0"/>
              <a:t>ให้ปลอม </a:t>
            </a:r>
            <a:r>
              <a:rPr lang="en-US" dirty="0" smtClean="0"/>
              <a:t>email </a:t>
            </a:r>
            <a:r>
              <a:rPr lang="th-TH" dirty="0" smtClean="0"/>
              <a:t>ผู้ส่งตามที่ต้องการ</a:t>
            </a:r>
          </a:p>
          <a:p>
            <a:r>
              <a:rPr lang="en-US" dirty="0" smtClean="0"/>
              <a:t>Email </a:t>
            </a:r>
            <a:r>
              <a:rPr lang="th-TH" dirty="0" smtClean="0"/>
              <a:t>ผู้รับให้ใส่ของนักศึกษาที่อยู่ใน </a:t>
            </a:r>
            <a:r>
              <a:rPr lang="en-US" dirty="0" smtClean="0"/>
              <a:t>@</a:t>
            </a:r>
            <a:r>
              <a:rPr lang="en-US" dirty="0" err="1" smtClean="0"/>
              <a:t>kmutnb.ac.th</a:t>
            </a:r>
            <a:r>
              <a:rPr lang="en-US" dirty="0" smtClean="0"/>
              <a:t> </a:t>
            </a:r>
            <a:r>
              <a:rPr lang="th-TH" dirty="0" smtClean="0"/>
              <a:t>ไม่เช่นนั้น </a:t>
            </a:r>
            <a:r>
              <a:rPr lang="en-US" dirty="0" smtClean="0"/>
              <a:t>SMTP </a:t>
            </a:r>
            <a:r>
              <a:rPr lang="th-TH" dirty="0" smtClean="0"/>
              <a:t>จะไม่ยอมให้ผ่าน</a:t>
            </a:r>
          </a:p>
          <a:p>
            <a:r>
              <a:rPr lang="en-US" dirty="0" smtClean="0"/>
              <a:t>Subject </a:t>
            </a:r>
            <a:r>
              <a:rPr lang="th-TH" dirty="0" smtClean="0"/>
              <a:t>ของ </a:t>
            </a:r>
            <a:r>
              <a:rPr lang="en-US" dirty="0" smtClean="0"/>
              <a:t>mail </a:t>
            </a:r>
            <a:r>
              <a:rPr lang="th-TH" dirty="0" smtClean="0"/>
              <a:t>ให้ใส่ว่า </a:t>
            </a:r>
            <a:r>
              <a:rPr lang="en-US" b="1" dirty="0" smtClean="0"/>
              <a:t>Hello </a:t>
            </a:r>
            <a:r>
              <a:rPr lang="en-US" b="1" dirty="0" err="1" smtClean="0"/>
              <a:t>fakemail</a:t>
            </a:r>
            <a:endParaRPr lang="th-TH" b="1" dirty="0" smtClean="0"/>
          </a:p>
          <a:p>
            <a:r>
              <a:rPr lang="th-TH" dirty="0" smtClean="0"/>
              <a:t>ในเนื้อหา </a:t>
            </a:r>
            <a:r>
              <a:rPr lang="en-US" dirty="0" smtClean="0"/>
              <a:t>email </a:t>
            </a:r>
            <a:r>
              <a:rPr lang="th-TH" dirty="0" smtClean="0"/>
              <a:t>ให้ใส่รหัสนักศึกษา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Architecture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b="1" dirty="0" smtClean="0"/>
              <a:t>หน้าที่การทำงานของโปรแกรม </a:t>
            </a:r>
            <a:r>
              <a:rPr lang="en-US" b="1" dirty="0" smtClean="0"/>
              <a:t>Client</a:t>
            </a:r>
          </a:p>
          <a:p>
            <a:pPr lvl="1"/>
            <a:r>
              <a:rPr lang="th-TH" dirty="0" smtClean="0"/>
              <a:t>จะเป็นผู้เริ่มต้นติดต่อ </a:t>
            </a:r>
            <a:r>
              <a:rPr lang="en-US" dirty="0" smtClean="0"/>
              <a:t>Server </a:t>
            </a:r>
            <a:r>
              <a:rPr lang="th-TH" dirty="0" smtClean="0"/>
              <a:t>เพื่อขอใช้บริการ</a:t>
            </a:r>
          </a:p>
          <a:p>
            <a:pPr lvl="1"/>
            <a:r>
              <a:rPr lang="th-TH" dirty="0" smtClean="0"/>
              <a:t>รอการตอบรับจาก </a:t>
            </a:r>
            <a:r>
              <a:rPr lang="en-US" dirty="0" smtClean="0"/>
              <a:t>Server </a:t>
            </a:r>
            <a:r>
              <a:rPr lang="th-TH" dirty="0" smtClean="0"/>
              <a:t>เพื่อเริ่มใช้บริการ</a:t>
            </a:r>
          </a:p>
          <a:p>
            <a:r>
              <a:rPr lang="th-TH" b="1" dirty="0" smtClean="0"/>
              <a:t>หน้าที่การทำงานของโปรแกรม </a:t>
            </a:r>
            <a:r>
              <a:rPr lang="en-US" b="1" dirty="0" smtClean="0"/>
              <a:t>Server</a:t>
            </a:r>
          </a:p>
          <a:p>
            <a:pPr lvl="1"/>
            <a:r>
              <a:rPr lang="th-TH" dirty="0" smtClean="0"/>
              <a:t>รอการขอใช้บริการจาก </a:t>
            </a:r>
            <a:r>
              <a:rPr lang="en-US" dirty="0" smtClean="0"/>
              <a:t>Client</a:t>
            </a:r>
          </a:p>
          <a:p>
            <a:pPr lvl="1"/>
            <a:r>
              <a:rPr lang="th-TH" dirty="0" smtClean="0"/>
              <a:t>เมื่อ </a:t>
            </a:r>
            <a:r>
              <a:rPr lang="en-US" dirty="0" smtClean="0"/>
              <a:t>Client </a:t>
            </a:r>
            <a:r>
              <a:rPr lang="th-TH" dirty="0" smtClean="0"/>
              <a:t>ขอใช้บริการ และ </a:t>
            </a:r>
            <a:r>
              <a:rPr lang="en-US" dirty="0" smtClean="0"/>
              <a:t>Server </a:t>
            </a:r>
            <a:r>
              <a:rPr lang="th-TH" dirty="0" smtClean="0"/>
              <a:t>พร้อมที่จะให้บริการจะตอบกลับหา </a:t>
            </a:r>
            <a:r>
              <a:rPr lang="en-US" dirty="0" smtClean="0"/>
              <a:t>Client </a:t>
            </a:r>
            <a:r>
              <a:rPr lang="th-TH" dirty="0" smtClean="0"/>
              <a:t>เพื่อเริ่มให้บริการ</a:t>
            </a:r>
          </a:p>
          <a:p>
            <a:r>
              <a:rPr lang="th-TH" dirty="0" smtClean="0"/>
              <a:t>ในสถาปัตยกรรมแบบ </a:t>
            </a:r>
            <a:r>
              <a:rPr lang="en-US" dirty="0" smtClean="0"/>
              <a:t>Client/Server </a:t>
            </a:r>
            <a:r>
              <a:rPr lang="th-TH" dirty="0" smtClean="0"/>
              <a:t>โปรแกรม </a:t>
            </a:r>
            <a:r>
              <a:rPr lang="en-US" dirty="0" smtClean="0"/>
              <a:t>Client </a:t>
            </a:r>
            <a:r>
              <a:rPr lang="th-TH" dirty="0" smtClean="0"/>
              <a:t>จะเชื่อมต่อและแลกเปลี่ยนข้อมูลกับ </a:t>
            </a:r>
            <a:r>
              <a:rPr lang="en-US" dirty="0" smtClean="0"/>
              <a:t>Server </a:t>
            </a:r>
            <a:r>
              <a:rPr lang="th-TH" dirty="0" smtClean="0"/>
              <a:t>เท่านั้น  โปรแกรม </a:t>
            </a:r>
            <a:r>
              <a:rPr lang="en-US" dirty="0" smtClean="0"/>
              <a:t>Client </a:t>
            </a:r>
            <a:r>
              <a:rPr lang="th-TH" dirty="0" smtClean="0"/>
              <a:t>จะไม่สามารถเชื่อมต่อแลกเปลี่ยนข้อมูลกับ </a:t>
            </a:r>
            <a:r>
              <a:rPr lang="en-US" dirty="0" smtClean="0"/>
              <a:t>Client </a:t>
            </a:r>
            <a:r>
              <a:rPr lang="th-TH" dirty="0" smtClean="0"/>
              <a:t>อื่นๆ ได้</a:t>
            </a:r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Architecture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85926"/>
            <a:ext cx="632460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071934" y="1500174"/>
            <a:ext cx="125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Servers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214810" y="6072206"/>
            <a:ext cx="1163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Architecture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ข้อดี</a:t>
            </a:r>
          </a:p>
          <a:p>
            <a:pPr lvl="1"/>
            <a:r>
              <a:rPr lang="th-TH" dirty="0" smtClean="0"/>
              <a:t>เมื่อบริการต่างๆที่ </a:t>
            </a:r>
            <a:r>
              <a:rPr lang="en-US" dirty="0" smtClean="0"/>
              <a:t>Client </a:t>
            </a:r>
            <a:r>
              <a:rPr lang="th-TH" dirty="0" smtClean="0"/>
              <a:t>จะขอใช้งานอยู่ที่ </a:t>
            </a:r>
            <a:r>
              <a:rPr lang="en-US" dirty="0" smtClean="0"/>
              <a:t>Server </a:t>
            </a:r>
            <a:r>
              <a:rPr lang="th-TH" dirty="0" smtClean="0"/>
              <a:t>ทำให้การบำรุงรักษา เช่น </a:t>
            </a:r>
            <a:r>
              <a:rPr lang="en-US" dirty="0" smtClean="0"/>
              <a:t>upgrade </a:t>
            </a:r>
            <a:r>
              <a:rPr lang="th-TH" dirty="0" smtClean="0"/>
              <a:t>โปรแกรม</a:t>
            </a:r>
            <a:r>
              <a:rPr lang="en-US" dirty="0" smtClean="0"/>
              <a:t>, </a:t>
            </a:r>
            <a:r>
              <a:rPr lang="th-TH" dirty="0" smtClean="0"/>
              <a:t>เปลี่ยนอุปกรณ์ สามารถทำที่ </a:t>
            </a:r>
            <a:r>
              <a:rPr lang="en-US" dirty="0" smtClean="0"/>
              <a:t>Server </a:t>
            </a:r>
            <a:r>
              <a:rPr lang="th-TH" dirty="0" smtClean="0"/>
              <a:t>อย่างเดียวไม่จำเป็นต้องไปยุ่งกับเครื่อง </a:t>
            </a:r>
            <a:r>
              <a:rPr lang="en-US" dirty="0" smtClean="0"/>
              <a:t>Client</a:t>
            </a:r>
          </a:p>
          <a:p>
            <a:pPr lvl="1"/>
            <a:r>
              <a:rPr lang="th-TH" dirty="0" smtClean="0"/>
              <a:t>ในการเก็บข้อมูลถ้าข้อมูลถูกเก็บใน </a:t>
            </a:r>
            <a:r>
              <a:rPr lang="en-US" dirty="0" smtClean="0"/>
              <a:t>Server </a:t>
            </a:r>
            <a:r>
              <a:rPr lang="th-TH" dirty="0" smtClean="0"/>
              <a:t>ทั้งหมดแล้ว </a:t>
            </a:r>
            <a:r>
              <a:rPr lang="en-US" dirty="0" smtClean="0"/>
              <a:t>Server </a:t>
            </a:r>
            <a:r>
              <a:rPr lang="th-TH" dirty="0" smtClean="0"/>
              <a:t>สามารถตั้งความปลอดภัยในการเข้าถึงข้อมูลนั้นๆ ได้</a:t>
            </a:r>
          </a:p>
          <a:p>
            <a:pPr lvl="1"/>
            <a:r>
              <a:rPr lang="th-TH" dirty="0" smtClean="0"/>
              <a:t>ง่ายต่อผู้ดูแลระบบในการตรวจสอบการให้บริการของโปรแกรมระบบเครือข่าย</a:t>
            </a:r>
          </a:p>
          <a:p>
            <a:pPr lvl="1"/>
            <a:r>
              <a:rPr lang="en-US" dirty="0" smtClean="0"/>
              <a:t>Server </a:t>
            </a:r>
            <a:r>
              <a:rPr lang="th-TH" dirty="0" smtClean="0"/>
              <a:t>สามารถตั้งความปลอดภัยในการให้บริการต่างๆได้ง่าย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Architecture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b="1" dirty="0" smtClean="0"/>
              <a:t>ข้อเสีย</a:t>
            </a:r>
          </a:p>
          <a:p>
            <a:pPr lvl="1"/>
            <a:r>
              <a:rPr lang="th-TH" dirty="0" smtClean="0"/>
              <a:t>ภาระการทำงานตกอยู่กับเครื่อง </a:t>
            </a:r>
            <a:r>
              <a:rPr lang="en-US" dirty="0" smtClean="0"/>
              <a:t>Server </a:t>
            </a:r>
            <a:r>
              <a:rPr lang="th-TH" dirty="0" smtClean="0"/>
              <a:t>เป็นส่วนใหญ่</a:t>
            </a:r>
          </a:p>
          <a:p>
            <a:pPr lvl="1"/>
            <a:r>
              <a:rPr lang="th-TH" dirty="0" smtClean="0"/>
              <a:t>เมือ </a:t>
            </a:r>
            <a:r>
              <a:rPr lang="fr-FR" dirty="0" smtClean="0"/>
              <a:t>Server </a:t>
            </a:r>
            <a:r>
              <a:rPr lang="th-TH" dirty="0" smtClean="0"/>
              <a:t>มีปัญหาอาจทำให้ผู้ใช้งานทั้งระบบเครือข่ายไม่สามารถทำงานได้</a:t>
            </a:r>
          </a:p>
          <a:p>
            <a:pPr lvl="1"/>
            <a:endParaRPr lang="th-TH" dirty="0"/>
          </a:p>
          <a:p>
            <a:r>
              <a:rPr lang="th-TH" b="1" dirty="0" smtClean="0"/>
              <a:t>การให้บริการแบบ </a:t>
            </a:r>
            <a:r>
              <a:rPr lang="en-US" b="1" dirty="0" smtClean="0"/>
              <a:t>Client-Server</a:t>
            </a:r>
          </a:p>
          <a:p>
            <a:pPr lvl="1"/>
            <a:r>
              <a:rPr lang="th-TH" dirty="0" smtClean="0"/>
              <a:t>เป็นการให้บริการสมัยพัฒนาระบบเครือข่ายแรกๆ </a:t>
            </a:r>
          </a:p>
          <a:p>
            <a:pPr lvl="1"/>
            <a:r>
              <a:rPr lang="en-US" dirty="0" smtClean="0"/>
              <a:t>Server :   web server    , mail server,  ftp server, .., etc.</a:t>
            </a:r>
          </a:p>
          <a:p>
            <a:pPr lvl="1"/>
            <a:r>
              <a:rPr lang="en-US" dirty="0" smtClean="0"/>
              <a:t>Client  :   web browser,  mail client,   ftp client,  ..,etc.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Telnet (</a:t>
            </a:r>
            <a:r>
              <a:rPr lang="en-US" b="1" dirty="0" smtClean="0">
                <a:solidFill>
                  <a:srgbClr val="FF0000"/>
                </a:solidFill>
              </a:rPr>
              <a:t>Tel</a:t>
            </a:r>
            <a:r>
              <a:rPr lang="en-US" dirty="0" smtClean="0"/>
              <a:t>ecommunication </a:t>
            </a:r>
            <a:r>
              <a:rPr lang="en-US" b="1" dirty="0" smtClean="0">
                <a:solidFill>
                  <a:srgbClr val="FF0000"/>
                </a:solidFill>
              </a:rPr>
              <a:t>net</a:t>
            </a:r>
            <a:r>
              <a:rPr lang="en-US" dirty="0" smtClean="0"/>
              <a:t>work)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h-TH" b="1" dirty="0" smtClean="0"/>
              <a:t>ประวัติ</a:t>
            </a:r>
          </a:p>
          <a:p>
            <a:pPr>
              <a:buNone/>
            </a:pPr>
            <a:r>
              <a:rPr lang="th-TH" dirty="0" smtClean="0"/>
              <a:t>	ก่อนที่ </a:t>
            </a:r>
            <a:r>
              <a:rPr lang="en-US" dirty="0" smtClean="0"/>
              <a:t>PC </a:t>
            </a:r>
            <a:r>
              <a:rPr lang="th-TH" dirty="0" smtClean="0"/>
              <a:t>จะแพร่หลาย ผู้ใช้คอมพิวเตอร์จะใช้บริการผ่านทางเทอร์มินัลทีเรียกว่า </a:t>
            </a:r>
            <a:r>
              <a:rPr lang="en-US" b="1" dirty="0" smtClean="0"/>
              <a:t>Dumb terminal </a:t>
            </a:r>
            <a:r>
              <a:rPr lang="th-TH" dirty="0" smtClean="0"/>
              <a:t>ที่ต่อเชื่อมตรงอยู่กับ </a:t>
            </a:r>
            <a:r>
              <a:rPr lang="en-US" dirty="0" smtClean="0"/>
              <a:t>Server </a:t>
            </a:r>
            <a:r>
              <a:rPr lang="th-TH" dirty="0" smtClean="0"/>
              <a:t>โดยคำสั่งต่างๆ เมื่อพิมพ์จะถูกส่งไปหา </a:t>
            </a:r>
            <a:r>
              <a:rPr lang="en-US" dirty="0" smtClean="0"/>
              <a:t>Server </a:t>
            </a:r>
            <a:r>
              <a:rPr lang="th-TH" dirty="0" smtClean="0"/>
              <a:t>โดยตรง ซึ่ง </a:t>
            </a:r>
            <a:r>
              <a:rPr lang="en-US" dirty="0" smtClean="0"/>
              <a:t>Server </a:t>
            </a:r>
            <a:r>
              <a:rPr lang="th-TH" dirty="0" smtClean="0"/>
              <a:t>จะทำหน้าที่ทั้งเก็บข้อมูล และประมวลผลคำสั่ง และส่งผลลัพธ์กลับมาหา </a:t>
            </a:r>
            <a:r>
              <a:rPr lang="en-US" dirty="0" smtClean="0"/>
              <a:t>terminal </a:t>
            </a:r>
            <a:r>
              <a:rPr lang="th-TH" dirty="0" smtClean="0"/>
              <a:t>โดยจะไม่มีการประมวลผลคำสั่งและเก็บข้อมูลใน </a:t>
            </a:r>
            <a:r>
              <a:rPr lang="en-US" dirty="0" smtClean="0"/>
              <a:t>terminal </a:t>
            </a:r>
            <a:r>
              <a:rPr lang="th-TH" dirty="0" smtClean="0"/>
              <a:t>เลย</a:t>
            </a:r>
          </a:p>
          <a:p>
            <a:pPr>
              <a:buNone/>
            </a:pPr>
            <a:r>
              <a:rPr lang="th-TH" dirty="0"/>
              <a:t>	</a:t>
            </a:r>
            <a:r>
              <a:rPr lang="th-TH" dirty="0" smtClean="0"/>
              <a:t>เมื่อระบบเครือข่ายแพร่หลาย สถานีส่วนบุคคลมีความสามารถในการประมวลผลมากขึ้น แต่การขอเข้าไปทำงานใน </a:t>
            </a:r>
            <a:r>
              <a:rPr lang="en-US" dirty="0" smtClean="0"/>
              <a:t>Server </a:t>
            </a:r>
            <a:r>
              <a:rPr lang="th-TH" dirty="0" smtClean="0"/>
              <a:t>ก็ยังมีการใช้งานอยู่จึงเป็นที่มาของ </a:t>
            </a:r>
            <a:r>
              <a:rPr lang="en-US" dirty="0" smtClean="0"/>
              <a:t>telnet </a:t>
            </a:r>
            <a:r>
              <a:rPr lang="th-TH" dirty="0" smtClean="0"/>
              <a:t>ซึ่งจะหน้าที่เสมือน </a:t>
            </a:r>
            <a:r>
              <a:rPr lang="en-US" dirty="0" smtClean="0"/>
              <a:t>PC </a:t>
            </a:r>
            <a:r>
              <a:rPr lang="th-TH" dirty="0" smtClean="0"/>
              <a:t>ต่อตรงอยู่กับ </a:t>
            </a:r>
            <a:r>
              <a:rPr lang="en-US" dirty="0" smtClean="0"/>
              <a:t>Server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Telnet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785926"/>
            <a:ext cx="4857784" cy="492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รูปภาพ 7" descr="telnet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214422"/>
            <a:ext cx="5106010" cy="27479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Telnet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การเชื่อมโยงด้วย </a:t>
            </a:r>
            <a:r>
              <a:rPr lang="en-US" dirty="0" smtClean="0"/>
              <a:t>Telnet </a:t>
            </a:r>
            <a:r>
              <a:rPr lang="th-TH" dirty="0" smtClean="0"/>
              <a:t>จะทำโดย</a:t>
            </a:r>
          </a:p>
          <a:p>
            <a:pPr lvl="1"/>
            <a:r>
              <a:rPr lang="th-TH" dirty="0" smtClean="0"/>
              <a:t>เครื่อง </a:t>
            </a:r>
            <a:r>
              <a:rPr lang="en-US" dirty="0" smtClean="0"/>
              <a:t>Client </a:t>
            </a:r>
            <a:r>
              <a:rPr lang="th-TH" dirty="0" smtClean="0"/>
              <a:t>ขอสถาปนาการเชื่อมต่อด้วย </a:t>
            </a:r>
            <a:r>
              <a:rPr lang="fr-FR" dirty="0" smtClean="0"/>
              <a:t>TCP </a:t>
            </a:r>
            <a:r>
              <a:rPr lang="th-TH" dirty="0" smtClean="0"/>
              <a:t>กับเครื่อง </a:t>
            </a:r>
            <a:r>
              <a:rPr lang="en-US" dirty="0" smtClean="0"/>
              <a:t>Server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23</a:t>
            </a:r>
            <a:endParaRPr lang="en-US" dirty="0" smtClean="0"/>
          </a:p>
          <a:p>
            <a:pPr lvl="1"/>
            <a:r>
              <a:rPr lang="th-TH" dirty="0" smtClean="0"/>
              <a:t>การส่งข้อมูลจะอยู่ในรูป </a:t>
            </a:r>
            <a:r>
              <a:rPr lang="en-US" dirty="0" smtClean="0"/>
              <a:t>ASCII code </a:t>
            </a:r>
          </a:p>
          <a:p>
            <a:pPr lvl="1">
              <a:buNone/>
            </a:pPr>
            <a:endParaRPr lang="en-US" dirty="0" smtClean="0"/>
          </a:p>
          <a:p>
            <a:r>
              <a:rPr lang="th-TH" dirty="0" smtClean="0"/>
              <a:t>ใน </a:t>
            </a:r>
            <a:r>
              <a:rPr lang="en-US" dirty="0" smtClean="0"/>
              <a:t>Windows </a:t>
            </a:r>
            <a:r>
              <a:rPr lang="th-TH" dirty="0" smtClean="0"/>
              <a:t>และ </a:t>
            </a:r>
            <a:r>
              <a:rPr lang="en-US" dirty="0" smtClean="0"/>
              <a:t>Linux </a:t>
            </a:r>
            <a:r>
              <a:rPr lang="th-TH" dirty="0" smtClean="0"/>
              <a:t>มีคำสั่ง </a:t>
            </a:r>
            <a:r>
              <a:rPr lang="en-US" dirty="0" smtClean="0"/>
              <a:t>telnet </a:t>
            </a:r>
            <a:r>
              <a:rPr lang="th-TH" dirty="0" smtClean="0"/>
              <a:t>มาให้อยู่แล้ว และสามารถเรียกใช้งานได้เลย ด้วยคำสั่ง</a:t>
            </a: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			telnet    </a:t>
            </a:r>
            <a:r>
              <a:rPr lang="en-US" b="1" dirty="0" smtClean="0">
                <a:solidFill>
                  <a:schemeClr val="tx2"/>
                </a:solidFill>
              </a:rPr>
              <a:t>&lt;</a:t>
            </a:r>
            <a:r>
              <a:rPr lang="th-TH" b="1" dirty="0" smtClean="0">
                <a:solidFill>
                  <a:schemeClr val="tx2"/>
                </a:solidFill>
              </a:rPr>
              <a:t>ชื่อ </a:t>
            </a:r>
            <a:r>
              <a:rPr lang="en-US" b="1" dirty="0" smtClean="0">
                <a:solidFill>
                  <a:schemeClr val="tx2"/>
                </a:solidFill>
              </a:rPr>
              <a:t>telnet server</a:t>
            </a:r>
            <a:r>
              <a:rPr lang="en-US" b="1" dirty="0" smtClean="0">
                <a:solidFill>
                  <a:schemeClr val="tx2"/>
                </a:solidFill>
              </a:rPr>
              <a:t>&gt; </a:t>
            </a:r>
            <a:r>
              <a:rPr lang="th-TH" b="1" dirty="0" smtClean="0">
                <a:solidFill>
                  <a:schemeClr val="tx2"/>
                </a:solidFill>
              </a:rPr>
              <a:t>หรือ</a:t>
            </a:r>
            <a:endParaRPr lang="en-US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			telnet </a:t>
            </a:r>
            <a:r>
              <a:rPr lang="th-TH" b="1" dirty="0" smtClean="0">
                <a:solidFill>
                  <a:schemeClr val="tx2"/>
                </a:solidFill>
              </a:rPr>
              <a:t>เฉยๆ เพื่อเข้าสู่ </a:t>
            </a:r>
            <a:r>
              <a:rPr lang="en-US" b="1" dirty="0" smtClean="0">
                <a:solidFill>
                  <a:schemeClr val="tx2"/>
                </a:solidFill>
              </a:rPr>
              <a:t>prompt</a:t>
            </a:r>
            <a:endParaRPr lang="th-TH" b="1" dirty="0" smtClean="0">
              <a:solidFill>
                <a:schemeClr val="tx2"/>
              </a:solidFill>
            </a:endParaRPr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1383</Words>
  <Application>Microsoft Office PowerPoint</Application>
  <PresentationFormat>นำเสนอทางหน้าจอ (4:3)</PresentationFormat>
  <Paragraphs>165</Paragraphs>
  <Slides>26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26</vt:i4>
      </vt:variant>
    </vt:vector>
  </HeadingPairs>
  <TitlesOfParts>
    <vt:vector size="27" baseType="lpstr">
      <vt:lpstr>ชุดรูปแบบของ Office</vt:lpstr>
      <vt:lpstr>Client-Server Architecture - Telnet , SSH -     FTP, SFTP -           SMTP</vt:lpstr>
      <vt:lpstr>โปรแกรมระบบเครือข่าย</vt:lpstr>
      <vt:lpstr>Client-Server Architecture</vt:lpstr>
      <vt:lpstr>Client-Server Architecture</vt:lpstr>
      <vt:lpstr>Client-Server Architecture</vt:lpstr>
      <vt:lpstr>Client-Server Architecture</vt:lpstr>
      <vt:lpstr>Telnet (Telecommunication network)</vt:lpstr>
      <vt:lpstr>Telnet</vt:lpstr>
      <vt:lpstr>Telnet</vt:lpstr>
      <vt:lpstr>Telnet</vt:lpstr>
      <vt:lpstr>Secure Shell (SSH)</vt:lpstr>
      <vt:lpstr>การทำงานของ SSH</vt:lpstr>
      <vt:lpstr>การทำงานของ SSH</vt:lpstr>
      <vt:lpstr>Exercise 1</vt:lpstr>
      <vt:lpstr>File Transfer Protocol (FTP)</vt:lpstr>
      <vt:lpstr>ตัวอย่างการทำงานของ FTP</vt:lpstr>
      <vt:lpstr>คำสั่งของ FTP</vt:lpstr>
      <vt:lpstr>คำสั่งของ FTP</vt:lpstr>
      <vt:lpstr>FTP VS SFTP</vt:lpstr>
      <vt:lpstr>Exercise 2</vt:lpstr>
      <vt:lpstr>SMTP (Simple Maill Transfer Protocol)</vt:lpstr>
      <vt:lpstr>การส่ง mail ทาง SMTP</vt:lpstr>
      <vt:lpstr>การส่ง mail ทาง SMTP</vt:lpstr>
      <vt:lpstr>ตัวอย่างการใช้ SMTP</vt:lpstr>
      <vt:lpstr>Fakemail, mailbomb</vt:lpstr>
      <vt:lpstr>Exercise 3</vt:lpstr>
    </vt:vector>
  </TitlesOfParts>
  <Company>nzn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Client-Server Architecture - Telent -     FTP</dc:title>
  <dc:creator>WincoolV5</dc:creator>
  <cp:lastModifiedBy>firehand</cp:lastModifiedBy>
  <cp:revision>36</cp:revision>
  <dcterms:created xsi:type="dcterms:W3CDTF">2008-11-14T00:49:03Z</dcterms:created>
  <dcterms:modified xsi:type="dcterms:W3CDTF">2008-11-19T03:35:15Z</dcterms:modified>
</cp:coreProperties>
</file>