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9117D-8012-4DEB-B648-C9CDC6A26E26}" type="datetimeFigureOut">
              <a:rPr lang="th-TH" smtClean="0"/>
              <a:pPr/>
              <a:t>13/11/51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388AD-C1ED-4506-9BFF-595A441E765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TCP Protocol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12949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352362 – Network Operating Systems and Protocols</a:t>
            </a:r>
          </a:p>
          <a:p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dirty="0" err="1" smtClean="0"/>
              <a:t>Choopan</a:t>
            </a:r>
            <a:r>
              <a:rPr lang="en-US" sz="2400" dirty="0" smtClean="0"/>
              <a:t> </a:t>
            </a:r>
            <a:r>
              <a:rPr lang="en-US" sz="2400" dirty="0" err="1" smtClean="0"/>
              <a:t>Rattanapoka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500102" y="5929330"/>
            <a:ext cx="5786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Reserved</a:t>
            </a:r>
            <a:r>
              <a:rPr lang="fr-FR" dirty="0" smtClean="0"/>
              <a:t> </a:t>
            </a:r>
            <a:r>
              <a:rPr lang="en-US" dirty="0" smtClean="0"/>
              <a:t>(6 bits) :</a:t>
            </a:r>
            <a:r>
              <a:rPr lang="th-TH" dirty="0" smtClean="0"/>
              <a:t> สงวนไว้ไม่ใช้งาน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2428860" y="5929330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Code </a:t>
            </a:r>
            <a:r>
              <a:rPr lang="en-US" dirty="0" smtClean="0"/>
              <a:t>(6 bits) :</a:t>
            </a:r>
            <a:r>
              <a:rPr lang="th-TH" dirty="0" smtClean="0"/>
              <a:t> เป็น </a:t>
            </a:r>
            <a:r>
              <a:rPr lang="en-US" dirty="0" smtClean="0"/>
              <a:t>flags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Code (6 bits)</a:t>
            </a:r>
            <a:endParaRPr lang="th-TH" dirty="0"/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2857488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G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3428992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K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4000496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H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5" name="สี่เหลี่ยมผืนผ้า 34"/>
          <p:cNvSpPr/>
          <p:nvPr/>
        </p:nvSpPr>
        <p:spPr>
          <a:xfrm>
            <a:off x="4572000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T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6" name="สี่เหลี่ยมผืนผ้า 35"/>
          <p:cNvSpPr/>
          <p:nvPr/>
        </p:nvSpPr>
        <p:spPr>
          <a:xfrm>
            <a:off x="5143504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Y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5715008" y="928670"/>
            <a:ext cx="571504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8662" y="2214554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</a:rPr>
              <a:t>URG</a:t>
            </a:r>
            <a:r>
              <a:rPr lang="en-US" dirty="0" err="1" smtClean="0">
                <a:solidFill>
                  <a:schemeClr val="tx2"/>
                </a:solidFill>
              </a:rPr>
              <a:t>ent</a:t>
            </a:r>
            <a:r>
              <a:rPr lang="en-US" dirty="0" smtClean="0">
                <a:solidFill>
                  <a:schemeClr val="tx2"/>
                </a:solidFill>
              </a:rPr>
              <a:t> : </a:t>
            </a:r>
            <a:r>
              <a:rPr lang="th-TH" dirty="0" smtClean="0"/>
              <a:t>ถ้ามีค่า 1 หมายถึง </a:t>
            </a:r>
            <a:r>
              <a:rPr lang="en-US" dirty="0" smtClean="0"/>
              <a:t>Urgent pointer </a:t>
            </a:r>
            <a:r>
              <a:rPr lang="th-TH" dirty="0" smtClean="0"/>
              <a:t>บรรจุตำแหน่งข้อมูลเร่งด่วน</a:t>
            </a:r>
          </a:p>
          <a:p>
            <a:r>
              <a:rPr lang="en-US" b="1" dirty="0" err="1" smtClean="0">
                <a:solidFill>
                  <a:schemeClr val="tx2"/>
                </a:solidFill>
              </a:rPr>
              <a:t>ACK</a:t>
            </a:r>
            <a:r>
              <a:rPr lang="en-US" dirty="0" err="1" smtClean="0">
                <a:solidFill>
                  <a:schemeClr val="tx2"/>
                </a:solidFill>
              </a:rPr>
              <a:t>nowledgement</a:t>
            </a:r>
            <a:r>
              <a:rPr lang="en-US" dirty="0" smtClean="0">
                <a:solidFill>
                  <a:schemeClr val="tx2"/>
                </a:solidFill>
              </a:rPr>
              <a:t>  : </a:t>
            </a:r>
            <a:r>
              <a:rPr lang="th-TH" dirty="0" smtClean="0"/>
              <a:t>มีค่า 1 หมายถึง เซกเมนต์ตอบรับ โดยอ้างอิงจาก </a:t>
            </a:r>
            <a:r>
              <a:rPr lang="en-US" dirty="0" smtClean="0"/>
              <a:t>Acknowledgement number</a:t>
            </a:r>
          </a:p>
          <a:p>
            <a:r>
              <a:rPr lang="en-US" b="1" dirty="0" err="1" smtClean="0">
                <a:solidFill>
                  <a:schemeClr val="tx2"/>
                </a:solidFill>
              </a:rPr>
              <a:t>P</a:t>
            </a:r>
            <a:r>
              <a:rPr lang="en-US" dirty="0" err="1" smtClean="0">
                <a:solidFill>
                  <a:schemeClr val="tx2"/>
                </a:solidFill>
              </a:rPr>
              <a:t>u</a:t>
            </a:r>
            <a:r>
              <a:rPr lang="en-US" b="1" dirty="0" err="1" smtClean="0">
                <a:solidFill>
                  <a:schemeClr val="tx2"/>
                </a:solidFill>
              </a:rPr>
              <a:t>SH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th-TH" dirty="0" smtClean="0"/>
              <a:t>มีค่า 1 หมายถึงเมื่อปลายทางรับข้อมูลให้รีบส่งต่อไปที่ชั้น </a:t>
            </a:r>
            <a:r>
              <a:rPr lang="en-US" dirty="0" smtClean="0"/>
              <a:t>application </a:t>
            </a:r>
            <a:r>
              <a:rPr lang="th-TH" dirty="0" smtClean="0"/>
              <a:t>ทันทีโดยไม่ต้องรอให้ </a:t>
            </a:r>
            <a:r>
              <a:rPr lang="en-US" dirty="0" smtClean="0"/>
              <a:t>buffer </a:t>
            </a:r>
            <a:r>
              <a:rPr lang="th-TH" dirty="0" smtClean="0"/>
              <a:t>เต็มก่อน</a:t>
            </a:r>
            <a:endParaRPr lang="en-US" dirty="0" smtClean="0"/>
          </a:p>
          <a:p>
            <a:r>
              <a:rPr lang="en-US" b="1" dirty="0" err="1" smtClean="0">
                <a:solidFill>
                  <a:schemeClr val="tx2"/>
                </a:solidFill>
              </a:rPr>
              <a:t>R</a:t>
            </a:r>
            <a:r>
              <a:rPr lang="en-US" dirty="0" err="1" smtClean="0">
                <a:solidFill>
                  <a:schemeClr val="tx2"/>
                </a:solidFill>
              </a:rPr>
              <a:t>e</a:t>
            </a:r>
            <a:r>
              <a:rPr lang="en-US" b="1" dirty="0" err="1" smtClean="0">
                <a:solidFill>
                  <a:schemeClr val="tx2"/>
                </a:solidFill>
              </a:rPr>
              <a:t>S</a:t>
            </a:r>
            <a:r>
              <a:rPr lang="en-US" dirty="0" err="1" smtClean="0">
                <a:solidFill>
                  <a:schemeClr val="tx2"/>
                </a:solidFill>
              </a:rPr>
              <a:t>e</a:t>
            </a:r>
            <a:r>
              <a:rPr lang="en-US" b="1" dirty="0" err="1" smtClean="0">
                <a:solidFill>
                  <a:schemeClr val="tx2"/>
                </a:solidFill>
              </a:rPr>
              <a:t>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th-TH" dirty="0" smtClean="0"/>
              <a:t>มีค่า 1 หมายถึงให้ยกเลิกการเชื่อมต่อเนื่องจากมีความผิดปกติ</a:t>
            </a:r>
            <a:endParaRPr lang="en-US" dirty="0" smtClean="0"/>
          </a:p>
          <a:p>
            <a:r>
              <a:rPr lang="en-US" b="1" dirty="0" err="1" smtClean="0">
                <a:solidFill>
                  <a:schemeClr val="tx2"/>
                </a:solidFill>
              </a:rPr>
              <a:t>SYN</a:t>
            </a:r>
            <a:r>
              <a:rPr lang="en-US" dirty="0" err="1" smtClean="0">
                <a:solidFill>
                  <a:schemeClr val="tx2"/>
                </a:solidFill>
              </a:rPr>
              <a:t>chronize</a:t>
            </a:r>
            <a:r>
              <a:rPr lang="en-US" dirty="0" smtClean="0">
                <a:solidFill>
                  <a:schemeClr val="tx2"/>
                </a:solidFill>
              </a:rPr>
              <a:t> : </a:t>
            </a:r>
            <a:r>
              <a:rPr lang="th-TH" dirty="0" smtClean="0"/>
              <a:t>มีค่า 1 หมายถึงเริ่มต้นสถาปนา และมีค่า 0 เมื่อการสถาปนาเสร็จสิ้น หลังจากนั้นจึงผ่านข้อมูลระหว่างกัน</a:t>
            </a:r>
            <a:endParaRPr lang="en-US" dirty="0" smtClean="0"/>
          </a:p>
          <a:p>
            <a:r>
              <a:rPr lang="en-US" b="1" dirty="0" err="1" smtClean="0">
                <a:solidFill>
                  <a:schemeClr val="tx2"/>
                </a:solidFill>
              </a:rPr>
              <a:t>FIN</a:t>
            </a:r>
            <a:r>
              <a:rPr lang="en-US" dirty="0" err="1" smtClean="0">
                <a:solidFill>
                  <a:schemeClr val="tx2"/>
                </a:solidFill>
              </a:rPr>
              <a:t>ish</a:t>
            </a:r>
            <a:r>
              <a:rPr lang="en-US" dirty="0" smtClean="0">
                <a:solidFill>
                  <a:schemeClr val="tx2"/>
                </a:solidFill>
              </a:rPr>
              <a:t> : </a:t>
            </a:r>
            <a:r>
              <a:rPr lang="th-TH" dirty="0" smtClean="0"/>
              <a:t>มีค่า 1 หมายถึงขอจบการเชื่อมต่อเพราะไม่มีข้อมูลส่งอีกต่อไป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785786" y="5715016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Window size</a:t>
            </a:r>
            <a:r>
              <a:rPr lang="fr-FR" dirty="0" smtClean="0"/>
              <a:t> </a:t>
            </a:r>
            <a:r>
              <a:rPr lang="en-US" dirty="0" smtClean="0"/>
              <a:t>(16 bits) :</a:t>
            </a:r>
            <a:r>
              <a:rPr lang="th-TH" dirty="0" smtClean="0"/>
              <a:t> สถานีปลายทางจะแจ้ง</a:t>
            </a:r>
            <a:r>
              <a:rPr lang="th-TH" dirty="0" smtClean="0"/>
              <a:t>ขนาดของ</a:t>
            </a:r>
            <a:r>
              <a:rPr lang="th-TH" dirty="0" smtClean="0"/>
              <a:t>บัฟเฟอร์ที่มีอยู่ เพื่อที่สถานีต้นทางจะได้ไม่ส่งข้อมูลเกินกว่าขนาดบัฟเฟอร์นี้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785786" y="5715016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Urgent pointer(16 bits) :</a:t>
            </a:r>
            <a:r>
              <a:rPr lang="th-TH" dirty="0" smtClean="0"/>
              <a:t> </a:t>
            </a:r>
            <a:r>
              <a:rPr lang="en-US" dirty="0" smtClean="0"/>
              <a:t>pointer </a:t>
            </a:r>
            <a:r>
              <a:rPr lang="th-TH" dirty="0" smtClean="0"/>
              <a:t>ชี้ตำแหน่งไบต์ของข้อมูลที่ต้องดำเนินการเริ่มด่วน จะมีการอ่านค่านี้ถ้า </a:t>
            </a:r>
            <a:r>
              <a:rPr lang="en-US" dirty="0" smtClean="0"/>
              <a:t>URG flag </a:t>
            </a:r>
            <a:r>
              <a:rPr lang="th-TH" dirty="0" smtClean="0"/>
              <a:t>เป็น 1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785786" y="5715016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Options (32 bits) :</a:t>
            </a:r>
            <a:r>
              <a:rPr lang="th-TH" dirty="0" smtClean="0"/>
              <a:t> เป็น </a:t>
            </a:r>
            <a:r>
              <a:rPr lang="en-US" dirty="0" smtClean="0"/>
              <a:t>option </a:t>
            </a:r>
            <a:r>
              <a:rPr lang="th-TH" dirty="0" smtClean="0"/>
              <a:t>เพิ่มเติม  มีหรือไม่มีก็ได้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 number and ACK number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14686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3143248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4348" y="1357298"/>
            <a:ext cx="73084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err="1" smtClean="0"/>
              <a:t>Seq</a:t>
            </a:r>
            <a:r>
              <a:rPr lang="en-US" b="1" dirty="0" smtClean="0"/>
              <a:t> number </a:t>
            </a:r>
            <a:r>
              <a:rPr lang="th-TH" dirty="0" smtClean="0"/>
              <a:t>จะ</a:t>
            </a:r>
            <a:r>
              <a:rPr lang="th-TH" b="1" dirty="0" smtClean="0"/>
              <a:t>เริ่มต้นจากการสุ่มค่า</a:t>
            </a:r>
            <a:r>
              <a:rPr lang="th-TH" dirty="0" smtClean="0"/>
              <a:t>จากนั้นจะเพิ่มขึ้นเรื่อยๆตาม</a:t>
            </a:r>
          </a:p>
          <a:p>
            <a:r>
              <a:rPr lang="th-TH" dirty="0" smtClean="0"/>
              <a:t>จำนวนไบต์ข้อมูลที่ส่ง</a:t>
            </a:r>
          </a:p>
          <a:p>
            <a:pPr>
              <a:buFont typeface="Arial" pitchFamily="34" charset="0"/>
              <a:buChar char="•"/>
            </a:pPr>
            <a:r>
              <a:rPr lang="en-US" b="1" dirty="0" err="1" smtClean="0"/>
              <a:t>Ack</a:t>
            </a:r>
            <a:r>
              <a:rPr lang="en-US" b="1" dirty="0" smtClean="0"/>
              <a:t> number </a:t>
            </a:r>
            <a:r>
              <a:rPr lang="th-TH" dirty="0" smtClean="0"/>
              <a:t>จะเป็นหมายเลขที่ผู้รับข้อมูลตอบกลับผู้ส่ง</a:t>
            </a:r>
          </a:p>
          <a:p>
            <a:r>
              <a:rPr lang="th-TH" dirty="0" smtClean="0"/>
              <a:t>ซึ่งคือหมายเลขของ </a:t>
            </a:r>
            <a:r>
              <a:rPr lang="en-US" dirty="0" smtClean="0"/>
              <a:t>sequence number </a:t>
            </a:r>
            <a:r>
              <a:rPr lang="th-TH" dirty="0" smtClean="0"/>
              <a:t>ที่ผู้รับรออยู่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071670" y="4071942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500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ลูกศรขวา 10"/>
          <p:cNvSpPr/>
          <p:nvPr/>
        </p:nvSpPr>
        <p:spPr>
          <a:xfrm>
            <a:off x="6215074" y="4214818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071670" y="4714884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600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3" name="ลูกศรขวา 12"/>
          <p:cNvSpPr/>
          <p:nvPr/>
        </p:nvSpPr>
        <p:spPr>
          <a:xfrm>
            <a:off x="6215074" y="4857760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2071670" y="5357826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700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ลูกศรขวา 14"/>
          <p:cNvSpPr/>
          <p:nvPr/>
        </p:nvSpPr>
        <p:spPr>
          <a:xfrm>
            <a:off x="6215074" y="5500702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2786050" y="6000768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 800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2071670" y="6143644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 number and ACK number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714488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สี่เหลี่ยมผืนผ้า 7"/>
          <p:cNvSpPr/>
          <p:nvPr/>
        </p:nvSpPr>
        <p:spPr>
          <a:xfrm>
            <a:off x="2357422" y="2643182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500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ลูกศรขวา 10"/>
          <p:cNvSpPr/>
          <p:nvPr/>
        </p:nvSpPr>
        <p:spPr>
          <a:xfrm>
            <a:off x="6500826" y="2786058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357422" y="3286124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600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3" name="ลูกศรขวา 12"/>
          <p:cNvSpPr/>
          <p:nvPr/>
        </p:nvSpPr>
        <p:spPr>
          <a:xfrm>
            <a:off x="6500826" y="3429000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2357422" y="3929066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700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ลูกศรขวา 14"/>
          <p:cNvSpPr/>
          <p:nvPr/>
        </p:nvSpPr>
        <p:spPr>
          <a:xfrm>
            <a:off x="6500826" y="4071942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071802" y="4572008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 700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2357422" y="4714884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428860" y="5214950"/>
            <a:ext cx="407196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SEQ 700 : </a:t>
            </a:r>
            <a:r>
              <a:rPr lang="th-TH" b="1" dirty="0" smtClean="0">
                <a:solidFill>
                  <a:schemeClr val="tx1"/>
                </a:solidFill>
              </a:rPr>
              <a:t>ข้อมูลขนาด 100 ไบต์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ลูกศรขวา 16"/>
          <p:cNvSpPr/>
          <p:nvPr/>
        </p:nvSpPr>
        <p:spPr>
          <a:xfrm>
            <a:off x="6572264" y="5357826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 animBg="1"/>
      <p:bldP spid="21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สถาปนาการเชื่อมต่อ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A</a:t>
            </a:r>
            <a:r>
              <a:rPr lang="th-TH" dirty="0" smtClean="0"/>
              <a:t> ขอเชื่อมต่อกับ </a:t>
            </a:r>
            <a:r>
              <a:rPr lang="en-US" dirty="0" smtClean="0"/>
              <a:t>B</a:t>
            </a:r>
            <a:endParaRPr lang="th-TH" dirty="0" smtClean="0"/>
          </a:p>
          <a:p>
            <a:pPr lvl="1">
              <a:buNone/>
            </a:pPr>
            <a:endParaRPr lang="th-TH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3116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2143116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785786" y="4572008"/>
            <a:ext cx="271464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6072198" y="4643446"/>
            <a:ext cx="285752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2214554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2214554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3429000"/>
            <a:ext cx="5357850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3522241" y="3143248"/>
            <a:ext cx="324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SYN</a:t>
            </a:r>
            <a:r>
              <a:rPr lang="en-US" dirty="0" smtClean="0"/>
              <a:t>, SEQ 500, ACK  0</a:t>
            </a:r>
            <a:endParaRPr lang="th-TH" dirty="0"/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4214818"/>
            <a:ext cx="5357850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127343">
            <a:off x="3162510" y="4096047"/>
            <a:ext cx="3515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SYN</a:t>
            </a:r>
            <a:r>
              <a:rPr lang="en-US" dirty="0" smtClean="0"/>
              <a:t>, SEQ 700, ACK </a:t>
            </a:r>
            <a:r>
              <a:rPr lang="en-US" dirty="0" smtClean="0">
                <a:solidFill>
                  <a:srgbClr val="FF0000"/>
                </a:solidFill>
              </a:rPr>
              <a:t>501</a:t>
            </a:r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2143108" y="5429264"/>
            <a:ext cx="5357850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70492">
            <a:off x="2925394" y="5180318"/>
            <a:ext cx="3528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ACK</a:t>
            </a:r>
            <a:r>
              <a:rPr lang="en-US" dirty="0" smtClean="0"/>
              <a:t>, SEQ </a:t>
            </a:r>
            <a:r>
              <a:rPr lang="en-US" dirty="0" smtClean="0">
                <a:solidFill>
                  <a:srgbClr val="FF0000"/>
                </a:solidFill>
              </a:rPr>
              <a:t>501</a:t>
            </a:r>
            <a:r>
              <a:rPr lang="en-US" dirty="0" smtClean="0"/>
              <a:t>, ACK </a:t>
            </a:r>
            <a:r>
              <a:rPr lang="en-US" dirty="0" smtClean="0">
                <a:solidFill>
                  <a:srgbClr val="FF0000"/>
                </a:solidFill>
              </a:rPr>
              <a:t>701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596" y="5929330"/>
            <a:ext cx="82109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เมื่อสิ้นสุด 3 ขั้นตอน ทั้งสองฝั่งจะพร้อมในการแลกเปลี่ยนข้อมูล 3 ขั้นตอนนี้เรียกว่า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b="1" dirty="0" smtClean="0"/>
              <a:t>“Three way handshake”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1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การถ่ายโอนข้อมูล </a:t>
            </a:r>
            <a:r>
              <a:rPr lang="en-US" dirty="0" smtClean="0"/>
              <a:t>(</a:t>
            </a:r>
            <a:r>
              <a:rPr lang="th-TH" dirty="0" smtClean="0"/>
              <a:t>ทางเดียว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th-TH" sz="2800" dirty="0" smtClean="0"/>
              <a:t>สมมุติการส่งข้อมูลครั้งละ 100 ไบต์ และ </a:t>
            </a:r>
            <a:r>
              <a:rPr lang="en-US" sz="2800" dirty="0" smtClean="0"/>
              <a:t>SEQ number </a:t>
            </a:r>
            <a:r>
              <a:rPr lang="th-TH" sz="2800" dirty="0" smtClean="0"/>
              <a:t>ของ </a:t>
            </a:r>
            <a:r>
              <a:rPr lang="en-US" sz="2800" dirty="0" smtClean="0"/>
              <a:t>A </a:t>
            </a:r>
            <a:r>
              <a:rPr lang="th-TH" sz="2800" dirty="0" smtClean="0"/>
              <a:t>เริ่มที่ 501</a:t>
            </a:r>
          </a:p>
          <a:p>
            <a:pPr lvl="1">
              <a:buNone/>
            </a:pPr>
            <a:endParaRPr lang="th-TH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39367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575152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1714488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1714488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2857496"/>
            <a:ext cx="5357850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3634549" y="2673959"/>
            <a:ext cx="302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SEQ 501, ACK 701,data</a:t>
            </a:r>
            <a:endParaRPr lang="th-TH" sz="2400" dirty="0"/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3429000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331854">
            <a:off x="3230999" y="3277388"/>
            <a:ext cx="267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601, no data</a:t>
            </a:r>
            <a:endParaRPr lang="th-TH" sz="2400" dirty="0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2143108" y="4214818"/>
            <a:ext cx="5357850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92988">
            <a:off x="3447923" y="3995880"/>
            <a:ext cx="3093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SEQ 601, ACK 701, data</a:t>
            </a:r>
            <a:endParaRPr lang="th-TH" sz="2400" dirty="0"/>
          </a:p>
        </p:txBody>
      </p:sp>
      <p:cxnSp>
        <p:nvCxnSpPr>
          <p:cNvPr id="26" name="ลูกศรเชื่อมต่อแบบตรง 25"/>
          <p:cNvCxnSpPr/>
          <p:nvPr/>
        </p:nvCxnSpPr>
        <p:spPr>
          <a:xfrm>
            <a:off x="2143108" y="4572008"/>
            <a:ext cx="5357850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2988">
            <a:off x="3447923" y="4353070"/>
            <a:ext cx="3093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SEQ 701, ACK 701, data</a:t>
            </a:r>
            <a:endParaRPr lang="th-TH" sz="2400" dirty="0"/>
          </a:p>
        </p:txBody>
      </p:sp>
      <p:cxnSp>
        <p:nvCxnSpPr>
          <p:cNvPr id="29" name="ลูกศรเชื่อมต่อแบบตรง 28"/>
          <p:cNvCxnSpPr/>
          <p:nvPr/>
        </p:nvCxnSpPr>
        <p:spPr>
          <a:xfrm>
            <a:off x="2143108" y="5000636"/>
            <a:ext cx="5357850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92988">
            <a:off x="3447923" y="4781698"/>
            <a:ext cx="3093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SEQ 801, ACK 701, data</a:t>
            </a:r>
            <a:endParaRPr lang="th-TH" sz="2400" dirty="0"/>
          </a:p>
        </p:txBody>
      </p:sp>
      <p:cxnSp>
        <p:nvCxnSpPr>
          <p:cNvPr id="33" name="ลูกศรเชื่อมต่อแบบตรง 32"/>
          <p:cNvCxnSpPr/>
          <p:nvPr/>
        </p:nvCxnSpPr>
        <p:spPr>
          <a:xfrm rot="10800000" flipV="1">
            <a:off x="2143108" y="5572140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1331854">
            <a:off x="3230999" y="5420528"/>
            <a:ext cx="267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901, no data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1" grpId="0"/>
      <p:bldP spid="28" grpId="0"/>
      <p:bldP spid="30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protocol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3108" y="2214554"/>
            <a:ext cx="128588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IP Header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28992" y="2214554"/>
            <a:ext cx="142876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TCP Header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857752" y="2214554"/>
            <a:ext cx="357190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857224" y="2214554"/>
            <a:ext cx="128588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Ethernet Header</a:t>
            </a:r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 rot="10800000">
            <a:off x="2143108" y="1857364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ลูกศรเชื่อมต่อแบบตรง 10"/>
          <p:cNvCxnSpPr/>
          <p:nvPr/>
        </p:nvCxnSpPr>
        <p:spPr>
          <a:xfrm>
            <a:off x="6143636" y="18573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4810" y="1571612"/>
            <a:ext cx="1931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cxnSp>
        <p:nvCxnSpPr>
          <p:cNvPr id="15" name="ลูกศรเชื่อมต่อแบบตรง 14"/>
          <p:cNvCxnSpPr/>
          <p:nvPr/>
        </p:nvCxnSpPr>
        <p:spPr>
          <a:xfrm rot="10800000">
            <a:off x="3500430" y="300037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00562" y="2786058"/>
            <a:ext cx="2068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 segment</a:t>
            </a:r>
            <a:endParaRPr lang="th-TH" dirty="0"/>
          </a:p>
        </p:txBody>
      </p:sp>
      <p:cxnSp>
        <p:nvCxnSpPr>
          <p:cNvPr id="18" name="ลูกศรเชื่อมต่อแบบตรง 17"/>
          <p:cNvCxnSpPr/>
          <p:nvPr/>
        </p:nvCxnSpPr>
        <p:spPr>
          <a:xfrm>
            <a:off x="6643702" y="3000372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85786" y="3857628"/>
            <a:ext cx="7715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datagram : </a:t>
            </a:r>
            <a:r>
              <a:rPr lang="th-TH" dirty="0" smtClean="0"/>
              <a:t>ข้อมูลตั้งแต่หัว </a:t>
            </a:r>
            <a:r>
              <a:rPr lang="en-US" dirty="0" smtClean="0"/>
              <a:t>IP (IP header) </a:t>
            </a:r>
            <a:r>
              <a:rPr lang="th-TH" dirty="0" smtClean="0"/>
              <a:t>ถึง ข้อมูลตัวสุดท้าย</a:t>
            </a:r>
          </a:p>
          <a:p>
            <a:endParaRPr lang="th-TH" dirty="0"/>
          </a:p>
          <a:p>
            <a:r>
              <a:rPr lang="en-US" dirty="0" smtClean="0"/>
              <a:t>UDP datagram : </a:t>
            </a:r>
            <a:r>
              <a:rPr lang="th-TH" dirty="0" smtClean="0"/>
              <a:t>ข้อมูลตั้งแต่ </a:t>
            </a:r>
            <a:r>
              <a:rPr lang="en-US" dirty="0" smtClean="0"/>
              <a:t>UDP header </a:t>
            </a:r>
            <a:r>
              <a:rPr lang="th-TH" dirty="0" smtClean="0"/>
              <a:t>ถึง ข้อมูลตัวสุดท้าย</a:t>
            </a:r>
          </a:p>
          <a:p>
            <a:endParaRPr lang="th-TH" dirty="0"/>
          </a:p>
          <a:p>
            <a:r>
              <a:rPr lang="en-US" dirty="0" smtClean="0"/>
              <a:t>TCP segment : </a:t>
            </a:r>
            <a:r>
              <a:rPr lang="th-TH" dirty="0" smtClean="0"/>
              <a:t>ข้อมูลตั้งแต่</a:t>
            </a:r>
            <a:r>
              <a:rPr lang="en-US" dirty="0" smtClean="0"/>
              <a:t> TCP header </a:t>
            </a:r>
            <a:r>
              <a:rPr lang="th-TH" dirty="0" smtClean="0"/>
              <a:t>ถึง ข้อมูลตัวสุดท้าย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การถ่ายโอนข้อมูล </a:t>
            </a:r>
            <a:r>
              <a:rPr lang="en-US" dirty="0" smtClean="0"/>
              <a:t>(</a:t>
            </a:r>
            <a:r>
              <a:rPr lang="th-TH" dirty="0" smtClean="0"/>
              <a:t>2 ทาง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th-TH" sz="2800" dirty="0" smtClean="0"/>
              <a:t>สมมุติการส่งข้อมูลครั้งละ 100 ไบต์</a:t>
            </a:r>
            <a:endParaRPr lang="th-TH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39367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575152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1714488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1714488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2857496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4156838" y="2689886"/>
            <a:ext cx="302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SEQ 901, ACK 701,data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3357562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331854">
            <a:off x="2441881" y="3269789"/>
            <a:ext cx="3265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SEQ 701, ACK 1001, data</a:t>
            </a:r>
            <a:endParaRPr lang="th-TH" sz="2400" dirty="0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2143108" y="4000504"/>
            <a:ext cx="535785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92988">
            <a:off x="3939452" y="3805528"/>
            <a:ext cx="3248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SEQ 1001, ACK 801, data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29" name="ลูกศรเชื่อมต่อแบบตรง 28"/>
          <p:cNvCxnSpPr/>
          <p:nvPr/>
        </p:nvCxnSpPr>
        <p:spPr>
          <a:xfrm>
            <a:off x="2143108" y="5143512"/>
            <a:ext cx="535785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92988">
            <a:off x="4004704" y="4944174"/>
            <a:ext cx="3248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SEQ 1101, ACK 901, data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33" name="ลูกศรเชื่อมต่อแบบตรง 32"/>
          <p:cNvCxnSpPr/>
          <p:nvPr/>
        </p:nvCxnSpPr>
        <p:spPr>
          <a:xfrm rot="10800000" flipV="1">
            <a:off x="2143108" y="4429132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1331854">
            <a:off x="2441542" y="4350063"/>
            <a:ext cx="348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SEQ 801, ACK 1101, data</a:t>
            </a:r>
            <a:endParaRPr lang="th-TH" sz="2400" dirty="0"/>
          </a:p>
        </p:txBody>
      </p:sp>
      <p:cxnSp>
        <p:nvCxnSpPr>
          <p:cNvPr id="23" name="ลูกศรเชื่อมต่อแบบตรง 22"/>
          <p:cNvCxnSpPr/>
          <p:nvPr/>
        </p:nvCxnSpPr>
        <p:spPr>
          <a:xfrm rot="10800000" flipV="1">
            <a:off x="2143108" y="5572140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21331854">
            <a:off x="2441542" y="5493071"/>
            <a:ext cx="348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SEQ 901, ACK 1201, data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1" grpId="0"/>
      <p:bldP spid="30" grpId="0"/>
      <p:bldP spid="34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ยกเลิกการเชื่อมต่อ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th-TH" sz="2800" b="1" dirty="0" smtClean="0"/>
              <a:t>ตัวอย่าง </a:t>
            </a:r>
            <a:r>
              <a:rPr lang="en-US" sz="2800" b="1" dirty="0" smtClean="0"/>
              <a:t>:</a:t>
            </a:r>
            <a:r>
              <a:rPr lang="th-TH" sz="2800" b="1" dirty="0" smtClean="0"/>
              <a:t> </a:t>
            </a:r>
            <a:r>
              <a:rPr lang="en-US" sz="2800" dirty="0" smtClean="0"/>
              <a:t>A </a:t>
            </a:r>
            <a:r>
              <a:rPr lang="th-TH" sz="2800" dirty="0" smtClean="0"/>
              <a:t>ของเลิกการเชื่อมต่อกับ </a:t>
            </a:r>
            <a:r>
              <a:rPr lang="en-US" sz="2800" dirty="0" smtClean="0"/>
              <a:t>B</a:t>
            </a:r>
            <a:endParaRPr lang="th-TH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64305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39367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5751521" y="4464851"/>
            <a:ext cx="349966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1714488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1714488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2857496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3994807" y="2689886"/>
            <a:ext cx="334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FIN,  </a:t>
            </a:r>
            <a:r>
              <a:rPr lang="en-US" sz="2400" dirty="0" smtClean="0">
                <a:solidFill>
                  <a:srgbClr val="C00000"/>
                </a:solidFill>
              </a:rPr>
              <a:t>SEQ 1201, ACK 1001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3357562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331854">
            <a:off x="2441881" y="3269789"/>
            <a:ext cx="3265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SEQ 1001, ACK 1202</a:t>
            </a:r>
            <a:endParaRPr lang="th-TH" sz="2400" dirty="0"/>
          </a:p>
        </p:txBody>
      </p:sp>
      <p:cxnSp>
        <p:nvCxnSpPr>
          <p:cNvPr id="29" name="ลูกศรเชื่อมต่อแบบตรง 28"/>
          <p:cNvCxnSpPr/>
          <p:nvPr/>
        </p:nvCxnSpPr>
        <p:spPr>
          <a:xfrm>
            <a:off x="2143108" y="5143512"/>
            <a:ext cx="535785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92988">
            <a:off x="4276283" y="4944174"/>
            <a:ext cx="2705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SEQ 1202, ACK 1002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33" name="ลูกศรเชื่อมต่อแบบตรง 32"/>
          <p:cNvCxnSpPr/>
          <p:nvPr/>
        </p:nvCxnSpPr>
        <p:spPr>
          <a:xfrm rot="10800000" flipV="1">
            <a:off x="2143108" y="4429132"/>
            <a:ext cx="5357850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1331854">
            <a:off x="2441542" y="4350063"/>
            <a:ext cx="348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FIN</a:t>
            </a:r>
            <a:r>
              <a:rPr lang="en-US" sz="2400" dirty="0" smtClean="0"/>
              <a:t>, SEQ 1001, ACK 1202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30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การส่ง</a:t>
            </a:r>
            <a:r>
              <a:rPr lang="en-US" dirty="0" smtClean="0"/>
              <a:t> segment </a:t>
            </a:r>
            <a:r>
              <a:rPr lang="th-TH" dirty="0" smtClean="0"/>
              <a:t>ซ้ำ</a:t>
            </a:r>
            <a:endParaRPr lang="th-TH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14298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14298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-34957" y="4393413"/>
            <a:ext cx="435692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5322893" y="4393413"/>
            <a:ext cx="435692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1214422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1214422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2357430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2302235" y="2047590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100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2928934"/>
            <a:ext cx="535781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331854">
            <a:off x="5873617" y="2700223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200</a:t>
            </a:r>
            <a:endParaRPr lang="th-TH" sz="2400" dirty="0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2143108" y="2857496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70492">
            <a:off x="2302236" y="2547656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200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2143108" y="3429000"/>
            <a:ext cx="2500330" cy="1428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70492">
            <a:off x="2302236" y="3119159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300</a:t>
            </a:r>
            <a:endParaRPr lang="th-TH" sz="2400" dirty="0">
              <a:solidFill>
                <a:srgbClr val="C00000"/>
              </a:solidFill>
            </a:endParaRPr>
          </a:p>
        </p:txBody>
      </p:sp>
      <p:sp>
        <p:nvSpPr>
          <p:cNvPr id="25" name="กระจาย 2 24"/>
          <p:cNvSpPr/>
          <p:nvPr/>
        </p:nvSpPr>
        <p:spPr>
          <a:xfrm>
            <a:off x="4500562" y="3286124"/>
            <a:ext cx="928694" cy="5715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6" name="ลูกศรเชื่อมต่อแบบตรง 25"/>
          <p:cNvCxnSpPr/>
          <p:nvPr/>
        </p:nvCxnSpPr>
        <p:spPr>
          <a:xfrm>
            <a:off x="2143108" y="4000504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2143108" y="5000636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270492">
            <a:off x="2302236" y="3690664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400</a:t>
            </a:r>
            <a:endParaRPr lang="th-TH" sz="2400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70492">
            <a:off x="2302236" y="4619357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300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37" name="ลูกศรเชื่อมต่อแบบตรง 36"/>
          <p:cNvCxnSpPr/>
          <p:nvPr/>
        </p:nvCxnSpPr>
        <p:spPr>
          <a:xfrm rot="10800000" flipV="1">
            <a:off x="2143108" y="3500438"/>
            <a:ext cx="535781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rot="21102350">
            <a:off x="5945056" y="3271727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300</a:t>
            </a:r>
            <a:endParaRPr lang="th-TH" sz="2400" dirty="0"/>
          </a:p>
        </p:txBody>
      </p:sp>
      <p:cxnSp>
        <p:nvCxnSpPr>
          <p:cNvPr id="39" name="ลูกศรเชื่อมต่อแบบตรง 38"/>
          <p:cNvCxnSpPr/>
          <p:nvPr/>
        </p:nvCxnSpPr>
        <p:spPr>
          <a:xfrm rot="10800000" flipV="1">
            <a:off x="2143108" y="5786454"/>
            <a:ext cx="5357818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1321604">
            <a:off x="6088442" y="5417015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500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กลไกการทำงานของ </a:t>
            </a:r>
            <a:r>
              <a:rPr lang="en-US" dirty="0" smtClean="0"/>
              <a:t>TCP :</a:t>
            </a:r>
            <a:r>
              <a:rPr lang="th-TH" dirty="0" smtClean="0"/>
              <a:t> </a:t>
            </a:r>
            <a:r>
              <a:rPr lang="en-US" dirty="0" smtClean="0"/>
              <a:t>segment </a:t>
            </a:r>
            <a:r>
              <a:rPr lang="th-TH" dirty="0" smtClean="0"/>
              <a:t>ตอบรับหาย</a:t>
            </a:r>
            <a:endParaRPr lang="th-TH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14298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14298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ตัวเชื่อมต่อตรง 6"/>
          <p:cNvCxnSpPr/>
          <p:nvPr/>
        </p:nvCxnSpPr>
        <p:spPr>
          <a:xfrm rot="5400000">
            <a:off x="-34957" y="4393413"/>
            <a:ext cx="435692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5400000">
            <a:off x="5322893" y="4393413"/>
            <a:ext cx="435692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2976" y="1214422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th-TH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1214422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th-TH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2143108" y="2357430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70492">
            <a:off x="2302235" y="2047590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100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10800000" flipV="1">
            <a:off x="2143108" y="2928934"/>
            <a:ext cx="535781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331854">
            <a:off x="5873617" y="2700223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200</a:t>
            </a:r>
            <a:endParaRPr lang="th-TH" sz="2400" dirty="0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2143108" y="2857496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70492">
            <a:off x="2302236" y="2547656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200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2143108" y="3429000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70492">
            <a:off x="2302236" y="3119159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300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26" name="ลูกศรเชื่อมต่อแบบตรง 25"/>
          <p:cNvCxnSpPr/>
          <p:nvPr/>
        </p:nvCxnSpPr>
        <p:spPr>
          <a:xfrm>
            <a:off x="2143108" y="4000504"/>
            <a:ext cx="53578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270492">
            <a:off x="2302236" y="3690664"/>
            <a:ext cx="122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SEQ 400</a:t>
            </a:r>
            <a:endParaRPr lang="th-TH" sz="2400" dirty="0">
              <a:solidFill>
                <a:srgbClr val="C00000"/>
              </a:solidFill>
            </a:endParaRPr>
          </a:p>
        </p:txBody>
      </p:sp>
      <p:cxnSp>
        <p:nvCxnSpPr>
          <p:cNvPr id="37" name="ลูกศรเชื่อมต่อแบบตรง 36"/>
          <p:cNvCxnSpPr/>
          <p:nvPr/>
        </p:nvCxnSpPr>
        <p:spPr>
          <a:xfrm rot="10800000" flipV="1">
            <a:off x="2143108" y="3500438"/>
            <a:ext cx="535781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rot="21102350">
            <a:off x="5945056" y="3271727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300</a:t>
            </a:r>
            <a:endParaRPr lang="th-TH" sz="2400" dirty="0"/>
          </a:p>
        </p:txBody>
      </p:sp>
      <p:cxnSp>
        <p:nvCxnSpPr>
          <p:cNvPr id="39" name="ลูกศรเชื่อมต่อแบบตรง 38"/>
          <p:cNvCxnSpPr/>
          <p:nvPr/>
        </p:nvCxnSpPr>
        <p:spPr>
          <a:xfrm rot="10800000" flipV="1">
            <a:off x="2143108" y="5000636"/>
            <a:ext cx="5357850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1321604">
            <a:off x="6088443" y="4702634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500</a:t>
            </a:r>
            <a:endParaRPr lang="th-TH" sz="2400" dirty="0"/>
          </a:p>
        </p:txBody>
      </p:sp>
      <p:cxnSp>
        <p:nvCxnSpPr>
          <p:cNvPr id="30" name="ลูกศรเชื่อมต่อแบบตรง 29"/>
          <p:cNvCxnSpPr/>
          <p:nvPr/>
        </p:nvCxnSpPr>
        <p:spPr>
          <a:xfrm rot="10800000" flipV="1">
            <a:off x="4429124" y="4143380"/>
            <a:ext cx="3071802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21102350">
            <a:off x="6097746" y="3890674"/>
            <a:ext cx="148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ACK 400</a:t>
            </a:r>
            <a:endParaRPr lang="th-TH" sz="2400" dirty="0"/>
          </a:p>
        </p:txBody>
      </p:sp>
      <p:sp>
        <p:nvSpPr>
          <p:cNvPr id="34" name="กระจาย 2 33"/>
          <p:cNvSpPr/>
          <p:nvPr/>
        </p:nvSpPr>
        <p:spPr>
          <a:xfrm>
            <a:off x="3857620" y="4286256"/>
            <a:ext cx="785818" cy="5715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 descr="tcp-stat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14842"/>
            <a:ext cx="7000924" cy="6743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สถานะ </a:t>
            </a:r>
            <a:r>
              <a:rPr lang="en-US" dirty="0" smtClean="0"/>
              <a:t>TCP : </a:t>
            </a:r>
            <a:r>
              <a:rPr lang="th-TH" dirty="0" smtClean="0"/>
              <a:t>ขั้นตอนสถาปนาของ </a:t>
            </a:r>
            <a:r>
              <a:rPr lang="en-US" dirty="0" smtClean="0"/>
              <a:t>Server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CLOSED</a:t>
            </a:r>
            <a:r>
              <a:rPr lang="en-US" dirty="0" smtClean="0"/>
              <a:t>  </a:t>
            </a:r>
            <a:r>
              <a:rPr lang="th-TH" dirty="0" smtClean="0"/>
              <a:t>สถานะจำลองที่สร้างขึ้นเพื่ออ้างอิงเนื่องจากในสถานะนี้จะไม่มีการจัดสรรหน่วยความจำเพื่อเก็บค่าใด</a:t>
            </a:r>
          </a:p>
          <a:p>
            <a:r>
              <a:rPr lang="en-US" b="1" dirty="0" smtClean="0"/>
              <a:t>LISTEN</a:t>
            </a:r>
            <a:r>
              <a:rPr lang="en-US" dirty="0" smtClean="0"/>
              <a:t>	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รอคอยการขอบริการจากไคล</a:t>
            </a:r>
            <a:r>
              <a:rPr lang="th-TH" dirty="0" err="1" smtClean="0"/>
              <a:t>เอ็นต์</a:t>
            </a:r>
            <a:endParaRPr lang="th-TH" dirty="0" smtClean="0"/>
          </a:p>
          <a:p>
            <a:r>
              <a:rPr lang="en-US" b="1" dirty="0" smtClean="0"/>
              <a:t>SYN_RECEIVED</a:t>
            </a:r>
            <a:r>
              <a:rPr lang="en-US" dirty="0" smtClean="0"/>
              <a:t>  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ได้รับ </a:t>
            </a:r>
            <a:r>
              <a:rPr lang="en-US" dirty="0" smtClean="0"/>
              <a:t>SYN </a:t>
            </a:r>
            <a:r>
              <a:rPr lang="th-TH" dirty="0" smtClean="0"/>
              <a:t>และส่ง </a:t>
            </a:r>
            <a:r>
              <a:rPr lang="en-US" dirty="0" smtClean="0"/>
              <a:t>SYN,ACK </a:t>
            </a:r>
            <a:r>
              <a:rPr lang="th-TH" dirty="0" smtClean="0"/>
              <a:t>และรอรับ </a:t>
            </a:r>
            <a:r>
              <a:rPr lang="en-US" dirty="0" smtClean="0"/>
              <a:t>ACK </a:t>
            </a:r>
            <a:r>
              <a:rPr lang="th-TH" dirty="0" smtClean="0"/>
              <a:t>จากไคล</a:t>
            </a:r>
            <a:r>
              <a:rPr lang="th-TH" dirty="0" err="1" smtClean="0"/>
              <a:t>เอ็นต์</a:t>
            </a:r>
            <a:endParaRPr lang="th-TH" dirty="0" smtClean="0"/>
          </a:p>
          <a:p>
            <a:r>
              <a:rPr lang="en-US" b="1" dirty="0" smtClean="0"/>
              <a:t>ESTABLISHED</a:t>
            </a:r>
            <a:r>
              <a:rPr lang="en-US" dirty="0" smtClean="0"/>
              <a:t> 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ได้รับ </a:t>
            </a:r>
            <a:r>
              <a:rPr lang="en-US" dirty="0" smtClean="0"/>
              <a:t>ACK </a:t>
            </a:r>
            <a:r>
              <a:rPr lang="th-TH" dirty="0" smtClean="0"/>
              <a:t>จากไคล</a:t>
            </a:r>
            <a:r>
              <a:rPr lang="th-TH" dirty="0" err="1" smtClean="0"/>
              <a:t>เอ็นต์</a:t>
            </a:r>
            <a:r>
              <a:rPr lang="th-TH" dirty="0" smtClean="0"/>
              <a:t>และพร้อมที่จะแลกเปลี่ยนข้อมูล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สถานะ </a:t>
            </a:r>
            <a:r>
              <a:rPr lang="en-US" dirty="0" smtClean="0"/>
              <a:t>TCP : </a:t>
            </a:r>
            <a:r>
              <a:rPr lang="th-TH" dirty="0" smtClean="0"/>
              <a:t>ขั้นตอนการสถาปนาของ </a:t>
            </a:r>
            <a:r>
              <a:rPr lang="en-US" dirty="0" smtClean="0"/>
              <a:t>client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CLOSED</a:t>
            </a:r>
            <a:r>
              <a:rPr lang="en-US" dirty="0" smtClean="0"/>
              <a:t> </a:t>
            </a:r>
            <a:r>
              <a:rPr lang="th-TH" dirty="0" smtClean="0"/>
              <a:t>สถานะจำลองที่สร้างขึ้นเพื่ออ้างอิงเนื่องจากในสถานะนี้จะไม่มีการจัดสรรหน่วยความจำเพื่อเก็บค่า</a:t>
            </a:r>
            <a:r>
              <a:rPr lang="th-TH" dirty="0" smtClean="0"/>
              <a:t>ใด</a:t>
            </a:r>
          </a:p>
          <a:p>
            <a:r>
              <a:rPr lang="en-US" b="1" dirty="0" smtClean="0"/>
              <a:t>SYN_SENT</a:t>
            </a:r>
            <a:r>
              <a:rPr lang="en-US" dirty="0" smtClean="0"/>
              <a:t> </a:t>
            </a:r>
            <a:r>
              <a:rPr lang="th-TH" dirty="0" smtClean="0"/>
              <a:t>ไคล</a:t>
            </a:r>
            <a:r>
              <a:rPr lang="th-TH" dirty="0" err="1" smtClean="0"/>
              <a:t>เอ็นต์</a:t>
            </a:r>
            <a:r>
              <a:rPr lang="th-TH" dirty="0" smtClean="0"/>
              <a:t>ส่งสัญญาณร้องขอการเชื่อมต่อด้วยการส่ง </a:t>
            </a:r>
            <a:r>
              <a:rPr lang="en-US" dirty="0" smtClean="0"/>
              <a:t>SYN</a:t>
            </a:r>
          </a:p>
          <a:p>
            <a:r>
              <a:rPr lang="en-US" b="1" dirty="0" smtClean="0"/>
              <a:t>ESTABLISH </a:t>
            </a:r>
            <a:r>
              <a:rPr lang="th-TH" dirty="0" smtClean="0"/>
              <a:t>ไคล</a:t>
            </a:r>
            <a:r>
              <a:rPr lang="th-TH" dirty="0" err="1" smtClean="0"/>
              <a:t>เอ็นต์</a:t>
            </a:r>
            <a:r>
              <a:rPr lang="th-TH" dirty="0" smtClean="0"/>
              <a:t>ได้รับ </a:t>
            </a:r>
            <a:r>
              <a:rPr lang="en-US" dirty="0" smtClean="0"/>
              <a:t>SYN,ACK </a:t>
            </a:r>
            <a:r>
              <a:rPr lang="th-TH" dirty="0" smtClean="0"/>
              <a:t>ตอบกลับจาก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และทำการส่ง </a:t>
            </a:r>
            <a:r>
              <a:rPr lang="en-US" dirty="0" smtClean="0"/>
              <a:t>ACK </a:t>
            </a:r>
            <a:r>
              <a:rPr lang="th-TH" dirty="0" smtClean="0"/>
              <a:t>กลับไปหา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แล้ว ไคล</a:t>
            </a:r>
            <a:r>
              <a:rPr lang="th-TH" dirty="0" err="1" smtClean="0"/>
              <a:t>เอ็นต์</a:t>
            </a:r>
            <a:r>
              <a:rPr lang="th-TH" dirty="0" smtClean="0"/>
              <a:t>จะอยู่ในสถานะพร้อมในการแลกเปลี่ยนข้อมูล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สถานะ </a:t>
            </a:r>
            <a:r>
              <a:rPr lang="en-US" dirty="0" smtClean="0"/>
              <a:t>TCP : </a:t>
            </a:r>
            <a:r>
              <a:rPr lang="th-TH" dirty="0" smtClean="0"/>
              <a:t>ฝ่ายที่ขอปิดการเชื่อมต่อ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FIN_WAIT_1 </a:t>
            </a:r>
            <a:r>
              <a:rPr lang="en-US" dirty="0" smtClean="0"/>
              <a:t> </a:t>
            </a:r>
            <a:r>
              <a:rPr lang="th-TH" dirty="0" smtClean="0"/>
              <a:t>ส่ง</a:t>
            </a:r>
            <a:r>
              <a:rPr lang="en-US" dirty="0" smtClean="0"/>
              <a:t> FIN</a:t>
            </a:r>
            <a:r>
              <a:rPr lang="th-TH" dirty="0" smtClean="0"/>
              <a:t> และเข้าสู่สถานะรอคอยเพื่อรอการยืนยันว่าได้รับคำสั่งปิดการเชื่อมต่อ</a:t>
            </a:r>
          </a:p>
          <a:p>
            <a:r>
              <a:rPr lang="en-US" b="1" dirty="0" smtClean="0"/>
              <a:t>FIN_WAIT_2</a:t>
            </a:r>
            <a:r>
              <a:rPr lang="en-US" dirty="0" smtClean="0"/>
              <a:t> </a:t>
            </a:r>
            <a:r>
              <a:rPr lang="th-TH" dirty="0" smtClean="0"/>
              <a:t>ฝ่ายขอปิดได้รับ </a:t>
            </a:r>
            <a:r>
              <a:rPr lang="en-US" dirty="0" smtClean="0"/>
              <a:t>ACK </a:t>
            </a:r>
            <a:r>
              <a:rPr lang="th-TH" dirty="0" smtClean="0"/>
              <a:t>ยืนยันว่าได้รับคำสั่งปิดการเชื่อมต่อ</a:t>
            </a:r>
          </a:p>
          <a:p>
            <a:r>
              <a:rPr lang="en-US" b="1" dirty="0" smtClean="0"/>
              <a:t>CLOSING </a:t>
            </a:r>
            <a:r>
              <a:rPr lang="th-TH" dirty="0" smtClean="0"/>
              <a:t>ฝ่ายขอปิดได้รับ </a:t>
            </a:r>
            <a:r>
              <a:rPr lang="en-US" dirty="0" smtClean="0"/>
              <a:t>FIN </a:t>
            </a:r>
            <a:r>
              <a:rPr lang="th-TH" dirty="0" smtClean="0"/>
              <a:t>และส่ง </a:t>
            </a:r>
            <a:r>
              <a:rPr lang="en-US" dirty="0" smtClean="0"/>
              <a:t>ACK </a:t>
            </a:r>
            <a:r>
              <a:rPr lang="th-TH" dirty="0" smtClean="0"/>
              <a:t>กลับ</a:t>
            </a:r>
          </a:p>
          <a:p>
            <a:r>
              <a:rPr lang="en-US" b="1" dirty="0" smtClean="0"/>
              <a:t>TIME_WAIT</a:t>
            </a:r>
            <a:r>
              <a:rPr lang="en-US" dirty="0" smtClean="0"/>
              <a:t> </a:t>
            </a:r>
            <a:r>
              <a:rPr lang="th-TH" dirty="0" smtClean="0"/>
              <a:t>สถานะรอคอยเพื่อรอสู่การปิดการเชื่อมต่อ</a:t>
            </a:r>
          </a:p>
          <a:p>
            <a:r>
              <a:rPr lang="en-US" b="1" dirty="0" smtClean="0"/>
              <a:t>CLOSED</a:t>
            </a:r>
            <a:r>
              <a:rPr lang="en-US" dirty="0" smtClean="0"/>
              <a:t> </a:t>
            </a:r>
            <a:r>
              <a:rPr lang="th-TH" dirty="0" smtClean="0"/>
              <a:t>ปิดการเชื่อมต่อแล้ว ข้อมูลการเชื่อมโยงถูกกำจัดทิ้งหมด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สถานะ </a:t>
            </a:r>
            <a:r>
              <a:rPr lang="en-US" dirty="0" smtClean="0"/>
              <a:t>TCP : </a:t>
            </a:r>
            <a:r>
              <a:rPr lang="th-TH" dirty="0" smtClean="0"/>
              <a:t>ฝ่ายที่ถูกขอปิดการเชื่อมต่อ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CLOSED_WAIT </a:t>
            </a:r>
            <a:r>
              <a:rPr lang="en-US" dirty="0" smtClean="0"/>
              <a:t> </a:t>
            </a:r>
            <a:r>
              <a:rPr lang="th-TH" dirty="0" smtClean="0"/>
              <a:t>ได้รับ </a:t>
            </a:r>
            <a:r>
              <a:rPr lang="en-US" dirty="0" smtClean="0"/>
              <a:t>FIN </a:t>
            </a:r>
            <a:r>
              <a:rPr lang="th-TH" dirty="0" smtClean="0"/>
              <a:t>ขอปิดการเชื่อมต่อ และส่ง </a:t>
            </a:r>
            <a:r>
              <a:rPr lang="en-US" dirty="0" smtClean="0"/>
              <a:t>ACK</a:t>
            </a:r>
          </a:p>
          <a:p>
            <a:r>
              <a:rPr lang="en-US" b="1" dirty="0" smtClean="0"/>
              <a:t>LAST_ACK</a:t>
            </a:r>
            <a:r>
              <a:rPr lang="en-US" dirty="0" smtClean="0"/>
              <a:t> </a:t>
            </a:r>
            <a:r>
              <a:rPr lang="th-TH" dirty="0" smtClean="0"/>
              <a:t> เมื่อพร้อมที่จะปิดการเชื่อมต่อจะส่ง </a:t>
            </a:r>
            <a:r>
              <a:rPr lang="en-US" dirty="0" smtClean="0"/>
              <a:t>FIN </a:t>
            </a:r>
            <a:r>
              <a:rPr lang="th-TH" dirty="0" smtClean="0"/>
              <a:t>ไปหาผู้ร้องขอปิดการเชื่อมต่อ และรอ </a:t>
            </a:r>
            <a:r>
              <a:rPr lang="en-US" dirty="0" smtClean="0"/>
              <a:t>ACK </a:t>
            </a:r>
            <a:r>
              <a:rPr lang="th-TH" dirty="0" smtClean="0"/>
              <a:t>ยืนยัน</a:t>
            </a:r>
          </a:p>
          <a:p>
            <a:r>
              <a:rPr lang="en-US" b="1" dirty="0" smtClean="0"/>
              <a:t>CLOSED</a:t>
            </a:r>
            <a:r>
              <a:rPr lang="en-US" dirty="0" smtClean="0"/>
              <a:t> </a:t>
            </a:r>
            <a:r>
              <a:rPr lang="th-TH" dirty="0" smtClean="0"/>
              <a:t>ปิดการเชื่อมต่อแล้ว ข้อมูลการเชื่อมโยงถูกกำจัดทิ้งหมด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การดูสถานะของ </a:t>
            </a:r>
            <a:r>
              <a:rPr lang="en-US" dirty="0" smtClean="0"/>
              <a:t>TCP </a:t>
            </a:r>
            <a:r>
              <a:rPr lang="th-TH" dirty="0" smtClean="0"/>
              <a:t>ของเครื่องใช้งาน</a:t>
            </a:r>
            <a:endParaRPr lang="th-TH" dirty="0"/>
          </a:p>
        </p:txBody>
      </p:sp>
      <p:pic>
        <p:nvPicPr>
          <p:cNvPr id="4" name="รูปภาพ 3" descr="netsta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1933341"/>
            <a:ext cx="5929354" cy="47811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121442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 smtClean="0"/>
              <a:t>ทั้ง </a:t>
            </a:r>
            <a:r>
              <a:rPr lang="en-US" sz="2400" dirty="0" smtClean="0"/>
              <a:t>Windows </a:t>
            </a:r>
            <a:r>
              <a:rPr lang="th-TH" sz="2400" dirty="0" smtClean="0"/>
              <a:t>และ </a:t>
            </a:r>
            <a:r>
              <a:rPr lang="en-US" sz="2400" dirty="0" smtClean="0"/>
              <a:t>Linux </a:t>
            </a:r>
            <a:r>
              <a:rPr lang="th-TH" sz="2400" dirty="0" smtClean="0"/>
              <a:t>สามารถตรวจสอบสถานะของ </a:t>
            </a:r>
            <a:r>
              <a:rPr lang="en-US" sz="2400" dirty="0" smtClean="0"/>
              <a:t>TCP </a:t>
            </a:r>
            <a:r>
              <a:rPr lang="th-TH" sz="2400" dirty="0" smtClean="0"/>
              <a:t>ได้โดยใช้คำสั่ง </a:t>
            </a:r>
            <a:endParaRPr lang="en-US" sz="2400" dirty="0" smtClean="0"/>
          </a:p>
          <a:p>
            <a:pPr algn="ctr"/>
            <a:r>
              <a:rPr lang="en-US" sz="2400" b="1" dirty="0" err="1" smtClean="0">
                <a:solidFill>
                  <a:srgbClr val="C00000"/>
                </a:solidFill>
              </a:rPr>
              <a:t>netstat</a:t>
            </a:r>
            <a:r>
              <a:rPr lang="en-US" sz="2400" b="1" dirty="0" smtClean="0">
                <a:solidFill>
                  <a:srgbClr val="C00000"/>
                </a:solidFill>
              </a:rPr>
              <a:t>  –n</a:t>
            </a:r>
            <a:endParaRPr lang="th-TH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protocol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ก่อนการสื่อสารทุกครั้งด้วยโปรโตคอล </a:t>
            </a:r>
            <a:r>
              <a:rPr lang="en-US" dirty="0" smtClean="0"/>
              <a:t>TCP </a:t>
            </a:r>
            <a:r>
              <a:rPr lang="th-TH" dirty="0" smtClean="0"/>
              <a:t>จะต้องทำการสถาปนาการเชื่อมต่อก่อน เพื่อตรวจความพร้อมระหว่างเครื่องต้นทางและปลายทางก่อนจะแลกเปลี่ยนข้อมูลกัน</a:t>
            </a:r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เมื่อสิ้นสุดการสื่อสารจะปิดการเชื่อมโยง</a:t>
            </a:r>
          </a:p>
          <a:p>
            <a:pPr>
              <a:buNone/>
            </a:pPr>
            <a:endParaRPr lang="th-TH" dirty="0" smtClean="0"/>
          </a:p>
          <a:p>
            <a:r>
              <a:rPr lang="en-US" dirty="0" smtClean="0"/>
              <a:t>TCP </a:t>
            </a:r>
            <a:r>
              <a:rPr lang="th-TH" dirty="0" smtClean="0"/>
              <a:t>รับประกันความเชื่อถือในการส่งข้อมูลโดยจะตรวจสอบ </a:t>
            </a:r>
            <a:r>
              <a:rPr lang="en-US" dirty="0" smtClean="0"/>
              <a:t>segment </a:t>
            </a:r>
            <a:r>
              <a:rPr lang="th-TH" dirty="0" smtClean="0"/>
              <a:t>ที่ผิดปกติ และทำการจัดส่ง </a:t>
            </a:r>
            <a:r>
              <a:rPr lang="en-US" dirty="0" smtClean="0"/>
              <a:t>segment </a:t>
            </a:r>
            <a:r>
              <a:rPr lang="th-TH" dirty="0" smtClean="0"/>
              <a:t>ซ้ำใหม่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50017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50017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214311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78605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429000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429000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429000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429000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407194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407194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714884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535782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1321579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1321579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1321579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1071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107154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107154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107154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142976" y="5929330"/>
            <a:ext cx="655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Port</a:t>
            </a:r>
            <a:r>
              <a:rPr lang="fr-FR" dirty="0" smtClean="0"/>
              <a:t> </a:t>
            </a:r>
            <a:r>
              <a:rPr lang="en-US" dirty="0" smtClean="0"/>
              <a:t>(16 bits) : </a:t>
            </a:r>
            <a:r>
              <a:rPr lang="th-TH" dirty="0" smtClean="0"/>
              <a:t>หมายเลขพอร์ตของสถานีต้นทาง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142976" y="5929330"/>
            <a:ext cx="751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 Port</a:t>
            </a:r>
            <a:r>
              <a:rPr lang="fr-FR" dirty="0" smtClean="0"/>
              <a:t> </a:t>
            </a:r>
            <a:r>
              <a:rPr lang="en-US" dirty="0" smtClean="0"/>
              <a:t>(16 bits) : </a:t>
            </a:r>
            <a:r>
              <a:rPr lang="th-TH" dirty="0" smtClean="0"/>
              <a:t>หมายเลขพอร์ตของสถานีปลายทาง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142976" y="5929330"/>
            <a:ext cx="7650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Seq</a:t>
            </a:r>
            <a:r>
              <a:rPr lang="en-US" dirty="0" smtClean="0"/>
              <a:t> number</a:t>
            </a:r>
            <a:r>
              <a:rPr lang="fr-FR" dirty="0" smtClean="0"/>
              <a:t> </a:t>
            </a:r>
            <a:r>
              <a:rPr lang="en-US" dirty="0" smtClean="0"/>
              <a:t>(32 bits) : </a:t>
            </a:r>
            <a:r>
              <a:rPr lang="th-TH" dirty="0" smtClean="0"/>
              <a:t>หมายเลขเริ่มต้นสำหรับชี้ข้อมูล </a:t>
            </a:r>
            <a:r>
              <a:rPr lang="en-US" dirty="0" smtClean="0"/>
              <a:t>byte </a:t>
            </a:r>
            <a:r>
              <a:rPr lang="th-TH" dirty="0" smtClean="0"/>
              <a:t>แรก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571472" y="5929330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 number</a:t>
            </a:r>
            <a:r>
              <a:rPr lang="fr-FR" dirty="0" smtClean="0"/>
              <a:t> </a:t>
            </a:r>
            <a:r>
              <a:rPr lang="en-US" dirty="0" smtClean="0"/>
              <a:t>(32 bits) : </a:t>
            </a:r>
            <a:r>
              <a:rPr lang="th-TH" dirty="0" smtClean="0"/>
              <a:t>หมายเลขตอบรับว่ารอรับข้อมูล </a:t>
            </a:r>
            <a:r>
              <a:rPr lang="fr-FR" dirty="0" smtClean="0"/>
              <a:t>se</a:t>
            </a:r>
            <a:r>
              <a:rPr lang="en-US" dirty="0" smtClean="0"/>
              <a:t>q number </a:t>
            </a:r>
            <a:r>
              <a:rPr lang="th-TH" dirty="0" smtClean="0"/>
              <a:t>อะไร </a:t>
            </a:r>
            <a:r>
              <a:rPr lang="th-TH" dirty="0" smtClean="0"/>
              <a:t>ถ้าเป็น </a:t>
            </a:r>
            <a:r>
              <a:rPr lang="en-US" dirty="0" smtClean="0"/>
              <a:t>ACK </a:t>
            </a:r>
            <a:r>
              <a:rPr lang="th-TH" dirty="0" smtClean="0"/>
              <a:t>อย่างเดียวจะไม่นับ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001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Source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572000" y="1071546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Destination  Port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00100" y="171448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Sequence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00100" y="2357430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Acknowledgement   number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00100" y="3000372"/>
            <a:ext cx="928694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HL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928794" y="3000372"/>
            <a:ext cx="1285884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reserved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4678" y="3000372"/>
            <a:ext cx="1357322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ode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4572000" y="3000372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Window  size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001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hecksum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4572000" y="3643314"/>
            <a:ext cx="35719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Urgent  pointer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00100" y="4286256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ptions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000100" y="4929198"/>
            <a:ext cx="7143800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>
            <a:off x="8215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43934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rot="5400000">
            <a:off x="7965305" y="892951"/>
            <a:ext cx="35798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6429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40719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643834" y="6429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1000100" y="5929330"/>
            <a:ext cx="7643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Header </a:t>
            </a:r>
            <a:r>
              <a:rPr lang="fr-FR" dirty="0" err="1" smtClean="0"/>
              <a:t>Length</a:t>
            </a:r>
            <a:r>
              <a:rPr lang="fr-FR" dirty="0" smtClean="0"/>
              <a:t> </a:t>
            </a:r>
            <a:r>
              <a:rPr lang="en-US" dirty="0" smtClean="0"/>
              <a:t>(4 bits) :</a:t>
            </a:r>
            <a:r>
              <a:rPr lang="th-TH" dirty="0" smtClean="0"/>
              <a:t> ขนาดของ </a:t>
            </a:r>
            <a:r>
              <a:rPr lang="en-US" dirty="0" smtClean="0"/>
              <a:t>header (x 4 bytes)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1329</Words>
  <Application>Microsoft Office PowerPoint</Application>
  <PresentationFormat>นำเสนอทางหน้าจอ (4:3)</PresentationFormat>
  <Paragraphs>340</Paragraphs>
  <Slides>29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29</vt:i4>
      </vt:variant>
    </vt:vector>
  </HeadingPairs>
  <TitlesOfParts>
    <vt:vector size="30" baseType="lpstr">
      <vt:lpstr>ชุดรูปแบบของ Office</vt:lpstr>
      <vt:lpstr>TCP Protocol</vt:lpstr>
      <vt:lpstr>TCP protocol</vt:lpstr>
      <vt:lpstr>TCP protocol</vt:lpstr>
      <vt:lpstr>TCP header</vt:lpstr>
      <vt:lpstr>TCP header</vt:lpstr>
      <vt:lpstr>TCP header</vt:lpstr>
      <vt:lpstr>TCP header</vt:lpstr>
      <vt:lpstr>TCP header</vt:lpstr>
      <vt:lpstr>TCP header</vt:lpstr>
      <vt:lpstr>TCP header</vt:lpstr>
      <vt:lpstr>TCP header</vt:lpstr>
      <vt:lpstr>Code (6 bits)</vt:lpstr>
      <vt:lpstr>TCP header</vt:lpstr>
      <vt:lpstr>TCP header</vt:lpstr>
      <vt:lpstr>TCP header</vt:lpstr>
      <vt:lpstr>SEQ number and ACK number</vt:lpstr>
      <vt:lpstr>SEQ number and ACK number</vt:lpstr>
      <vt:lpstr>กลไกการทำงานของ TCP : สถาปนาการเชื่อมต่อ</vt:lpstr>
      <vt:lpstr>กลไกการทำงานของ TCP : การถ่ายโอนข้อมูล (ทางเดียว)</vt:lpstr>
      <vt:lpstr>กลไกการทำงานของ TCP : การถ่ายโอนข้อมูล (2 ทาง)</vt:lpstr>
      <vt:lpstr>กลไกการทำงานของ TCP : ยกเลิกการเชื่อมต่อ</vt:lpstr>
      <vt:lpstr>กลไกการทำงานของ TCP : การส่ง segment ซ้ำ</vt:lpstr>
      <vt:lpstr>กลไกการทำงานของ TCP : segment ตอบรับหาย</vt:lpstr>
      <vt:lpstr>ภาพนิ่ง 24</vt:lpstr>
      <vt:lpstr>สถานะ TCP : ขั้นตอนสถาปนาของ Server</vt:lpstr>
      <vt:lpstr>สถานะ TCP : ขั้นตอนการสถาปนาของ client</vt:lpstr>
      <vt:lpstr>สถานะ TCP : ฝ่ายที่ขอปิดการเชื่อมต่อ</vt:lpstr>
      <vt:lpstr>สถานะ TCP : ฝ่ายที่ถูกขอปิดการเชื่อมต่อ</vt:lpstr>
      <vt:lpstr>การดูสถานะของ TCP ของเครื่องใช้งาน</vt:lpstr>
    </vt:vector>
  </TitlesOfParts>
  <Company>nzn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Protocol</dc:title>
  <dc:creator>WincoolV5</dc:creator>
  <cp:lastModifiedBy>firehand</cp:lastModifiedBy>
  <cp:revision>31</cp:revision>
  <dcterms:created xsi:type="dcterms:W3CDTF">2008-11-11T13:46:14Z</dcterms:created>
  <dcterms:modified xsi:type="dcterms:W3CDTF">2008-11-13T07:31:43Z</dcterms:modified>
</cp:coreProperties>
</file>