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87" r:id="rId5"/>
    <p:sldId id="288" r:id="rId6"/>
    <p:sldId id="29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7" r:id="rId16"/>
    <p:sldId id="278" r:id="rId17"/>
    <p:sldId id="279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80" r:id="rId31"/>
    <p:sldId id="281" r:id="rId32"/>
    <p:sldId id="282" r:id="rId33"/>
    <p:sldId id="283" r:id="rId34"/>
    <p:sldId id="289" r:id="rId35"/>
    <p:sldId id="290" r:id="rId36"/>
    <p:sldId id="291" r:id="rId37"/>
    <p:sldId id="292" r:id="rId38"/>
    <p:sldId id="294" r:id="rId39"/>
    <p:sldId id="295" r:id="rId40"/>
    <p:sldId id="297" r:id="rId41"/>
    <p:sldId id="296" r:id="rId42"/>
    <p:sldId id="298" r:id="rId43"/>
    <p:sldId id="302" r:id="rId44"/>
    <p:sldId id="299" r:id="rId45"/>
    <p:sldId id="300" r:id="rId46"/>
    <p:sldId id="301" r:id="rId47"/>
    <p:sldId id="303" r:id="rId4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11/9/2008</a:t>
            </a:fld>
            <a:endParaRPr lang="en-US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สี่เหลี่ยมผืนผ้า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สี่เหลี่ยมผืนผ้า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11/9/2008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ddress_Resolution_Protocol" TargetMode="External"/><Relationship Id="rId2" Type="http://schemas.openxmlformats.org/officeDocument/2006/relationships/hyperlink" Target="http://en.wikipedia.org/wiki/IPv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Pv6" TargetMode="External"/><Relationship Id="rId5" Type="http://schemas.openxmlformats.org/officeDocument/2006/relationships/hyperlink" Target="http://en.wikipedia.org/wiki/IPX" TargetMode="External"/><Relationship Id="rId4" Type="http://schemas.openxmlformats.org/officeDocument/2006/relationships/hyperlink" Target="http://en.wikipedia.org/wiki/RAR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8077200" cy="1673352"/>
          </a:xfrm>
        </p:spPr>
        <p:txBody>
          <a:bodyPr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Protocol</a:t>
            </a:r>
            <a:endParaRPr lang="th-TH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00100" y="3500438"/>
            <a:ext cx="7077068" cy="1499616"/>
          </a:xfrm>
        </p:spPr>
        <p:txBody>
          <a:bodyPr/>
          <a:lstStyle/>
          <a:p>
            <a:pPr algn="r"/>
            <a:r>
              <a:rPr lang="en-US" dirty="0" smtClean="0"/>
              <a:t>352362 – Network operating systems and Protocols</a:t>
            </a:r>
          </a:p>
          <a:p>
            <a:pPr algn="r"/>
            <a:endParaRPr lang="en-US" dirty="0" smtClean="0"/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28662" y="564357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Version : 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4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 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	ใช้บอก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version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ของ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IP protocol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ในปัจจุบันคือ </a:t>
            </a:r>
            <a:r>
              <a:rPr lang="en-US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version 4</a:t>
            </a:r>
            <a:endParaRPr lang="th-TH" sz="2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28662" y="5643578"/>
            <a:ext cx="77595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IHL (Internet Header Length) : 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4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 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บอกความยาวเฉพาะส่วนหัวจาก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version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จนถึง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byte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สุดท้ายก่อนถึงข้อมูล</a:t>
            </a: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ความยาวจริง คือ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IHL * 4 bytes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28662" y="5643578"/>
            <a:ext cx="6341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TOS (Type of Service): 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8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 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กำหนดความสำคัญของข้อมูล แต่ปัจจุบันไม่ค่อยมีการใช้งาน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28662" y="5643578"/>
            <a:ext cx="66259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Total Length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16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 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บอกถึงความยาวทั้งหมดของ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datagram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ทำให้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IP datagram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มีขนาดมากสุดได้แค่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2^16 - 1  = 65535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00232" y="5643578"/>
            <a:ext cx="47227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Identification: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16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เป็นตัวเลขเฉพาะของการส่งข้อมูลแต่ละครั้ง 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57224" y="5715016"/>
            <a:ext cx="2313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Flags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3bits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3286116" y="5786454"/>
            <a:ext cx="164307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0</a:t>
            </a:r>
            <a:endParaRPr lang="th-TH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4929190" y="5786454"/>
            <a:ext cx="171451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</a:t>
            </a:r>
            <a:endParaRPr lang="th-TH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6643702" y="5786454"/>
            <a:ext cx="178595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</a:t>
            </a:r>
            <a:endParaRPr lang="th-TH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71868" y="6215082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สงวนเป็น 0</a:t>
            </a:r>
            <a:endParaRPr lang="th-TH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0628" y="6215082"/>
            <a:ext cx="1614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0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= fragment</a:t>
            </a:r>
            <a:endParaRPr lang="th-TH" sz="1400" b="1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1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=no fragment</a:t>
            </a:r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43702" y="6215082"/>
            <a:ext cx="1856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0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= last fragment</a:t>
            </a:r>
            <a:endParaRPr lang="th-TH" sz="1400" b="1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1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=more fragment</a:t>
            </a:r>
            <a:endParaRPr lang="th-TH" sz="14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57422" y="5715016"/>
            <a:ext cx="57504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ahoma" pitchFamily="34" charset="0"/>
                <a:cs typeface="Tahoma" pitchFamily="34" charset="0"/>
              </a:rPr>
              <a:t>Flagment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 Offset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13 bits</a:t>
            </a:r>
            <a:br>
              <a:rPr lang="en-US" sz="2000" dirty="0" smtClean="0">
                <a:latin typeface="Tahoma" pitchFamily="34" charset="0"/>
                <a:cs typeface="Tahoma" pitchFamily="34" charset="0"/>
              </a:rPr>
            </a:br>
            <a:r>
              <a:rPr lang="en-US" sz="2000" dirty="0" smtClean="0">
                <a:latin typeface="Tahoma" pitchFamily="34" charset="0"/>
                <a:cs typeface="Tahoma" pitchFamily="34" charset="0"/>
              </a:rPr>
              <a:t>offset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เริ่มต้นของข้อมูลใน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IP datagram  (x 8 bytes)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Identification, Flags, </a:t>
            </a:r>
            <a:r>
              <a:rPr lang="th-TH" dirty="0" smtClean="0"/>
              <a:t>และ </a:t>
            </a:r>
            <a:r>
              <a:rPr lang="en-US" dirty="0" smtClean="0"/>
              <a:t>Fragment Offset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928662" y="1714488"/>
            <a:ext cx="702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>
                <a:latin typeface="Tahoma" pitchFamily="34" charset="0"/>
                <a:cs typeface="Tahoma" pitchFamily="34" charset="0"/>
              </a:rPr>
              <a:t>สมมุติ ว่า เรา</a:t>
            </a:r>
            <a:r>
              <a:rPr lang="th-TH" dirty="0" err="1" smtClean="0">
                <a:latin typeface="Tahoma" pitchFamily="34" charset="0"/>
                <a:cs typeface="Tahoma" pitchFamily="34" charset="0"/>
              </a:rPr>
              <a:t>เตอร์</a:t>
            </a:r>
            <a:r>
              <a:rPr lang="th-TH" dirty="0" smtClean="0">
                <a:latin typeface="Tahoma" pitchFamily="34" charset="0"/>
                <a:cs typeface="Tahoma" pitchFamily="34" charset="0"/>
              </a:rPr>
              <a:t>ในเครือข่ายมี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MTU </a:t>
            </a:r>
            <a:r>
              <a:rPr lang="th-TH" dirty="0" smtClean="0">
                <a:latin typeface="Tahoma" pitchFamily="34" charset="0"/>
                <a:cs typeface="Tahoma" pitchFamily="34" charset="0"/>
              </a:rPr>
              <a:t>แค่ 532 และ 276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bytes </a:t>
            </a:r>
            <a:r>
              <a:rPr lang="th-TH" dirty="0" smtClean="0">
                <a:latin typeface="Tahoma" pitchFamily="34" charset="0"/>
                <a:cs typeface="Tahoma" pitchFamily="34" charset="0"/>
              </a:rPr>
              <a:t>ตามลำดับ </a:t>
            </a:r>
            <a:endParaRPr lang="th-TH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214554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85852" y="2214554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714480" y="2214554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357422" y="2214554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857488" y="2214554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071802" y="2214554"/>
            <a:ext cx="5500726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                                            ……………..                                   1023                       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85720" y="3429000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42910" y="342900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71538" y="3429000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714480" y="3429000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2214546" y="3429000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2428860" y="3429000"/>
            <a:ext cx="2000264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          …….          511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4786314" y="3429000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5143504" y="342900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5572132" y="3429000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6215074" y="3429000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64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715140" y="3429000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6929454" y="3429000"/>
            <a:ext cx="2000264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512         ……      1023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23" name="ตัวเชื่อมต่อตรง 22"/>
          <p:cNvCxnSpPr>
            <a:stCxn id="9" idx="2"/>
          </p:cNvCxnSpPr>
          <p:nvPr/>
        </p:nvCxnSpPr>
        <p:spPr>
          <a:xfrm rot="5400000">
            <a:off x="3661166" y="1268001"/>
            <a:ext cx="928694" cy="3393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>
            <a:stCxn id="9" idx="2"/>
          </p:cNvCxnSpPr>
          <p:nvPr/>
        </p:nvCxnSpPr>
        <p:spPr>
          <a:xfrm rot="16200000" flipH="1">
            <a:off x="5911462" y="2411008"/>
            <a:ext cx="928694" cy="1107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สี่เหลี่ยมผืนผ้า 25"/>
          <p:cNvSpPr/>
          <p:nvPr/>
        </p:nvSpPr>
        <p:spPr>
          <a:xfrm>
            <a:off x="214282" y="4929198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571472" y="4929198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1000100" y="4929198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1643042" y="4929198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2143108" y="4929198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2357422" y="4929198"/>
            <a:ext cx="1000132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0   … 255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1285852" y="5500702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1643042" y="5500702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5" name="สี่เหลี่ยมผืนผ้า 34"/>
          <p:cNvSpPr/>
          <p:nvPr/>
        </p:nvSpPr>
        <p:spPr>
          <a:xfrm>
            <a:off x="2071670" y="5500702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6" name="สี่เหลี่ยมผืนผ้า 35"/>
          <p:cNvSpPr/>
          <p:nvPr/>
        </p:nvSpPr>
        <p:spPr>
          <a:xfrm>
            <a:off x="2714612" y="5500702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32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3214678" y="5500702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3428992" y="5500702"/>
            <a:ext cx="1214446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256  . . 511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4714876" y="4857760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5072066" y="4857760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1" name="สี่เหลี่ยมผืนผ้า 40"/>
          <p:cNvSpPr/>
          <p:nvPr/>
        </p:nvSpPr>
        <p:spPr>
          <a:xfrm>
            <a:off x="5500694" y="4857760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2" name="สี่เหลี่ยมผืนผ้า 41"/>
          <p:cNvSpPr/>
          <p:nvPr/>
        </p:nvSpPr>
        <p:spPr>
          <a:xfrm>
            <a:off x="6143636" y="4857760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64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3" name="สี่เหลี่ยมผืนผ้า 42"/>
          <p:cNvSpPr/>
          <p:nvPr/>
        </p:nvSpPr>
        <p:spPr>
          <a:xfrm>
            <a:off x="6643702" y="4857760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4" name="สี่เหลี่ยมผืนผ้า 43"/>
          <p:cNvSpPr/>
          <p:nvPr/>
        </p:nvSpPr>
        <p:spPr>
          <a:xfrm>
            <a:off x="6858016" y="4857760"/>
            <a:ext cx="1143008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511  ..  767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5643570" y="5429264"/>
            <a:ext cx="35719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6" name="สี่เหลี่ยมผืนผ้า 45"/>
          <p:cNvSpPr/>
          <p:nvPr/>
        </p:nvSpPr>
        <p:spPr>
          <a:xfrm>
            <a:off x="6000760" y="5429264"/>
            <a:ext cx="428628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55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6429388" y="5429264"/>
            <a:ext cx="642942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000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8" name="สี่เหลี่ยมผืนผ้า 47"/>
          <p:cNvSpPr/>
          <p:nvPr/>
        </p:nvSpPr>
        <p:spPr>
          <a:xfrm>
            <a:off x="7072330" y="5429264"/>
            <a:ext cx="500066" cy="2857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96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9" name="สี่เหลี่ยมผืนผ้า 48"/>
          <p:cNvSpPr/>
          <p:nvPr/>
        </p:nvSpPr>
        <p:spPr>
          <a:xfrm>
            <a:off x="7572396" y="5429264"/>
            <a:ext cx="21431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0" name="สี่เหลี่ยมผืนผ้า 49"/>
          <p:cNvSpPr/>
          <p:nvPr/>
        </p:nvSpPr>
        <p:spPr>
          <a:xfrm>
            <a:off x="7786710" y="5429264"/>
            <a:ext cx="1214446" cy="285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768 …1023</a:t>
            </a:r>
            <a:endParaRPr lang="th-TH" dirty="0">
              <a:solidFill>
                <a:schemeClr val="tx1"/>
              </a:solidFill>
            </a:endParaRPr>
          </a:p>
        </p:txBody>
      </p:sp>
      <p:cxnSp>
        <p:nvCxnSpPr>
          <p:cNvPr id="52" name="ตัวเชื่อมต่อตรง 51"/>
          <p:cNvCxnSpPr>
            <a:stCxn id="15" idx="2"/>
          </p:cNvCxnSpPr>
          <p:nvPr/>
        </p:nvCxnSpPr>
        <p:spPr>
          <a:xfrm rot="5400000">
            <a:off x="2285984" y="3786190"/>
            <a:ext cx="121444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>
            <a:stCxn id="15" idx="2"/>
          </p:cNvCxnSpPr>
          <p:nvPr/>
        </p:nvCxnSpPr>
        <p:spPr>
          <a:xfrm rot="5400000">
            <a:off x="2571736" y="457200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>
            <a:stCxn id="21" idx="2"/>
          </p:cNvCxnSpPr>
          <p:nvPr/>
        </p:nvCxnSpPr>
        <p:spPr>
          <a:xfrm rot="5400000">
            <a:off x="6822297" y="3750471"/>
            <a:ext cx="114300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ตัวเชื่อมต่อตรง 57"/>
          <p:cNvCxnSpPr>
            <a:stCxn id="21" idx="2"/>
            <a:endCxn id="50" idx="0"/>
          </p:cNvCxnSpPr>
          <p:nvPr/>
        </p:nvCxnSpPr>
        <p:spPr>
          <a:xfrm rot="16200000" flipH="1">
            <a:off x="7304503" y="4339834"/>
            <a:ext cx="1714512" cy="464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1472" y="5572140"/>
            <a:ext cx="82450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Time to Live (TTL):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8 bits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เป็นค่าอายุขัยของ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IP datagram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เมื่อผ่านเรา</a:t>
            </a:r>
            <a:r>
              <a:rPr lang="th-TH" sz="2000" dirty="0" err="1" smtClean="0">
                <a:latin typeface="Tahoma" pitchFamily="34" charset="0"/>
                <a:cs typeface="Tahoma" pitchFamily="34" charset="0"/>
              </a:rPr>
              <a:t>เตอร์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เรา</a:t>
            </a:r>
            <a:r>
              <a:rPr lang="th-TH" sz="2000" dirty="0" err="1" smtClean="0">
                <a:latin typeface="Tahoma" pitchFamily="34" charset="0"/>
                <a:cs typeface="Tahoma" pitchFamily="34" charset="0"/>
              </a:rPr>
              <a:t>เตอร์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จะลดค่านี้ลง 1</a:t>
            </a: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เมื่อค่าลดลงเหลือ 0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IP datagram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นี้จะถูกทิ้ง 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(2^8 -1 = 255 hops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มากสุด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)</a:t>
            </a:r>
            <a:endParaRPr lang="th-TH" sz="2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43042" y="5643578"/>
            <a:ext cx="65080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Protocol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8 bits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เป็นฟิลด์ที่บอกถึง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protocol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ที่อยู่ระดับบนของ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IP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 – ICMP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6 – TCP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 8 – EGP,  </a:t>
            </a: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17 – UDP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,  89 – OSPF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 Reference Model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214414" y="5214950"/>
            <a:ext cx="3786214" cy="10715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Network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Interface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14414" y="414338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Internetwork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14414" y="307181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Transport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14414" y="200024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Application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5286380" y="550070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5214942" y="450057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5214942" y="342900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>
            <a:off x="5214942" y="228599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6072198" y="2285992"/>
            <a:ext cx="2715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Telnet, FTP, DNS, …</a:t>
            </a:r>
            <a:endParaRPr lang="th-TH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3429000"/>
            <a:ext cx="139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TCP, UDP</a:t>
            </a:r>
            <a:endParaRPr lang="th-TH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50057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5500702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Ethernet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43042" y="5643578"/>
            <a:ext cx="66790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Header checksum: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16 bits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นำ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header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มาบวกกันทีละ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16 bytes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และทำ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1’s complement 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000" dirty="0" smtClean="0">
                <a:latin typeface="Tahoma" pitchFamily="34" charset="0"/>
                <a:cs typeface="Tahoma" pitchFamily="34" charset="0"/>
              </a:rPr>
              <a:t>เพื่อตรวจสอบความถูกต้องของ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header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43042" y="5643578"/>
            <a:ext cx="4272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Source IP address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32 bits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IP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ต้นทางที่ทำการส่งข้อมูล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43042" y="5643578"/>
            <a:ext cx="4873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Destination IP address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32 bits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IP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ปลายทางที่ทำการส่งข้อมูล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928662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Version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857356" y="200024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IHL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786050" y="200024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43438" y="200024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Length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928662" y="242886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Identification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43438" y="242886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Flags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57818" y="242886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Fragment Offset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928662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Time to Live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86050" y="285749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Protocol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643438" y="285749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Header checksum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928662" y="3286124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Source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928662" y="3714752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Destination IP address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928662" y="4143380"/>
            <a:ext cx="7429552" cy="4286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928662" y="457200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928662" y="500063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28662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1481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15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16</a:t>
            </a:r>
            <a:endParaRPr lang="th-TH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29586" y="164305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31</a:t>
            </a:r>
            <a:endParaRPr lang="th-TH" dirty="0">
              <a:latin typeface="Arial" pitchFamily="34" charset="0"/>
            </a:endParaRPr>
          </a:p>
        </p:txBody>
      </p: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4499281" y="185832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785615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 rot="5400000" flipH="1" flipV="1">
            <a:off x="8215167" y="185753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43042" y="5643578"/>
            <a:ext cx="64272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Option </a:t>
            </a:r>
            <a:r>
              <a:rPr lang="th-TH" sz="2000" b="1" dirty="0" smtClean="0"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2000" b="1" dirty="0" smtClean="0">
                <a:latin typeface="Tahoma" pitchFamily="34" charset="0"/>
                <a:cs typeface="Tahoma" pitchFamily="34" charset="0"/>
              </a:rPr>
              <a:t>Padding :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ขนาดไม่คงที่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Option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ถูกใช้ในกรณีพิเศษ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padding </a:t>
            </a:r>
            <a:r>
              <a:rPr lang="th-TH" sz="2000" dirty="0" smtClean="0">
                <a:latin typeface="Tahoma" pitchFamily="34" charset="0"/>
                <a:cs typeface="Tahoma" pitchFamily="34" charset="0"/>
              </a:rPr>
              <a:t>ถูกใช้แค่ให้เต็ม 32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bits</a:t>
            </a:r>
            <a:endParaRPr lang="th-TH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5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714480" y="5286388"/>
            <a:ext cx="5186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IP datagram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ใช้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IP protocol version 4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714480" y="5286388"/>
            <a:ext cx="49387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IHL = 5 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หมายถึง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IP datagram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มีส่วน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header </a:t>
            </a:r>
            <a:endParaRPr lang="th-TH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th-TH" sz="2400" dirty="0" smtClean="0">
                <a:latin typeface="Tahoma" pitchFamily="34" charset="0"/>
                <a:cs typeface="Tahoma" pitchFamily="34" charset="0"/>
              </a:rPr>
              <a:t>ที่มีขนาด 5*4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= 20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bytes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551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3286116" y="5429264"/>
            <a:ext cx="1687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TOS </a:t>
            </a:r>
            <a:r>
              <a:rPr lang="th-TH" sz="2400" dirty="0" smtClean="0">
                <a:latin typeface="Tahoma" pitchFamily="34" charset="0"/>
                <a:cs typeface="Tahoma" pitchFamily="34" charset="0"/>
              </a:rPr>
              <a:t>เป็น 0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4096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73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928794" y="5500702"/>
            <a:ext cx="5276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Total Length :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0x0373 -&gt; 883 bytes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006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bd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928794" y="5500702"/>
            <a:ext cx="4907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Identification :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0x0fbd   -&gt; 4029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</a:t>
            </a:r>
            <a:endParaRPr lang="th-TH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MAC = Media Access Control</a:t>
            </a:r>
            <a:endParaRPr lang="th-TH" sz="2800" dirty="0" smtClean="0">
              <a:latin typeface="Verdana" pitchFamily="34" charset="0"/>
            </a:endParaRPr>
          </a:p>
          <a:p>
            <a:r>
              <a:rPr lang="th-TH" sz="2800" dirty="0" smtClean="0">
                <a:latin typeface="Verdana" pitchFamily="34" charset="0"/>
              </a:rPr>
              <a:t>เป็นหมายเลขแสดงตัวตนของอุปกรณ์ในเครือข่าย เช่น การ์ด </a:t>
            </a:r>
            <a:r>
              <a:rPr lang="en-US" sz="2800" dirty="0" smtClean="0">
                <a:latin typeface="Verdana" pitchFamily="34" charset="0"/>
              </a:rPr>
              <a:t>LAN</a:t>
            </a:r>
          </a:p>
          <a:p>
            <a:r>
              <a:rPr lang="th-TH" sz="2800" dirty="0" smtClean="0">
                <a:latin typeface="Verdana" pitchFamily="34" charset="0"/>
              </a:rPr>
              <a:t>มีขนาด  </a:t>
            </a:r>
            <a:r>
              <a:rPr lang="en-US" sz="2800" dirty="0" smtClean="0">
                <a:latin typeface="Verdana" pitchFamily="34" charset="0"/>
              </a:rPr>
              <a:t>6  bytes</a:t>
            </a:r>
          </a:p>
          <a:p>
            <a:pPr lvl="1"/>
            <a:r>
              <a:rPr lang="th-TH" dirty="0" smtClean="0">
                <a:latin typeface="Verdana" pitchFamily="34" charset="0"/>
              </a:rPr>
              <a:t>ตัวอย่าง </a:t>
            </a:r>
            <a:r>
              <a:rPr lang="en-US" dirty="0" smtClean="0">
                <a:latin typeface="Verdana" pitchFamily="34" charset="0"/>
              </a:rPr>
              <a:t>:   00:1D:E0:68:F3:CD</a:t>
            </a:r>
          </a:p>
          <a:p>
            <a:r>
              <a:rPr lang="en-US" sz="2800" dirty="0" smtClean="0">
                <a:latin typeface="Verdana" pitchFamily="34" charset="0"/>
              </a:rPr>
              <a:t>MAC address </a:t>
            </a:r>
            <a:r>
              <a:rPr lang="th-TH" sz="2800" dirty="0" smtClean="0">
                <a:latin typeface="Verdana" pitchFamily="34" charset="0"/>
              </a:rPr>
              <a:t>แบ่งเป็น </a:t>
            </a:r>
            <a:r>
              <a:rPr lang="en-US" sz="2800" dirty="0" smtClean="0">
                <a:latin typeface="Verdana" pitchFamily="34" charset="0"/>
              </a:rPr>
              <a:t>2 </a:t>
            </a:r>
            <a:r>
              <a:rPr lang="th-TH" sz="2800" dirty="0" smtClean="0">
                <a:latin typeface="Verdana" pitchFamily="34" charset="0"/>
              </a:rPr>
              <a:t>ส่วน</a:t>
            </a:r>
          </a:p>
          <a:p>
            <a:pPr lvl="1"/>
            <a:r>
              <a:rPr lang="en-US" dirty="0" smtClean="0">
                <a:latin typeface="Verdana" pitchFamily="34" charset="0"/>
              </a:rPr>
              <a:t>3 bytes </a:t>
            </a:r>
            <a:r>
              <a:rPr lang="th-TH" dirty="0" smtClean="0">
                <a:latin typeface="Verdana" pitchFamily="34" charset="0"/>
              </a:rPr>
              <a:t>แรก </a:t>
            </a:r>
            <a:r>
              <a:rPr lang="en-US" dirty="0" smtClean="0">
                <a:latin typeface="Verdana" pitchFamily="34" charset="0"/>
              </a:rPr>
              <a:t>: </a:t>
            </a:r>
            <a:r>
              <a:rPr lang="th-TH" dirty="0" smtClean="0">
                <a:latin typeface="Verdana" pitchFamily="34" charset="0"/>
              </a:rPr>
              <a:t>หมายเลขผู้ผลิต</a:t>
            </a:r>
          </a:p>
          <a:p>
            <a:pPr lvl="1"/>
            <a:r>
              <a:rPr lang="en-US" dirty="0" smtClean="0">
                <a:latin typeface="Verdana" pitchFamily="34" charset="0"/>
              </a:rPr>
              <a:t>3 bytes </a:t>
            </a:r>
            <a:r>
              <a:rPr lang="th-TH" dirty="0" smtClean="0">
                <a:latin typeface="Verdana" pitchFamily="34" charset="0"/>
              </a:rPr>
              <a:t>หลัง </a:t>
            </a:r>
            <a:r>
              <a:rPr lang="en-US" dirty="0" smtClean="0">
                <a:latin typeface="Verdana" pitchFamily="34" charset="0"/>
              </a:rPr>
              <a:t>: </a:t>
            </a:r>
            <a:r>
              <a:rPr lang="th-TH" dirty="0" smtClean="0">
                <a:latin typeface="Verdana" pitchFamily="34" charset="0"/>
              </a:rPr>
              <a:t>หมายเลขอุปกรณ์</a:t>
            </a:r>
          </a:p>
          <a:p>
            <a:r>
              <a:rPr lang="en-US" sz="2800" dirty="0" smtClean="0">
                <a:latin typeface="Verdana" pitchFamily="34" charset="0"/>
              </a:rPr>
              <a:t>MAC address </a:t>
            </a:r>
            <a:r>
              <a:rPr lang="th-TH" sz="2800" dirty="0" smtClean="0">
                <a:latin typeface="Verdana" pitchFamily="34" charset="0"/>
              </a:rPr>
              <a:t>จะไม่ซ้ำกัน </a:t>
            </a:r>
            <a:r>
              <a:rPr lang="en-US" sz="2800" dirty="0" smtClean="0">
                <a:latin typeface="Verdana" pitchFamily="34" charset="0"/>
              </a:rPr>
              <a:t>2^48 </a:t>
            </a:r>
            <a:r>
              <a:rPr lang="th-TH" sz="2800" dirty="0" smtClean="0">
                <a:latin typeface="Verdana" pitchFamily="34" charset="0"/>
              </a:rPr>
              <a:t>หมายเลข</a:t>
            </a:r>
            <a:endParaRPr lang="th-TH" sz="28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006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928794" y="5500702"/>
            <a:ext cx="4562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Flags 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010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   -&gt; no fragments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928794" y="5500702"/>
            <a:ext cx="3284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Fragment Offset 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0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80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857488" y="5500702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TTL: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0x80 -&gt; 128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06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857488" y="5500702"/>
            <a:ext cx="3577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Protocol: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0x06 -&gt; TCP 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fb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857488" y="5500702"/>
            <a:ext cx="4216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Header checksum: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0xFB35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29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63</a:t>
            </a:r>
            <a:endParaRPr lang="th-TH" sz="24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214414" y="5286388"/>
            <a:ext cx="6753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Source IP address 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CA  .   2C   .  24   .   19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                  </a:t>
            </a:r>
            <a:r>
              <a:rPr lang="en-US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202 .   44   .  36   .   25</a:t>
            </a:r>
            <a:endParaRPr lang="th-TH" sz="24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IP datagram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23615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45  00   03  73 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0f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bd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40  00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80  06  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fb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   35</a:t>
            </a:r>
          </a:p>
          <a:p>
            <a:pPr marL="342900" indent="-342900"/>
            <a:r>
              <a:rPr lang="en-US" sz="2400" dirty="0" smtClean="0">
                <a:latin typeface="Tahoma" pitchFamily="34" charset="0"/>
                <a:cs typeface="Tahoma" pitchFamily="34" charset="0"/>
              </a:rPr>
              <a:t>Ca  2c   24  19</a:t>
            </a: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40  e9  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bd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 63</a:t>
            </a:r>
            <a:endParaRPr lang="th-TH" sz="24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3" name="กลุ่ม 4"/>
          <p:cNvGrpSpPr/>
          <p:nvPr/>
        </p:nvGrpSpPr>
        <p:grpSpPr>
          <a:xfrm>
            <a:off x="3143240" y="1643050"/>
            <a:ext cx="5521782" cy="3214710"/>
            <a:chOff x="928662" y="1643050"/>
            <a:chExt cx="7453595" cy="3786214"/>
          </a:xfrm>
        </p:grpSpPr>
        <p:sp>
          <p:nvSpPr>
            <p:cNvPr id="6" name="สี่เหลี่ยมผืนผ้า 5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Version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IHL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2786051" y="2000241"/>
              <a:ext cx="1857389" cy="42862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Total Length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Identification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Flags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Fragment Offset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Time to Live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Protocol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Header checksum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Source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Destination IP address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Data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สี่เหลี่ยมผืนผ้า 19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.</a:t>
              </a:r>
              <a:endParaRPr lang="th-TH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8662" y="1643050"/>
              <a:ext cx="350973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1480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1999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sz="1050" dirty="0">
                <a:latin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29586" y="1643050"/>
              <a:ext cx="452671" cy="2990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sz="1050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857224" y="5357826"/>
            <a:ext cx="7539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ahoma" pitchFamily="34" charset="0"/>
                <a:cs typeface="Tahoma" pitchFamily="34" charset="0"/>
              </a:rPr>
              <a:t>Destination IP address :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40  .   E9   .  BD   .   63</a:t>
            </a:r>
          </a:p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                                         </a:t>
            </a:r>
            <a:r>
              <a:rPr lang="en-US" sz="24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64 .  233  .  189 .   99</a:t>
            </a:r>
            <a:endParaRPr lang="th-TH" sz="24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1775191"/>
            <a:ext cx="8643998" cy="4625609"/>
          </a:xfrm>
        </p:spPr>
        <p:txBody>
          <a:bodyPr>
            <a:normAutofit/>
          </a:bodyPr>
          <a:lstStyle/>
          <a:p>
            <a:r>
              <a:rPr lang="th-TH" sz="2400" dirty="0" smtClean="0">
                <a:latin typeface="Verdana" pitchFamily="34" charset="0"/>
              </a:rPr>
              <a:t>จาก </a:t>
            </a:r>
            <a:r>
              <a:rPr lang="en-US" sz="2400" dirty="0" smtClean="0">
                <a:latin typeface="Verdana" pitchFamily="34" charset="0"/>
              </a:rPr>
              <a:t>Ethernet </a:t>
            </a:r>
            <a:r>
              <a:rPr lang="th-TH" sz="2400" dirty="0" smtClean="0">
                <a:latin typeface="Verdana" pitchFamily="34" charset="0"/>
              </a:rPr>
              <a:t>และ </a:t>
            </a:r>
            <a:r>
              <a:rPr lang="en-US" sz="2400" dirty="0" smtClean="0">
                <a:latin typeface="Verdana" pitchFamily="34" charset="0"/>
              </a:rPr>
              <a:t>IP datagram </a:t>
            </a:r>
            <a:r>
              <a:rPr lang="th-TH" sz="2400" dirty="0" smtClean="0">
                <a:latin typeface="Verdana" pitchFamily="34" charset="0"/>
              </a:rPr>
              <a:t>ต่อไปนี้จงหา</a:t>
            </a:r>
          </a:p>
          <a:p>
            <a:pPr lvl="1"/>
            <a:r>
              <a:rPr lang="en-US" sz="2400" dirty="0" smtClean="0">
                <a:latin typeface="Verdana" pitchFamily="34" charset="0"/>
              </a:rPr>
              <a:t>MAC address </a:t>
            </a:r>
            <a:r>
              <a:rPr lang="th-TH" sz="2400" dirty="0" smtClean="0">
                <a:latin typeface="Verdana" pitchFamily="34" charset="0"/>
              </a:rPr>
              <a:t>ของผู้ส่ง และ ผู้รับ</a:t>
            </a:r>
          </a:p>
          <a:p>
            <a:pPr lvl="1"/>
            <a:r>
              <a:rPr lang="th-TH" sz="2400" dirty="0" smtClean="0">
                <a:latin typeface="Verdana" pitchFamily="34" charset="0"/>
              </a:rPr>
              <a:t>ขนาดของข้อมูลที่</a:t>
            </a:r>
            <a:r>
              <a:rPr lang="en-US" sz="2400" dirty="0" smtClean="0">
                <a:latin typeface="Verdana" pitchFamily="34" charset="0"/>
              </a:rPr>
              <a:t> IP datagram </a:t>
            </a:r>
            <a:r>
              <a:rPr lang="th-TH" sz="2400" dirty="0" smtClean="0">
                <a:latin typeface="Verdana" pitchFamily="34" charset="0"/>
              </a:rPr>
              <a:t>จัดส่ง</a:t>
            </a:r>
          </a:p>
          <a:p>
            <a:pPr lvl="1"/>
            <a:r>
              <a:rPr lang="th-TH" sz="2400" dirty="0" smtClean="0">
                <a:latin typeface="Verdana" pitchFamily="34" charset="0"/>
              </a:rPr>
              <a:t>หมายเลข</a:t>
            </a:r>
            <a:r>
              <a:rPr lang="en-US" sz="2400" dirty="0" smtClean="0">
                <a:latin typeface="Verdana" pitchFamily="34" charset="0"/>
              </a:rPr>
              <a:t>(identification) </a:t>
            </a:r>
            <a:r>
              <a:rPr lang="th-TH" sz="2400" dirty="0" smtClean="0">
                <a:latin typeface="Verdana" pitchFamily="34" charset="0"/>
              </a:rPr>
              <a:t>ของ </a:t>
            </a:r>
            <a:r>
              <a:rPr lang="en-US" sz="2400" dirty="0" smtClean="0">
                <a:latin typeface="Verdana" pitchFamily="34" charset="0"/>
              </a:rPr>
              <a:t>IP datagram</a:t>
            </a:r>
          </a:p>
          <a:p>
            <a:pPr lvl="1"/>
            <a:r>
              <a:rPr lang="en-US" sz="2400" dirty="0" smtClean="0">
                <a:latin typeface="Verdana" pitchFamily="34" charset="0"/>
              </a:rPr>
              <a:t> protocol </a:t>
            </a:r>
            <a:r>
              <a:rPr lang="th-TH" sz="2400" dirty="0" smtClean="0">
                <a:latin typeface="Verdana" pitchFamily="34" charset="0"/>
              </a:rPr>
              <a:t>ของชั้น </a:t>
            </a:r>
            <a:r>
              <a:rPr lang="en-US" sz="2400" dirty="0" smtClean="0">
                <a:latin typeface="Verdana" pitchFamily="34" charset="0"/>
              </a:rPr>
              <a:t>transport </a:t>
            </a:r>
          </a:p>
          <a:p>
            <a:pPr lvl="1"/>
            <a:r>
              <a:rPr lang="en-US" sz="2400" dirty="0" smtClean="0">
                <a:latin typeface="Verdana" pitchFamily="34" charset="0"/>
              </a:rPr>
              <a:t>IP address </a:t>
            </a:r>
            <a:r>
              <a:rPr lang="th-TH" sz="2400" dirty="0" smtClean="0">
                <a:latin typeface="Verdana" pitchFamily="34" charset="0"/>
              </a:rPr>
              <a:t>ของผู้ส่งและผู้รับ</a:t>
            </a:r>
          </a:p>
          <a:p>
            <a:pPr lvl="1"/>
            <a:endParaRPr lang="th-TH" dirty="0" smtClean="0">
              <a:latin typeface="Verdana" pitchFamily="34" charset="0"/>
            </a:endParaRPr>
          </a:p>
          <a:p>
            <a:pPr lvl="1">
              <a:buNone/>
            </a:pPr>
            <a:r>
              <a:rPr lang="en-US" sz="2300" dirty="0" smtClean="0">
                <a:latin typeface="Verdana" pitchFamily="34" charset="0"/>
              </a:rPr>
              <a:t>00 1E 58 80 21 89 00 1D     E0 68 F3 CD 08 00 45 00</a:t>
            </a:r>
          </a:p>
          <a:p>
            <a:pPr lvl="1">
              <a:buNone/>
            </a:pPr>
            <a:r>
              <a:rPr lang="en-US" sz="2300" dirty="0" smtClean="0">
                <a:latin typeface="Verdana" pitchFamily="34" charset="0"/>
              </a:rPr>
              <a:t>00 30 97 97 40 00 80 06     A3 36 C0 A8 01 02 40 E9</a:t>
            </a:r>
          </a:p>
          <a:p>
            <a:pPr lvl="1">
              <a:buNone/>
            </a:pPr>
            <a:r>
              <a:rPr lang="en-US" sz="2300" dirty="0" smtClean="0">
                <a:latin typeface="Verdana" pitchFamily="34" charset="0"/>
              </a:rPr>
              <a:t>BD 66</a:t>
            </a:r>
            <a:endParaRPr lang="th-TH" sz="23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 Reference Model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214414" y="521495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Network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Interface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14414" y="414338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Internetwork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14414" y="3071810"/>
            <a:ext cx="3786214" cy="10715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Transport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14414" y="200024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Application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5286380" y="550070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5214942" y="450057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5214942" y="342900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>
            <a:off x="5214942" y="228599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6072198" y="2285992"/>
            <a:ext cx="2715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Telnet, FTP, DNS, …</a:t>
            </a:r>
            <a:endParaRPr lang="th-TH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3429000"/>
            <a:ext cx="139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TCP, UDP</a:t>
            </a:r>
            <a:endParaRPr lang="th-TH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50057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5500702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Ethernet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ในชั้น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จะมี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protocol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ที่สำคัญคือ</a:t>
            </a: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TCP (Transmission Control Protocol)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และ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UDP</a:t>
            </a:r>
            <a:r>
              <a:rPr lang="fr-F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(User datagram Protocol)</a:t>
            </a:r>
          </a:p>
          <a:p>
            <a:pPr lvl="1"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TCP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/UDP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จะใช้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เป็นเหมือนตำแหน่งที่อยู่ในชั้น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transport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จะเป็นจำนวนเต็มขนาด 16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bits (1-65535)</a:t>
            </a:r>
          </a:p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หมายเลข 1 – 1023 ถูกสงวนไว้เพื่อบริการของระบบ เรียกว่า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“well-known ports”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</a:t>
            </a:r>
            <a:endParaRPr lang="th-TH" dirty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625609"/>
          </a:xfrm>
        </p:spPr>
        <p:txBody>
          <a:bodyPr/>
          <a:lstStyle/>
          <a:p>
            <a:r>
              <a:rPr lang="th-TH" dirty="0" smtClean="0"/>
              <a:t>สามารถดูหมายเลข </a:t>
            </a:r>
            <a:r>
              <a:rPr lang="en-US" dirty="0" smtClean="0"/>
              <a:t>MAC </a:t>
            </a:r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ด้วยคำสั่ง </a:t>
            </a:r>
            <a:endParaRPr lang="en-US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</a:rPr>
              <a:t>ipconfig</a:t>
            </a:r>
            <a:r>
              <a:rPr lang="en-US" b="1" dirty="0" smtClean="0">
                <a:solidFill>
                  <a:srgbClr val="0070C0"/>
                </a:solidFill>
              </a:rPr>
              <a:t>   /all</a:t>
            </a:r>
            <a:endParaRPr lang="th-TH" b="1" dirty="0">
              <a:solidFill>
                <a:srgbClr val="0070C0"/>
              </a:solidFill>
              <a:latin typeface="Verdana" pitchFamily="34" charset="0"/>
            </a:endParaRPr>
          </a:p>
        </p:txBody>
      </p:sp>
      <p:pic>
        <p:nvPicPr>
          <p:cNvPr id="5" name="รูปภาพ 4" descr="untitled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500306"/>
            <a:ext cx="8072494" cy="4338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Ports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ตัวอย่างของ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1-1023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ที่ถูกสงวนไว้เพื่อบริการต่างๆ เช่น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20,21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FTP (File Transfer Protocol)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23    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Telnet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25    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SMTP (Simple Mail Transfer Protocol)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53    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Domain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80    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HTTP (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HyperText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Transfer Protocol)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110   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POP3 (Post Office Protocol version 3)</a:t>
            </a:r>
          </a:p>
          <a:p>
            <a:pPr lvl="1"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Well-known ports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ถูกกำหนดไว้ในไฟล์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Windows   -&gt;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C:\WINDOWS\system32\drivers\etc</a:t>
            </a:r>
          </a:p>
          <a:p>
            <a:pPr lvl="1"/>
            <a:r>
              <a:rPr lang="en-US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Linux         -&gt; 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/etc/service</a:t>
            </a:r>
            <a:endParaRPr lang="th-TH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service file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1428728" y="1571613"/>
            <a:ext cx="7258072" cy="48291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# Copyright (c) 1993-1999 Microsoft Corp.</a:t>
            </a:r>
          </a:p>
          <a:p>
            <a:pPr>
              <a:buNone/>
            </a:pPr>
            <a:r>
              <a:rPr lang="en-US" sz="1400" dirty="0" smtClean="0"/>
              <a:t>#</a:t>
            </a:r>
          </a:p>
          <a:p>
            <a:pPr>
              <a:buNone/>
            </a:pPr>
            <a:r>
              <a:rPr lang="en-US" sz="1400" dirty="0" smtClean="0"/>
              <a:t># This file contains port numbers for well-known services defined by IANA</a:t>
            </a:r>
          </a:p>
          <a:p>
            <a:pPr>
              <a:buNone/>
            </a:pPr>
            <a:r>
              <a:rPr lang="en-US" sz="1400" dirty="0" smtClean="0"/>
              <a:t>#</a:t>
            </a:r>
          </a:p>
          <a:p>
            <a:pPr>
              <a:buNone/>
            </a:pPr>
            <a:r>
              <a:rPr lang="en-US" sz="1400" dirty="0" smtClean="0"/>
              <a:t># Format:</a:t>
            </a:r>
          </a:p>
          <a:p>
            <a:pPr>
              <a:buNone/>
            </a:pPr>
            <a:r>
              <a:rPr lang="en-US" sz="1400" dirty="0" smtClean="0"/>
              <a:t>#</a:t>
            </a:r>
          </a:p>
          <a:p>
            <a:pPr>
              <a:buNone/>
            </a:pPr>
            <a:r>
              <a:rPr lang="en-US" sz="1400" dirty="0" smtClean="0"/>
              <a:t># &lt;service name&gt;  &lt;port number&gt;/&lt;protocol&gt;  [aliases...]   [#&lt;comment&gt;]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echo                7/</a:t>
            </a:r>
            <a:r>
              <a:rPr lang="en-US" sz="1400" dirty="0" err="1" smtClean="0"/>
              <a:t>tcp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echo                7/</a:t>
            </a:r>
            <a:r>
              <a:rPr lang="en-US" sz="1400" dirty="0" err="1" smtClean="0"/>
              <a:t>udp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discard             9/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sink null</a:t>
            </a:r>
          </a:p>
          <a:p>
            <a:pPr>
              <a:buNone/>
            </a:pPr>
            <a:r>
              <a:rPr lang="en-US" sz="1400" dirty="0" smtClean="0"/>
              <a:t>discard             9/</a:t>
            </a:r>
            <a:r>
              <a:rPr lang="en-US" sz="1400" dirty="0" err="1" smtClean="0"/>
              <a:t>udp</a:t>
            </a:r>
            <a:r>
              <a:rPr lang="en-US" sz="1400" dirty="0" smtClean="0"/>
              <a:t>    sink null</a:t>
            </a:r>
          </a:p>
          <a:p>
            <a:pPr>
              <a:buNone/>
            </a:pPr>
            <a:r>
              <a:rPr lang="en-US" sz="1400" dirty="0" err="1" smtClean="0"/>
              <a:t>systat</a:t>
            </a:r>
            <a:r>
              <a:rPr lang="en-US" sz="1400" dirty="0" smtClean="0"/>
              <a:t>             11/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users                  #Active users</a:t>
            </a:r>
          </a:p>
          <a:p>
            <a:pPr>
              <a:buNone/>
            </a:pPr>
            <a:r>
              <a:rPr lang="en-US" sz="1400" dirty="0" err="1" smtClean="0"/>
              <a:t>systat</a:t>
            </a:r>
            <a:r>
              <a:rPr lang="en-US" sz="1400" dirty="0" smtClean="0"/>
              <a:t>             11/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users                  #Active users</a:t>
            </a:r>
          </a:p>
          <a:p>
            <a:pPr>
              <a:buNone/>
            </a:pPr>
            <a:r>
              <a:rPr lang="en-US" sz="1400" dirty="0" smtClean="0"/>
              <a:t>daytime            13/</a:t>
            </a:r>
            <a:r>
              <a:rPr lang="en-US" sz="1400" dirty="0" err="1" smtClean="0"/>
              <a:t>tcp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daytime            13/</a:t>
            </a:r>
            <a:r>
              <a:rPr lang="en-US" sz="1400" dirty="0" err="1" smtClean="0"/>
              <a:t>udp</a:t>
            </a:r>
            <a:endParaRPr lang="en-US" sz="1400" dirty="0" smtClean="0"/>
          </a:p>
          <a:p>
            <a:pPr>
              <a:buNone/>
            </a:pPr>
            <a:r>
              <a:rPr lang="en-US" sz="1400" dirty="0" err="1" smtClean="0"/>
              <a:t>qotd</a:t>
            </a:r>
            <a:r>
              <a:rPr lang="en-US" sz="1400" dirty="0" smtClean="0"/>
              <a:t>               17/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quote                  #Quote of the day</a:t>
            </a:r>
          </a:p>
          <a:p>
            <a:pPr>
              <a:buNone/>
            </a:pPr>
            <a:r>
              <a:rPr lang="en-US" sz="1400" dirty="0" err="1" smtClean="0"/>
              <a:t>qotd</a:t>
            </a:r>
            <a:r>
              <a:rPr lang="en-US" sz="1400" dirty="0" smtClean="0"/>
              <a:t>               17/</a:t>
            </a:r>
            <a:r>
              <a:rPr lang="en-US" sz="1400" dirty="0" err="1" smtClean="0"/>
              <a:t>udp</a:t>
            </a:r>
            <a:r>
              <a:rPr lang="en-US" sz="1400" dirty="0" smtClean="0"/>
              <a:t>    quote                  #Quote of the day</a:t>
            </a:r>
          </a:p>
          <a:p>
            <a:pPr>
              <a:buNone/>
            </a:pPr>
            <a:r>
              <a:rPr lang="en-US" sz="1400" dirty="0" err="1" smtClean="0"/>
              <a:t>chargen</a:t>
            </a:r>
            <a:r>
              <a:rPr lang="en-US" sz="1400" dirty="0" smtClean="0"/>
              <a:t>            19/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</a:t>
            </a:r>
            <a:r>
              <a:rPr lang="en-US" sz="1400" dirty="0" err="1" smtClean="0"/>
              <a:t>ttytst</a:t>
            </a:r>
            <a:r>
              <a:rPr lang="en-US" sz="1400" dirty="0" smtClean="0"/>
              <a:t> source          #Character generator</a:t>
            </a:r>
          </a:p>
          <a:p>
            <a:pPr>
              <a:buNone/>
            </a:pPr>
            <a:r>
              <a:rPr lang="en-US" sz="1400" dirty="0" err="1" smtClean="0"/>
              <a:t>chargen</a:t>
            </a:r>
            <a:r>
              <a:rPr lang="en-US" sz="1400" dirty="0" smtClean="0"/>
              <a:t>            19/</a:t>
            </a:r>
            <a:r>
              <a:rPr lang="en-US" sz="1400" dirty="0" err="1" smtClean="0"/>
              <a:t>udp</a:t>
            </a:r>
            <a:r>
              <a:rPr lang="en-US" sz="1400" dirty="0" smtClean="0"/>
              <a:t>    </a:t>
            </a:r>
            <a:r>
              <a:rPr lang="en-US" sz="1400" dirty="0" err="1" smtClean="0"/>
              <a:t>ttytst</a:t>
            </a:r>
            <a:r>
              <a:rPr lang="en-US" sz="1400" dirty="0" smtClean="0"/>
              <a:t> source          #Character generator</a:t>
            </a:r>
          </a:p>
          <a:p>
            <a:pPr>
              <a:buNone/>
            </a:pPr>
            <a:r>
              <a:rPr lang="en-US" sz="1400" dirty="0" smtClean="0"/>
              <a:t>ftp-data           20/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                       #FTP, data</a:t>
            </a:r>
          </a:p>
          <a:p>
            <a:pPr>
              <a:buNone/>
            </a:pPr>
            <a:r>
              <a:rPr lang="en-US" sz="1400" dirty="0" smtClean="0"/>
              <a:t>ftp                21/</a:t>
            </a:r>
            <a:r>
              <a:rPr lang="en-US" sz="1400" dirty="0" err="1" smtClean="0"/>
              <a:t>tcp</a:t>
            </a:r>
            <a:r>
              <a:rPr lang="en-US" sz="1400" dirty="0" smtClean="0"/>
              <a:t>                           #FTP. control</a:t>
            </a:r>
          </a:p>
          <a:p>
            <a:pPr>
              <a:buNone/>
            </a:pPr>
            <a:r>
              <a:rPr lang="en-US" sz="1400" dirty="0" smtClean="0"/>
              <a:t>………………………………..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Socket </a:t>
            </a:r>
            <a:r>
              <a:rPr lang="th-TH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หรือ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Socket Address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หมายถึง คู่ของ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IP address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และ หมายเลข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</a:t>
            </a: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/>
          </a:p>
          <a:p>
            <a:r>
              <a:rPr lang="fr-FR" dirty="0" smtClean="0"/>
              <a:t>TCP </a:t>
            </a:r>
            <a:r>
              <a:rPr lang="th-TH" dirty="0" smtClean="0"/>
              <a:t>และ </a:t>
            </a:r>
            <a:r>
              <a:rPr lang="en-US" dirty="0" smtClean="0"/>
              <a:t>UDP </a:t>
            </a:r>
            <a:r>
              <a:rPr lang="th-TH" dirty="0" smtClean="0"/>
              <a:t>จะอาศัย </a:t>
            </a:r>
            <a:r>
              <a:rPr lang="en-US" dirty="0" smtClean="0"/>
              <a:t>socket </a:t>
            </a:r>
            <a:r>
              <a:rPr lang="th-TH" dirty="0" smtClean="0"/>
              <a:t>เป็นตัวแยกแยะ </a:t>
            </a:r>
            <a:r>
              <a:rPr lang="en-US" dirty="0" smtClean="0"/>
              <a:t>process </a:t>
            </a:r>
            <a:r>
              <a:rPr lang="th-TH" dirty="0" smtClean="0"/>
              <a:t>ต้นทางและปลายทางที่ติดต่อกัน จากหลัก</a:t>
            </a:r>
          </a:p>
          <a:p>
            <a:pPr lvl="1"/>
            <a:r>
              <a:rPr lang="en-US" dirty="0" smtClean="0"/>
              <a:t>IP </a:t>
            </a:r>
            <a:r>
              <a:rPr lang="th-TH" dirty="0" smtClean="0"/>
              <a:t>ของแต่ละเครื่องไม่ซ้ำกัน</a:t>
            </a:r>
          </a:p>
          <a:p>
            <a:pPr lvl="1"/>
            <a:r>
              <a:rPr lang="th-TH" dirty="0" smtClean="0"/>
              <a:t>หมายเลข </a:t>
            </a:r>
            <a:r>
              <a:rPr lang="en-US" dirty="0" smtClean="0"/>
              <a:t>Port </a:t>
            </a:r>
            <a:r>
              <a:rPr lang="th-TH" dirty="0" smtClean="0"/>
              <a:t>ในเครื่องเดียวกันที่ให้บริการต่างกันจะไม่ซ้ำกัน</a:t>
            </a:r>
          </a:p>
          <a:p>
            <a:pPr lvl="1"/>
            <a:endParaRPr lang="th-TH" dirty="0" smtClean="0"/>
          </a:p>
          <a:p>
            <a:r>
              <a:rPr lang="en-US" dirty="0" smtClean="0"/>
              <a:t>Socket </a:t>
            </a:r>
            <a:r>
              <a:rPr lang="th-TH" dirty="0" smtClean="0"/>
              <a:t>มีความสำคัญในการเขียน </a:t>
            </a:r>
            <a:r>
              <a:rPr lang="en-US" dirty="0" smtClean="0"/>
              <a:t>application </a:t>
            </a:r>
            <a:r>
              <a:rPr lang="th-TH" dirty="0" smtClean="0"/>
              <a:t>ในระบบ </a:t>
            </a:r>
            <a:r>
              <a:rPr lang="en-US" dirty="0" smtClean="0"/>
              <a:t>network</a:t>
            </a:r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UDP (User Datagram Protocol)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UDP (User Datagram Protocol)</a:t>
            </a:r>
          </a:p>
          <a:p>
            <a:pPr lvl="1"/>
            <a:r>
              <a:rPr lang="en-US" sz="3200" dirty="0" smtClean="0"/>
              <a:t>UDP </a:t>
            </a:r>
            <a:r>
              <a:rPr lang="th-TH" sz="3200" dirty="0" smtClean="0"/>
              <a:t>ให้บริการแบบ 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connectionless</a:t>
            </a:r>
          </a:p>
          <a:p>
            <a:pPr lvl="2"/>
            <a:r>
              <a:rPr lang="th-TH" sz="3200" dirty="0" smtClean="0"/>
              <a:t>ไม่มีการสถาปนาการเชื่อมต่อระหว่างต้นทางและปลายทาง</a:t>
            </a:r>
          </a:p>
          <a:p>
            <a:pPr lvl="2"/>
            <a:r>
              <a:rPr lang="en-US" sz="3200" dirty="0" smtClean="0"/>
              <a:t>UDP </a:t>
            </a:r>
            <a:r>
              <a:rPr lang="th-TH" sz="3200" dirty="0" smtClean="0"/>
              <a:t>ไม่สนใจว่าเครื่องปลายทางจะอยู่ในสถานะพร้อมรับข้อมูล หรือ พร้อมจะติดต่อหรือไม่</a:t>
            </a:r>
          </a:p>
          <a:p>
            <a:pPr lvl="2">
              <a:buNone/>
            </a:pP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(User Datagram Protocol)</a:t>
            </a:r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928662" y="1571612"/>
            <a:ext cx="7442070" cy="2428892"/>
            <a:chOff x="928662" y="1643050"/>
            <a:chExt cx="7442070" cy="2428892"/>
          </a:xfrm>
        </p:grpSpPr>
        <p:sp>
          <p:nvSpPr>
            <p:cNvPr id="7" name="สี่เหลี่ยมผืนผ้า 6"/>
            <p:cNvSpPr/>
            <p:nvPr/>
          </p:nvSpPr>
          <p:spPr>
            <a:xfrm>
              <a:off x="928662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Source port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Destination port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Length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4643438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Checksum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2857496"/>
              <a:ext cx="7429552" cy="121444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Data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8662" y="1643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4810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29586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dirty="0">
                <a:latin typeface="Arial" pitchFamily="34" charset="0"/>
              </a:endParaRPr>
            </a:p>
          </p:txBody>
        </p:sp>
        <p:cxnSp>
          <p:nvCxnSpPr>
            <p:cNvPr id="24" name="ตัวเชื่อมต่อตรง 23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714348" y="4357694"/>
            <a:ext cx="81660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Source port :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หมายเลข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ของผู้ส่ง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Destination port :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หมายเลข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ของผู้รับ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Length :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บอกความยาวของ ข้อมูล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UDP header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Checksum :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ตรวจสอบถูกต้องของ ข้อมูล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UDP header</a:t>
            </a:r>
            <a:endParaRPr lang="th-TH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UDP header </a:t>
            </a:r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มีขนาดแค่ 8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bytes </a:t>
            </a:r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เท่านั้น</a:t>
            </a:r>
          </a:p>
          <a:p>
            <a:pPr>
              <a:buNone/>
            </a:pPr>
            <a:endParaRPr lang="th-TH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เป็น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protocol </a:t>
            </a:r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ที่เรียบง่าย มีเพียง</a:t>
            </a:r>
          </a:p>
          <a:p>
            <a:pPr lvl="1"/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หมายเลข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ของผู้รับ และ ผู้ส่ง</a:t>
            </a:r>
          </a:p>
          <a:p>
            <a:pPr lvl="1"/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ขนาดของข้อมูล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 header</a:t>
            </a:r>
          </a:p>
          <a:p>
            <a:pPr lvl="1"/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และ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checksum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เพื่อตรวจสอบความถูกต้องของข้อมูล</a:t>
            </a:r>
          </a:p>
          <a:p>
            <a:pPr lvl="1">
              <a:buNone/>
            </a:pPr>
            <a:endParaRPr lang="th-TH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ไม่มีการรับรองว่า ข้อมูลจะไปถึงผู้รับหรือไม่</a:t>
            </a:r>
          </a:p>
          <a:p>
            <a:pPr>
              <a:buNone/>
            </a:pPr>
            <a:endParaRPr lang="th-TH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h-TH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เมื่อข้อมูลสูญหาย จะเป็นหน้าที่ของโปรแกรมเมอร์ที่พัฒนาโปรแกรมต้องทำการตรวจสอบ ด้วยตัวเอง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port </a:t>
            </a:r>
            <a:r>
              <a:rPr lang="th-TH" dirty="0" smtClean="0"/>
              <a:t>ที่ใช้</a:t>
            </a:r>
            <a:r>
              <a:rPr lang="en-US" dirty="0" smtClean="0"/>
              <a:t> UDP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Echo		port  7	</a:t>
            </a:r>
            <a:r>
              <a:rPr lang="th-TH" dirty="0" smtClean="0"/>
              <a:t>สะท้อน </a:t>
            </a:r>
            <a:r>
              <a:rPr lang="en-US" dirty="0" smtClean="0"/>
              <a:t>datagram </a:t>
            </a:r>
            <a:r>
              <a:rPr lang="th-TH" dirty="0" smtClean="0"/>
              <a:t>กลับ</a:t>
            </a:r>
            <a:endParaRPr lang="en-US" dirty="0" smtClean="0"/>
          </a:p>
          <a:p>
            <a:pPr lvl="1"/>
            <a:r>
              <a:rPr lang="en-US" dirty="0" smtClean="0"/>
              <a:t>Discard	port 9		</a:t>
            </a:r>
            <a:r>
              <a:rPr lang="th-TH" dirty="0" smtClean="0"/>
              <a:t>กำจัด </a:t>
            </a:r>
            <a:r>
              <a:rPr lang="en-US" dirty="0" smtClean="0"/>
              <a:t>datagram </a:t>
            </a:r>
            <a:endParaRPr lang="fr-FR" dirty="0" smtClean="0"/>
          </a:p>
          <a:p>
            <a:pPr lvl="1"/>
            <a:r>
              <a:rPr lang="fr-FR" dirty="0" err="1" smtClean="0"/>
              <a:t>Daytime</a:t>
            </a:r>
            <a:r>
              <a:rPr lang="fr-FR" dirty="0" smtClean="0"/>
              <a:t>	port 13	</a:t>
            </a:r>
            <a:r>
              <a:rPr lang="th-TH" dirty="0" smtClean="0"/>
              <a:t>รายงานเวลาของ</a:t>
            </a:r>
            <a:r>
              <a:rPr lang="th-TH" dirty="0" err="1" smtClean="0"/>
              <a:t>เคริ่</a:t>
            </a:r>
            <a:r>
              <a:rPr lang="th-TH" dirty="0" smtClean="0"/>
              <a:t>อง</a:t>
            </a:r>
          </a:p>
          <a:p>
            <a:pPr lvl="1"/>
            <a:r>
              <a:rPr lang="en-US" dirty="0" smtClean="0"/>
              <a:t>Domain	port 53	</a:t>
            </a:r>
            <a:r>
              <a:rPr lang="th-TH" dirty="0" smtClean="0"/>
              <a:t>บริการระบบโดเมน</a:t>
            </a:r>
          </a:p>
          <a:p>
            <a:pPr lvl="1"/>
            <a:r>
              <a:rPr lang="en-US" dirty="0" err="1" smtClean="0"/>
              <a:t>Ntp</a:t>
            </a:r>
            <a:r>
              <a:rPr lang="en-US" dirty="0" smtClean="0"/>
              <a:t>		port 123	</a:t>
            </a:r>
            <a:r>
              <a:rPr lang="th-TH" dirty="0" smtClean="0"/>
              <a:t>เข้าจังหวะวันเวลาเครื่องในเครื่องข่าย</a:t>
            </a:r>
          </a:p>
          <a:p>
            <a:pPr lvl="1"/>
            <a:r>
              <a:rPr lang="en-US" dirty="0" err="1" smtClean="0"/>
              <a:t>Snmp</a:t>
            </a:r>
            <a:r>
              <a:rPr lang="en-US" dirty="0" smtClean="0"/>
              <a:t>		port 161</a:t>
            </a:r>
            <a:r>
              <a:rPr lang="fr-FR" dirty="0" smtClean="0"/>
              <a:t>	</a:t>
            </a:r>
            <a:r>
              <a:rPr lang="th-TH" dirty="0" smtClean="0"/>
              <a:t>บริการจัดการเครือข่าย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00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1E 58 80 21 89 00 1D   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E0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68 F3 CD 08 00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45 00 </a:t>
            </a:r>
          </a:p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00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3B C3 E9 00 00 80 11   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F3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74 C0 A8 01 02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C0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A8 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01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01 07 D5 00 35 00 27   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buNone/>
            </a:pPr>
            <a:r>
              <a:rPr lang="th-TH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2F 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fr-F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ข้อมูลข้างต้นคือจับสัญญาณข้อมูลตั้งแต่ชั้น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datalink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จนถึงชั้น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transport </a:t>
            </a:r>
            <a:r>
              <a:rPr lang="th-TH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จงอธิบายว่ารายละเอียดว่าทราบอะไรบ้างจากข้อมูลนี้</a:t>
            </a:r>
            <a:endParaRPr lang="th-TH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Header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643042" y="1928802"/>
            <a:ext cx="1428760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Preamble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071802" y="1928802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Dst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500562" y="1928802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Src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929322" y="1928802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Type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2928934"/>
            <a:ext cx="80724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</a:rPr>
              <a:t>Preamble</a:t>
            </a:r>
            <a:r>
              <a:rPr lang="en-US" sz="2400" dirty="0" smtClean="0">
                <a:latin typeface="Verdana" pitchFamily="34" charset="0"/>
              </a:rPr>
              <a:t>  (8 bytes)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err="1" smtClean="0">
                <a:latin typeface="Verdana" pitchFamily="34" charset="0"/>
              </a:rPr>
              <a:t>Dst</a:t>
            </a:r>
            <a:r>
              <a:rPr lang="en-US" sz="2400" b="1" dirty="0" smtClean="0">
                <a:latin typeface="Verdana" pitchFamily="34" charset="0"/>
              </a:rPr>
              <a:t> MAC : </a:t>
            </a:r>
            <a:r>
              <a:rPr lang="en-US" sz="2400" dirty="0" smtClean="0">
                <a:latin typeface="Verdana" pitchFamily="34" charset="0"/>
              </a:rPr>
              <a:t>MAC address </a:t>
            </a:r>
            <a:r>
              <a:rPr lang="th-TH" sz="2400" dirty="0" smtClean="0">
                <a:latin typeface="Verdana" pitchFamily="34" charset="0"/>
              </a:rPr>
              <a:t>ของเครื่องปลายทาง </a:t>
            </a:r>
            <a:r>
              <a:rPr lang="en-US" sz="2400" dirty="0" smtClean="0">
                <a:latin typeface="Verdana" pitchFamily="34" charset="0"/>
              </a:rPr>
              <a:t>(6 bytes)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err="1" smtClean="0">
                <a:latin typeface="Verdana" pitchFamily="34" charset="0"/>
              </a:rPr>
              <a:t>Src</a:t>
            </a:r>
            <a:r>
              <a:rPr lang="en-US" sz="2400" b="1" dirty="0" smtClean="0">
                <a:latin typeface="Verdana" pitchFamily="34" charset="0"/>
              </a:rPr>
              <a:t> MAC : </a:t>
            </a:r>
            <a:r>
              <a:rPr lang="en-US" sz="2400" dirty="0" smtClean="0">
                <a:latin typeface="Verdana" pitchFamily="34" charset="0"/>
              </a:rPr>
              <a:t>MAC address </a:t>
            </a:r>
            <a:r>
              <a:rPr lang="th-TH" sz="2400" dirty="0" smtClean="0">
                <a:latin typeface="Verdana" pitchFamily="34" charset="0"/>
              </a:rPr>
              <a:t>ของเครื่องต้นทาง </a:t>
            </a:r>
            <a:r>
              <a:rPr lang="en-US" sz="2400" dirty="0" smtClean="0">
                <a:latin typeface="Verdana" pitchFamily="34" charset="0"/>
              </a:rPr>
              <a:t>(6 bytes)</a:t>
            </a: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Verdana" pitchFamily="34" charset="0"/>
              </a:rPr>
              <a:t>Type</a:t>
            </a:r>
            <a:r>
              <a:rPr lang="en-US" sz="2400" dirty="0" smtClean="0">
                <a:latin typeface="Verdana" pitchFamily="34" charset="0"/>
              </a:rPr>
              <a:t> (2 bytes) : </a:t>
            </a:r>
            <a:r>
              <a:rPr lang="th-TH" sz="2400" dirty="0" smtClean="0">
                <a:latin typeface="Verdana" pitchFamily="34" charset="0"/>
              </a:rPr>
              <a:t>ใช้บอก </a:t>
            </a:r>
            <a:r>
              <a:rPr lang="en-US" sz="2400" dirty="0" smtClean="0">
                <a:latin typeface="Verdana" pitchFamily="34" charset="0"/>
              </a:rPr>
              <a:t>protocol </a:t>
            </a:r>
            <a:r>
              <a:rPr lang="th-TH" sz="2400" dirty="0" smtClean="0">
                <a:latin typeface="Verdana" pitchFamily="34" charset="0"/>
              </a:rPr>
              <a:t>ของชั้น </a:t>
            </a:r>
            <a:r>
              <a:rPr lang="en-US" sz="2400" dirty="0" smtClean="0">
                <a:latin typeface="Verdana" pitchFamily="34" charset="0"/>
              </a:rPr>
              <a:t>network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Verdana" pitchFamily="34" charset="0"/>
              </a:rPr>
              <a:t>0x0800 Internet Protocol, Version 4 (</a:t>
            </a:r>
            <a:r>
              <a:rPr lang="en-US" sz="2400" dirty="0" smtClean="0">
                <a:latin typeface="Verdana" pitchFamily="34" charset="0"/>
                <a:hlinkClick r:id="rId2" tooltip="IPv4"/>
              </a:rPr>
              <a:t>IPv4</a:t>
            </a:r>
            <a:r>
              <a:rPr lang="en-US" sz="2400" dirty="0" smtClean="0">
                <a:latin typeface="Verdana" pitchFamily="34" charset="0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Verdana" pitchFamily="34" charset="0"/>
              </a:rPr>
              <a:t>0x0806 Address Resolution Protocol (</a:t>
            </a:r>
            <a:r>
              <a:rPr lang="en-US" sz="2400" dirty="0" smtClean="0">
                <a:latin typeface="Verdana" pitchFamily="34" charset="0"/>
                <a:hlinkClick r:id="rId3" tooltip="Address Resolution Protocol"/>
              </a:rPr>
              <a:t>ARP</a:t>
            </a:r>
            <a:r>
              <a:rPr lang="en-US" sz="2400" dirty="0" smtClean="0">
                <a:latin typeface="Verdana" pitchFamily="34" charset="0"/>
              </a:rPr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Verdana" pitchFamily="34" charset="0"/>
              </a:rPr>
              <a:t>0x8035 Reverse Address Resolution Protocol (</a:t>
            </a:r>
            <a:r>
              <a:rPr lang="en-US" sz="2400" dirty="0" smtClean="0">
                <a:latin typeface="Verdana" pitchFamily="34" charset="0"/>
                <a:hlinkClick r:id="rId4" tooltip="RARP"/>
              </a:rPr>
              <a:t>RARP</a:t>
            </a:r>
            <a:r>
              <a:rPr lang="en-US" sz="2400" dirty="0" smtClean="0">
                <a:latin typeface="Verdana" pitchFamily="34" charset="0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Verdana" pitchFamily="34" charset="0"/>
              </a:rPr>
              <a:t>0x8137 Novell </a:t>
            </a:r>
            <a:r>
              <a:rPr lang="en-US" sz="2400" dirty="0" smtClean="0">
                <a:latin typeface="Verdana" pitchFamily="34" charset="0"/>
                <a:hlinkClick r:id="rId5" tooltip="IPX"/>
              </a:rPr>
              <a:t>IPX</a:t>
            </a:r>
            <a:r>
              <a:rPr lang="en-US" sz="2400" dirty="0" smtClean="0">
                <a:latin typeface="Verdana" pitchFamily="34" charset="0"/>
              </a:rPr>
              <a:t> (alt)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latin typeface="Verdana" pitchFamily="34" charset="0"/>
              </a:rPr>
              <a:t>0x86DD Internet Protocol, Version 6 (</a:t>
            </a:r>
            <a:r>
              <a:rPr lang="en-US" sz="2400" dirty="0" smtClean="0">
                <a:latin typeface="Verdana" pitchFamily="34" charset="0"/>
                <a:hlinkClick r:id="rId6" tooltip="IPv6"/>
              </a:rPr>
              <a:t>IPv6</a:t>
            </a:r>
            <a:r>
              <a:rPr lang="en-US" sz="2400" dirty="0" smtClean="0">
                <a:latin typeface="Verdana" pitchFamily="34" charset="0"/>
              </a:rPr>
              <a:t>)</a:t>
            </a:r>
            <a:endParaRPr lang="th-TH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Ethernet Header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Verdana" pitchFamily="34" charset="0"/>
            </a:endParaRPr>
          </a:p>
          <a:p>
            <a:endParaRPr lang="en-US" dirty="0" smtClean="0">
              <a:latin typeface="Verdana" pitchFamily="34" charset="0"/>
            </a:endParaRPr>
          </a:p>
          <a:p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       00 1E 58 80 21 89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</a:rPr>
              <a:t>00 1D</a:t>
            </a:r>
            <a:r>
              <a:rPr lang="en-US" dirty="0" smtClean="0">
                <a:latin typeface="Verdana" pitchFamily="34" charset="0"/>
              </a:rPr>
              <a:t>     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     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</a:rPr>
              <a:t>E0 68 F3 CD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08 00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r>
              <a:rPr lang="en-US" sz="2800" b="1" dirty="0" smtClean="0">
                <a:latin typeface="Verdana" pitchFamily="34" charset="0"/>
              </a:rPr>
              <a:t>Destination MAC : </a:t>
            </a:r>
            <a:r>
              <a:rPr lang="en-US" sz="2800" dirty="0" smtClean="0">
                <a:latin typeface="Verdana" pitchFamily="34" charset="0"/>
              </a:rPr>
              <a:t>00:1E:58:80:21:89</a:t>
            </a:r>
          </a:p>
          <a:p>
            <a:r>
              <a:rPr lang="en-US" sz="2800" b="1" dirty="0" smtClean="0">
                <a:latin typeface="Verdana" pitchFamily="34" charset="0"/>
              </a:rPr>
              <a:t>Source MAC :  </a:t>
            </a:r>
            <a:r>
              <a:rPr lang="en-US" sz="2800" dirty="0" smtClean="0">
                <a:latin typeface="Verdana" pitchFamily="34" charset="0"/>
              </a:rPr>
              <a:t>00:1D:E0:68:F3:CD</a:t>
            </a:r>
          </a:p>
          <a:p>
            <a:r>
              <a:rPr lang="en-US" sz="2800" b="1" dirty="0" smtClean="0">
                <a:latin typeface="Verdana" pitchFamily="34" charset="0"/>
              </a:rPr>
              <a:t>Type :</a:t>
            </a:r>
            <a:r>
              <a:rPr lang="en-US" sz="2800" dirty="0" smtClean="0">
                <a:latin typeface="Verdana" pitchFamily="34" charset="0"/>
              </a:rPr>
              <a:t> 0x0800  -&gt; IP protocol</a:t>
            </a:r>
            <a:endParaRPr lang="th-TH" sz="28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43042" y="1928802"/>
            <a:ext cx="1428760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Preamble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71802" y="1928802"/>
            <a:ext cx="1428760" cy="8572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Dst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00562" y="1928802"/>
            <a:ext cx="1428760" cy="8572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Src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929322" y="1928802"/>
            <a:ext cx="1428760" cy="85725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Type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1571612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bytes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157161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bytes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157161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bytes</a:t>
            </a:r>
            <a:endParaRPr lang="th-TH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12" y="1571612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bytes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TCP/IP Reference Model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214414" y="521495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Network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Interface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14414" y="4143380"/>
            <a:ext cx="3786214" cy="10715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Internetwork</a:t>
            </a:r>
            <a:endParaRPr lang="th-TH" sz="28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214414" y="307181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Transport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214414" y="2000240"/>
            <a:ext cx="3786214" cy="10715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Application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5286380" y="550070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>
            <a:off x="5214942" y="450057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5214942" y="3429000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>
            <a:off x="5214942" y="2285992"/>
            <a:ext cx="642942" cy="428628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/>
          <p:cNvSpPr txBox="1"/>
          <p:nvPr/>
        </p:nvSpPr>
        <p:spPr>
          <a:xfrm>
            <a:off x="6072198" y="2285992"/>
            <a:ext cx="2715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Telnet, FTP, DNS, …</a:t>
            </a:r>
            <a:endParaRPr lang="th-TH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3429000"/>
            <a:ext cx="139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TCP, UDP</a:t>
            </a:r>
            <a:endParaRPr lang="th-TH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500570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IP</a:t>
            </a:r>
            <a:endParaRPr lang="th-TH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15074" y="5500702"/>
            <a:ext cx="130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Ethernet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หน้าที่หลักของ </a:t>
            </a:r>
            <a:r>
              <a:rPr lang="en-US" dirty="0" smtClean="0"/>
              <a:t>IP </a:t>
            </a:r>
            <a:r>
              <a:rPr lang="th-TH" dirty="0" smtClean="0"/>
              <a:t>คือ </a:t>
            </a:r>
          </a:p>
          <a:p>
            <a:pPr lvl="1"/>
            <a:r>
              <a:rPr lang="th-TH" dirty="0" smtClean="0"/>
              <a:t>จัดขนาดข้อมูลที่เหมาะสมในการส่งข้อมูล</a:t>
            </a:r>
          </a:p>
          <a:p>
            <a:pPr lvl="1"/>
            <a:r>
              <a:rPr lang="th-TH" dirty="0" smtClean="0"/>
              <a:t>การเลือกเส้นทางในการส่งข้อมูล</a:t>
            </a:r>
          </a:p>
          <a:p>
            <a:r>
              <a:rPr lang="th-TH" dirty="0" smtClean="0"/>
              <a:t>ข้อมูลที่ </a:t>
            </a:r>
            <a:r>
              <a:rPr lang="en-US" dirty="0" smtClean="0"/>
              <a:t>IP </a:t>
            </a:r>
            <a:r>
              <a:rPr lang="th-TH" dirty="0" smtClean="0"/>
              <a:t>ทำการจัดส่งเรียกว่า </a:t>
            </a:r>
            <a:r>
              <a:rPr lang="en-US" dirty="0" smtClean="0"/>
              <a:t>datagram </a:t>
            </a:r>
            <a:r>
              <a:rPr lang="th-TH" dirty="0" smtClean="0"/>
              <a:t>ซึ่งมีคุณลักษณะคือ</a:t>
            </a:r>
          </a:p>
          <a:p>
            <a:pPr lvl="1"/>
            <a:r>
              <a:rPr lang="en-US" dirty="0" smtClean="0"/>
              <a:t>Unreliable </a:t>
            </a:r>
          </a:p>
          <a:p>
            <a:pPr lvl="2"/>
            <a:r>
              <a:rPr lang="en-US" dirty="0" smtClean="0"/>
              <a:t>IP </a:t>
            </a:r>
            <a:r>
              <a:rPr lang="th-TH" dirty="0" smtClean="0"/>
              <a:t>ไม่มีกลไกในการรับประกันว่า ข้อมูลที่ส่งไป จะไปถึงปลายทาง</a:t>
            </a:r>
          </a:p>
          <a:p>
            <a:pPr lvl="1"/>
            <a:r>
              <a:rPr lang="en-US" dirty="0" smtClean="0"/>
              <a:t>Connectionless</a:t>
            </a:r>
          </a:p>
          <a:p>
            <a:pPr lvl="2"/>
            <a:r>
              <a:rPr lang="th-TH" dirty="0" smtClean="0"/>
              <a:t>ไม่มีการสถาปนา </a:t>
            </a:r>
            <a:r>
              <a:rPr lang="en-US" dirty="0" smtClean="0"/>
              <a:t>(establish) </a:t>
            </a:r>
            <a:r>
              <a:rPr lang="th-TH" dirty="0" smtClean="0"/>
              <a:t>การเชื่อมโยงระหว่างต้นทางและปลายทางทำให้ไม่มีเส้นทางที่ตายตัวในการขนส่งข้อมูล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datagram</a:t>
            </a:r>
            <a:endParaRPr lang="th-TH" dirty="0"/>
          </a:p>
        </p:txBody>
      </p:sp>
      <p:grpSp>
        <p:nvGrpSpPr>
          <p:cNvPr id="28" name="กลุ่ม 27"/>
          <p:cNvGrpSpPr/>
          <p:nvPr/>
        </p:nvGrpSpPr>
        <p:grpSpPr>
          <a:xfrm>
            <a:off x="928662" y="1643050"/>
            <a:ext cx="7442070" cy="3786214"/>
            <a:chOff x="928662" y="1643050"/>
            <a:chExt cx="7442070" cy="3786214"/>
          </a:xfrm>
        </p:grpSpPr>
        <p:sp>
          <p:nvSpPr>
            <p:cNvPr id="4" name="สี่เหลี่ยมผืนผ้า 3"/>
            <p:cNvSpPr/>
            <p:nvPr/>
          </p:nvSpPr>
          <p:spPr>
            <a:xfrm>
              <a:off x="928662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Version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สี่เหลี่ยมผืนผ้า 4"/>
            <p:cNvSpPr/>
            <p:nvPr/>
          </p:nvSpPr>
          <p:spPr>
            <a:xfrm>
              <a:off x="1857356" y="2000240"/>
              <a:ext cx="928694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IHL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2786050" y="2000240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TOS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4643438" y="2000240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Total Length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สี่เหลี่ยมผืนผ้า 7"/>
            <p:cNvSpPr/>
            <p:nvPr/>
          </p:nvSpPr>
          <p:spPr>
            <a:xfrm>
              <a:off x="928662" y="2428868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Identification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4643438" y="2428868"/>
              <a:ext cx="714380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Flags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5357818" y="2428868"/>
              <a:ext cx="300039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Fragment Offset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928662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Time to Live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สี่เหลี่ยมผืนผ้า 11"/>
            <p:cNvSpPr/>
            <p:nvPr/>
          </p:nvSpPr>
          <p:spPr>
            <a:xfrm>
              <a:off x="2786050" y="2857496"/>
              <a:ext cx="1857388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Protocol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4643438" y="2857496"/>
              <a:ext cx="3714776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Header checksum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928662" y="3286124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Source IP address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สี่เหลี่ยมผืนผ้า 15"/>
            <p:cNvSpPr/>
            <p:nvPr/>
          </p:nvSpPr>
          <p:spPr>
            <a:xfrm>
              <a:off x="928662" y="3714752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Destination IP address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สี่เหลี่ยมผืนผ้า 16"/>
            <p:cNvSpPr/>
            <p:nvPr/>
          </p:nvSpPr>
          <p:spPr>
            <a:xfrm>
              <a:off x="928662" y="4143380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Options                                                       Padding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928662" y="4572008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Data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สี่เหลี่ยมผืนผ้า 18"/>
            <p:cNvSpPr/>
            <p:nvPr/>
          </p:nvSpPr>
          <p:spPr>
            <a:xfrm>
              <a:off x="928662" y="5000636"/>
              <a:ext cx="7429552" cy="42862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.</a:t>
              </a:r>
              <a:endParaRPr lang="th-TH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28662" y="164305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14810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th-TH" dirty="0">
                <a:latin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29586" y="16430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31</a:t>
              </a:r>
              <a:endParaRPr lang="th-TH" dirty="0">
                <a:latin typeface="Arial" pitchFamily="34" charset="0"/>
              </a:endParaRPr>
            </a:p>
          </p:txBody>
        </p:sp>
        <p:cxnSp>
          <p:nvCxnSpPr>
            <p:cNvPr id="25" name="ตัวเชื่อมต่อตรง 24"/>
            <p:cNvCxnSpPr/>
            <p:nvPr/>
          </p:nvCxnSpPr>
          <p:spPr>
            <a:xfrm rot="5400000" flipH="1" flipV="1">
              <a:off x="4499281" y="1858329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/>
            <p:nvPr/>
          </p:nvCxnSpPr>
          <p:spPr>
            <a:xfrm rot="5400000" flipH="1" flipV="1">
              <a:off x="785615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/>
            <p:nvPr/>
          </p:nvCxnSpPr>
          <p:spPr>
            <a:xfrm rot="5400000" flipH="1" flipV="1">
              <a:off x="8215167" y="1857535"/>
              <a:ext cx="288000" cy="190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1151</TotalTime>
  <Words>2519</Words>
  <Application>Microsoft Office PowerPoint</Application>
  <PresentationFormat>นำเสนอทางหน้าจอ (4:3)</PresentationFormat>
  <Paragraphs>911</Paragraphs>
  <Slides>47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47</vt:i4>
      </vt:variant>
    </vt:vector>
  </HeadingPairs>
  <TitlesOfParts>
    <vt:vector size="48" baseType="lpstr">
      <vt:lpstr>Module</vt:lpstr>
      <vt:lpstr>Protocol</vt:lpstr>
      <vt:lpstr>TCP/IP Reference Model</vt:lpstr>
      <vt:lpstr>MAC Address</vt:lpstr>
      <vt:lpstr>MAC Address</vt:lpstr>
      <vt:lpstr>Ethernet Header</vt:lpstr>
      <vt:lpstr>Example : Ethernet Header</vt:lpstr>
      <vt:lpstr>TCP/IP Reference Model</vt:lpstr>
      <vt:lpstr>IP</vt:lpstr>
      <vt:lpstr>IP datagram</vt:lpstr>
      <vt:lpstr>IP datagram</vt:lpstr>
      <vt:lpstr>IP datagram</vt:lpstr>
      <vt:lpstr>IP datagram</vt:lpstr>
      <vt:lpstr>IP datagram</vt:lpstr>
      <vt:lpstr>IP datagram</vt:lpstr>
      <vt:lpstr>IP datagram</vt:lpstr>
      <vt:lpstr>IP datagram</vt:lpstr>
      <vt:lpstr>การทำงานของ Identification, Flags, และ Fragment Offset</vt:lpstr>
      <vt:lpstr>IP datagram</vt:lpstr>
      <vt:lpstr>IP datagram</vt:lpstr>
      <vt:lpstr>IP datagram</vt:lpstr>
      <vt:lpstr>IP datagram</vt:lpstr>
      <vt:lpstr>IP datagram</vt:lpstr>
      <vt:lpstr>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Example : IP datagram</vt:lpstr>
      <vt:lpstr>Exercise 1</vt:lpstr>
      <vt:lpstr>TCP/IP Reference Model</vt:lpstr>
      <vt:lpstr>Port</vt:lpstr>
      <vt:lpstr>Well-Known Ports</vt:lpstr>
      <vt:lpstr>Example : service file</vt:lpstr>
      <vt:lpstr>Socket</vt:lpstr>
      <vt:lpstr>UDP (User Datagram Protocol)</vt:lpstr>
      <vt:lpstr>UDP (User Datagram Protocol)</vt:lpstr>
      <vt:lpstr>UDP</vt:lpstr>
      <vt:lpstr>ตัวอย่าง port ที่ใช้ UDP</vt:lpstr>
      <vt:lpstr>Exercise 2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IP/UDP/TCP </dc:title>
  <dc:creator>firehand</dc:creator>
  <cp:lastModifiedBy>WincoolV5</cp:lastModifiedBy>
  <cp:revision>87</cp:revision>
  <dcterms:created xsi:type="dcterms:W3CDTF">2008-11-04T02:00:39Z</dcterms:created>
  <dcterms:modified xsi:type="dcterms:W3CDTF">2008-11-09T01:41:30Z</dcterms:modified>
</cp:coreProperties>
</file>