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5" r:id="rId3"/>
    <p:sldId id="286" r:id="rId4"/>
    <p:sldId id="287" r:id="rId5"/>
    <p:sldId id="288" r:id="rId6"/>
    <p:sldId id="293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77" r:id="rId16"/>
    <p:sldId id="278" r:id="rId17"/>
    <p:sldId id="279" r:id="rId18"/>
    <p:sldId id="265" r:id="rId19"/>
    <p:sldId id="266" r:id="rId20"/>
    <p:sldId id="267" r:id="rId21"/>
    <p:sldId id="268" r:id="rId22"/>
    <p:sldId id="269" r:id="rId23"/>
    <p:sldId id="270" r:id="rId24"/>
    <p:sldId id="271" r:id="rId25"/>
    <p:sldId id="272" r:id="rId26"/>
    <p:sldId id="273" r:id="rId27"/>
    <p:sldId id="274" r:id="rId28"/>
    <p:sldId id="275" r:id="rId29"/>
    <p:sldId id="276" r:id="rId30"/>
    <p:sldId id="280" r:id="rId31"/>
    <p:sldId id="281" r:id="rId32"/>
    <p:sldId id="282" r:id="rId33"/>
    <p:sldId id="283" r:id="rId34"/>
    <p:sldId id="289" r:id="rId35"/>
    <p:sldId id="290" r:id="rId36"/>
    <p:sldId id="291" r:id="rId37"/>
    <p:sldId id="292" r:id="rId38"/>
    <p:sldId id="294" r:id="rId39"/>
    <p:sldId id="295" r:id="rId40"/>
    <p:sldId id="297" r:id="rId41"/>
    <p:sldId id="296" r:id="rId42"/>
    <p:sldId id="298" r:id="rId43"/>
    <p:sldId id="302" r:id="rId44"/>
    <p:sldId id="299" r:id="rId45"/>
    <p:sldId id="300" r:id="rId46"/>
    <p:sldId id="301" r:id="rId47"/>
    <p:sldId id="303" r:id="rId48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42" autoAdjust="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สี่เหลี่ยมผืนผ้า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th-TH" smtClean="0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11/9/2008</a:t>
            </a:fld>
            <a:endParaRPr lang="en-US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0" name="สี่เหลี่ยมผืนผ้า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11/9/2008</a:t>
            </a:fld>
            <a:endParaRPr lang="en-US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สี่เหลี่ยมผืนผ้า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สี่เหลี่ยมผืนผ้า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11/9/2008</a:t>
            </a:fld>
            <a:endParaRPr lang="en-US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11/9/2008</a:t>
            </a:fld>
            <a:endParaRPr lang="en-US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สี่เหลี่ยมผืนผ้า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สี่เหลี่ยมผืนผ้า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11/9/2008</a:t>
            </a:fld>
            <a:endParaRPr lang="en-US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11/9/2008</a:t>
            </a:fld>
            <a:endParaRPr lang="en-US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11/9/2008</a:t>
            </a:fld>
            <a:endParaRPr lang="en-US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11/9/2008</a:t>
            </a:fld>
            <a:endParaRPr lang="en-US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11/9/2008</a:t>
            </a:fld>
            <a:endParaRPr lang="en-US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11/9/2008</a:t>
            </a:fld>
            <a:endParaRPr lang="en-US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2" name="สี่เหลี่ยมผืนผ้า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สี่เหลี่ยมผืนผ้า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th-TH" smtClean="0"/>
              <a:t>คลิกไอคอนเพื่อเพิ่มรูปภาพ</a:t>
            </a:r>
            <a:endParaRPr kumimoji="0" lang="en-US" dirty="0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D7C3A134-F1C3-464B-BF47-54DC2DE08F52}" type="datetimeFigureOut">
              <a:rPr lang="en-US" smtClean="0"/>
              <a:pPr/>
              <a:t>11/9/2008</a:t>
            </a:fld>
            <a:endParaRPr lang="en-US" dirty="0"/>
          </a:p>
        </p:txBody>
      </p:sp>
      <p:sp>
        <p:nvSpPr>
          <p:cNvPr id="11" name="สี่เหลี่ยมผืนผ้า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สี่เหลี่ยมผืนผ้า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kumimoji="0" lang="en-US" dirty="0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สี่เหลี่ยมผืนผ้า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สี่เหลี่ยมผืนผ้า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ตัวยึดชื่อเรื่อง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 smtClean="0"/>
              <a:t>ระดับที่สอง</a:t>
            </a:r>
          </a:p>
          <a:p>
            <a:pPr lvl="2" eaLnBrk="1" latinLnBrk="0" hangingPunct="1"/>
            <a:r>
              <a:rPr kumimoji="0" lang="th-TH" smtClean="0"/>
              <a:t>ระดับที่สาม</a:t>
            </a:r>
          </a:p>
          <a:p>
            <a:pPr lvl="3" eaLnBrk="1" latinLnBrk="0" hangingPunct="1"/>
            <a:r>
              <a:rPr kumimoji="0" lang="th-TH" smtClean="0"/>
              <a:t>ระดับที่สี่</a:t>
            </a:r>
          </a:p>
          <a:p>
            <a:pPr lvl="4" eaLnBrk="1" latinLnBrk="0" hangingPunct="1"/>
            <a:r>
              <a:rPr kumimoji="0"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7C3A134-F1C3-464B-BF47-54DC2DE08F52}" type="datetimeFigureOut">
              <a:rPr lang="en-US" smtClean="0"/>
              <a:pPr/>
              <a:t>11/9/2008</a:t>
            </a:fld>
            <a:endParaRPr lang="en-US" dirty="0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kumimoji="0" lang="en-US" dirty="0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Address_Resolution_Protocol" TargetMode="External"/><Relationship Id="rId2" Type="http://schemas.openxmlformats.org/officeDocument/2006/relationships/hyperlink" Target="http://en.wikipedia.org/wiki/IPv4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IPv6" TargetMode="External"/><Relationship Id="rId5" Type="http://schemas.openxmlformats.org/officeDocument/2006/relationships/hyperlink" Target="http://en.wikipedia.org/wiki/IPX" TargetMode="External"/><Relationship Id="rId4" Type="http://schemas.openxmlformats.org/officeDocument/2006/relationships/hyperlink" Target="http://en.wikipedia.org/wiki/RARP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42910" y="1785926"/>
            <a:ext cx="8077200" cy="1673352"/>
          </a:xfrm>
        </p:spPr>
        <p:txBody>
          <a:bodyPr/>
          <a:lstStyle/>
          <a:p>
            <a:pPr algn="ctr"/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Protocol</a:t>
            </a:r>
            <a:endParaRPr lang="th-TH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000100" y="3500438"/>
            <a:ext cx="7077068" cy="1499616"/>
          </a:xfrm>
        </p:spPr>
        <p:txBody>
          <a:bodyPr/>
          <a:lstStyle/>
          <a:p>
            <a:pPr algn="r"/>
            <a:r>
              <a:rPr lang="en-US" dirty="0" smtClean="0"/>
              <a:t>352362 – Network operating systems and Protocols</a:t>
            </a:r>
          </a:p>
          <a:p>
            <a:pPr algn="r"/>
            <a:endParaRPr lang="en-US" dirty="0" smtClean="0"/>
          </a:p>
          <a:p>
            <a:pPr algn="r"/>
            <a:r>
              <a:rPr lang="en-US" dirty="0" err="1" smtClean="0"/>
              <a:t>Choopan</a:t>
            </a:r>
            <a:r>
              <a:rPr lang="en-US" dirty="0" smtClean="0"/>
              <a:t> </a:t>
            </a:r>
            <a:r>
              <a:rPr lang="en-US" dirty="0" err="1" smtClean="0"/>
              <a:t>Rattanapoka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 datagram</a:t>
            </a:r>
            <a:endParaRPr lang="th-TH" dirty="0"/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928662" y="2000240"/>
            <a:ext cx="928694" cy="428628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Version</a:t>
            </a:r>
            <a:endParaRPr lang="th-TH" b="1" dirty="0">
              <a:solidFill>
                <a:schemeClr val="tx1"/>
              </a:solidFill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1857356" y="2000240"/>
            <a:ext cx="928694" cy="4286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IHL</a:t>
            </a:r>
            <a:endParaRPr lang="th-TH" b="1" dirty="0">
              <a:solidFill>
                <a:schemeClr val="tx1"/>
              </a:solidFill>
            </a:endParaRPr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2786050" y="2000240"/>
            <a:ext cx="1857388" cy="4286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TOS</a:t>
            </a:r>
            <a:endParaRPr lang="th-TH" b="1" dirty="0">
              <a:solidFill>
                <a:schemeClr val="tx1"/>
              </a:solidFill>
            </a:endParaRPr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4643438" y="2000240"/>
            <a:ext cx="3714776" cy="4286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Total Length</a:t>
            </a:r>
            <a:endParaRPr lang="th-TH" b="1" dirty="0">
              <a:solidFill>
                <a:schemeClr val="tx1"/>
              </a:solidFill>
            </a:endParaRPr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928662" y="2428868"/>
            <a:ext cx="3714776" cy="4286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Identification</a:t>
            </a:r>
            <a:endParaRPr lang="th-TH" b="1" dirty="0">
              <a:solidFill>
                <a:schemeClr val="tx1"/>
              </a:solidFill>
            </a:endParaRPr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4643438" y="2428868"/>
            <a:ext cx="714380" cy="4286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Flags</a:t>
            </a:r>
            <a:endParaRPr lang="th-TH" b="1" dirty="0">
              <a:solidFill>
                <a:schemeClr val="tx1"/>
              </a:solidFill>
            </a:endParaRPr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5357818" y="2428868"/>
            <a:ext cx="3000396" cy="4286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Fragment Offset</a:t>
            </a:r>
            <a:endParaRPr lang="th-TH" b="1" dirty="0">
              <a:solidFill>
                <a:schemeClr val="tx1"/>
              </a:solidFill>
            </a:endParaRPr>
          </a:p>
        </p:txBody>
      </p:sp>
      <p:sp>
        <p:nvSpPr>
          <p:cNvPr id="11" name="สี่เหลี่ยมผืนผ้า 10"/>
          <p:cNvSpPr/>
          <p:nvPr/>
        </p:nvSpPr>
        <p:spPr>
          <a:xfrm>
            <a:off x="928662" y="2857496"/>
            <a:ext cx="1857388" cy="4286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Time to Live</a:t>
            </a:r>
            <a:endParaRPr lang="th-TH" b="1" dirty="0">
              <a:solidFill>
                <a:schemeClr val="tx1"/>
              </a:solidFill>
            </a:endParaRPr>
          </a:p>
        </p:txBody>
      </p:sp>
      <p:sp>
        <p:nvSpPr>
          <p:cNvPr id="12" name="สี่เหลี่ยมผืนผ้า 11"/>
          <p:cNvSpPr/>
          <p:nvPr/>
        </p:nvSpPr>
        <p:spPr>
          <a:xfrm>
            <a:off x="2786050" y="2857496"/>
            <a:ext cx="1857388" cy="4286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Protocol</a:t>
            </a:r>
            <a:endParaRPr lang="th-TH" b="1" dirty="0">
              <a:solidFill>
                <a:schemeClr val="tx1"/>
              </a:solidFill>
            </a:endParaRPr>
          </a:p>
        </p:txBody>
      </p:sp>
      <p:sp>
        <p:nvSpPr>
          <p:cNvPr id="14" name="สี่เหลี่ยมผืนผ้า 13"/>
          <p:cNvSpPr/>
          <p:nvPr/>
        </p:nvSpPr>
        <p:spPr>
          <a:xfrm>
            <a:off x="4643438" y="2857496"/>
            <a:ext cx="3714776" cy="4286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Header checksum</a:t>
            </a:r>
            <a:endParaRPr lang="th-TH" b="1" dirty="0">
              <a:solidFill>
                <a:schemeClr val="tx1"/>
              </a:solidFill>
            </a:endParaRPr>
          </a:p>
        </p:txBody>
      </p:sp>
      <p:sp>
        <p:nvSpPr>
          <p:cNvPr id="15" name="สี่เหลี่ยมผืนผ้า 14"/>
          <p:cNvSpPr/>
          <p:nvPr/>
        </p:nvSpPr>
        <p:spPr>
          <a:xfrm>
            <a:off x="928662" y="3286124"/>
            <a:ext cx="7429552" cy="4286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Source IP address</a:t>
            </a:r>
            <a:endParaRPr lang="th-TH" b="1" dirty="0">
              <a:solidFill>
                <a:schemeClr val="tx1"/>
              </a:solidFill>
            </a:endParaRPr>
          </a:p>
        </p:txBody>
      </p:sp>
      <p:sp>
        <p:nvSpPr>
          <p:cNvPr id="16" name="สี่เหลี่ยมผืนผ้า 15"/>
          <p:cNvSpPr/>
          <p:nvPr/>
        </p:nvSpPr>
        <p:spPr>
          <a:xfrm>
            <a:off x="928662" y="3714752"/>
            <a:ext cx="7429552" cy="4286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Destination IP address</a:t>
            </a:r>
            <a:endParaRPr lang="th-TH" b="1" dirty="0">
              <a:solidFill>
                <a:schemeClr val="tx1"/>
              </a:solidFill>
            </a:endParaRPr>
          </a:p>
        </p:txBody>
      </p:sp>
      <p:sp>
        <p:nvSpPr>
          <p:cNvPr id="17" name="สี่เหลี่ยมผืนผ้า 16"/>
          <p:cNvSpPr/>
          <p:nvPr/>
        </p:nvSpPr>
        <p:spPr>
          <a:xfrm>
            <a:off x="928662" y="4143380"/>
            <a:ext cx="7429552" cy="4286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Options                                                       Padding</a:t>
            </a:r>
            <a:endParaRPr lang="th-TH" b="1" dirty="0">
              <a:solidFill>
                <a:schemeClr val="tx1"/>
              </a:solidFill>
            </a:endParaRPr>
          </a:p>
        </p:txBody>
      </p:sp>
      <p:sp>
        <p:nvSpPr>
          <p:cNvPr id="18" name="สี่เหลี่ยมผืนผ้า 17"/>
          <p:cNvSpPr/>
          <p:nvPr/>
        </p:nvSpPr>
        <p:spPr>
          <a:xfrm>
            <a:off x="928662" y="4572008"/>
            <a:ext cx="7429552" cy="4286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Data</a:t>
            </a:r>
            <a:endParaRPr lang="th-TH" b="1" dirty="0">
              <a:solidFill>
                <a:schemeClr val="tx1"/>
              </a:solidFill>
            </a:endParaRPr>
          </a:p>
        </p:txBody>
      </p:sp>
      <p:sp>
        <p:nvSpPr>
          <p:cNvPr id="19" name="สี่เหลี่ยมผืนผ้า 18"/>
          <p:cNvSpPr/>
          <p:nvPr/>
        </p:nvSpPr>
        <p:spPr>
          <a:xfrm>
            <a:off x="928662" y="5000636"/>
            <a:ext cx="7429552" cy="4286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.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.</a:t>
            </a:r>
            <a:endParaRPr lang="th-TH" b="1" dirty="0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28662" y="164305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0</a:t>
            </a:r>
            <a:endParaRPr lang="th-TH" dirty="0">
              <a:latin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214810" y="164305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15</a:t>
            </a:r>
            <a:endParaRPr lang="th-TH" dirty="0">
              <a:latin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572000" y="164305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16</a:t>
            </a:r>
            <a:endParaRPr lang="th-TH" dirty="0">
              <a:latin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929586" y="164305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31</a:t>
            </a:r>
            <a:endParaRPr lang="th-TH" dirty="0">
              <a:latin typeface="Arial" pitchFamily="34" charset="0"/>
            </a:endParaRPr>
          </a:p>
        </p:txBody>
      </p:sp>
      <p:cxnSp>
        <p:nvCxnSpPr>
          <p:cNvPr id="25" name="ตัวเชื่อมต่อตรง 24"/>
          <p:cNvCxnSpPr/>
          <p:nvPr/>
        </p:nvCxnSpPr>
        <p:spPr>
          <a:xfrm rot="5400000" flipH="1" flipV="1">
            <a:off x="4499281" y="1858329"/>
            <a:ext cx="288000" cy="190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ตัวเชื่อมต่อตรง 25"/>
          <p:cNvCxnSpPr/>
          <p:nvPr/>
        </p:nvCxnSpPr>
        <p:spPr>
          <a:xfrm rot="5400000" flipH="1" flipV="1">
            <a:off x="785615" y="1857535"/>
            <a:ext cx="288000" cy="190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ตัวเชื่อมต่อตรง 26"/>
          <p:cNvCxnSpPr/>
          <p:nvPr/>
        </p:nvCxnSpPr>
        <p:spPr>
          <a:xfrm rot="5400000" flipH="1" flipV="1">
            <a:off x="8215167" y="1857535"/>
            <a:ext cx="288000" cy="190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928662" y="5643578"/>
            <a:ext cx="80010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Tahoma" pitchFamily="34" charset="0"/>
                <a:cs typeface="Tahoma" pitchFamily="34" charset="0"/>
              </a:rPr>
              <a:t>Version :  </a:t>
            </a:r>
            <a:r>
              <a:rPr lang="th-TH" sz="2000" dirty="0" smtClean="0">
                <a:latin typeface="Tahoma" pitchFamily="34" charset="0"/>
                <a:cs typeface="Tahoma" pitchFamily="34" charset="0"/>
              </a:rPr>
              <a:t>ขนาด 4 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bits  </a:t>
            </a:r>
            <a:endParaRPr lang="th-TH" sz="2000" dirty="0" smtClean="0">
              <a:latin typeface="Tahoma" pitchFamily="34" charset="0"/>
              <a:cs typeface="Tahoma" pitchFamily="34" charset="0"/>
            </a:endParaRPr>
          </a:p>
          <a:p>
            <a:r>
              <a:rPr lang="th-TH" sz="2000" dirty="0" smtClean="0">
                <a:latin typeface="Tahoma" pitchFamily="34" charset="0"/>
                <a:cs typeface="Tahoma" pitchFamily="34" charset="0"/>
              </a:rPr>
              <a:t>	ใช้บอก 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version </a:t>
            </a:r>
            <a:r>
              <a:rPr lang="th-TH" sz="2000" dirty="0" smtClean="0">
                <a:latin typeface="Tahoma" pitchFamily="34" charset="0"/>
                <a:cs typeface="Tahoma" pitchFamily="34" charset="0"/>
              </a:rPr>
              <a:t>ของ 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IP protocol </a:t>
            </a:r>
            <a:r>
              <a:rPr lang="th-TH" sz="2000" dirty="0" smtClean="0">
                <a:latin typeface="Tahoma" pitchFamily="34" charset="0"/>
                <a:cs typeface="Tahoma" pitchFamily="34" charset="0"/>
              </a:rPr>
              <a:t>ในปัจจุบันคือ </a:t>
            </a:r>
            <a:r>
              <a:rPr lang="en-US" sz="2000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version 4</a:t>
            </a:r>
            <a:endParaRPr lang="th-TH" sz="2000" dirty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 datagram</a:t>
            </a:r>
            <a:endParaRPr lang="th-TH" dirty="0"/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928662" y="2000240"/>
            <a:ext cx="928694" cy="4286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Version</a:t>
            </a:r>
            <a:endParaRPr lang="th-TH" b="1" dirty="0">
              <a:solidFill>
                <a:schemeClr val="tx1"/>
              </a:solidFill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1857356" y="2000240"/>
            <a:ext cx="928694" cy="428628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IHL</a:t>
            </a:r>
            <a:endParaRPr lang="th-TH" b="1" dirty="0">
              <a:solidFill>
                <a:schemeClr val="tx1"/>
              </a:solidFill>
            </a:endParaRPr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2786050" y="2000240"/>
            <a:ext cx="1857388" cy="4286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TOS</a:t>
            </a:r>
            <a:endParaRPr lang="th-TH" b="1" dirty="0">
              <a:solidFill>
                <a:schemeClr val="tx1"/>
              </a:solidFill>
            </a:endParaRPr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4643438" y="2000240"/>
            <a:ext cx="3714776" cy="4286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Total Length</a:t>
            </a:r>
            <a:endParaRPr lang="th-TH" b="1" dirty="0">
              <a:solidFill>
                <a:schemeClr val="tx1"/>
              </a:solidFill>
            </a:endParaRPr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928662" y="2428868"/>
            <a:ext cx="3714776" cy="4286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Identification</a:t>
            </a:r>
            <a:endParaRPr lang="th-TH" b="1" dirty="0">
              <a:solidFill>
                <a:schemeClr val="tx1"/>
              </a:solidFill>
            </a:endParaRPr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4643438" y="2428868"/>
            <a:ext cx="714380" cy="4286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Flags</a:t>
            </a:r>
            <a:endParaRPr lang="th-TH" b="1" dirty="0">
              <a:solidFill>
                <a:schemeClr val="tx1"/>
              </a:solidFill>
            </a:endParaRPr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5357818" y="2428868"/>
            <a:ext cx="3000396" cy="4286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Fragment Offset</a:t>
            </a:r>
            <a:endParaRPr lang="th-TH" b="1" dirty="0">
              <a:solidFill>
                <a:schemeClr val="tx1"/>
              </a:solidFill>
            </a:endParaRPr>
          </a:p>
        </p:txBody>
      </p:sp>
      <p:sp>
        <p:nvSpPr>
          <p:cNvPr id="11" name="สี่เหลี่ยมผืนผ้า 10"/>
          <p:cNvSpPr/>
          <p:nvPr/>
        </p:nvSpPr>
        <p:spPr>
          <a:xfrm>
            <a:off x="928662" y="2857496"/>
            <a:ext cx="1857388" cy="4286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Time to Live</a:t>
            </a:r>
            <a:endParaRPr lang="th-TH" b="1" dirty="0">
              <a:solidFill>
                <a:schemeClr val="tx1"/>
              </a:solidFill>
            </a:endParaRPr>
          </a:p>
        </p:txBody>
      </p:sp>
      <p:sp>
        <p:nvSpPr>
          <p:cNvPr id="12" name="สี่เหลี่ยมผืนผ้า 11"/>
          <p:cNvSpPr/>
          <p:nvPr/>
        </p:nvSpPr>
        <p:spPr>
          <a:xfrm>
            <a:off x="2786050" y="2857496"/>
            <a:ext cx="1857388" cy="4286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Protocol</a:t>
            </a:r>
            <a:endParaRPr lang="th-TH" b="1" dirty="0">
              <a:solidFill>
                <a:schemeClr val="tx1"/>
              </a:solidFill>
            </a:endParaRPr>
          </a:p>
        </p:txBody>
      </p:sp>
      <p:sp>
        <p:nvSpPr>
          <p:cNvPr id="14" name="สี่เหลี่ยมผืนผ้า 13"/>
          <p:cNvSpPr/>
          <p:nvPr/>
        </p:nvSpPr>
        <p:spPr>
          <a:xfrm>
            <a:off x="4643438" y="2857496"/>
            <a:ext cx="3714776" cy="4286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Header checksum</a:t>
            </a:r>
            <a:endParaRPr lang="th-TH" b="1" dirty="0">
              <a:solidFill>
                <a:schemeClr val="tx1"/>
              </a:solidFill>
            </a:endParaRPr>
          </a:p>
        </p:txBody>
      </p:sp>
      <p:sp>
        <p:nvSpPr>
          <p:cNvPr id="15" name="สี่เหลี่ยมผืนผ้า 14"/>
          <p:cNvSpPr/>
          <p:nvPr/>
        </p:nvSpPr>
        <p:spPr>
          <a:xfrm>
            <a:off x="928662" y="3286124"/>
            <a:ext cx="7429552" cy="4286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Source IP address</a:t>
            </a:r>
            <a:endParaRPr lang="th-TH" b="1" dirty="0">
              <a:solidFill>
                <a:schemeClr val="tx1"/>
              </a:solidFill>
            </a:endParaRPr>
          </a:p>
        </p:txBody>
      </p:sp>
      <p:sp>
        <p:nvSpPr>
          <p:cNvPr id="16" name="สี่เหลี่ยมผืนผ้า 15"/>
          <p:cNvSpPr/>
          <p:nvPr/>
        </p:nvSpPr>
        <p:spPr>
          <a:xfrm>
            <a:off x="928662" y="3714752"/>
            <a:ext cx="7429552" cy="4286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Destination IP address</a:t>
            </a:r>
            <a:endParaRPr lang="th-TH" b="1" dirty="0">
              <a:solidFill>
                <a:schemeClr val="tx1"/>
              </a:solidFill>
            </a:endParaRPr>
          </a:p>
        </p:txBody>
      </p:sp>
      <p:sp>
        <p:nvSpPr>
          <p:cNvPr id="17" name="สี่เหลี่ยมผืนผ้า 16"/>
          <p:cNvSpPr/>
          <p:nvPr/>
        </p:nvSpPr>
        <p:spPr>
          <a:xfrm>
            <a:off x="928662" y="4143380"/>
            <a:ext cx="7429552" cy="4286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Options                                                       Padding</a:t>
            </a:r>
            <a:endParaRPr lang="th-TH" b="1" dirty="0">
              <a:solidFill>
                <a:schemeClr val="tx1"/>
              </a:solidFill>
            </a:endParaRPr>
          </a:p>
        </p:txBody>
      </p:sp>
      <p:sp>
        <p:nvSpPr>
          <p:cNvPr id="18" name="สี่เหลี่ยมผืนผ้า 17"/>
          <p:cNvSpPr/>
          <p:nvPr/>
        </p:nvSpPr>
        <p:spPr>
          <a:xfrm>
            <a:off x="928662" y="4572008"/>
            <a:ext cx="7429552" cy="4286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Data</a:t>
            </a:r>
            <a:endParaRPr lang="th-TH" b="1" dirty="0">
              <a:solidFill>
                <a:schemeClr val="tx1"/>
              </a:solidFill>
            </a:endParaRPr>
          </a:p>
        </p:txBody>
      </p:sp>
      <p:sp>
        <p:nvSpPr>
          <p:cNvPr id="19" name="สี่เหลี่ยมผืนผ้า 18"/>
          <p:cNvSpPr/>
          <p:nvPr/>
        </p:nvSpPr>
        <p:spPr>
          <a:xfrm>
            <a:off x="928662" y="5000636"/>
            <a:ext cx="7429552" cy="4286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.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.</a:t>
            </a:r>
            <a:endParaRPr lang="th-TH" b="1" dirty="0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28662" y="164305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0</a:t>
            </a:r>
            <a:endParaRPr lang="th-TH" dirty="0">
              <a:latin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214810" y="164305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15</a:t>
            </a:r>
            <a:endParaRPr lang="th-TH" dirty="0">
              <a:latin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572000" y="164305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16</a:t>
            </a:r>
            <a:endParaRPr lang="th-TH" dirty="0">
              <a:latin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929586" y="164305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31</a:t>
            </a:r>
            <a:endParaRPr lang="th-TH" dirty="0">
              <a:latin typeface="Arial" pitchFamily="34" charset="0"/>
            </a:endParaRPr>
          </a:p>
        </p:txBody>
      </p:sp>
      <p:cxnSp>
        <p:nvCxnSpPr>
          <p:cNvPr id="25" name="ตัวเชื่อมต่อตรง 24"/>
          <p:cNvCxnSpPr/>
          <p:nvPr/>
        </p:nvCxnSpPr>
        <p:spPr>
          <a:xfrm rot="5400000" flipH="1" flipV="1">
            <a:off x="4499281" y="1858329"/>
            <a:ext cx="288000" cy="190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ตัวเชื่อมต่อตรง 25"/>
          <p:cNvCxnSpPr/>
          <p:nvPr/>
        </p:nvCxnSpPr>
        <p:spPr>
          <a:xfrm rot="5400000" flipH="1" flipV="1">
            <a:off x="785615" y="1857535"/>
            <a:ext cx="288000" cy="190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ตัวเชื่อมต่อตรง 26"/>
          <p:cNvCxnSpPr/>
          <p:nvPr/>
        </p:nvCxnSpPr>
        <p:spPr>
          <a:xfrm rot="5400000" flipH="1" flipV="1">
            <a:off x="8215167" y="1857535"/>
            <a:ext cx="288000" cy="190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928662" y="5643578"/>
            <a:ext cx="775956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Tahoma" pitchFamily="34" charset="0"/>
                <a:cs typeface="Tahoma" pitchFamily="34" charset="0"/>
              </a:rPr>
              <a:t>IHL (Internet Header Length) :  </a:t>
            </a:r>
            <a:r>
              <a:rPr lang="th-TH" sz="2000" dirty="0" smtClean="0">
                <a:latin typeface="Tahoma" pitchFamily="34" charset="0"/>
                <a:cs typeface="Tahoma" pitchFamily="34" charset="0"/>
              </a:rPr>
              <a:t>ขนาด 4 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bits  </a:t>
            </a:r>
            <a:endParaRPr lang="th-TH" sz="2000" dirty="0" smtClean="0">
              <a:latin typeface="Tahoma" pitchFamily="34" charset="0"/>
              <a:cs typeface="Tahoma" pitchFamily="34" charset="0"/>
            </a:endParaRPr>
          </a:p>
          <a:p>
            <a:r>
              <a:rPr lang="th-TH" sz="2000" dirty="0" smtClean="0">
                <a:latin typeface="Tahoma" pitchFamily="34" charset="0"/>
                <a:cs typeface="Tahoma" pitchFamily="34" charset="0"/>
              </a:rPr>
              <a:t>บอกความยาวเฉพาะส่วนหัวจาก 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version </a:t>
            </a:r>
            <a:r>
              <a:rPr lang="th-TH" sz="2000" dirty="0" smtClean="0">
                <a:latin typeface="Tahoma" pitchFamily="34" charset="0"/>
                <a:cs typeface="Tahoma" pitchFamily="34" charset="0"/>
              </a:rPr>
              <a:t>จนถึง 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byte </a:t>
            </a:r>
            <a:r>
              <a:rPr lang="th-TH" sz="2000" dirty="0" smtClean="0">
                <a:latin typeface="Tahoma" pitchFamily="34" charset="0"/>
                <a:cs typeface="Tahoma" pitchFamily="34" charset="0"/>
              </a:rPr>
              <a:t>สุดท้ายก่อนถึงข้อมูล</a:t>
            </a:r>
          </a:p>
          <a:p>
            <a:r>
              <a:rPr lang="th-TH" sz="2000" dirty="0" smtClean="0">
                <a:latin typeface="Tahoma" pitchFamily="34" charset="0"/>
                <a:cs typeface="Tahoma" pitchFamily="34" charset="0"/>
              </a:rPr>
              <a:t>ความยาวจริง คือ 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IHL * 4 bytes</a:t>
            </a:r>
            <a:endParaRPr lang="th-TH" sz="2000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 datagram</a:t>
            </a:r>
            <a:endParaRPr lang="th-TH" dirty="0"/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928662" y="2000240"/>
            <a:ext cx="928694" cy="4286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Version</a:t>
            </a:r>
            <a:endParaRPr lang="th-TH" b="1" dirty="0">
              <a:solidFill>
                <a:schemeClr val="tx1"/>
              </a:solidFill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1857356" y="2000240"/>
            <a:ext cx="928694" cy="4286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IHL</a:t>
            </a:r>
            <a:endParaRPr lang="th-TH" b="1" dirty="0">
              <a:solidFill>
                <a:schemeClr val="tx1"/>
              </a:solidFill>
            </a:endParaRPr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2786050" y="2000240"/>
            <a:ext cx="1857388" cy="428628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TOS</a:t>
            </a:r>
            <a:endParaRPr lang="th-TH" b="1" dirty="0">
              <a:solidFill>
                <a:schemeClr val="tx1"/>
              </a:solidFill>
            </a:endParaRPr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4643438" y="2000240"/>
            <a:ext cx="3714776" cy="4286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Total Length</a:t>
            </a:r>
            <a:endParaRPr lang="th-TH" b="1" dirty="0">
              <a:solidFill>
                <a:schemeClr val="tx1"/>
              </a:solidFill>
            </a:endParaRPr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928662" y="2428868"/>
            <a:ext cx="3714776" cy="4286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Identification</a:t>
            </a:r>
            <a:endParaRPr lang="th-TH" b="1" dirty="0">
              <a:solidFill>
                <a:schemeClr val="tx1"/>
              </a:solidFill>
            </a:endParaRPr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4643438" y="2428868"/>
            <a:ext cx="714380" cy="4286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Flags</a:t>
            </a:r>
            <a:endParaRPr lang="th-TH" b="1" dirty="0">
              <a:solidFill>
                <a:schemeClr val="tx1"/>
              </a:solidFill>
            </a:endParaRPr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5357818" y="2428868"/>
            <a:ext cx="3000396" cy="4286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Fragment Offset</a:t>
            </a:r>
            <a:endParaRPr lang="th-TH" b="1" dirty="0">
              <a:solidFill>
                <a:schemeClr val="tx1"/>
              </a:solidFill>
            </a:endParaRPr>
          </a:p>
        </p:txBody>
      </p:sp>
      <p:sp>
        <p:nvSpPr>
          <p:cNvPr id="11" name="สี่เหลี่ยมผืนผ้า 10"/>
          <p:cNvSpPr/>
          <p:nvPr/>
        </p:nvSpPr>
        <p:spPr>
          <a:xfrm>
            <a:off x="928662" y="2857496"/>
            <a:ext cx="1857388" cy="4286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Time to Live</a:t>
            </a:r>
            <a:endParaRPr lang="th-TH" b="1" dirty="0">
              <a:solidFill>
                <a:schemeClr val="tx1"/>
              </a:solidFill>
            </a:endParaRPr>
          </a:p>
        </p:txBody>
      </p:sp>
      <p:sp>
        <p:nvSpPr>
          <p:cNvPr id="12" name="สี่เหลี่ยมผืนผ้า 11"/>
          <p:cNvSpPr/>
          <p:nvPr/>
        </p:nvSpPr>
        <p:spPr>
          <a:xfrm>
            <a:off x="2786050" y="2857496"/>
            <a:ext cx="1857388" cy="4286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Protocol</a:t>
            </a:r>
            <a:endParaRPr lang="th-TH" b="1" dirty="0">
              <a:solidFill>
                <a:schemeClr val="tx1"/>
              </a:solidFill>
            </a:endParaRPr>
          </a:p>
        </p:txBody>
      </p:sp>
      <p:sp>
        <p:nvSpPr>
          <p:cNvPr id="14" name="สี่เหลี่ยมผืนผ้า 13"/>
          <p:cNvSpPr/>
          <p:nvPr/>
        </p:nvSpPr>
        <p:spPr>
          <a:xfrm>
            <a:off x="4643438" y="2857496"/>
            <a:ext cx="3714776" cy="4286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Header checksum</a:t>
            </a:r>
            <a:endParaRPr lang="th-TH" b="1" dirty="0">
              <a:solidFill>
                <a:schemeClr val="tx1"/>
              </a:solidFill>
            </a:endParaRPr>
          </a:p>
        </p:txBody>
      </p:sp>
      <p:sp>
        <p:nvSpPr>
          <p:cNvPr id="15" name="สี่เหลี่ยมผืนผ้า 14"/>
          <p:cNvSpPr/>
          <p:nvPr/>
        </p:nvSpPr>
        <p:spPr>
          <a:xfrm>
            <a:off x="928662" y="3286124"/>
            <a:ext cx="7429552" cy="4286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Source IP address</a:t>
            </a:r>
            <a:endParaRPr lang="th-TH" b="1" dirty="0">
              <a:solidFill>
                <a:schemeClr val="tx1"/>
              </a:solidFill>
            </a:endParaRPr>
          </a:p>
        </p:txBody>
      </p:sp>
      <p:sp>
        <p:nvSpPr>
          <p:cNvPr id="16" name="สี่เหลี่ยมผืนผ้า 15"/>
          <p:cNvSpPr/>
          <p:nvPr/>
        </p:nvSpPr>
        <p:spPr>
          <a:xfrm>
            <a:off x="928662" y="3714752"/>
            <a:ext cx="7429552" cy="4286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Destination IP address</a:t>
            </a:r>
            <a:endParaRPr lang="th-TH" b="1" dirty="0">
              <a:solidFill>
                <a:schemeClr val="tx1"/>
              </a:solidFill>
            </a:endParaRPr>
          </a:p>
        </p:txBody>
      </p:sp>
      <p:sp>
        <p:nvSpPr>
          <p:cNvPr id="17" name="สี่เหลี่ยมผืนผ้า 16"/>
          <p:cNvSpPr/>
          <p:nvPr/>
        </p:nvSpPr>
        <p:spPr>
          <a:xfrm>
            <a:off x="928662" y="4143380"/>
            <a:ext cx="7429552" cy="4286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Options                                                       Padding</a:t>
            </a:r>
            <a:endParaRPr lang="th-TH" b="1" dirty="0">
              <a:solidFill>
                <a:schemeClr val="tx1"/>
              </a:solidFill>
            </a:endParaRPr>
          </a:p>
        </p:txBody>
      </p:sp>
      <p:sp>
        <p:nvSpPr>
          <p:cNvPr id="18" name="สี่เหลี่ยมผืนผ้า 17"/>
          <p:cNvSpPr/>
          <p:nvPr/>
        </p:nvSpPr>
        <p:spPr>
          <a:xfrm>
            <a:off x="928662" y="4572008"/>
            <a:ext cx="7429552" cy="4286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Data</a:t>
            </a:r>
            <a:endParaRPr lang="th-TH" b="1" dirty="0">
              <a:solidFill>
                <a:schemeClr val="tx1"/>
              </a:solidFill>
            </a:endParaRPr>
          </a:p>
        </p:txBody>
      </p:sp>
      <p:sp>
        <p:nvSpPr>
          <p:cNvPr id="19" name="สี่เหลี่ยมผืนผ้า 18"/>
          <p:cNvSpPr/>
          <p:nvPr/>
        </p:nvSpPr>
        <p:spPr>
          <a:xfrm>
            <a:off x="928662" y="5000636"/>
            <a:ext cx="7429552" cy="4286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.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.</a:t>
            </a:r>
            <a:endParaRPr lang="th-TH" b="1" dirty="0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28662" y="164305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0</a:t>
            </a:r>
            <a:endParaRPr lang="th-TH" dirty="0">
              <a:latin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214810" y="164305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15</a:t>
            </a:r>
            <a:endParaRPr lang="th-TH" dirty="0">
              <a:latin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572000" y="164305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16</a:t>
            </a:r>
            <a:endParaRPr lang="th-TH" dirty="0">
              <a:latin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929586" y="164305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31</a:t>
            </a:r>
            <a:endParaRPr lang="th-TH" dirty="0">
              <a:latin typeface="Arial" pitchFamily="34" charset="0"/>
            </a:endParaRPr>
          </a:p>
        </p:txBody>
      </p:sp>
      <p:cxnSp>
        <p:nvCxnSpPr>
          <p:cNvPr id="25" name="ตัวเชื่อมต่อตรง 24"/>
          <p:cNvCxnSpPr/>
          <p:nvPr/>
        </p:nvCxnSpPr>
        <p:spPr>
          <a:xfrm rot="5400000" flipH="1" flipV="1">
            <a:off x="4499281" y="1858329"/>
            <a:ext cx="288000" cy="190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ตัวเชื่อมต่อตรง 25"/>
          <p:cNvCxnSpPr/>
          <p:nvPr/>
        </p:nvCxnSpPr>
        <p:spPr>
          <a:xfrm rot="5400000" flipH="1" flipV="1">
            <a:off x="785615" y="1857535"/>
            <a:ext cx="288000" cy="190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ตัวเชื่อมต่อตรง 26"/>
          <p:cNvCxnSpPr/>
          <p:nvPr/>
        </p:nvCxnSpPr>
        <p:spPr>
          <a:xfrm rot="5400000" flipH="1" flipV="1">
            <a:off x="8215167" y="1857535"/>
            <a:ext cx="288000" cy="190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928662" y="5643578"/>
            <a:ext cx="634180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Tahoma" pitchFamily="34" charset="0"/>
                <a:cs typeface="Tahoma" pitchFamily="34" charset="0"/>
              </a:rPr>
              <a:t>TOS (Type of Service):  </a:t>
            </a:r>
            <a:r>
              <a:rPr lang="th-TH" sz="2000" dirty="0" smtClean="0">
                <a:latin typeface="Tahoma" pitchFamily="34" charset="0"/>
                <a:cs typeface="Tahoma" pitchFamily="34" charset="0"/>
              </a:rPr>
              <a:t>ขนาด 8 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bits  </a:t>
            </a:r>
            <a:endParaRPr lang="th-TH" sz="2000" dirty="0" smtClean="0">
              <a:latin typeface="Tahoma" pitchFamily="34" charset="0"/>
              <a:cs typeface="Tahoma" pitchFamily="34" charset="0"/>
            </a:endParaRPr>
          </a:p>
          <a:p>
            <a:r>
              <a:rPr lang="th-TH" sz="2000" dirty="0" smtClean="0">
                <a:latin typeface="Tahoma" pitchFamily="34" charset="0"/>
                <a:cs typeface="Tahoma" pitchFamily="34" charset="0"/>
              </a:rPr>
              <a:t>กำหนดความสำคัญของข้อมูล แต่ปัจจุบันไม่ค่อยมีการใช้งาน</a:t>
            </a:r>
            <a:endParaRPr lang="th-TH" sz="2000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 datagram</a:t>
            </a:r>
            <a:endParaRPr lang="th-TH" dirty="0"/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928662" y="2000240"/>
            <a:ext cx="928694" cy="4286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Version</a:t>
            </a:r>
            <a:endParaRPr lang="th-TH" b="1" dirty="0">
              <a:solidFill>
                <a:schemeClr val="tx1"/>
              </a:solidFill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1857356" y="2000240"/>
            <a:ext cx="928694" cy="4286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IHL</a:t>
            </a:r>
            <a:endParaRPr lang="th-TH" b="1" dirty="0">
              <a:solidFill>
                <a:schemeClr val="tx1"/>
              </a:solidFill>
            </a:endParaRPr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2786050" y="2000240"/>
            <a:ext cx="1857388" cy="4286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TOS</a:t>
            </a:r>
            <a:endParaRPr lang="th-TH" b="1" dirty="0">
              <a:solidFill>
                <a:schemeClr val="tx1"/>
              </a:solidFill>
            </a:endParaRPr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4643438" y="2000240"/>
            <a:ext cx="3714776" cy="428628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Total Length</a:t>
            </a:r>
            <a:endParaRPr lang="th-TH" b="1" dirty="0">
              <a:solidFill>
                <a:schemeClr val="tx1"/>
              </a:solidFill>
            </a:endParaRPr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928662" y="2428868"/>
            <a:ext cx="3714776" cy="4286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Identification</a:t>
            </a:r>
            <a:endParaRPr lang="th-TH" b="1" dirty="0">
              <a:solidFill>
                <a:schemeClr val="tx1"/>
              </a:solidFill>
            </a:endParaRPr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4643438" y="2428868"/>
            <a:ext cx="714380" cy="4286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Flags</a:t>
            </a:r>
            <a:endParaRPr lang="th-TH" b="1" dirty="0">
              <a:solidFill>
                <a:schemeClr val="tx1"/>
              </a:solidFill>
            </a:endParaRPr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5357818" y="2428868"/>
            <a:ext cx="3000396" cy="4286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Fragment Offset</a:t>
            </a:r>
            <a:endParaRPr lang="th-TH" b="1" dirty="0">
              <a:solidFill>
                <a:schemeClr val="tx1"/>
              </a:solidFill>
            </a:endParaRPr>
          </a:p>
        </p:txBody>
      </p:sp>
      <p:sp>
        <p:nvSpPr>
          <p:cNvPr id="11" name="สี่เหลี่ยมผืนผ้า 10"/>
          <p:cNvSpPr/>
          <p:nvPr/>
        </p:nvSpPr>
        <p:spPr>
          <a:xfrm>
            <a:off x="928662" y="2857496"/>
            <a:ext cx="1857388" cy="4286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Time to Live</a:t>
            </a:r>
            <a:endParaRPr lang="th-TH" b="1" dirty="0">
              <a:solidFill>
                <a:schemeClr val="tx1"/>
              </a:solidFill>
            </a:endParaRPr>
          </a:p>
        </p:txBody>
      </p:sp>
      <p:sp>
        <p:nvSpPr>
          <p:cNvPr id="12" name="สี่เหลี่ยมผืนผ้า 11"/>
          <p:cNvSpPr/>
          <p:nvPr/>
        </p:nvSpPr>
        <p:spPr>
          <a:xfrm>
            <a:off x="2786050" y="2857496"/>
            <a:ext cx="1857388" cy="4286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Protocol</a:t>
            </a:r>
            <a:endParaRPr lang="th-TH" b="1" dirty="0">
              <a:solidFill>
                <a:schemeClr val="tx1"/>
              </a:solidFill>
            </a:endParaRPr>
          </a:p>
        </p:txBody>
      </p:sp>
      <p:sp>
        <p:nvSpPr>
          <p:cNvPr id="14" name="สี่เหลี่ยมผืนผ้า 13"/>
          <p:cNvSpPr/>
          <p:nvPr/>
        </p:nvSpPr>
        <p:spPr>
          <a:xfrm>
            <a:off x="4643438" y="2857496"/>
            <a:ext cx="3714776" cy="4286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Header checksum</a:t>
            </a:r>
            <a:endParaRPr lang="th-TH" b="1" dirty="0">
              <a:solidFill>
                <a:schemeClr val="tx1"/>
              </a:solidFill>
            </a:endParaRPr>
          </a:p>
        </p:txBody>
      </p:sp>
      <p:sp>
        <p:nvSpPr>
          <p:cNvPr id="15" name="สี่เหลี่ยมผืนผ้า 14"/>
          <p:cNvSpPr/>
          <p:nvPr/>
        </p:nvSpPr>
        <p:spPr>
          <a:xfrm>
            <a:off x="928662" y="3286124"/>
            <a:ext cx="7429552" cy="4286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Source IP address</a:t>
            </a:r>
            <a:endParaRPr lang="th-TH" b="1" dirty="0">
              <a:solidFill>
                <a:schemeClr val="tx1"/>
              </a:solidFill>
            </a:endParaRPr>
          </a:p>
        </p:txBody>
      </p:sp>
      <p:sp>
        <p:nvSpPr>
          <p:cNvPr id="16" name="สี่เหลี่ยมผืนผ้า 15"/>
          <p:cNvSpPr/>
          <p:nvPr/>
        </p:nvSpPr>
        <p:spPr>
          <a:xfrm>
            <a:off x="928662" y="3714752"/>
            <a:ext cx="7429552" cy="4286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Destination IP address</a:t>
            </a:r>
            <a:endParaRPr lang="th-TH" b="1" dirty="0">
              <a:solidFill>
                <a:schemeClr val="tx1"/>
              </a:solidFill>
            </a:endParaRPr>
          </a:p>
        </p:txBody>
      </p:sp>
      <p:sp>
        <p:nvSpPr>
          <p:cNvPr id="17" name="สี่เหลี่ยมผืนผ้า 16"/>
          <p:cNvSpPr/>
          <p:nvPr/>
        </p:nvSpPr>
        <p:spPr>
          <a:xfrm>
            <a:off x="928662" y="4143380"/>
            <a:ext cx="7429552" cy="4286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Options                                                       Padding</a:t>
            </a:r>
            <a:endParaRPr lang="th-TH" b="1" dirty="0">
              <a:solidFill>
                <a:schemeClr val="tx1"/>
              </a:solidFill>
            </a:endParaRPr>
          </a:p>
        </p:txBody>
      </p:sp>
      <p:sp>
        <p:nvSpPr>
          <p:cNvPr id="18" name="สี่เหลี่ยมผืนผ้า 17"/>
          <p:cNvSpPr/>
          <p:nvPr/>
        </p:nvSpPr>
        <p:spPr>
          <a:xfrm>
            <a:off x="928662" y="4572008"/>
            <a:ext cx="7429552" cy="4286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Data</a:t>
            </a:r>
            <a:endParaRPr lang="th-TH" b="1" dirty="0">
              <a:solidFill>
                <a:schemeClr val="tx1"/>
              </a:solidFill>
            </a:endParaRPr>
          </a:p>
        </p:txBody>
      </p:sp>
      <p:sp>
        <p:nvSpPr>
          <p:cNvPr id="19" name="สี่เหลี่ยมผืนผ้า 18"/>
          <p:cNvSpPr/>
          <p:nvPr/>
        </p:nvSpPr>
        <p:spPr>
          <a:xfrm>
            <a:off x="928662" y="5000636"/>
            <a:ext cx="7429552" cy="4286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.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.</a:t>
            </a:r>
            <a:endParaRPr lang="th-TH" b="1" dirty="0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28662" y="164305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0</a:t>
            </a:r>
            <a:endParaRPr lang="th-TH" dirty="0">
              <a:latin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214810" y="164305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15</a:t>
            </a:r>
            <a:endParaRPr lang="th-TH" dirty="0">
              <a:latin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572000" y="164305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16</a:t>
            </a:r>
            <a:endParaRPr lang="th-TH" dirty="0">
              <a:latin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929586" y="164305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31</a:t>
            </a:r>
            <a:endParaRPr lang="th-TH" dirty="0">
              <a:latin typeface="Arial" pitchFamily="34" charset="0"/>
            </a:endParaRPr>
          </a:p>
        </p:txBody>
      </p:sp>
      <p:cxnSp>
        <p:nvCxnSpPr>
          <p:cNvPr id="25" name="ตัวเชื่อมต่อตรง 24"/>
          <p:cNvCxnSpPr/>
          <p:nvPr/>
        </p:nvCxnSpPr>
        <p:spPr>
          <a:xfrm rot="5400000" flipH="1" flipV="1">
            <a:off x="4499281" y="1858329"/>
            <a:ext cx="288000" cy="190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ตัวเชื่อมต่อตรง 25"/>
          <p:cNvCxnSpPr/>
          <p:nvPr/>
        </p:nvCxnSpPr>
        <p:spPr>
          <a:xfrm rot="5400000" flipH="1" flipV="1">
            <a:off x="785615" y="1857535"/>
            <a:ext cx="288000" cy="190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ตัวเชื่อมต่อตรง 26"/>
          <p:cNvCxnSpPr/>
          <p:nvPr/>
        </p:nvCxnSpPr>
        <p:spPr>
          <a:xfrm rot="5400000" flipH="1" flipV="1">
            <a:off x="8215167" y="1857535"/>
            <a:ext cx="288000" cy="190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928662" y="5643578"/>
            <a:ext cx="662598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Tahoma" pitchFamily="34" charset="0"/>
                <a:cs typeface="Tahoma" pitchFamily="34" charset="0"/>
              </a:rPr>
              <a:t>Total Length : </a:t>
            </a:r>
            <a:r>
              <a:rPr lang="th-TH" sz="2000" dirty="0" smtClean="0">
                <a:latin typeface="Tahoma" pitchFamily="34" charset="0"/>
                <a:cs typeface="Tahoma" pitchFamily="34" charset="0"/>
              </a:rPr>
              <a:t>ขนาด 16 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bits  </a:t>
            </a:r>
            <a:endParaRPr lang="th-TH" sz="2000" dirty="0" smtClean="0">
              <a:latin typeface="Tahoma" pitchFamily="34" charset="0"/>
              <a:cs typeface="Tahoma" pitchFamily="34" charset="0"/>
            </a:endParaRPr>
          </a:p>
          <a:p>
            <a:r>
              <a:rPr lang="th-TH" sz="2000" dirty="0" smtClean="0">
                <a:latin typeface="Tahoma" pitchFamily="34" charset="0"/>
                <a:cs typeface="Tahoma" pitchFamily="34" charset="0"/>
              </a:rPr>
              <a:t>บอกถึงความยาวทั้งหมดของ 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datagram </a:t>
            </a:r>
            <a:endParaRPr lang="th-TH" sz="2000" dirty="0" smtClean="0">
              <a:latin typeface="Tahoma" pitchFamily="34" charset="0"/>
              <a:cs typeface="Tahoma" pitchFamily="34" charset="0"/>
            </a:endParaRPr>
          </a:p>
          <a:p>
            <a:r>
              <a:rPr lang="th-TH" sz="2000" dirty="0" smtClean="0">
                <a:latin typeface="Tahoma" pitchFamily="34" charset="0"/>
                <a:cs typeface="Tahoma" pitchFamily="34" charset="0"/>
              </a:rPr>
              <a:t>ทำให้ 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IP datagram </a:t>
            </a:r>
            <a:r>
              <a:rPr lang="th-TH" sz="2000" dirty="0" smtClean="0">
                <a:latin typeface="Tahoma" pitchFamily="34" charset="0"/>
                <a:cs typeface="Tahoma" pitchFamily="34" charset="0"/>
              </a:rPr>
              <a:t>มีขนาดมากสุดได้แค่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 2^16 - 1  = 65535</a:t>
            </a:r>
            <a:endParaRPr lang="th-TH" sz="2000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 datagram</a:t>
            </a:r>
            <a:endParaRPr lang="th-TH" dirty="0"/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928662" y="2000240"/>
            <a:ext cx="928694" cy="4286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Version</a:t>
            </a:r>
            <a:endParaRPr lang="th-TH" b="1" dirty="0">
              <a:solidFill>
                <a:schemeClr val="tx1"/>
              </a:solidFill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1857356" y="2000240"/>
            <a:ext cx="928694" cy="4286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IHL</a:t>
            </a:r>
            <a:endParaRPr lang="th-TH" b="1" dirty="0">
              <a:solidFill>
                <a:schemeClr val="tx1"/>
              </a:solidFill>
            </a:endParaRPr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2786050" y="2000240"/>
            <a:ext cx="1857388" cy="4286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TOS</a:t>
            </a:r>
            <a:endParaRPr lang="th-TH" b="1" dirty="0">
              <a:solidFill>
                <a:schemeClr val="tx1"/>
              </a:solidFill>
            </a:endParaRPr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4643438" y="2000240"/>
            <a:ext cx="3714776" cy="4286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Total Length</a:t>
            </a:r>
            <a:endParaRPr lang="th-TH" b="1" dirty="0">
              <a:solidFill>
                <a:schemeClr val="tx1"/>
              </a:solidFill>
            </a:endParaRPr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928662" y="2428868"/>
            <a:ext cx="3714776" cy="428628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Identification</a:t>
            </a:r>
            <a:endParaRPr lang="th-TH" b="1" dirty="0">
              <a:solidFill>
                <a:schemeClr val="tx1"/>
              </a:solidFill>
            </a:endParaRPr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4643438" y="2428868"/>
            <a:ext cx="714380" cy="4286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Flags</a:t>
            </a:r>
            <a:endParaRPr lang="th-TH" b="1" dirty="0">
              <a:solidFill>
                <a:schemeClr val="tx1"/>
              </a:solidFill>
            </a:endParaRPr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5357818" y="2428868"/>
            <a:ext cx="3000396" cy="4286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Fragment Offset</a:t>
            </a:r>
            <a:endParaRPr lang="th-TH" b="1" dirty="0">
              <a:solidFill>
                <a:schemeClr val="tx1"/>
              </a:solidFill>
            </a:endParaRPr>
          </a:p>
        </p:txBody>
      </p:sp>
      <p:sp>
        <p:nvSpPr>
          <p:cNvPr id="11" name="สี่เหลี่ยมผืนผ้า 10"/>
          <p:cNvSpPr/>
          <p:nvPr/>
        </p:nvSpPr>
        <p:spPr>
          <a:xfrm>
            <a:off x="928662" y="2857496"/>
            <a:ext cx="1857388" cy="4286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Time to Live</a:t>
            </a:r>
            <a:endParaRPr lang="th-TH" b="1" dirty="0">
              <a:solidFill>
                <a:schemeClr val="tx1"/>
              </a:solidFill>
            </a:endParaRPr>
          </a:p>
        </p:txBody>
      </p:sp>
      <p:sp>
        <p:nvSpPr>
          <p:cNvPr id="12" name="สี่เหลี่ยมผืนผ้า 11"/>
          <p:cNvSpPr/>
          <p:nvPr/>
        </p:nvSpPr>
        <p:spPr>
          <a:xfrm>
            <a:off x="2786050" y="2857496"/>
            <a:ext cx="1857388" cy="4286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Protocol</a:t>
            </a:r>
            <a:endParaRPr lang="th-TH" b="1" dirty="0">
              <a:solidFill>
                <a:schemeClr val="tx1"/>
              </a:solidFill>
            </a:endParaRPr>
          </a:p>
        </p:txBody>
      </p:sp>
      <p:sp>
        <p:nvSpPr>
          <p:cNvPr id="14" name="สี่เหลี่ยมผืนผ้า 13"/>
          <p:cNvSpPr/>
          <p:nvPr/>
        </p:nvSpPr>
        <p:spPr>
          <a:xfrm>
            <a:off x="4643438" y="2857496"/>
            <a:ext cx="3714776" cy="4286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Header checksum</a:t>
            </a:r>
            <a:endParaRPr lang="th-TH" b="1" dirty="0">
              <a:solidFill>
                <a:schemeClr val="tx1"/>
              </a:solidFill>
            </a:endParaRPr>
          </a:p>
        </p:txBody>
      </p:sp>
      <p:sp>
        <p:nvSpPr>
          <p:cNvPr id="15" name="สี่เหลี่ยมผืนผ้า 14"/>
          <p:cNvSpPr/>
          <p:nvPr/>
        </p:nvSpPr>
        <p:spPr>
          <a:xfrm>
            <a:off x="928662" y="3286124"/>
            <a:ext cx="7429552" cy="4286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Source IP address</a:t>
            </a:r>
            <a:endParaRPr lang="th-TH" b="1" dirty="0">
              <a:solidFill>
                <a:schemeClr val="tx1"/>
              </a:solidFill>
            </a:endParaRPr>
          </a:p>
        </p:txBody>
      </p:sp>
      <p:sp>
        <p:nvSpPr>
          <p:cNvPr id="16" name="สี่เหลี่ยมผืนผ้า 15"/>
          <p:cNvSpPr/>
          <p:nvPr/>
        </p:nvSpPr>
        <p:spPr>
          <a:xfrm>
            <a:off x="928662" y="3714752"/>
            <a:ext cx="7429552" cy="4286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Destination IP address</a:t>
            </a:r>
            <a:endParaRPr lang="th-TH" b="1" dirty="0">
              <a:solidFill>
                <a:schemeClr val="tx1"/>
              </a:solidFill>
            </a:endParaRPr>
          </a:p>
        </p:txBody>
      </p:sp>
      <p:sp>
        <p:nvSpPr>
          <p:cNvPr id="17" name="สี่เหลี่ยมผืนผ้า 16"/>
          <p:cNvSpPr/>
          <p:nvPr/>
        </p:nvSpPr>
        <p:spPr>
          <a:xfrm>
            <a:off x="928662" y="4143380"/>
            <a:ext cx="7429552" cy="4286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Options                                                       Padding</a:t>
            </a:r>
            <a:endParaRPr lang="th-TH" b="1" dirty="0">
              <a:solidFill>
                <a:schemeClr val="tx1"/>
              </a:solidFill>
            </a:endParaRPr>
          </a:p>
        </p:txBody>
      </p:sp>
      <p:sp>
        <p:nvSpPr>
          <p:cNvPr id="18" name="สี่เหลี่ยมผืนผ้า 17"/>
          <p:cNvSpPr/>
          <p:nvPr/>
        </p:nvSpPr>
        <p:spPr>
          <a:xfrm>
            <a:off x="928662" y="4572008"/>
            <a:ext cx="7429552" cy="4286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Data</a:t>
            </a:r>
            <a:endParaRPr lang="th-TH" b="1" dirty="0">
              <a:solidFill>
                <a:schemeClr val="tx1"/>
              </a:solidFill>
            </a:endParaRPr>
          </a:p>
        </p:txBody>
      </p:sp>
      <p:sp>
        <p:nvSpPr>
          <p:cNvPr id="19" name="สี่เหลี่ยมผืนผ้า 18"/>
          <p:cNvSpPr/>
          <p:nvPr/>
        </p:nvSpPr>
        <p:spPr>
          <a:xfrm>
            <a:off x="928662" y="5000636"/>
            <a:ext cx="7429552" cy="4286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.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.</a:t>
            </a:r>
            <a:endParaRPr lang="th-TH" b="1" dirty="0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28662" y="164305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0</a:t>
            </a:r>
            <a:endParaRPr lang="th-TH" dirty="0">
              <a:latin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214810" y="164305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15</a:t>
            </a:r>
            <a:endParaRPr lang="th-TH" dirty="0">
              <a:latin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572000" y="164305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16</a:t>
            </a:r>
            <a:endParaRPr lang="th-TH" dirty="0">
              <a:latin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929586" y="164305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31</a:t>
            </a:r>
            <a:endParaRPr lang="th-TH" dirty="0">
              <a:latin typeface="Arial" pitchFamily="34" charset="0"/>
            </a:endParaRPr>
          </a:p>
        </p:txBody>
      </p:sp>
      <p:cxnSp>
        <p:nvCxnSpPr>
          <p:cNvPr id="25" name="ตัวเชื่อมต่อตรง 24"/>
          <p:cNvCxnSpPr/>
          <p:nvPr/>
        </p:nvCxnSpPr>
        <p:spPr>
          <a:xfrm rot="5400000" flipH="1" flipV="1">
            <a:off x="4499281" y="1858329"/>
            <a:ext cx="288000" cy="190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ตัวเชื่อมต่อตรง 25"/>
          <p:cNvCxnSpPr/>
          <p:nvPr/>
        </p:nvCxnSpPr>
        <p:spPr>
          <a:xfrm rot="5400000" flipH="1" flipV="1">
            <a:off x="785615" y="1857535"/>
            <a:ext cx="288000" cy="190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ตัวเชื่อมต่อตรง 26"/>
          <p:cNvCxnSpPr/>
          <p:nvPr/>
        </p:nvCxnSpPr>
        <p:spPr>
          <a:xfrm rot="5400000" flipH="1" flipV="1">
            <a:off x="8215167" y="1857535"/>
            <a:ext cx="288000" cy="190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2000232" y="5643578"/>
            <a:ext cx="47227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Tahoma" pitchFamily="34" charset="0"/>
                <a:cs typeface="Tahoma" pitchFamily="34" charset="0"/>
              </a:rPr>
              <a:t>Identification: </a:t>
            </a:r>
            <a:r>
              <a:rPr lang="th-TH" sz="2000" dirty="0" smtClean="0">
                <a:latin typeface="Tahoma" pitchFamily="34" charset="0"/>
                <a:cs typeface="Tahoma" pitchFamily="34" charset="0"/>
              </a:rPr>
              <a:t>ขนาด 16 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bits</a:t>
            </a:r>
            <a:endParaRPr lang="th-TH" sz="2000" dirty="0" smtClean="0">
              <a:latin typeface="Tahoma" pitchFamily="34" charset="0"/>
              <a:cs typeface="Tahoma" pitchFamily="34" charset="0"/>
            </a:endParaRPr>
          </a:p>
          <a:p>
            <a:r>
              <a:rPr lang="th-TH" sz="2000" dirty="0" smtClean="0">
                <a:latin typeface="Tahoma" pitchFamily="34" charset="0"/>
                <a:cs typeface="Tahoma" pitchFamily="34" charset="0"/>
              </a:rPr>
              <a:t>เป็นตัวเลขเฉพาะของการส่งข้อมูลแต่ละครั้ง </a:t>
            </a:r>
            <a:endParaRPr lang="th-TH" sz="2000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 datagram</a:t>
            </a:r>
            <a:endParaRPr lang="th-TH" dirty="0"/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928662" y="2000240"/>
            <a:ext cx="928694" cy="4286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Version</a:t>
            </a:r>
            <a:endParaRPr lang="th-TH" b="1" dirty="0">
              <a:solidFill>
                <a:schemeClr val="tx1"/>
              </a:solidFill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1857356" y="2000240"/>
            <a:ext cx="928694" cy="4286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IHL</a:t>
            </a:r>
            <a:endParaRPr lang="th-TH" b="1" dirty="0">
              <a:solidFill>
                <a:schemeClr val="tx1"/>
              </a:solidFill>
            </a:endParaRPr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2786050" y="2000240"/>
            <a:ext cx="1857388" cy="4286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TOS</a:t>
            </a:r>
            <a:endParaRPr lang="th-TH" b="1" dirty="0">
              <a:solidFill>
                <a:schemeClr val="tx1"/>
              </a:solidFill>
            </a:endParaRPr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4643438" y="2000240"/>
            <a:ext cx="3714776" cy="4286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Total Length</a:t>
            </a:r>
            <a:endParaRPr lang="th-TH" b="1" dirty="0">
              <a:solidFill>
                <a:schemeClr val="tx1"/>
              </a:solidFill>
            </a:endParaRPr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928662" y="2428868"/>
            <a:ext cx="3714776" cy="4286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Identification</a:t>
            </a:r>
            <a:endParaRPr lang="th-TH" b="1" dirty="0">
              <a:solidFill>
                <a:schemeClr val="tx1"/>
              </a:solidFill>
            </a:endParaRPr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4643438" y="2428868"/>
            <a:ext cx="714380" cy="428628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Flags</a:t>
            </a:r>
            <a:endParaRPr lang="th-TH" b="1" dirty="0">
              <a:solidFill>
                <a:schemeClr val="tx1"/>
              </a:solidFill>
            </a:endParaRPr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5357818" y="2428868"/>
            <a:ext cx="3000396" cy="4286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Fragment Offset</a:t>
            </a:r>
            <a:endParaRPr lang="th-TH" b="1" dirty="0">
              <a:solidFill>
                <a:schemeClr val="tx1"/>
              </a:solidFill>
            </a:endParaRPr>
          </a:p>
        </p:txBody>
      </p:sp>
      <p:sp>
        <p:nvSpPr>
          <p:cNvPr id="11" name="สี่เหลี่ยมผืนผ้า 10"/>
          <p:cNvSpPr/>
          <p:nvPr/>
        </p:nvSpPr>
        <p:spPr>
          <a:xfrm>
            <a:off x="928662" y="2857496"/>
            <a:ext cx="1857388" cy="4286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Time to Live</a:t>
            </a:r>
            <a:endParaRPr lang="th-TH" b="1" dirty="0">
              <a:solidFill>
                <a:schemeClr val="tx1"/>
              </a:solidFill>
            </a:endParaRPr>
          </a:p>
        </p:txBody>
      </p:sp>
      <p:sp>
        <p:nvSpPr>
          <p:cNvPr id="12" name="สี่เหลี่ยมผืนผ้า 11"/>
          <p:cNvSpPr/>
          <p:nvPr/>
        </p:nvSpPr>
        <p:spPr>
          <a:xfrm>
            <a:off x="2786050" y="2857496"/>
            <a:ext cx="1857388" cy="4286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Protocol</a:t>
            </a:r>
            <a:endParaRPr lang="th-TH" b="1" dirty="0">
              <a:solidFill>
                <a:schemeClr val="tx1"/>
              </a:solidFill>
            </a:endParaRPr>
          </a:p>
        </p:txBody>
      </p:sp>
      <p:sp>
        <p:nvSpPr>
          <p:cNvPr id="14" name="สี่เหลี่ยมผืนผ้า 13"/>
          <p:cNvSpPr/>
          <p:nvPr/>
        </p:nvSpPr>
        <p:spPr>
          <a:xfrm>
            <a:off x="4643438" y="2857496"/>
            <a:ext cx="3714776" cy="4286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Header checksum</a:t>
            </a:r>
            <a:endParaRPr lang="th-TH" b="1" dirty="0">
              <a:solidFill>
                <a:schemeClr val="tx1"/>
              </a:solidFill>
            </a:endParaRPr>
          </a:p>
        </p:txBody>
      </p:sp>
      <p:sp>
        <p:nvSpPr>
          <p:cNvPr id="15" name="สี่เหลี่ยมผืนผ้า 14"/>
          <p:cNvSpPr/>
          <p:nvPr/>
        </p:nvSpPr>
        <p:spPr>
          <a:xfrm>
            <a:off x="928662" y="3286124"/>
            <a:ext cx="7429552" cy="4286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Source IP address</a:t>
            </a:r>
            <a:endParaRPr lang="th-TH" b="1" dirty="0">
              <a:solidFill>
                <a:schemeClr val="tx1"/>
              </a:solidFill>
            </a:endParaRPr>
          </a:p>
        </p:txBody>
      </p:sp>
      <p:sp>
        <p:nvSpPr>
          <p:cNvPr id="16" name="สี่เหลี่ยมผืนผ้า 15"/>
          <p:cNvSpPr/>
          <p:nvPr/>
        </p:nvSpPr>
        <p:spPr>
          <a:xfrm>
            <a:off x="928662" y="3714752"/>
            <a:ext cx="7429552" cy="4286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Destination IP address</a:t>
            </a:r>
            <a:endParaRPr lang="th-TH" b="1" dirty="0">
              <a:solidFill>
                <a:schemeClr val="tx1"/>
              </a:solidFill>
            </a:endParaRPr>
          </a:p>
        </p:txBody>
      </p:sp>
      <p:sp>
        <p:nvSpPr>
          <p:cNvPr id="17" name="สี่เหลี่ยมผืนผ้า 16"/>
          <p:cNvSpPr/>
          <p:nvPr/>
        </p:nvSpPr>
        <p:spPr>
          <a:xfrm>
            <a:off x="928662" y="4143380"/>
            <a:ext cx="7429552" cy="4286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Options                                                       Padding</a:t>
            </a:r>
            <a:endParaRPr lang="th-TH" b="1" dirty="0">
              <a:solidFill>
                <a:schemeClr val="tx1"/>
              </a:solidFill>
            </a:endParaRPr>
          </a:p>
        </p:txBody>
      </p:sp>
      <p:sp>
        <p:nvSpPr>
          <p:cNvPr id="18" name="สี่เหลี่ยมผืนผ้า 17"/>
          <p:cNvSpPr/>
          <p:nvPr/>
        </p:nvSpPr>
        <p:spPr>
          <a:xfrm>
            <a:off x="928662" y="4572008"/>
            <a:ext cx="7429552" cy="4286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Data</a:t>
            </a:r>
            <a:endParaRPr lang="th-TH" b="1" dirty="0">
              <a:solidFill>
                <a:schemeClr val="tx1"/>
              </a:solidFill>
            </a:endParaRPr>
          </a:p>
        </p:txBody>
      </p:sp>
      <p:sp>
        <p:nvSpPr>
          <p:cNvPr id="19" name="สี่เหลี่ยมผืนผ้า 18"/>
          <p:cNvSpPr/>
          <p:nvPr/>
        </p:nvSpPr>
        <p:spPr>
          <a:xfrm>
            <a:off x="928662" y="5000636"/>
            <a:ext cx="7429552" cy="4286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.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.</a:t>
            </a:r>
            <a:endParaRPr lang="th-TH" b="1" dirty="0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28662" y="164305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0</a:t>
            </a:r>
            <a:endParaRPr lang="th-TH" dirty="0">
              <a:latin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214810" y="164305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15</a:t>
            </a:r>
            <a:endParaRPr lang="th-TH" dirty="0">
              <a:latin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572000" y="164305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16</a:t>
            </a:r>
            <a:endParaRPr lang="th-TH" dirty="0">
              <a:latin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929586" y="164305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31</a:t>
            </a:r>
            <a:endParaRPr lang="th-TH" dirty="0">
              <a:latin typeface="Arial" pitchFamily="34" charset="0"/>
            </a:endParaRPr>
          </a:p>
        </p:txBody>
      </p:sp>
      <p:cxnSp>
        <p:nvCxnSpPr>
          <p:cNvPr id="25" name="ตัวเชื่อมต่อตรง 24"/>
          <p:cNvCxnSpPr/>
          <p:nvPr/>
        </p:nvCxnSpPr>
        <p:spPr>
          <a:xfrm rot="5400000" flipH="1" flipV="1">
            <a:off x="4499281" y="1858329"/>
            <a:ext cx="288000" cy="190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ตัวเชื่อมต่อตรง 25"/>
          <p:cNvCxnSpPr/>
          <p:nvPr/>
        </p:nvCxnSpPr>
        <p:spPr>
          <a:xfrm rot="5400000" flipH="1" flipV="1">
            <a:off x="785615" y="1857535"/>
            <a:ext cx="288000" cy="190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ตัวเชื่อมต่อตรง 26"/>
          <p:cNvCxnSpPr/>
          <p:nvPr/>
        </p:nvCxnSpPr>
        <p:spPr>
          <a:xfrm rot="5400000" flipH="1" flipV="1">
            <a:off x="8215167" y="1857535"/>
            <a:ext cx="288000" cy="190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857224" y="5715016"/>
            <a:ext cx="23139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Tahoma" pitchFamily="34" charset="0"/>
                <a:cs typeface="Tahoma" pitchFamily="34" charset="0"/>
              </a:rPr>
              <a:t>Flags : </a:t>
            </a:r>
            <a:r>
              <a:rPr lang="th-TH" sz="2000" dirty="0" smtClean="0">
                <a:latin typeface="Tahoma" pitchFamily="34" charset="0"/>
                <a:cs typeface="Tahoma" pitchFamily="34" charset="0"/>
              </a:rPr>
              <a:t>ขนาด</a:t>
            </a:r>
            <a:r>
              <a:rPr lang="th-TH" sz="2000" b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3bits</a:t>
            </a:r>
            <a:endParaRPr lang="th-TH" sz="200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9" name="สี่เหลี่ยมผืนผ้า 28"/>
          <p:cNvSpPr/>
          <p:nvPr/>
        </p:nvSpPr>
        <p:spPr>
          <a:xfrm>
            <a:off x="3286116" y="5786454"/>
            <a:ext cx="1643074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0</a:t>
            </a:r>
            <a:endParaRPr lang="th-TH" b="1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0" name="สี่เหลี่ยมผืนผ้า 29"/>
          <p:cNvSpPr/>
          <p:nvPr/>
        </p:nvSpPr>
        <p:spPr>
          <a:xfrm>
            <a:off x="4929190" y="5786454"/>
            <a:ext cx="1714512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D</a:t>
            </a:r>
            <a:endParaRPr lang="th-TH" b="1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1" name="สี่เหลี่ยมผืนผ้า 30"/>
          <p:cNvSpPr/>
          <p:nvPr/>
        </p:nvSpPr>
        <p:spPr>
          <a:xfrm>
            <a:off x="6643702" y="5786454"/>
            <a:ext cx="178595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M</a:t>
            </a:r>
            <a:endParaRPr lang="th-TH" b="1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571868" y="6215082"/>
            <a:ext cx="12186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1600" b="1" dirty="0" smtClean="0">
                <a:latin typeface="Tahoma" pitchFamily="34" charset="0"/>
                <a:cs typeface="Tahoma" pitchFamily="34" charset="0"/>
              </a:rPr>
              <a:t>สงวนเป็น 0</a:t>
            </a:r>
            <a:endParaRPr lang="th-TH" sz="160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000628" y="6215082"/>
            <a:ext cx="16145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1400" b="1" dirty="0" smtClean="0">
                <a:latin typeface="Tahoma" pitchFamily="34" charset="0"/>
                <a:cs typeface="Tahoma" pitchFamily="34" charset="0"/>
              </a:rPr>
              <a:t>0 </a:t>
            </a:r>
            <a:r>
              <a:rPr lang="en-US" sz="1400" b="1" dirty="0" smtClean="0">
                <a:latin typeface="Tahoma" pitchFamily="34" charset="0"/>
                <a:cs typeface="Tahoma" pitchFamily="34" charset="0"/>
              </a:rPr>
              <a:t>= fragment</a:t>
            </a:r>
            <a:endParaRPr lang="th-TH" sz="1400" b="1" dirty="0" smtClean="0">
              <a:latin typeface="Tahoma" pitchFamily="34" charset="0"/>
              <a:cs typeface="Tahoma" pitchFamily="34" charset="0"/>
            </a:endParaRPr>
          </a:p>
          <a:p>
            <a:r>
              <a:rPr lang="th-TH" sz="1400" b="1" dirty="0" smtClean="0">
                <a:latin typeface="Tahoma" pitchFamily="34" charset="0"/>
                <a:cs typeface="Tahoma" pitchFamily="34" charset="0"/>
              </a:rPr>
              <a:t>1 </a:t>
            </a:r>
            <a:r>
              <a:rPr lang="en-US" sz="1400" b="1" dirty="0" smtClean="0">
                <a:latin typeface="Tahoma" pitchFamily="34" charset="0"/>
                <a:cs typeface="Tahoma" pitchFamily="34" charset="0"/>
              </a:rPr>
              <a:t>=no fragment</a:t>
            </a:r>
            <a:endParaRPr lang="th-TH" sz="140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643702" y="6215082"/>
            <a:ext cx="18565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1400" b="1" dirty="0" smtClean="0">
                <a:latin typeface="Tahoma" pitchFamily="34" charset="0"/>
                <a:cs typeface="Tahoma" pitchFamily="34" charset="0"/>
              </a:rPr>
              <a:t>0 </a:t>
            </a:r>
            <a:r>
              <a:rPr lang="en-US" sz="1400" b="1" dirty="0" smtClean="0">
                <a:latin typeface="Tahoma" pitchFamily="34" charset="0"/>
                <a:cs typeface="Tahoma" pitchFamily="34" charset="0"/>
              </a:rPr>
              <a:t>= last fragment</a:t>
            </a:r>
            <a:endParaRPr lang="th-TH" sz="1400" b="1" dirty="0" smtClean="0">
              <a:latin typeface="Tahoma" pitchFamily="34" charset="0"/>
              <a:cs typeface="Tahoma" pitchFamily="34" charset="0"/>
            </a:endParaRPr>
          </a:p>
          <a:p>
            <a:r>
              <a:rPr lang="th-TH" sz="1400" b="1" dirty="0" smtClean="0">
                <a:latin typeface="Tahoma" pitchFamily="34" charset="0"/>
                <a:cs typeface="Tahoma" pitchFamily="34" charset="0"/>
              </a:rPr>
              <a:t>1 </a:t>
            </a:r>
            <a:r>
              <a:rPr lang="en-US" sz="1400" b="1" dirty="0" smtClean="0">
                <a:latin typeface="Tahoma" pitchFamily="34" charset="0"/>
                <a:cs typeface="Tahoma" pitchFamily="34" charset="0"/>
              </a:rPr>
              <a:t>=more fragment</a:t>
            </a:r>
            <a:endParaRPr lang="th-TH" sz="1400" dirty="0" smtClean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 datagram</a:t>
            </a:r>
            <a:endParaRPr lang="th-TH" dirty="0"/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928662" y="2000240"/>
            <a:ext cx="928694" cy="4286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Version</a:t>
            </a:r>
            <a:endParaRPr lang="th-TH" b="1" dirty="0">
              <a:solidFill>
                <a:schemeClr val="tx1"/>
              </a:solidFill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1857356" y="2000240"/>
            <a:ext cx="928694" cy="4286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IHL</a:t>
            </a:r>
            <a:endParaRPr lang="th-TH" b="1" dirty="0">
              <a:solidFill>
                <a:schemeClr val="tx1"/>
              </a:solidFill>
            </a:endParaRPr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2786050" y="2000240"/>
            <a:ext cx="1857388" cy="4286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TOS</a:t>
            </a:r>
            <a:endParaRPr lang="th-TH" b="1" dirty="0">
              <a:solidFill>
                <a:schemeClr val="tx1"/>
              </a:solidFill>
            </a:endParaRPr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4643438" y="2000240"/>
            <a:ext cx="3714776" cy="4286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Total Length</a:t>
            </a:r>
            <a:endParaRPr lang="th-TH" b="1" dirty="0">
              <a:solidFill>
                <a:schemeClr val="tx1"/>
              </a:solidFill>
            </a:endParaRPr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928662" y="2428868"/>
            <a:ext cx="3714776" cy="4286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Identification</a:t>
            </a:r>
            <a:endParaRPr lang="th-TH" b="1" dirty="0">
              <a:solidFill>
                <a:schemeClr val="tx1"/>
              </a:solidFill>
            </a:endParaRPr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4643438" y="2428868"/>
            <a:ext cx="714380" cy="4286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Flags</a:t>
            </a:r>
            <a:endParaRPr lang="th-TH" b="1" dirty="0">
              <a:solidFill>
                <a:schemeClr val="tx1"/>
              </a:solidFill>
            </a:endParaRPr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5357818" y="2428868"/>
            <a:ext cx="3000396" cy="428628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Fragment Offset</a:t>
            </a:r>
            <a:endParaRPr lang="th-TH" b="1" dirty="0">
              <a:solidFill>
                <a:schemeClr val="tx1"/>
              </a:solidFill>
            </a:endParaRPr>
          </a:p>
        </p:txBody>
      </p:sp>
      <p:sp>
        <p:nvSpPr>
          <p:cNvPr id="11" name="สี่เหลี่ยมผืนผ้า 10"/>
          <p:cNvSpPr/>
          <p:nvPr/>
        </p:nvSpPr>
        <p:spPr>
          <a:xfrm>
            <a:off x="928662" y="2857496"/>
            <a:ext cx="1857388" cy="4286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Time to Live</a:t>
            </a:r>
            <a:endParaRPr lang="th-TH" b="1" dirty="0">
              <a:solidFill>
                <a:schemeClr val="tx1"/>
              </a:solidFill>
            </a:endParaRPr>
          </a:p>
        </p:txBody>
      </p:sp>
      <p:sp>
        <p:nvSpPr>
          <p:cNvPr id="12" name="สี่เหลี่ยมผืนผ้า 11"/>
          <p:cNvSpPr/>
          <p:nvPr/>
        </p:nvSpPr>
        <p:spPr>
          <a:xfrm>
            <a:off x="2786050" y="2857496"/>
            <a:ext cx="1857388" cy="4286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Protocol</a:t>
            </a:r>
            <a:endParaRPr lang="th-TH" b="1" dirty="0">
              <a:solidFill>
                <a:schemeClr val="tx1"/>
              </a:solidFill>
            </a:endParaRPr>
          </a:p>
        </p:txBody>
      </p:sp>
      <p:sp>
        <p:nvSpPr>
          <p:cNvPr id="14" name="สี่เหลี่ยมผืนผ้า 13"/>
          <p:cNvSpPr/>
          <p:nvPr/>
        </p:nvSpPr>
        <p:spPr>
          <a:xfrm>
            <a:off x="4643438" y="2857496"/>
            <a:ext cx="3714776" cy="4286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Header checksum</a:t>
            </a:r>
            <a:endParaRPr lang="th-TH" b="1" dirty="0">
              <a:solidFill>
                <a:schemeClr val="tx1"/>
              </a:solidFill>
            </a:endParaRPr>
          </a:p>
        </p:txBody>
      </p:sp>
      <p:sp>
        <p:nvSpPr>
          <p:cNvPr id="15" name="สี่เหลี่ยมผืนผ้า 14"/>
          <p:cNvSpPr/>
          <p:nvPr/>
        </p:nvSpPr>
        <p:spPr>
          <a:xfrm>
            <a:off x="928662" y="3286124"/>
            <a:ext cx="7429552" cy="4286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Source IP address</a:t>
            </a:r>
            <a:endParaRPr lang="th-TH" b="1" dirty="0">
              <a:solidFill>
                <a:schemeClr val="tx1"/>
              </a:solidFill>
            </a:endParaRPr>
          </a:p>
        </p:txBody>
      </p:sp>
      <p:sp>
        <p:nvSpPr>
          <p:cNvPr id="16" name="สี่เหลี่ยมผืนผ้า 15"/>
          <p:cNvSpPr/>
          <p:nvPr/>
        </p:nvSpPr>
        <p:spPr>
          <a:xfrm>
            <a:off x="928662" y="3714752"/>
            <a:ext cx="7429552" cy="4286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Destination IP address</a:t>
            </a:r>
            <a:endParaRPr lang="th-TH" b="1" dirty="0">
              <a:solidFill>
                <a:schemeClr val="tx1"/>
              </a:solidFill>
            </a:endParaRPr>
          </a:p>
        </p:txBody>
      </p:sp>
      <p:sp>
        <p:nvSpPr>
          <p:cNvPr id="17" name="สี่เหลี่ยมผืนผ้า 16"/>
          <p:cNvSpPr/>
          <p:nvPr/>
        </p:nvSpPr>
        <p:spPr>
          <a:xfrm>
            <a:off x="928662" y="4143380"/>
            <a:ext cx="7429552" cy="4286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Options                                                       Padding</a:t>
            </a:r>
            <a:endParaRPr lang="th-TH" b="1" dirty="0">
              <a:solidFill>
                <a:schemeClr val="tx1"/>
              </a:solidFill>
            </a:endParaRPr>
          </a:p>
        </p:txBody>
      </p:sp>
      <p:sp>
        <p:nvSpPr>
          <p:cNvPr id="18" name="สี่เหลี่ยมผืนผ้า 17"/>
          <p:cNvSpPr/>
          <p:nvPr/>
        </p:nvSpPr>
        <p:spPr>
          <a:xfrm>
            <a:off x="928662" y="4572008"/>
            <a:ext cx="7429552" cy="4286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Data</a:t>
            </a:r>
            <a:endParaRPr lang="th-TH" b="1" dirty="0">
              <a:solidFill>
                <a:schemeClr val="tx1"/>
              </a:solidFill>
            </a:endParaRPr>
          </a:p>
        </p:txBody>
      </p:sp>
      <p:sp>
        <p:nvSpPr>
          <p:cNvPr id="19" name="สี่เหลี่ยมผืนผ้า 18"/>
          <p:cNvSpPr/>
          <p:nvPr/>
        </p:nvSpPr>
        <p:spPr>
          <a:xfrm>
            <a:off x="928662" y="5000636"/>
            <a:ext cx="7429552" cy="4286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.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.</a:t>
            </a:r>
            <a:endParaRPr lang="th-TH" b="1" dirty="0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28662" y="164305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0</a:t>
            </a:r>
            <a:endParaRPr lang="th-TH" dirty="0">
              <a:latin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214810" y="164305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15</a:t>
            </a:r>
            <a:endParaRPr lang="th-TH" dirty="0">
              <a:latin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572000" y="164305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16</a:t>
            </a:r>
            <a:endParaRPr lang="th-TH" dirty="0">
              <a:latin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929586" y="164305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31</a:t>
            </a:r>
            <a:endParaRPr lang="th-TH" dirty="0">
              <a:latin typeface="Arial" pitchFamily="34" charset="0"/>
            </a:endParaRPr>
          </a:p>
        </p:txBody>
      </p:sp>
      <p:cxnSp>
        <p:nvCxnSpPr>
          <p:cNvPr id="25" name="ตัวเชื่อมต่อตรง 24"/>
          <p:cNvCxnSpPr/>
          <p:nvPr/>
        </p:nvCxnSpPr>
        <p:spPr>
          <a:xfrm rot="5400000" flipH="1" flipV="1">
            <a:off x="4499281" y="1858329"/>
            <a:ext cx="288000" cy="190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ตัวเชื่อมต่อตรง 25"/>
          <p:cNvCxnSpPr/>
          <p:nvPr/>
        </p:nvCxnSpPr>
        <p:spPr>
          <a:xfrm rot="5400000" flipH="1" flipV="1">
            <a:off x="785615" y="1857535"/>
            <a:ext cx="288000" cy="190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ตัวเชื่อมต่อตรง 26"/>
          <p:cNvCxnSpPr/>
          <p:nvPr/>
        </p:nvCxnSpPr>
        <p:spPr>
          <a:xfrm rot="5400000" flipH="1" flipV="1">
            <a:off x="8215167" y="1857535"/>
            <a:ext cx="288000" cy="190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2357422" y="5715016"/>
            <a:ext cx="575042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>
                <a:latin typeface="Tahoma" pitchFamily="34" charset="0"/>
                <a:cs typeface="Tahoma" pitchFamily="34" charset="0"/>
              </a:rPr>
              <a:t>Flagment</a:t>
            </a:r>
            <a:r>
              <a:rPr lang="en-US" sz="2000" b="1" dirty="0" smtClean="0">
                <a:latin typeface="Tahoma" pitchFamily="34" charset="0"/>
                <a:cs typeface="Tahoma" pitchFamily="34" charset="0"/>
              </a:rPr>
              <a:t> Offset : </a:t>
            </a:r>
            <a:r>
              <a:rPr lang="th-TH" sz="2000" dirty="0" smtClean="0">
                <a:latin typeface="Tahoma" pitchFamily="34" charset="0"/>
                <a:cs typeface="Tahoma" pitchFamily="34" charset="0"/>
              </a:rPr>
              <a:t>ขนาด</a:t>
            </a:r>
            <a:r>
              <a:rPr lang="th-TH" sz="2000" b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13 bits</a:t>
            </a:r>
            <a:br>
              <a:rPr lang="en-US" sz="2000" dirty="0" smtClean="0">
                <a:latin typeface="Tahoma" pitchFamily="34" charset="0"/>
                <a:cs typeface="Tahoma" pitchFamily="34" charset="0"/>
              </a:rPr>
            </a:br>
            <a:r>
              <a:rPr lang="en-US" sz="2000" dirty="0" smtClean="0">
                <a:latin typeface="Tahoma" pitchFamily="34" charset="0"/>
                <a:cs typeface="Tahoma" pitchFamily="34" charset="0"/>
              </a:rPr>
              <a:t>offset </a:t>
            </a:r>
            <a:r>
              <a:rPr lang="th-TH" sz="2000" dirty="0" smtClean="0">
                <a:latin typeface="Tahoma" pitchFamily="34" charset="0"/>
                <a:cs typeface="Tahoma" pitchFamily="34" charset="0"/>
              </a:rPr>
              <a:t>เริ่มต้นของข้อมูลใน 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IP datagram  (x 8 bytes)</a:t>
            </a:r>
            <a:endParaRPr lang="th-TH" sz="2000" dirty="0" smtClean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 smtClean="0"/>
              <a:t>การทำงานของ </a:t>
            </a:r>
            <a:r>
              <a:rPr lang="en-US" dirty="0" smtClean="0"/>
              <a:t>Identification, Flags, </a:t>
            </a:r>
            <a:r>
              <a:rPr lang="th-TH" dirty="0" smtClean="0"/>
              <a:t>และ </a:t>
            </a:r>
            <a:r>
              <a:rPr lang="en-US" dirty="0" smtClean="0"/>
              <a:t>Fragment Offset</a:t>
            </a:r>
            <a:endParaRPr lang="th-TH" dirty="0"/>
          </a:p>
        </p:txBody>
      </p:sp>
      <p:sp>
        <p:nvSpPr>
          <p:cNvPr id="29" name="TextBox 28"/>
          <p:cNvSpPr txBox="1"/>
          <p:nvPr/>
        </p:nvSpPr>
        <p:spPr>
          <a:xfrm>
            <a:off x="928662" y="1714488"/>
            <a:ext cx="7025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dirty="0" smtClean="0">
                <a:latin typeface="Tahoma" pitchFamily="34" charset="0"/>
                <a:cs typeface="Tahoma" pitchFamily="34" charset="0"/>
              </a:rPr>
              <a:t>สมมุติ ว่า เรา</a:t>
            </a:r>
            <a:r>
              <a:rPr lang="th-TH" dirty="0" err="1" smtClean="0">
                <a:latin typeface="Tahoma" pitchFamily="34" charset="0"/>
                <a:cs typeface="Tahoma" pitchFamily="34" charset="0"/>
              </a:rPr>
              <a:t>เตอร์</a:t>
            </a:r>
            <a:r>
              <a:rPr lang="th-TH" dirty="0" smtClean="0">
                <a:latin typeface="Tahoma" pitchFamily="34" charset="0"/>
                <a:cs typeface="Tahoma" pitchFamily="34" charset="0"/>
              </a:rPr>
              <a:t>ในเครือข่ายมี 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MTU </a:t>
            </a:r>
            <a:r>
              <a:rPr lang="th-TH" dirty="0" smtClean="0">
                <a:latin typeface="Tahoma" pitchFamily="34" charset="0"/>
                <a:cs typeface="Tahoma" pitchFamily="34" charset="0"/>
              </a:rPr>
              <a:t>แค่ 532 และ 276 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bytes </a:t>
            </a:r>
            <a:r>
              <a:rPr lang="th-TH" dirty="0" smtClean="0">
                <a:latin typeface="Tahoma" pitchFamily="34" charset="0"/>
                <a:cs typeface="Tahoma" pitchFamily="34" charset="0"/>
              </a:rPr>
              <a:t>ตามลำดับ </a:t>
            </a:r>
            <a:endParaRPr lang="th-TH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928662" y="2214554"/>
            <a:ext cx="35719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1285852" y="2214554"/>
            <a:ext cx="428628" cy="28575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55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1714480" y="2214554"/>
            <a:ext cx="642942" cy="28575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000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2357422" y="2214554"/>
            <a:ext cx="500066" cy="28575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0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2857488" y="2214554"/>
            <a:ext cx="214314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3071802" y="2214554"/>
            <a:ext cx="5500726" cy="28575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0                                            ……………..                                   1023                        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285720" y="3429000"/>
            <a:ext cx="35719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1" name="สี่เหลี่ยมผืนผ้า 10"/>
          <p:cNvSpPr/>
          <p:nvPr/>
        </p:nvSpPr>
        <p:spPr>
          <a:xfrm>
            <a:off x="642910" y="3429000"/>
            <a:ext cx="428628" cy="28575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55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12" name="สี่เหลี่ยมผืนผ้า 11"/>
          <p:cNvSpPr/>
          <p:nvPr/>
        </p:nvSpPr>
        <p:spPr>
          <a:xfrm>
            <a:off x="1071538" y="3429000"/>
            <a:ext cx="642942" cy="28575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001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13" name="สี่เหลี่ยมผืนผ้า 12"/>
          <p:cNvSpPr/>
          <p:nvPr/>
        </p:nvSpPr>
        <p:spPr>
          <a:xfrm>
            <a:off x="1714480" y="3429000"/>
            <a:ext cx="500066" cy="28575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0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14" name="สี่เหลี่ยมผืนผ้า 13"/>
          <p:cNvSpPr/>
          <p:nvPr/>
        </p:nvSpPr>
        <p:spPr>
          <a:xfrm>
            <a:off x="2214546" y="3429000"/>
            <a:ext cx="214314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5" name="สี่เหลี่ยมผืนผ้า 14"/>
          <p:cNvSpPr/>
          <p:nvPr/>
        </p:nvSpPr>
        <p:spPr>
          <a:xfrm>
            <a:off x="2428860" y="3429000"/>
            <a:ext cx="2000264" cy="28575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0          …….          511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16" name="สี่เหลี่ยมผืนผ้า 15"/>
          <p:cNvSpPr/>
          <p:nvPr/>
        </p:nvSpPr>
        <p:spPr>
          <a:xfrm>
            <a:off x="4786314" y="3429000"/>
            <a:ext cx="35719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7" name="สี่เหลี่ยมผืนผ้า 16"/>
          <p:cNvSpPr/>
          <p:nvPr/>
        </p:nvSpPr>
        <p:spPr>
          <a:xfrm>
            <a:off x="5143504" y="3429000"/>
            <a:ext cx="428628" cy="28575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55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18" name="สี่เหลี่ยมผืนผ้า 17"/>
          <p:cNvSpPr/>
          <p:nvPr/>
        </p:nvSpPr>
        <p:spPr>
          <a:xfrm>
            <a:off x="5572132" y="3429000"/>
            <a:ext cx="642942" cy="28575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000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19" name="สี่เหลี่ยมผืนผ้า 18"/>
          <p:cNvSpPr/>
          <p:nvPr/>
        </p:nvSpPr>
        <p:spPr>
          <a:xfrm>
            <a:off x="6215074" y="3429000"/>
            <a:ext cx="500066" cy="28575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64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20" name="สี่เหลี่ยมผืนผ้า 19"/>
          <p:cNvSpPr/>
          <p:nvPr/>
        </p:nvSpPr>
        <p:spPr>
          <a:xfrm>
            <a:off x="6715140" y="3429000"/>
            <a:ext cx="214314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1" name="สี่เหลี่ยมผืนผ้า 20"/>
          <p:cNvSpPr/>
          <p:nvPr/>
        </p:nvSpPr>
        <p:spPr>
          <a:xfrm>
            <a:off x="6929454" y="3429000"/>
            <a:ext cx="2000264" cy="28575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512         ……      1023</a:t>
            </a:r>
            <a:endParaRPr lang="th-TH" dirty="0">
              <a:solidFill>
                <a:schemeClr val="tx1"/>
              </a:solidFill>
            </a:endParaRPr>
          </a:p>
        </p:txBody>
      </p:sp>
      <p:cxnSp>
        <p:nvCxnSpPr>
          <p:cNvPr id="23" name="ตัวเชื่อมต่อตรง 22"/>
          <p:cNvCxnSpPr>
            <a:stCxn id="9" idx="2"/>
          </p:cNvCxnSpPr>
          <p:nvPr/>
        </p:nvCxnSpPr>
        <p:spPr>
          <a:xfrm rot="5400000">
            <a:off x="3661166" y="1268001"/>
            <a:ext cx="928694" cy="33933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ตัวเชื่อมต่อตรง 24"/>
          <p:cNvCxnSpPr>
            <a:stCxn id="9" idx="2"/>
          </p:cNvCxnSpPr>
          <p:nvPr/>
        </p:nvCxnSpPr>
        <p:spPr>
          <a:xfrm rot="16200000" flipH="1">
            <a:off x="5911462" y="2411008"/>
            <a:ext cx="928694" cy="11072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สี่เหลี่ยมผืนผ้า 25"/>
          <p:cNvSpPr/>
          <p:nvPr/>
        </p:nvSpPr>
        <p:spPr>
          <a:xfrm>
            <a:off x="214282" y="4929198"/>
            <a:ext cx="35719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7" name="สี่เหลี่ยมผืนผ้า 26"/>
          <p:cNvSpPr/>
          <p:nvPr/>
        </p:nvSpPr>
        <p:spPr>
          <a:xfrm>
            <a:off x="571472" y="4929198"/>
            <a:ext cx="428628" cy="28575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55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28" name="สี่เหลี่ยมผืนผ้า 27"/>
          <p:cNvSpPr/>
          <p:nvPr/>
        </p:nvSpPr>
        <p:spPr>
          <a:xfrm>
            <a:off x="1000100" y="4929198"/>
            <a:ext cx="642942" cy="28575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001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30" name="สี่เหลี่ยมผืนผ้า 29"/>
          <p:cNvSpPr/>
          <p:nvPr/>
        </p:nvSpPr>
        <p:spPr>
          <a:xfrm>
            <a:off x="1643042" y="4929198"/>
            <a:ext cx="500066" cy="28575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0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31" name="สี่เหลี่ยมผืนผ้า 30"/>
          <p:cNvSpPr/>
          <p:nvPr/>
        </p:nvSpPr>
        <p:spPr>
          <a:xfrm>
            <a:off x="2143108" y="4929198"/>
            <a:ext cx="214314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2" name="สี่เหลี่ยมผืนผ้า 31"/>
          <p:cNvSpPr/>
          <p:nvPr/>
        </p:nvSpPr>
        <p:spPr>
          <a:xfrm>
            <a:off x="2357422" y="4929198"/>
            <a:ext cx="1000132" cy="28575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0   … 255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33" name="สี่เหลี่ยมผืนผ้า 32"/>
          <p:cNvSpPr/>
          <p:nvPr/>
        </p:nvSpPr>
        <p:spPr>
          <a:xfrm>
            <a:off x="1285852" y="5500702"/>
            <a:ext cx="35719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4" name="สี่เหลี่ยมผืนผ้า 33"/>
          <p:cNvSpPr/>
          <p:nvPr/>
        </p:nvSpPr>
        <p:spPr>
          <a:xfrm>
            <a:off x="1643042" y="5500702"/>
            <a:ext cx="428628" cy="28575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55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35" name="สี่เหลี่ยมผืนผ้า 34"/>
          <p:cNvSpPr/>
          <p:nvPr/>
        </p:nvSpPr>
        <p:spPr>
          <a:xfrm>
            <a:off x="2071670" y="5500702"/>
            <a:ext cx="642942" cy="28575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001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36" name="สี่เหลี่ยมผืนผ้า 35"/>
          <p:cNvSpPr/>
          <p:nvPr/>
        </p:nvSpPr>
        <p:spPr>
          <a:xfrm>
            <a:off x="2714612" y="5500702"/>
            <a:ext cx="500066" cy="28575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32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37" name="สี่เหลี่ยมผืนผ้า 36"/>
          <p:cNvSpPr/>
          <p:nvPr/>
        </p:nvSpPr>
        <p:spPr>
          <a:xfrm>
            <a:off x="3214678" y="5500702"/>
            <a:ext cx="214314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8" name="สี่เหลี่ยมผืนผ้า 37"/>
          <p:cNvSpPr/>
          <p:nvPr/>
        </p:nvSpPr>
        <p:spPr>
          <a:xfrm>
            <a:off x="3428992" y="5500702"/>
            <a:ext cx="1214446" cy="28575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256  . . 511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39" name="สี่เหลี่ยมผืนผ้า 38"/>
          <p:cNvSpPr/>
          <p:nvPr/>
        </p:nvSpPr>
        <p:spPr>
          <a:xfrm>
            <a:off x="4714876" y="4857760"/>
            <a:ext cx="35719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40" name="สี่เหลี่ยมผืนผ้า 39"/>
          <p:cNvSpPr/>
          <p:nvPr/>
        </p:nvSpPr>
        <p:spPr>
          <a:xfrm>
            <a:off x="5072066" y="4857760"/>
            <a:ext cx="428628" cy="28575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55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41" name="สี่เหลี่ยมผืนผ้า 40"/>
          <p:cNvSpPr/>
          <p:nvPr/>
        </p:nvSpPr>
        <p:spPr>
          <a:xfrm>
            <a:off x="5500694" y="4857760"/>
            <a:ext cx="642942" cy="28575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001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42" name="สี่เหลี่ยมผืนผ้า 41"/>
          <p:cNvSpPr/>
          <p:nvPr/>
        </p:nvSpPr>
        <p:spPr>
          <a:xfrm>
            <a:off x="6143636" y="4857760"/>
            <a:ext cx="500066" cy="28575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64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43" name="สี่เหลี่ยมผืนผ้า 42"/>
          <p:cNvSpPr/>
          <p:nvPr/>
        </p:nvSpPr>
        <p:spPr>
          <a:xfrm>
            <a:off x="6643702" y="4857760"/>
            <a:ext cx="214314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44" name="สี่เหลี่ยมผืนผ้า 43"/>
          <p:cNvSpPr/>
          <p:nvPr/>
        </p:nvSpPr>
        <p:spPr>
          <a:xfrm>
            <a:off x="6858016" y="4857760"/>
            <a:ext cx="1143008" cy="28575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511  ..  767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45" name="สี่เหลี่ยมผืนผ้า 44"/>
          <p:cNvSpPr/>
          <p:nvPr/>
        </p:nvSpPr>
        <p:spPr>
          <a:xfrm>
            <a:off x="5643570" y="5429264"/>
            <a:ext cx="35719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46" name="สี่เหลี่ยมผืนผ้า 45"/>
          <p:cNvSpPr/>
          <p:nvPr/>
        </p:nvSpPr>
        <p:spPr>
          <a:xfrm>
            <a:off x="6000760" y="5429264"/>
            <a:ext cx="428628" cy="28575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55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47" name="สี่เหลี่ยมผืนผ้า 46"/>
          <p:cNvSpPr/>
          <p:nvPr/>
        </p:nvSpPr>
        <p:spPr>
          <a:xfrm>
            <a:off x="6429388" y="5429264"/>
            <a:ext cx="642942" cy="28575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000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48" name="สี่เหลี่ยมผืนผ้า 47"/>
          <p:cNvSpPr/>
          <p:nvPr/>
        </p:nvSpPr>
        <p:spPr>
          <a:xfrm>
            <a:off x="7072330" y="5429264"/>
            <a:ext cx="500066" cy="28575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96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49" name="สี่เหลี่ยมผืนผ้า 48"/>
          <p:cNvSpPr/>
          <p:nvPr/>
        </p:nvSpPr>
        <p:spPr>
          <a:xfrm>
            <a:off x="7572396" y="5429264"/>
            <a:ext cx="214314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0" name="สี่เหลี่ยมผืนผ้า 49"/>
          <p:cNvSpPr/>
          <p:nvPr/>
        </p:nvSpPr>
        <p:spPr>
          <a:xfrm>
            <a:off x="7786710" y="5429264"/>
            <a:ext cx="1214446" cy="28575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768 …1023</a:t>
            </a:r>
            <a:endParaRPr lang="th-TH" dirty="0">
              <a:solidFill>
                <a:schemeClr val="tx1"/>
              </a:solidFill>
            </a:endParaRPr>
          </a:p>
        </p:txBody>
      </p:sp>
      <p:cxnSp>
        <p:nvCxnSpPr>
          <p:cNvPr id="52" name="ตัวเชื่อมต่อตรง 51"/>
          <p:cNvCxnSpPr>
            <a:stCxn id="15" idx="2"/>
          </p:cNvCxnSpPr>
          <p:nvPr/>
        </p:nvCxnSpPr>
        <p:spPr>
          <a:xfrm rot="5400000">
            <a:off x="2285984" y="3786190"/>
            <a:ext cx="1214446" cy="10715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ตัวเชื่อมต่อตรง 53"/>
          <p:cNvCxnSpPr>
            <a:stCxn id="15" idx="2"/>
          </p:cNvCxnSpPr>
          <p:nvPr/>
        </p:nvCxnSpPr>
        <p:spPr>
          <a:xfrm rot="5400000">
            <a:off x="2571736" y="4572008"/>
            <a:ext cx="171451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ตัวเชื่อมต่อตรง 55"/>
          <p:cNvCxnSpPr>
            <a:stCxn id="21" idx="2"/>
          </p:cNvCxnSpPr>
          <p:nvPr/>
        </p:nvCxnSpPr>
        <p:spPr>
          <a:xfrm rot="5400000">
            <a:off x="6822297" y="3750471"/>
            <a:ext cx="1143008" cy="10715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ตัวเชื่อมต่อตรง 57"/>
          <p:cNvCxnSpPr>
            <a:stCxn id="21" idx="2"/>
            <a:endCxn id="50" idx="0"/>
          </p:cNvCxnSpPr>
          <p:nvPr/>
        </p:nvCxnSpPr>
        <p:spPr>
          <a:xfrm rot="16200000" flipH="1">
            <a:off x="7304503" y="4339834"/>
            <a:ext cx="1714512" cy="4643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 datagram</a:t>
            </a:r>
            <a:endParaRPr lang="th-TH" dirty="0"/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928662" y="2000240"/>
            <a:ext cx="928694" cy="4286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Version</a:t>
            </a:r>
            <a:endParaRPr lang="th-TH" b="1" dirty="0">
              <a:solidFill>
                <a:schemeClr val="tx1"/>
              </a:solidFill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1857356" y="2000240"/>
            <a:ext cx="928694" cy="4286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IHL</a:t>
            </a:r>
            <a:endParaRPr lang="th-TH" b="1" dirty="0">
              <a:solidFill>
                <a:schemeClr val="tx1"/>
              </a:solidFill>
            </a:endParaRPr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2786050" y="2000240"/>
            <a:ext cx="1857388" cy="4286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TOS</a:t>
            </a:r>
            <a:endParaRPr lang="th-TH" b="1" dirty="0">
              <a:solidFill>
                <a:schemeClr val="tx1"/>
              </a:solidFill>
            </a:endParaRPr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4643438" y="2000240"/>
            <a:ext cx="3714776" cy="4286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Total Length</a:t>
            </a:r>
            <a:endParaRPr lang="th-TH" b="1" dirty="0">
              <a:solidFill>
                <a:schemeClr val="tx1"/>
              </a:solidFill>
            </a:endParaRPr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928662" y="2428868"/>
            <a:ext cx="3714776" cy="4286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Identification</a:t>
            </a:r>
            <a:endParaRPr lang="th-TH" b="1" dirty="0">
              <a:solidFill>
                <a:schemeClr val="tx1"/>
              </a:solidFill>
            </a:endParaRPr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4643438" y="2428868"/>
            <a:ext cx="714380" cy="4286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Flags</a:t>
            </a:r>
            <a:endParaRPr lang="th-TH" b="1" dirty="0">
              <a:solidFill>
                <a:schemeClr val="tx1"/>
              </a:solidFill>
            </a:endParaRPr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5357818" y="2428868"/>
            <a:ext cx="3000396" cy="4286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Fragment Offset</a:t>
            </a:r>
            <a:endParaRPr lang="th-TH" b="1" dirty="0">
              <a:solidFill>
                <a:schemeClr val="tx1"/>
              </a:solidFill>
            </a:endParaRPr>
          </a:p>
        </p:txBody>
      </p:sp>
      <p:sp>
        <p:nvSpPr>
          <p:cNvPr id="11" name="สี่เหลี่ยมผืนผ้า 10"/>
          <p:cNvSpPr/>
          <p:nvPr/>
        </p:nvSpPr>
        <p:spPr>
          <a:xfrm>
            <a:off x="928662" y="2857496"/>
            <a:ext cx="1857388" cy="428628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Time to Live</a:t>
            </a:r>
            <a:endParaRPr lang="th-TH" b="1" dirty="0">
              <a:solidFill>
                <a:schemeClr val="tx1"/>
              </a:solidFill>
            </a:endParaRPr>
          </a:p>
        </p:txBody>
      </p:sp>
      <p:sp>
        <p:nvSpPr>
          <p:cNvPr id="12" name="สี่เหลี่ยมผืนผ้า 11"/>
          <p:cNvSpPr/>
          <p:nvPr/>
        </p:nvSpPr>
        <p:spPr>
          <a:xfrm>
            <a:off x="2786050" y="2857496"/>
            <a:ext cx="1857388" cy="4286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Protocol</a:t>
            </a:r>
            <a:endParaRPr lang="th-TH" b="1" dirty="0">
              <a:solidFill>
                <a:schemeClr val="tx1"/>
              </a:solidFill>
            </a:endParaRPr>
          </a:p>
        </p:txBody>
      </p:sp>
      <p:sp>
        <p:nvSpPr>
          <p:cNvPr id="14" name="สี่เหลี่ยมผืนผ้า 13"/>
          <p:cNvSpPr/>
          <p:nvPr/>
        </p:nvSpPr>
        <p:spPr>
          <a:xfrm>
            <a:off x="4643438" y="2857496"/>
            <a:ext cx="3714776" cy="4286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Header checksum</a:t>
            </a:r>
            <a:endParaRPr lang="th-TH" b="1" dirty="0">
              <a:solidFill>
                <a:schemeClr val="tx1"/>
              </a:solidFill>
            </a:endParaRPr>
          </a:p>
        </p:txBody>
      </p:sp>
      <p:sp>
        <p:nvSpPr>
          <p:cNvPr id="15" name="สี่เหลี่ยมผืนผ้า 14"/>
          <p:cNvSpPr/>
          <p:nvPr/>
        </p:nvSpPr>
        <p:spPr>
          <a:xfrm>
            <a:off x="928662" y="3286124"/>
            <a:ext cx="7429552" cy="4286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Source IP address</a:t>
            </a:r>
            <a:endParaRPr lang="th-TH" b="1" dirty="0">
              <a:solidFill>
                <a:schemeClr val="tx1"/>
              </a:solidFill>
            </a:endParaRPr>
          </a:p>
        </p:txBody>
      </p:sp>
      <p:sp>
        <p:nvSpPr>
          <p:cNvPr id="16" name="สี่เหลี่ยมผืนผ้า 15"/>
          <p:cNvSpPr/>
          <p:nvPr/>
        </p:nvSpPr>
        <p:spPr>
          <a:xfrm>
            <a:off x="928662" y="3714752"/>
            <a:ext cx="7429552" cy="4286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Destination IP address</a:t>
            </a:r>
            <a:endParaRPr lang="th-TH" b="1" dirty="0">
              <a:solidFill>
                <a:schemeClr val="tx1"/>
              </a:solidFill>
            </a:endParaRPr>
          </a:p>
        </p:txBody>
      </p:sp>
      <p:sp>
        <p:nvSpPr>
          <p:cNvPr id="17" name="สี่เหลี่ยมผืนผ้า 16"/>
          <p:cNvSpPr/>
          <p:nvPr/>
        </p:nvSpPr>
        <p:spPr>
          <a:xfrm>
            <a:off x="928662" y="4143380"/>
            <a:ext cx="7429552" cy="4286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Options                                                       Padding</a:t>
            </a:r>
            <a:endParaRPr lang="th-TH" b="1" dirty="0">
              <a:solidFill>
                <a:schemeClr val="tx1"/>
              </a:solidFill>
            </a:endParaRPr>
          </a:p>
        </p:txBody>
      </p:sp>
      <p:sp>
        <p:nvSpPr>
          <p:cNvPr id="18" name="สี่เหลี่ยมผืนผ้า 17"/>
          <p:cNvSpPr/>
          <p:nvPr/>
        </p:nvSpPr>
        <p:spPr>
          <a:xfrm>
            <a:off x="928662" y="4572008"/>
            <a:ext cx="7429552" cy="4286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Data</a:t>
            </a:r>
            <a:endParaRPr lang="th-TH" b="1" dirty="0">
              <a:solidFill>
                <a:schemeClr val="tx1"/>
              </a:solidFill>
            </a:endParaRPr>
          </a:p>
        </p:txBody>
      </p:sp>
      <p:sp>
        <p:nvSpPr>
          <p:cNvPr id="19" name="สี่เหลี่ยมผืนผ้า 18"/>
          <p:cNvSpPr/>
          <p:nvPr/>
        </p:nvSpPr>
        <p:spPr>
          <a:xfrm>
            <a:off x="928662" y="5000636"/>
            <a:ext cx="7429552" cy="4286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.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.</a:t>
            </a:r>
            <a:endParaRPr lang="th-TH" b="1" dirty="0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28662" y="164305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0</a:t>
            </a:r>
            <a:endParaRPr lang="th-TH" dirty="0">
              <a:latin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214810" y="164305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15</a:t>
            </a:r>
            <a:endParaRPr lang="th-TH" dirty="0">
              <a:latin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572000" y="164305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16</a:t>
            </a:r>
            <a:endParaRPr lang="th-TH" dirty="0">
              <a:latin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929586" y="164305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31</a:t>
            </a:r>
            <a:endParaRPr lang="th-TH" dirty="0">
              <a:latin typeface="Arial" pitchFamily="34" charset="0"/>
            </a:endParaRPr>
          </a:p>
        </p:txBody>
      </p:sp>
      <p:cxnSp>
        <p:nvCxnSpPr>
          <p:cNvPr id="25" name="ตัวเชื่อมต่อตรง 24"/>
          <p:cNvCxnSpPr/>
          <p:nvPr/>
        </p:nvCxnSpPr>
        <p:spPr>
          <a:xfrm rot="5400000" flipH="1" flipV="1">
            <a:off x="4499281" y="1858329"/>
            <a:ext cx="288000" cy="190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ตัวเชื่อมต่อตรง 25"/>
          <p:cNvCxnSpPr/>
          <p:nvPr/>
        </p:nvCxnSpPr>
        <p:spPr>
          <a:xfrm rot="5400000" flipH="1" flipV="1">
            <a:off x="785615" y="1857535"/>
            <a:ext cx="288000" cy="190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ตัวเชื่อมต่อตรง 26"/>
          <p:cNvCxnSpPr/>
          <p:nvPr/>
        </p:nvCxnSpPr>
        <p:spPr>
          <a:xfrm rot="5400000" flipH="1" flipV="1">
            <a:off x="8215167" y="1857535"/>
            <a:ext cx="288000" cy="190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571472" y="5572140"/>
            <a:ext cx="824501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Tahoma" pitchFamily="34" charset="0"/>
                <a:cs typeface="Tahoma" pitchFamily="34" charset="0"/>
              </a:rPr>
              <a:t>Time to Live (TTL): </a:t>
            </a:r>
            <a:r>
              <a:rPr lang="th-TH" sz="2000" dirty="0" smtClean="0">
                <a:latin typeface="Tahoma" pitchFamily="34" charset="0"/>
                <a:cs typeface="Tahoma" pitchFamily="34" charset="0"/>
              </a:rPr>
              <a:t>ขนาด 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8 bits</a:t>
            </a:r>
            <a:endParaRPr lang="th-TH" sz="2000" dirty="0" smtClean="0">
              <a:latin typeface="Tahoma" pitchFamily="34" charset="0"/>
              <a:cs typeface="Tahoma" pitchFamily="34" charset="0"/>
            </a:endParaRPr>
          </a:p>
          <a:p>
            <a:r>
              <a:rPr lang="th-TH" sz="2000" dirty="0" smtClean="0">
                <a:latin typeface="Tahoma" pitchFamily="34" charset="0"/>
                <a:cs typeface="Tahoma" pitchFamily="34" charset="0"/>
              </a:rPr>
              <a:t>เป็นค่าอายุขัยของ 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IP datagram </a:t>
            </a:r>
            <a:r>
              <a:rPr lang="th-TH" sz="2000" dirty="0" smtClean="0">
                <a:latin typeface="Tahoma" pitchFamily="34" charset="0"/>
                <a:cs typeface="Tahoma" pitchFamily="34" charset="0"/>
              </a:rPr>
              <a:t>เมื่อผ่านเรา</a:t>
            </a:r>
            <a:r>
              <a:rPr lang="th-TH" sz="2000" dirty="0" err="1" smtClean="0">
                <a:latin typeface="Tahoma" pitchFamily="34" charset="0"/>
                <a:cs typeface="Tahoma" pitchFamily="34" charset="0"/>
              </a:rPr>
              <a:t>เตอร์</a:t>
            </a:r>
            <a:r>
              <a:rPr lang="th-TH" sz="2000" dirty="0" smtClean="0">
                <a:latin typeface="Tahoma" pitchFamily="34" charset="0"/>
                <a:cs typeface="Tahoma" pitchFamily="34" charset="0"/>
              </a:rPr>
              <a:t> เรา</a:t>
            </a:r>
            <a:r>
              <a:rPr lang="th-TH" sz="2000" dirty="0" err="1" smtClean="0">
                <a:latin typeface="Tahoma" pitchFamily="34" charset="0"/>
                <a:cs typeface="Tahoma" pitchFamily="34" charset="0"/>
              </a:rPr>
              <a:t>เตอร์</a:t>
            </a:r>
            <a:r>
              <a:rPr lang="th-TH" sz="2000" dirty="0" smtClean="0">
                <a:latin typeface="Tahoma" pitchFamily="34" charset="0"/>
                <a:cs typeface="Tahoma" pitchFamily="34" charset="0"/>
              </a:rPr>
              <a:t>จะลดค่านี้ลง 1</a:t>
            </a:r>
          </a:p>
          <a:p>
            <a:r>
              <a:rPr lang="th-TH" sz="2000" dirty="0" smtClean="0">
                <a:latin typeface="Tahoma" pitchFamily="34" charset="0"/>
                <a:cs typeface="Tahoma" pitchFamily="34" charset="0"/>
              </a:rPr>
              <a:t>เมื่อค่าลดลงเหลือ 0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, IP datagram </a:t>
            </a:r>
            <a:r>
              <a:rPr lang="th-TH" sz="2000" dirty="0" smtClean="0">
                <a:latin typeface="Tahoma" pitchFamily="34" charset="0"/>
                <a:cs typeface="Tahoma" pitchFamily="34" charset="0"/>
              </a:rPr>
              <a:t>นี้จะถูกทิ้ง  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(2^8 -1 = 255 hops</a:t>
            </a:r>
            <a:r>
              <a:rPr lang="th-TH" sz="2000" dirty="0" smtClean="0">
                <a:latin typeface="Tahoma" pitchFamily="34" charset="0"/>
                <a:cs typeface="Tahoma" pitchFamily="34" charset="0"/>
              </a:rPr>
              <a:t> มากสุด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)</a:t>
            </a:r>
            <a:endParaRPr lang="th-TH" sz="2000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 datagram</a:t>
            </a:r>
            <a:endParaRPr lang="th-TH" dirty="0"/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928662" y="2000240"/>
            <a:ext cx="928694" cy="4286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Version</a:t>
            </a:r>
            <a:endParaRPr lang="th-TH" b="1" dirty="0">
              <a:solidFill>
                <a:schemeClr val="tx1"/>
              </a:solidFill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1857356" y="2000240"/>
            <a:ext cx="928694" cy="4286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IHL</a:t>
            </a:r>
            <a:endParaRPr lang="th-TH" b="1" dirty="0">
              <a:solidFill>
                <a:schemeClr val="tx1"/>
              </a:solidFill>
            </a:endParaRPr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2786050" y="2000240"/>
            <a:ext cx="1857388" cy="4286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TOS</a:t>
            </a:r>
            <a:endParaRPr lang="th-TH" b="1" dirty="0">
              <a:solidFill>
                <a:schemeClr val="tx1"/>
              </a:solidFill>
            </a:endParaRPr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4643438" y="2000240"/>
            <a:ext cx="3714776" cy="4286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Total Length</a:t>
            </a:r>
            <a:endParaRPr lang="th-TH" b="1" dirty="0">
              <a:solidFill>
                <a:schemeClr val="tx1"/>
              </a:solidFill>
            </a:endParaRPr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928662" y="2428868"/>
            <a:ext cx="3714776" cy="4286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Identification</a:t>
            </a:r>
            <a:endParaRPr lang="th-TH" b="1" dirty="0">
              <a:solidFill>
                <a:schemeClr val="tx1"/>
              </a:solidFill>
            </a:endParaRPr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4643438" y="2428868"/>
            <a:ext cx="714380" cy="4286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Flags</a:t>
            </a:r>
            <a:endParaRPr lang="th-TH" b="1" dirty="0">
              <a:solidFill>
                <a:schemeClr val="tx1"/>
              </a:solidFill>
            </a:endParaRPr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5357818" y="2428868"/>
            <a:ext cx="3000396" cy="4286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Fragment Offset</a:t>
            </a:r>
            <a:endParaRPr lang="th-TH" b="1" dirty="0">
              <a:solidFill>
                <a:schemeClr val="tx1"/>
              </a:solidFill>
            </a:endParaRPr>
          </a:p>
        </p:txBody>
      </p:sp>
      <p:sp>
        <p:nvSpPr>
          <p:cNvPr id="11" name="สี่เหลี่ยมผืนผ้า 10"/>
          <p:cNvSpPr/>
          <p:nvPr/>
        </p:nvSpPr>
        <p:spPr>
          <a:xfrm>
            <a:off x="928662" y="2857496"/>
            <a:ext cx="1857388" cy="4286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Time to Live</a:t>
            </a:r>
            <a:endParaRPr lang="th-TH" b="1" dirty="0">
              <a:solidFill>
                <a:schemeClr val="tx1"/>
              </a:solidFill>
            </a:endParaRPr>
          </a:p>
        </p:txBody>
      </p:sp>
      <p:sp>
        <p:nvSpPr>
          <p:cNvPr id="12" name="สี่เหลี่ยมผืนผ้า 11"/>
          <p:cNvSpPr/>
          <p:nvPr/>
        </p:nvSpPr>
        <p:spPr>
          <a:xfrm>
            <a:off x="2786050" y="2857496"/>
            <a:ext cx="1857388" cy="428628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Protocol</a:t>
            </a:r>
            <a:endParaRPr lang="th-TH" b="1" dirty="0">
              <a:solidFill>
                <a:schemeClr val="tx1"/>
              </a:solidFill>
            </a:endParaRPr>
          </a:p>
        </p:txBody>
      </p:sp>
      <p:sp>
        <p:nvSpPr>
          <p:cNvPr id="14" name="สี่เหลี่ยมผืนผ้า 13"/>
          <p:cNvSpPr/>
          <p:nvPr/>
        </p:nvSpPr>
        <p:spPr>
          <a:xfrm>
            <a:off x="4643438" y="2857496"/>
            <a:ext cx="3714776" cy="4286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Header checksum</a:t>
            </a:r>
            <a:endParaRPr lang="th-TH" b="1" dirty="0">
              <a:solidFill>
                <a:schemeClr val="tx1"/>
              </a:solidFill>
            </a:endParaRPr>
          </a:p>
        </p:txBody>
      </p:sp>
      <p:sp>
        <p:nvSpPr>
          <p:cNvPr id="15" name="สี่เหลี่ยมผืนผ้า 14"/>
          <p:cNvSpPr/>
          <p:nvPr/>
        </p:nvSpPr>
        <p:spPr>
          <a:xfrm>
            <a:off x="928662" y="3286124"/>
            <a:ext cx="7429552" cy="4286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Source IP address</a:t>
            </a:r>
            <a:endParaRPr lang="th-TH" b="1" dirty="0">
              <a:solidFill>
                <a:schemeClr val="tx1"/>
              </a:solidFill>
            </a:endParaRPr>
          </a:p>
        </p:txBody>
      </p:sp>
      <p:sp>
        <p:nvSpPr>
          <p:cNvPr id="16" name="สี่เหลี่ยมผืนผ้า 15"/>
          <p:cNvSpPr/>
          <p:nvPr/>
        </p:nvSpPr>
        <p:spPr>
          <a:xfrm>
            <a:off x="928662" y="3714752"/>
            <a:ext cx="7429552" cy="4286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Destination IP address</a:t>
            </a:r>
            <a:endParaRPr lang="th-TH" b="1" dirty="0">
              <a:solidFill>
                <a:schemeClr val="tx1"/>
              </a:solidFill>
            </a:endParaRPr>
          </a:p>
        </p:txBody>
      </p:sp>
      <p:sp>
        <p:nvSpPr>
          <p:cNvPr id="17" name="สี่เหลี่ยมผืนผ้า 16"/>
          <p:cNvSpPr/>
          <p:nvPr/>
        </p:nvSpPr>
        <p:spPr>
          <a:xfrm>
            <a:off x="928662" y="4143380"/>
            <a:ext cx="7429552" cy="4286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Options                                                       Padding</a:t>
            </a:r>
            <a:endParaRPr lang="th-TH" b="1" dirty="0">
              <a:solidFill>
                <a:schemeClr val="tx1"/>
              </a:solidFill>
            </a:endParaRPr>
          </a:p>
        </p:txBody>
      </p:sp>
      <p:sp>
        <p:nvSpPr>
          <p:cNvPr id="18" name="สี่เหลี่ยมผืนผ้า 17"/>
          <p:cNvSpPr/>
          <p:nvPr/>
        </p:nvSpPr>
        <p:spPr>
          <a:xfrm>
            <a:off x="928662" y="4572008"/>
            <a:ext cx="7429552" cy="4286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Data</a:t>
            </a:r>
            <a:endParaRPr lang="th-TH" b="1" dirty="0">
              <a:solidFill>
                <a:schemeClr val="tx1"/>
              </a:solidFill>
            </a:endParaRPr>
          </a:p>
        </p:txBody>
      </p:sp>
      <p:sp>
        <p:nvSpPr>
          <p:cNvPr id="19" name="สี่เหลี่ยมผืนผ้า 18"/>
          <p:cNvSpPr/>
          <p:nvPr/>
        </p:nvSpPr>
        <p:spPr>
          <a:xfrm>
            <a:off x="928662" y="5000636"/>
            <a:ext cx="7429552" cy="4286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.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.</a:t>
            </a:r>
            <a:endParaRPr lang="th-TH" b="1" dirty="0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28662" y="164305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0</a:t>
            </a:r>
            <a:endParaRPr lang="th-TH" dirty="0">
              <a:latin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214810" y="164305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15</a:t>
            </a:r>
            <a:endParaRPr lang="th-TH" dirty="0">
              <a:latin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572000" y="164305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16</a:t>
            </a:r>
            <a:endParaRPr lang="th-TH" dirty="0">
              <a:latin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929586" y="164305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31</a:t>
            </a:r>
            <a:endParaRPr lang="th-TH" dirty="0">
              <a:latin typeface="Arial" pitchFamily="34" charset="0"/>
            </a:endParaRPr>
          </a:p>
        </p:txBody>
      </p:sp>
      <p:cxnSp>
        <p:nvCxnSpPr>
          <p:cNvPr id="25" name="ตัวเชื่อมต่อตรง 24"/>
          <p:cNvCxnSpPr/>
          <p:nvPr/>
        </p:nvCxnSpPr>
        <p:spPr>
          <a:xfrm rot="5400000" flipH="1" flipV="1">
            <a:off x="4499281" y="1858329"/>
            <a:ext cx="288000" cy="190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ตัวเชื่อมต่อตรง 25"/>
          <p:cNvCxnSpPr/>
          <p:nvPr/>
        </p:nvCxnSpPr>
        <p:spPr>
          <a:xfrm rot="5400000" flipH="1" flipV="1">
            <a:off x="785615" y="1857535"/>
            <a:ext cx="288000" cy="190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ตัวเชื่อมต่อตรง 26"/>
          <p:cNvCxnSpPr/>
          <p:nvPr/>
        </p:nvCxnSpPr>
        <p:spPr>
          <a:xfrm rot="5400000" flipH="1" flipV="1">
            <a:off x="8215167" y="1857535"/>
            <a:ext cx="288000" cy="190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1643042" y="5643578"/>
            <a:ext cx="650806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Tahoma" pitchFamily="34" charset="0"/>
                <a:cs typeface="Tahoma" pitchFamily="34" charset="0"/>
              </a:rPr>
              <a:t>Protocol : </a:t>
            </a:r>
            <a:r>
              <a:rPr lang="th-TH" sz="2000" dirty="0" smtClean="0">
                <a:latin typeface="Tahoma" pitchFamily="34" charset="0"/>
                <a:cs typeface="Tahoma" pitchFamily="34" charset="0"/>
              </a:rPr>
              <a:t>ขนาด 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8 bits</a:t>
            </a:r>
            <a:r>
              <a:rPr lang="th-TH" sz="2000" dirty="0" smtClean="0">
                <a:latin typeface="Tahoma" pitchFamily="34" charset="0"/>
                <a:cs typeface="Tahoma" pitchFamily="34" charset="0"/>
              </a:rPr>
              <a:t> </a:t>
            </a:r>
          </a:p>
          <a:p>
            <a:r>
              <a:rPr lang="th-TH" sz="2000" dirty="0" smtClean="0">
                <a:latin typeface="Tahoma" pitchFamily="34" charset="0"/>
                <a:cs typeface="Tahoma" pitchFamily="34" charset="0"/>
              </a:rPr>
              <a:t>เป็นฟิลด์ที่บอกถึง 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protocol </a:t>
            </a:r>
            <a:r>
              <a:rPr lang="th-TH" sz="2000" dirty="0" smtClean="0">
                <a:latin typeface="Tahoma" pitchFamily="34" charset="0"/>
                <a:cs typeface="Tahoma" pitchFamily="34" charset="0"/>
              </a:rPr>
              <a:t>ที่อยู่ระดับบนของ 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IP</a:t>
            </a:r>
          </a:p>
          <a:p>
            <a:r>
              <a:rPr lang="en-US" sz="20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1 – ICMP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,  </a:t>
            </a:r>
            <a:r>
              <a:rPr lang="en-US" sz="20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6 – TCP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,  8 – EGP,  </a:t>
            </a:r>
            <a:r>
              <a:rPr lang="en-US" sz="20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17 – UDP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,  89 – OSPF</a:t>
            </a:r>
            <a:endParaRPr lang="th-TH" sz="2000" dirty="0" smtClean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TCP/IP Reference Model</a:t>
            </a:r>
            <a:endParaRPr lang="th-TH" dirty="0"/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1214414" y="5214950"/>
            <a:ext cx="3786214" cy="107157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Network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</a:rPr>
              <a:t>Interface</a:t>
            </a:r>
            <a:endParaRPr lang="th-TH" sz="2400" b="1" dirty="0">
              <a:solidFill>
                <a:schemeClr val="tx1"/>
              </a:solidFill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1214414" y="4143380"/>
            <a:ext cx="3786214" cy="107157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Internetwork</a:t>
            </a:r>
            <a:endParaRPr lang="th-TH" sz="2800" b="1" dirty="0">
              <a:solidFill>
                <a:schemeClr val="tx1"/>
              </a:solidFill>
            </a:endParaRPr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1214414" y="3071810"/>
            <a:ext cx="3786214" cy="107157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Transport</a:t>
            </a:r>
            <a:endParaRPr lang="th-TH" sz="2400" b="1" dirty="0">
              <a:solidFill>
                <a:schemeClr val="tx1"/>
              </a:solidFill>
            </a:endParaRPr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1214414" y="2000240"/>
            <a:ext cx="3786214" cy="107157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Application</a:t>
            </a:r>
            <a:endParaRPr lang="th-TH" sz="2400" b="1" dirty="0">
              <a:solidFill>
                <a:schemeClr val="tx1"/>
              </a:solidFill>
            </a:endParaRPr>
          </a:p>
        </p:txBody>
      </p:sp>
      <p:sp>
        <p:nvSpPr>
          <p:cNvPr id="8" name="ลูกศรขวา 7"/>
          <p:cNvSpPr/>
          <p:nvPr/>
        </p:nvSpPr>
        <p:spPr>
          <a:xfrm>
            <a:off x="5286380" y="5500702"/>
            <a:ext cx="642942" cy="428628"/>
          </a:xfrm>
          <a:prstGeom prst="right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" name="ลูกศรขวา 8"/>
          <p:cNvSpPr/>
          <p:nvPr/>
        </p:nvSpPr>
        <p:spPr>
          <a:xfrm>
            <a:off x="5214942" y="4500570"/>
            <a:ext cx="642942" cy="428628"/>
          </a:xfrm>
          <a:prstGeom prst="right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0" name="ลูกศรขวา 9"/>
          <p:cNvSpPr/>
          <p:nvPr/>
        </p:nvSpPr>
        <p:spPr>
          <a:xfrm>
            <a:off x="5214942" y="3429000"/>
            <a:ext cx="642942" cy="428628"/>
          </a:xfrm>
          <a:prstGeom prst="right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1" name="ลูกศรขวา 10"/>
          <p:cNvSpPr/>
          <p:nvPr/>
        </p:nvSpPr>
        <p:spPr>
          <a:xfrm>
            <a:off x="5214942" y="2285992"/>
            <a:ext cx="642942" cy="428628"/>
          </a:xfrm>
          <a:prstGeom prst="right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2" name="TextBox 11"/>
          <p:cNvSpPr txBox="1"/>
          <p:nvPr/>
        </p:nvSpPr>
        <p:spPr>
          <a:xfrm>
            <a:off x="6072198" y="2285992"/>
            <a:ext cx="27155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Telnet, FTP, DNS, …</a:t>
            </a:r>
            <a:endParaRPr lang="th-TH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6143636" y="3429000"/>
            <a:ext cx="13928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TCP, UDP</a:t>
            </a:r>
            <a:endParaRPr lang="th-TH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6143636" y="4500570"/>
            <a:ext cx="4363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IP</a:t>
            </a:r>
            <a:endParaRPr lang="th-TH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6215074" y="5500702"/>
            <a:ext cx="13051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Ethernet</a:t>
            </a:r>
            <a:endParaRPr lang="th-TH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 datagram</a:t>
            </a:r>
            <a:endParaRPr lang="th-TH" dirty="0"/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928662" y="2000240"/>
            <a:ext cx="928694" cy="4286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Version</a:t>
            </a:r>
            <a:endParaRPr lang="th-TH" b="1" dirty="0">
              <a:solidFill>
                <a:schemeClr val="tx1"/>
              </a:solidFill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1857356" y="2000240"/>
            <a:ext cx="928694" cy="4286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IHL</a:t>
            </a:r>
            <a:endParaRPr lang="th-TH" b="1" dirty="0">
              <a:solidFill>
                <a:schemeClr val="tx1"/>
              </a:solidFill>
            </a:endParaRPr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2786050" y="2000240"/>
            <a:ext cx="1857388" cy="4286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TOS</a:t>
            </a:r>
            <a:endParaRPr lang="th-TH" b="1" dirty="0">
              <a:solidFill>
                <a:schemeClr val="tx1"/>
              </a:solidFill>
            </a:endParaRPr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4643438" y="2000240"/>
            <a:ext cx="3714776" cy="4286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Total Length</a:t>
            </a:r>
            <a:endParaRPr lang="th-TH" b="1" dirty="0">
              <a:solidFill>
                <a:schemeClr val="tx1"/>
              </a:solidFill>
            </a:endParaRPr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928662" y="2428868"/>
            <a:ext cx="3714776" cy="4286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Identification</a:t>
            </a:r>
            <a:endParaRPr lang="th-TH" b="1" dirty="0">
              <a:solidFill>
                <a:schemeClr val="tx1"/>
              </a:solidFill>
            </a:endParaRPr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4643438" y="2428868"/>
            <a:ext cx="714380" cy="4286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Flags</a:t>
            </a:r>
            <a:endParaRPr lang="th-TH" b="1" dirty="0">
              <a:solidFill>
                <a:schemeClr val="tx1"/>
              </a:solidFill>
            </a:endParaRPr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5357818" y="2428868"/>
            <a:ext cx="3000396" cy="4286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Fragment Offset</a:t>
            </a:r>
            <a:endParaRPr lang="th-TH" b="1" dirty="0">
              <a:solidFill>
                <a:schemeClr val="tx1"/>
              </a:solidFill>
            </a:endParaRPr>
          </a:p>
        </p:txBody>
      </p:sp>
      <p:sp>
        <p:nvSpPr>
          <p:cNvPr id="11" name="สี่เหลี่ยมผืนผ้า 10"/>
          <p:cNvSpPr/>
          <p:nvPr/>
        </p:nvSpPr>
        <p:spPr>
          <a:xfrm>
            <a:off x="928662" y="2857496"/>
            <a:ext cx="1857388" cy="4286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Time to Live</a:t>
            </a:r>
            <a:endParaRPr lang="th-TH" b="1" dirty="0">
              <a:solidFill>
                <a:schemeClr val="tx1"/>
              </a:solidFill>
            </a:endParaRPr>
          </a:p>
        </p:txBody>
      </p:sp>
      <p:sp>
        <p:nvSpPr>
          <p:cNvPr id="12" name="สี่เหลี่ยมผืนผ้า 11"/>
          <p:cNvSpPr/>
          <p:nvPr/>
        </p:nvSpPr>
        <p:spPr>
          <a:xfrm>
            <a:off x="2786050" y="2857496"/>
            <a:ext cx="1857388" cy="4286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Protocol</a:t>
            </a:r>
            <a:endParaRPr lang="th-TH" b="1" dirty="0">
              <a:solidFill>
                <a:schemeClr val="tx1"/>
              </a:solidFill>
            </a:endParaRPr>
          </a:p>
        </p:txBody>
      </p:sp>
      <p:sp>
        <p:nvSpPr>
          <p:cNvPr id="14" name="สี่เหลี่ยมผืนผ้า 13"/>
          <p:cNvSpPr/>
          <p:nvPr/>
        </p:nvSpPr>
        <p:spPr>
          <a:xfrm>
            <a:off x="4643438" y="2857496"/>
            <a:ext cx="3714776" cy="428628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Header checksum</a:t>
            </a:r>
            <a:endParaRPr lang="th-TH" b="1" dirty="0">
              <a:solidFill>
                <a:schemeClr val="tx1"/>
              </a:solidFill>
            </a:endParaRPr>
          </a:p>
        </p:txBody>
      </p:sp>
      <p:sp>
        <p:nvSpPr>
          <p:cNvPr id="15" name="สี่เหลี่ยมผืนผ้า 14"/>
          <p:cNvSpPr/>
          <p:nvPr/>
        </p:nvSpPr>
        <p:spPr>
          <a:xfrm>
            <a:off x="928662" y="3286124"/>
            <a:ext cx="7429552" cy="4286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Source IP address</a:t>
            </a:r>
            <a:endParaRPr lang="th-TH" b="1" dirty="0">
              <a:solidFill>
                <a:schemeClr val="tx1"/>
              </a:solidFill>
            </a:endParaRPr>
          </a:p>
        </p:txBody>
      </p:sp>
      <p:sp>
        <p:nvSpPr>
          <p:cNvPr id="16" name="สี่เหลี่ยมผืนผ้า 15"/>
          <p:cNvSpPr/>
          <p:nvPr/>
        </p:nvSpPr>
        <p:spPr>
          <a:xfrm>
            <a:off x="928662" y="3714752"/>
            <a:ext cx="7429552" cy="4286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Destination IP address</a:t>
            </a:r>
            <a:endParaRPr lang="th-TH" b="1" dirty="0">
              <a:solidFill>
                <a:schemeClr val="tx1"/>
              </a:solidFill>
            </a:endParaRPr>
          </a:p>
        </p:txBody>
      </p:sp>
      <p:sp>
        <p:nvSpPr>
          <p:cNvPr id="17" name="สี่เหลี่ยมผืนผ้า 16"/>
          <p:cNvSpPr/>
          <p:nvPr/>
        </p:nvSpPr>
        <p:spPr>
          <a:xfrm>
            <a:off x="928662" y="4143380"/>
            <a:ext cx="7429552" cy="4286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Options                                                       Padding</a:t>
            </a:r>
            <a:endParaRPr lang="th-TH" b="1" dirty="0">
              <a:solidFill>
                <a:schemeClr val="tx1"/>
              </a:solidFill>
            </a:endParaRPr>
          </a:p>
        </p:txBody>
      </p:sp>
      <p:sp>
        <p:nvSpPr>
          <p:cNvPr id="18" name="สี่เหลี่ยมผืนผ้า 17"/>
          <p:cNvSpPr/>
          <p:nvPr/>
        </p:nvSpPr>
        <p:spPr>
          <a:xfrm>
            <a:off x="928662" y="4572008"/>
            <a:ext cx="7429552" cy="4286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Data</a:t>
            </a:r>
            <a:endParaRPr lang="th-TH" b="1" dirty="0">
              <a:solidFill>
                <a:schemeClr val="tx1"/>
              </a:solidFill>
            </a:endParaRPr>
          </a:p>
        </p:txBody>
      </p:sp>
      <p:sp>
        <p:nvSpPr>
          <p:cNvPr id="19" name="สี่เหลี่ยมผืนผ้า 18"/>
          <p:cNvSpPr/>
          <p:nvPr/>
        </p:nvSpPr>
        <p:spPr>
          <a:xfrm>
            <a:off x="928662" y="5000636"/>
            <a:ext cx="7429552" cy="4286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.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.</a:t>
            </a:r>
            <a:endParaRPr lang="th-TH" b="1" dirty="0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28662" y="164305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0</a:t>
            </a:r>
            <a:endParaRPr lang="th-TH" dirty="0">
              <a:latin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214810" y="164305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15</a:t>
            </a:r>
            <a:endParaRPr lang="th-TH" dirty="0">
              <a:latin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572000" y="164305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16</a:t>
            </a:r>
            <a:endParaRPr lang="th-TH" dirty="0">
              <a:latin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929586" y="164305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31</a:t>
            </a:r>
            <a:endParaRPr lang="th-TH" dirty="0">
              <a:latin typeface="Arial" pitchFamily="34" charset="0"/>
            </a:endParaRPr>
          </a:p>
        </p:txBody>
      </p:sp>
      <p:cxnSp>
        <p:nvCxnSpPr>
          <p:cNvPr id="25" name="ตัวเชื่อมต่อตรง 24"/>
          <p:cNvCxnSpPr/>
          <p:nvPr/>
        </p:nvCxnSpPr>
        <p:spPr>
          <a:xfrm rot="5400000" flipH="1" flipV="1">
            <a:off x="4499281" y="1858329"/>
            <a:ext cx="288000" cy="190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ตัวเชื่อมต่อตรง 25"/>
          <p:cNvCxnSpPr/>
          <p:nvPr/>
        </p:nvCxnSpPr>
        <p:spPr>
          <a:xfrm rot="5400000" flipH="1" flipV="1">
            <a:off x="785615" y="1857535"/>
            <a:ext cx="288000" cy="190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ตัวเชื่อมต่อตรง 26"/>
          <p:cNvCxnSpPr/>
          <p:nvPr/>
        </p:nvCxnSpPr>
        <p:spPr>
          <a:xfrm rot="5400000" flipH="1" flipV="1">
            <a:off x="8215167" y="1857535"/>
            <a:ext cx="288000" cy="190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1643042" y="5643578"/>
            <a:ext cx="667900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Tahoma" pitchFamily="34" charset="0"/>
                <a:cs typeface="Tahoma" pitchFamily="34" charset="0"/>
              </a:rPr>
              <a:t>Header checksum: </a:t>
            </a:r>
            <a:r>
              <a:rPr lang="th-TH" sz="2000" dirty="0" smtClean="0">
                <a:latin typeface="Tahoma" pitchFamily="34" charset="0"/>
                <a:cs typeface="Tahoma" pitchFamily="34" charset="0"/>
              </a:rPr>
              <a:t>ขนาด 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16 bits</a:t>
            </a:r>
            <a:r>
              <a:rPr lang="th-TH" sz="2000" dirty="0" smtClean="0">
                <a:latin typeface="Tahoma" pitchFamily="34" charset="0"/>
                <a:cs typeface="Tahoma" pitchFamily="34" charset="0"/>
              </a:rPr>
              <a:t> </a:t>
            </a:r>
          </a:p>
          <a:p>
            <a:r>
              <a:rPr lang="th-TH" sz="2000" dirty="0" smtClean="0">
                <a:latin typeface="Tahoma" pitchFamily="34" charset="0"/>
                <a:cs typeface="Tahoma" pitchFamily="34" charset="0"/>
              </a:rPr>
              <a:t>นำ 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header </a:t>
            </a:r>
            <a:r>
              <a:rPr lang="th-TH" sz="2000" dirty="0" smtClean="0">
                <a:latin typeface="Tahoma" pitchFamily="34" charset="0"/>
                <a:cs typeface="Tahoma" pitchFamily="34" charset="0"/>
              </a:rPr>
              <a:t>มาบวกกันทีละ 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16 bytes </a:t>
            </a:r>
            <a:r>
              <a:rPr lang="th-TH" sz="2000" dirty="0" smtClean="0">
                <a:latin typeface="Tahoma" pitchFamily="34" charset="0"/>
                <a:cs typeface="Tahoma" pitchFamily="34" charset="0"/>
              </a:rPr>
              <a:t>และทำ 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1’s complement </a:t>
            </a:r>
            <a:endParaRPr lang="th-TH" sz="2000" dirty="0" smtClean="0">
              <a:latin typeface="Tahoma" pitchFamily="34" charset="0"/>
              <a:cs typeface="Tahoma" pitchFamily="34" charset="0"/>
            </a:endParaRPr>
          </a:p>
          <a:p>
            <a:r>
              <a:rPr lang="th-TH" sz="2000" dirty="0" smtClean="0">
                <a:latin typeface="Tahoma" pitchFamily="34" charset="0"/>
                <a:cs typeface="Tahoma" pitchFamily="34" charset="0"/>
              </a:rPr>
              <a:t>เพื่อตรวจสอบความถูกต้องของ 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header</a:t>
            </a:r>
            <a:endParaRPr lang="th-TH" sz="2000" dirty="0" smtClean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 datagram</a:t>
            </a:r>
            <a:endParaRPr lang="th-TH" dirty="0"/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928662" y="2000240"/>
            <a:ext cx="928694" cy="4286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Version</a:t>
            </a:r>
            <a:endParaRPr lang="th-TH" b="1" dirty="0">
              <a:solidFill>
                <a:schemeClr val="tx1"/>
              </a:solidFill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1857356" y="2000240"/>
            <a:ext cx="928694" cy="4286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IHL</a:t>
            </a:r>
            <a:endParaRPr lang="th-TH" b="1" dirty="0">
              <a:solidFill>
                <a:schemeClr val="tx1"/>
              </a:solidFill>
            </a:endParaRPr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2786050" y="2000240"/>
            <a:ext cx="1857388" cy="4286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TOS</a:t>
            </a:r>
            <a:endParaRPr lang="th-TH" b="1" dirty="0">
              <a:solidFill>
                <a:schemeClr val="tx1"/>
              </a:solidFill>
            </a:endParaRPr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4643438" y="2000240"/>
            <a:ext cx="3714776" cy="4286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Total Length</a:t>
            </a:r>
            <a:endParaRPr lang="th-TH" b="1" dirty="0">
              <a:solidFill>
                <a:schemeClr val="tx1"/>
              </a:solidFill>
            </a:endParaRPr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928662" y="2428868"/>
            <a:ext cx="3714776" cy="4286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Identification</a:t>
            </a:r>
            <a:endParaRPr lang="th-TH" b="1" dirty="0">
              <a:solidFill>
                <a:schemeClr val="tx1"/>
              </a:solidFill>
            </a:endParaRPr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4643438" y="2428868"/>
            <a:ext cx="714380" cy="4286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Flags</a:t>
            </a:r>
            <a:endParaRPr lang="th-TH" b="1" dirty="0">
              <a:solidFill>
                <a:schemeClr val="tx1"/>
              </a:solidFill>
            </a:endParaRPr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5357818" y="2428868"/>
            <a:ext cx="3000396" cy="4286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Fragment Offset</a:t>
            </a:r>
            <a:endParaRPr lang="th-TH" b="1" dirty="0">
              <a:solidFill>
                <a:schemeClr val="tx1"/>
              </a:solidFill>
            </a:endParaRPr>
          </a:p>
        </p:txBody>
      </p:sp>
      <p:sp>
        <p:nvSpPr>
          <p:cNvPr id="11" name="สี่เหลี่ยมผืนผ้า 10"/>
          <p:cNvSpPr/>
          <p:nvPr/>
        </p:nvSpPr>
        <p:spPr>
          <a:xfrm>
            <a:off x="928662" y="2857496"/>
            <a:ext cx="1857388" cy="4286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Time to Live</a:t>
            </a:r>
            <a:endParaRPr lang="th-TH" b="1" dirty="0">
              <a:solidFill>
                <a:schemeClr val="tx1"/>
              </a:solidFill>
            </a:endParaRPr>
          </a:p>
        </p:txBody>
      </p:sp>
      <p:sp>
        <p:nvSpPr>
          <p:cNvPr id="12" name="สี่เหลี่ยมผืนผ้า 11"/>
          <p:cNvSpPr/>
          <p:nvPr/>
        </p:nvSpPr>
        <p:spPr>
          <a:xfrm>
            <a:off x="2786050" y="2857496"/>
            <a:ext cx="1857388" cy="4286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Protocol</a:t>
            </a:r>
            <a:endParaRPr lang="th-TH" b="1" dirty="0">
              <a:solidFill>
                <a:schemeClr val="tx1"/>
              </a:solidFill>
            </a:endParaRPr>
          </a:p>
        </p:txBody>
      </p:sp>
      <p:sp>
        <p:nvSpPr>
          <p:cNvPr id="14" name="สี่เหลี่ยมผืนผ้า 13"/>
          <p:cNvSpPr/>
          <p:nvPr/>
        </p:nvSpPr>
        <p:spPr>
          <a:xfrm>
            <a:off x="4643438" y="2857496"/>
            <a:ext cx="3714776" cy="4286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Header checksum</a:t>
            </a:r>
            <a:endParaRPr lang="th-TH" b="1" dirty="0">
              <a:solidFill>
                <a:schemeClr val="tx1"/>
              </a:solidFill>
            </a:endParaRPr>
          </a:p>
        </p:txBody>
      </p:sp>
      <p:sp>
        <p:nvSpPr>
          <p:cNvPr id="15" name="สี่เหลี่ยมผืนผ้า 14"/>
          <p:cNvSpPr/>
          <p:nvPr/>
        </p:nvSpPr>
        <p:spPr>
          <a:xfrm>
            <a:off x="928662" y="3286124"/>
            <a:ext cx="7429552" cy="428628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Source IP address</a:t>
            </a:r>
            <a:endParaRPr lang="th-TH" b="1" dirty="0">
              <a:solidFill>
                <a:schemeClr val="tx1"/>
              </a:solidFill>
            </a:endParaRPr>
          </a:p>
        </p:txBody>
      </p:sp>
      <p:sp>
        <p:nvSpPr>
          <p:cNvPr id="16" name="สี่เหลี่ยมผืนผ้า 15"/>
          <p:cNvSpPr/>
          <p:nvPr/>
        </p:nvSpPr>
        <p:spPr>
          <a:xfrm>
            <a:off x="928662" y="3714752"/>
            <a:ext cx="7429552" cy="4286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Destination IP address</a:t>
            </a:r>
            <a:endParaRPr lang="th-TH" b="1" dirty="0">
              <a:solidFill>
                <a:schemeClr val="tx1"/>
              </a:solidFill>
            </a:endParaRPr>
          </a:p>
        </p:txBody>
      </p:sp>
      <p:sp>
        <p:nvSpPr>
          <p:cNvPr id="17" name="สี่เหลี่ยมผืนผ้า 16"/>
          <p:cNvSpPr/>
          <p:nvPr/>
        </p:nvSpPr>
        <p:spPr>
          <a:xfrm>
            <a:off x="928662" y="4143380"/>
            <a:ext cx="7429552" cy="4286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Options                                                       Padding</a:t>
            </a:r>
            <a:endParaRPr lang="th-TH" b="1" dirty="0">
              <a:solidFill>
                <a:schemeClr val="tx1"/>
              </a:solidFill>
            </a:endParaRPr>
          </a:p>
        </p:txBody>
      </p:sp>
      <p:sp>
        <p:nvSpPr>
          <p:cNvPr id="18" name="สี่เหลี่ยมผืนผ้า 17"/>
          <p:cNvSpPr/>
          <p:nvPr/>
        </p:nvSpPr>
        <p:spPr>
          <a:xfrm>
            <a:off x="928662" y="4572008"/>
            <a:ext cx="7429552" cy="4286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Data</a:t>
            </a:r>
            <a:endParaRPr lang="th-TH" b="1" dirty="0">
              <a:solidFill>
                <a:schemeClr val="tx1"/>
              </a:solidFill>
            </a:endParaRPr>
          </a:p>
        </p:txBody>
      </p:sp>
      <p:sp>
        <p:nvSpPr>
          <p:cNvPr id="19" name="สี่เหลี่ยมผืนผ้า 18"/>
          <p:cNvSpPr/>
          <p:nvPr/>
        </p:nvSpPr>
        <p:spPr>
          <a:xfrm>
            <a:off x="928662" y="5000636"/>
            <a:ext cx="7429552" cy="4286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.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.</a:t>
            </a:r>
            <a:endParaRPr lang="th-TH" b="1" dirty="0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28662" y="164305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0</a:t>
            </a:r>
            <a:endParaRPr lang="th-TH" dirty="0">
              <a:latin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214810" y="164305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15</a:t>
            </a:r>
            <a:endParaRPr lang="th-TH" dirty="0">
              <a:latin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572000" y="164305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16</a:t>
            </a:r>
            <a:endParaRPr lang="th-TH" dirty="0">
              <a:latin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929586" y="164305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31</a:t>
            </a:r>
            <a:endParaRPr lang="th-TH" dirty="0">
              <a:latin typeface="Arial" pitchFamily="34" charset="0"/>
            </a:endParaRPr>
          </a:p>
        </p:txBody>
      </p:sp>
      <p:cxnSp>
        <p:nvCxnSpPr>
          <p:cNvPr id="25" name="ตัวเชื่อมต่อตรง 24"/>
          <p:cNvCxnSpPr/>
          <p:nvPr/>
        </p:nvCxnSpPr>
        <p:spPr>
          <a:xfrm rot="5400000" flipH="1" flipV="1">
            <a:off x="4499281" y="1858329"/>
            <a:ext cx="288000" cy="190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ตัวเชื่อมต่อตรง 25"/>
          <p:cNvCxnSpPr/>
          <p:nvPr/>
        </p:nvCxnSpPr>
        <p:spPr>
          <a:xfrm rot="5400000" flipH="1" flipV="1">
            <a:off x="785615" y="1857535"/>
            <a:ext cx="288000" cy="190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ตัวเชื่อมต่อตรง 26"/>
          <p:cNvCxnSpPr/>
          <p:nvPr/>
        </p:nvCxnSpPr>
        <p:spPr>
          <a:xfrm rot="5400000" flipH="1" flipV="1">
            <a:off x="8215167" y="1857535"/>
            <a:ext cx="288000" cy="190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1643042" y="5643578"/>
            <a:ext cx="427283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Tahoma" pitchFamily="34" charset="0"/>
                <a:cs typeface="Tahoma" pitchFamily="34" charset="0"/>
              </a:rPr>
              <a:t>Source IP address : </a:t>
            </a:r>
            <a:r>
              <a:rPr lang="th-TH" sz="2000" dirty="0" smtClean="0">
                <a:latin typeface="Tahoma" pitchFamily="34" charset="0"/>
                <a:cs typeface="Tahoma" pitchFamily="34" charset="0"/>
              </a:rPr>
              <a:t>ขนาด 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32 bits</a:t>
            </a:r>
            <a:r>
              <a:rPr lang="th-TH" sz="2000" dirty="0" smtClean="0">
                <a:latin typeface="Tahoma" pitchFamily="34" charset="0"/>
                <a:cs typeface="Tahoma" pitchFamily="34" charset="0"/>
              </a:rPr>
              <a:t> </a:t>
            </a:r>
          </a:p>
          <a:p>
            <a:r>
              <a:rPr lang="en-US" sz="2000" dirty="0" smtClean="0">
                <a:latin typeface="Tahoma" pitchFamily="34" charset="0"/>
                <a:cs typeface="Tahoma" pitchFamily="34" charset="0"/>
              </a:rPr>
              <a:t>IP </a:t>
            </a:r>
            <a:r>
              <a:rPr lang="th-TH" sz="2000" dirty="0" smtClean="0">
                <a:latin typeface="Tahoma" pitchFamily="34" charset="0"/>
                <a:cs typeface="Tahoma" pitchFamily="34" charset="0"/>
              </a:rPr>
              <a:t>ต้นทางที่ทำการส่งข้อมูล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 datagram</a:t>
            </a:r>
            <a:endParaRPr lang="th-TH" dirty="0"/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928662" y="2000240"/>
            <a:ext cx="928694" cy="4286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Version</a:t>
            </a:r>
            <a:endParaRPr lang="th-TH" b="1" dirty="0">
              <a:solidFill>
                <a:schemeClr val="tx1"/>
              </a:solidFill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1857356" y="2000240"/>
            <a:ext cx="928694" cy="4286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IHL</a:t>
            </a:r>
            <a:endParaRPr lang="th-TH" b="1" dirty="0">
              <a:solidFill>
                <a:schemeClr val="tx1"/>
              </a:solidFill>
            </a:endParaRPr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2786050" y="2000240"/>
            <a:ext cx="1857388" cy="4286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TOS</a:t>
            </a:r>
            <a:endParaRPr lang="th-TH" b="1" dirty="0">
              <a:solidFill>
                <a:schemeClr val="tx1"/>
              </a:solidFill>
            </a:endParaRPr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4643438" y="2000240"/>
            <a:ext cx="3714776" cy="4286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Total Length</a:t>
            </a:r>
            <a:endParaRPr lang="th-TH" b="1" dirty="0">
              <a:solidFill>
                <a:schemeClr val="tx1"/>
              </a:solidFill>
            </a:endParaRPr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928662" y="2428868"/>
            <a:ext cx="3714776" cy="4286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Identification</a:t>
            </a:r>
            <a:endParaRPr lang="th-TH" b="1" dirty="0">
              <a:solidFill>
                <a:schemeClr val="tx1"/>
              </a:solidFill>
            </a:endParaRPr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4643438" y="2428868"/>
            <a:ext cx="714380" cy="4286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Flags</a:t>
            </a:r>
            <a:endParaRPr lang="th-TH" b="1" dirty="0">
              <a:solidFill>
                <a:schemeClr val="tx1"/>
              </a:solidFill>
            </a:endParaRPr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5357818" y="2428868"/>
            <a:ext cx="3000396" cy="4286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Fragment Offset</a:t>
            </a:r>
            <a:endParaRPr lang="th-TH" b="1" dirty="0">
              <a:solidFill>
                <a:schemeClr val="tx1"/>
              </a:solidFill>
            </a:endParaRPr>
          </a:p>
        </p:txBody>
      </p:sp>
      <p:sp>
        <p:nvSpPr>
          <p:cNvPr id="11" name="สี่เหลี่ยมผืนผ้า 10"/>
          <p:cNvSpPr/>
          <p:nvPr/>
        </p:nvSpPr>
        <p:spPr>
          <a:xfrm>
            <a:off x="928662" y="2857496"/>
            <a:ext cx="1857388" cy="4286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Time to Live</a:t>
            </a:r>
            <a:endParaRPr lang="th-TH" b="1" dirty="0">
              <a:solidFill>
                <a:schemeClr val="tx1"/>
              </a:solidFill>
            </a:endParaRPr>
          </a:p>
        </p:txBody>
      </p:sp>
      <p:sp>
        <p:nvSpPr>
          <p:cNvPr id="12" name="สี่เหลี่ยมผืนผ้า 11"/>
          <p:cNvSpPr/>
          <p:nvPr/>
        </p:nvSpPr>
        <p:spPr>
          <a:xfrm>
            <a:off x="2786050" y="2857496"/>
            <a:ext cx="1857388" cy="4286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Protocol</a:t>
            </a:r>
            <a:endParaRPr lang="th-TH" b="1" dirty="0">
              <a:solidFill>
                <a:schemeClr val="tx1"/>
              </a:solidFill>
            </a:endParaRPr>
          </a:p>
        </p:txBody>
      </p:sp>
      <p:sp>
        <p:nvSpPr>
          <p:cNvPr id="14" name="สี่เหลี่ยมผืนผ้า 13"/>
          <p:cNvSpPr/>
          <p:nvPr/>
        </p:nvSpPr>
        <p:spPr>
          <a:xfrm>
            <a:off x="4643438" y="2857496"/>
            <a:ext cx="3714776" cy="4286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Header checksum</a:t>
            </a:r>
            <a:endParaRPr lang="th-TH" b="1" dirty="0">
              <a:solidFill>
                <a:schemeClr val="tx1"/>
              </a:solidFill>
            </a:endParaRPr>
          </a:p>
        </p:txBody>
      </p:sp>
      <p:sp>
        <p:nvSpPr>
          <p:cNvPr id="15" name="สี่เหลี่ยมผืนผ้า 14"/>
          <p:cNvSpPr/>
          <p:nvPr/>
        </p:nvSpPr>
        <p:spPr>
          <a:xfrm>
            <a:off x="928662" y="3286124"/>
            <a:ext cx="7429552" cy="4286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Source IP address</a:t>
            </a:r>
            <a:endParaRPr lang="th-TH" b="1" dirty="0">
              <a:solidFill>
                <a:schemeClr val="tx1"/>
              </a:solidFill>
            </a:endParaRPr>
          </a:p>
        </p:txBody>
      </p:sp>
      <p:sp>
        <p:nvSpPr>
          <p:cNvPr id="16" name="สี่เหลี่ยมผืนผ้า 15"/>
          <p:cNvSpPr/>
          <p:nvPr/>
        </p:nvSpPr>
        <p:spPr>
          <a:xfrm>
            <a:off x="928662" y="3714752"/>
            <a:ext cx="7429552" cy="428628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Destination IP address</a:t>
            </a:r>
            <a:endParaRPr lang="th-TH" b="1" dirty="0">
              <a:solidFill>
                <a:schemeClr val="tx1"/>
              </a:solidFill>
            </a:endParaRPr>
          </a:p>
        </p:txBody>
      </p:sp>
      <p:sp>
        <p:nvSpPr>
          <p:cNvPr id="17" name="สี่เหลี่ยมผืนผ้า 16"/>
          <p:cNvSpPr/>
          <p:nvPr/>
        </p:nvSpPr>
        <p:spPr>
          <a:xfrm>
            <a:off x="928662" y="4143380"/>
            <a:ext cx="7429552" cy="4286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Options                                                       Padding</a:t>
            </a:r>
            <a:endParaRPr lang="th-TH" b="1" dirty="0">
              <a:solidFill>
                <a:schemeClr val="tx1"/>
              </a:solidFill>
            </a:endParaRPr>
          </a:p>
        </p:txBody>
      </p:sp>
      <p:sp>
        <p:nvSpPr>
          <p:cNvPr id="18" name="สี่เหลี่ยมผืนผ้า 17"/>
          <p:cNvSpPr/>
          <p:nvPr/>
        </p:nvSpPr>
        <p:spPr>
          <a:xfrm>
            <a:off x="928662" y="4572008"/>
            <a:ext cx="7429552" cy="4286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Data</a:t>
            </a:r>
            <a:endParaRPr lang="th-TH" b="1" dirty="0">
              <a:solidFill>
                <a:schemeClr val="tx1"/>
              </a:solidFill>
            </a:endParaRPr>
          </a:p>
        </p:txBody>
      </p:sp>
      <p:sp>
        <p:nvSpPr>
          <p:cNvPr id="19" name="สี่เหลี่ยมผืนผ้า 18"/>
          <p:cNvSpPr/>
          <p:nvPr/>
        </p:nvSpPr>
        <p:spPr>
          <a:xfrm>
            <a:off x="928662" y="5000636"/>
            <a:ext cx="7429552" cy="4286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.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.</a:t>
            </a:r>
            <a:endParaRPr lang="th-TH" b="1" dirty="0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28662" y="164305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0</a:t>
            </a:r>
            <a:endParaRPr lang="th-TH" dirty="0">
              <a:latin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214810" y="164305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15</a:t>
            </a:r>
            <a:endParaRPr lang="th-TH" dirty="0">
              <a:latin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572000" y="164305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16</a:t>
            </a:r>
            <a:endParaRPr lang="th-TH" dirty="0">
              <a:latin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929586" y="164305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31</a:t>
            </a:r>
            <a:endParaRPr lang="th-TH" dirty="0">
              <a:latin typeface="Arial" pitchFamily="34" charset="0"/>
            </a:endParaRPr>
          </a:p>
        </p:txBody>
      </p:sp>
      <p:cxnSp>
        <p:nvCxnSpPr>
          <p:cNvPr id="25" name="ตัวเชื่อมต่อตรง 24"/>
          <p:cNvCxnSpPr/>
          <p:nvPr/>
        </p:nvCxnSpPr>
        <p:spPr>
          <a:xfrm rot="5400000" flipH="1" flipV="1">
            <a:off x="4499281" y="1858329"/>
            <a:ext cx="288000" cy="190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ตัวเชื่อมต่อตรง 25"/>
          <p:cNvCxnSpPr/>
          <p:nvPr/>
        </p:nvCxnSpPr>
        <p:spPr>
          <a:xfrm rot="5400000" flipH="1" flipV="1">
            <a:off x="785615" y="1857535"/>
            <a:ext cx="288000" cy="190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ตัวเชื่อมต่อตรง 26"/>
          <p:cNvCxnSpPr/>
          <p:nvPr/>
        </p:nvCxnSpPr>
        <p:spPr>
          <a:xfrm rot="5400000" flipH="1" flipV="1">
            <a:off x="8215167" y="1857535"/>
            <a:ext cx="288000" cy="190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1643042" y="5643578"/>
            <a:ext cx="487396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Tahoma" pitchFamily="34" charset="0"/>
                <a:cs typeface="Tahoma" pitchFamily="34" charset="0"/>
              </a:rPr>
              <a:t>Destination IP address : </a:t>
            </a:r>
            <a:r>
              <a:rPr lang="th-TH" sz="2000" dirty="0" smtClean="0">
                <a:latin typeface="Tahoma" pitchFamily="34" charset="0"/>
                <a:cs typeface="Tahoma" pitchFamily="34" charset="0"/>
              </a:rPr>
              <a:t>ขนาด 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32 bits</a:t>
            </a:r>
            <a:r>
              <a:rPr lang="th-TH" sz="2000" dirty="0" smtClean="0">
                <a:latin typeface="Tahoma" pitchFamily="34" charset="0"/>
                <a:cs typeface="Tahoma" pitchFamily="34" charset="0"/>
              </a:rPr>
              <a:t> </a:t>
            </a:r>
          </a:p>
          <a:p>
            <a:r>
              <a:rPr lang="en-US" sz="2000" dirty="0" smtClean="0">
                <a:latin typeface="Tahoma" pitchFamily="34" charset="0"/>
                <a:cs typeface="Tahoma" pitchFamily="34" charset="0"/>
              </a:rPr>
              <a:t>IP </a:t>
            </a:r>
            <a:r>
              <a:rPr lang="th-TH" sz="2000" dirty="0" smtClean="0">
                <a:latin typeface="Tahoma" pitchFamily="34" charset="0"/>
                <a:cs typeface="Tahoma" pitchFamily="34" charset="0"/>
              </a:rPr>
              <a:t>ปลายทางที่ทำการส่งข้อมูล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 datagram</a:t>
            </a:r>
            <a:endParaRPr lang="th-TH" dirty="0"/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928662" y="2000240"/>
            <a:ext cx="928694" cy="4286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Version</a:t>
            </a:r>
            <a:endParaRPr lang="th-TH" b="1" dirty="0">
              <a:solidFill>
                <a:schemeClr val="tx1"/>
              </a:solidFill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1857356" y="2000240"/>
            <a:ext cx="928694" cy="4286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IHL</a:t>
            </a:r>
            <a:endParaRPr lang="th-TH" b="1" dirty="0">
              <a:solidFill>
                <a:schemeClr val="tx1"/>
              </a:solidFill>
            </a:endParaRPr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2786050" y="2000240"/>
            <a:ext cx="1857388" cy="4286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TOS</a:t>
            </a:r>
            <a:endParaRPr lang="th-TH" b="1" dirty="0">
              <a:solidFill>
                <a:schemeClr val="tx1"/>
              </a:solidFill>
            </a:endParaRPr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4643438" y="2000240"/>
            <a:ext cx="3714776" cy="4286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Total Length</a:t>
            </a:r>
            <a:endParaRPr lang="th-TH" b="1" dirty="0">
              <a:solidFill>
                <a:schemeClr val="tx1"/>
              </a:solidFill>
            </a:endParaRPr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928662" y="2428868"/>
            <a:ext cx="3714776" cy="4286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Identification</a:t>
            </a:r>
            <a:endParaRPr lang="th-TH" b="1" dirty="0">
              <a:solidFill>
                <a:schemeClr val="tx1"/>
              </a:solidFill>
            </a:endParaRPr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4643438" y="2428868"/>
            <a:ext cx="714380" cy="4286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Flags</a:t>
            </a:r>
            <a:endParaRPr lang="th-TH" b="1" dirty="0">
              <a:solidFill>
                <a:schemeClr val="tx1"/>
              </a:solidFill>
            </a:endParaRPr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5357818" y="2428868"/>
            <a:ext cx="3000396" cy="4286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Fragment Offset</a:t>
            </a:r>
            <a:endParaRPr lang="th-TH" b="1" dirty="0">
              <a:solidFill>
                <a:schemeClr val="tx1"/>
              </a:solidFill>
            </a:endParaRPr>
          </a:p>
        </p:txBody>
      </p:sp>
      <p:sp>
        <p:nvSpPr>
          <p:cNvPr id="11" name="สี่เหลี่ยมผืนผ้า 10"/>
          <p:cNvSpPr/>
          <p:nvPr/>
        </p:nvSpPr>
        <p:spPr>
          <a:xfrm>
            <a:off x="928662" y="2857496"/>
            <a:ext cx="1857388" cy="4286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Time to Live</a:t>
            </a:r>
            <a:endParaRPr lang="th-TH" b="1" dirty="0">
              <a:solidFill>
                <a:schemeClr val="tx1"/>
              </a:solidFill>
            </a:endParaRPr>
          </a:p>
        </p:txBody>
      </p:sp>
      <p:sp>
        <p:nvSpPr>
          <p:cNvPr id="12" name="สี่เหลี่ยมผืนผ้า 11"/>
          <p:cNvSpPr/>
          <p:nvPr/>
        </p:nvSpPr>
        <p:spPr>
          <a:xfrm>
            <a:off x="2786050" y="2857496"/>
            <a:ext cx="1857388" cy="4286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Protocol</a:t>
            </a:r>
            <a:endParaRPr lang="th-TH" b="1" dirty="0">
              <a:solidFill>
                <a:schemeClr val="tx1"/>
              </a:solidFill>
            </a:endParaRPr>
          </a:p>
        </p:txBody>
      </p:sp>
      <p:sp>
        <p:nvSpPr>
          <p:cNvPr id="14" name="สี่เหลี่ยมผืนผ้า 13"/>
          <p:cNvSpPr/>
          <p:nvPr/>
        </p:nvSpPr>
        <p:spPr>
          <a:xfrm>
            <a:off x="4643438" y="2857496"/>
            <a:ext cx="3714776" cy="4286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Header checksum</a:t>
            </a:r>
            <a:endParaRPr lang="th-TH" b="1" dirty="0">
              <a:solidFill>
                <a:schemeClr val="tx1"/>
              </a:solidFill>
            </a:endParaRPr>
          </a:p>
        </p:txBody>
      </p:sp>
      <p:sp>
        <p:nvSpPr>
          <p:cNvPr id="15" name="สี่เหลี่ยมผืนผ้า 14"/>
          <p:cNvSpPr/>
          <p:nvPr/>
        </p:nvSpPr>
        <p:spPr>
          <a:xfrm>
            <a:off x="928662" y="3286124"/>
            <a:ext cx="7429552" cy="4286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Source IP address</a:t>
            </a:r>
            <a:endParaRPr lang="th-TH" b="1" dirty="0">
              <a:solidFill>
                <a:schemeClr val="tx1"/>
              </a:solidFill>
            </a:endParaRPr>
          </a:p>
        </p:txBody>
      </p:sp>
      <p:sp>
        <p:nvSpPr>
          <p:cNvPr id="16" name="สี่เหลี่ยมผืนผ้า 15"/>
          <p:cNvSpPr/>
          <p:nvPr/>
        </p:nvSpPr>
        <p:spPr>
          <a:xfrm>
            <a:off x="928662" y="3714752"/>
            <a:ext cx="7429552" cy="4286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Destination IP address</a:t>
            </a:r>
            <a:endParaRPr lang="th-TH" b="1" dirty="0">
              <a:solidFill>
                <a:schemeClr val="tx1"/>
              </a:solidFill>
            </a:endParaRPr>
          </a:p>
        </p:txBody>
      </p:sp>
      <p:sp>
        <p:nvSpPr>
          <p:cNvPr id="17" name="สี่เหลี่ยมผืนผ้า 16"/>
          <p:cNvSpPr/>
          <p:nvPr/>
        </p:nvSpPr>
        <p:spPr>
          <a:xfrm>
            <a:off x="928662" y="4143380"/>
            <a:ext cx="7429552" cy="428628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Options                                                       Padding</a:t>
            </a:r>
            <a:endParaRPr lang="th-TH" b="1" dirty="0">
              <a:solidFill>
                <a:schemeClr val="tx1"/>
              </a:solidFill>
            </a:endParaRPr>
          </a:p>
        </p:txBody>
      </p:sp>
      <p:sp>
        <p:nvSpPr>
          <p:cNvPr id="18" name="สี่เหลี่ยมผืนผ้า 17"/>
          <p:cNvSpPr/>
          <p:nvPr/>
        </p:nvSpPr>
        <p:spPr>
          <a:xfrm>
            <a:off x="928662" y="4572008"/>
            <a:ext cx="7429552" cy="4286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Data</a:t>
            </a:r>
            <a:endParaRPr lang="th-TH" b="1" dirty="0">
              <a:solidFill>
                <a:schemeClr val="tx1"/>
              </a:solidFill>
            </a:endParaRPr>
          </a:p>
        </p:txBody>
      </p:sp>
      <p:sp>
        <p:nvSpPr>
          <p:cNvPr id="19" name="สี่เหลี่ยมผืนผ้า 18"/>
          <p:cNvSpPr/>
          <p:nvPr/>
        </p:nvSpPr>
        <p:spPr>
          <a:xfrm>
            <a:off x="928662" y="5000636"/>
            <a:ext cx="7429552" cy="4286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.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.</a:t>
            </a:r>
            <a:endParaRPr lang="th-TH" b="1" dirty="0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28662" y="164305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0</a:t>
            </a:r>
            <a:endParaRPr lang="th-TH" dirty="0">
              <a:latin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214810" y="164305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15</a:t>
            </a:r>
            <a:endParaRPr lang="th-TH" dirty="0">
              <a:latin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572000" y="164305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16</a:t>
            </a:r>
            <a:endParaRPr lang="th-TH" dirty="0">
              <a:latin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929586" y="164305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31</a:t>
            </a:r>
            <a:endParaRPr lang="th-TH" dirty="0">
              <a:latin typeface="Arial" pitchFamily="34" charset="0"/>
            </a:endParaRPr>
          </a:p>
        </p:txBody>
      </p:sp>
      <p:cxnSp>
        <p:nvCxnSpPr>
          <p:cNvPr id="25" name="ตัวเชื่อมต่อตรง 24"/>
          <p:cNvCxnSpPr/>
          <p:nvPr/>
        </p:nvCxnSpPr>
        <p:spPr>
          <a:xfrm rot="5400000" flipH="1" flipV="1">
            <a:off x="4499281" y="1858329"/>
            <a:ext cx="288000" cy="190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ตัวเชื่อมต่อตรง 25"/>
          <p:cNvCxnSpPr/>
          <p:nvPr/>
        </p:nvCxnSpPr>
        <p:spPr>
          <a:xfrm rot="5400000" flipH="1" flipV="1">
            <a:off x="785615" y="1857535"/>
            <a:ext cx="288000" cy="190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ตัวเชื่อมต่อตรง 26"/>
          <p:cNvCxnSpPr/>
          <p:nvPr/>
        </p:nvCxnSpPr>
        <p:spPr>
          <a:xfrm rot="5400000" flipH="1" flipV="1">
            <a:off x="8215167" y="1857535"/>
            <a:ext cx="288000" cy="190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1643042" y="5643578"/>
            <a:ext cx="642727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Tahoma" pitchFamily="34" charset="0"/>
                <a:cs typeface="Tahoma" pitchFamily="34" charset="0"/>
              </a:rPr>
              <a:t>Option </a:t>
            </a:r>
            <a:r>
              <a:rPr lang="th-TH" sz="2000" b="1" dirty="0" smtClean="0">
                <a:latin typeface="Tahoma" pitchFamily="34" charset="0"/>
                <a:cs typeface="Tahoma" pitchFamily="34" charset="0"/>
              </a:rPr>
              <a:t>และ </a:t>
            </a:r>
            <a:r>
              <a:rPr lang="en-US" sz="2000" b="1" dirty="0" smtClean="0">
                <a:latin typeface="Tahoma" pitchFamily="34" charset="0"/>
                <a:cs typeface="Tahoma" pitchFamily="34" charset="0"/>
              </a:rPr>
              <a:t>Padding : </a:t>
            </a:r>
            <a:r>
              <a:rPr lang="th-TH" sz="2000" dirty="0" smtClean="0">
                <a:latin typeface="Tahoma" pitchFamily="34" charset="0"/>
                <a:cs typeface="Tahoma" pitchFamily="34" charset="0"/>
              </a:rPr>
              <a:t>ขนาดไม่คงที่</a:t>
            </a:r>
          </a:p>
          <a:p>
            <a:r>
              <a:rPr lang="en-US" sz="2000" dirty="0" smtClean="0">
                <a:latin typeface="Tahoma" pitchFamily="34" charset="0"/>
                <a:cs typeface="Tahoma" pitchFamily="34" charset="0"/>
              </a:rPr>
              <a:t>Option </a:t>
            </a:r>
            <a:r>
              <a:rPr lang="th-TH" sz="2000" dirty="0" smtClean="0">
                <a:latin typeface="Tahoma" pitchFamily="34" charset="0"/>
                <a:cs typeface="Tahoma" pitchFamily="34" charset="0"/>
              </a:rPr>
              <a:t>ถูกใช้ในกรณีพิเศษ 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padding </a:t>
            </a:r>
            <a:r>
              <a:rPr lang="th-TH" sz="2000" dirty="0" smtClean="0">
                <a:latin typeface="Tahoma" pitchFamily="34" charset="0"/>
                <a:cs typeface="Tahoma" pitchFamily="34" charset="0"/>
              </a:rPr>
              <a:t>ถูกใช้แค่ให้เต็ม 32 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bits</a:t>
            </a:r>
            <a:endParaRPr lang="th-TH" sz="2000" dirty="0" smtClean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: IP datagram</a:t>
            </a:r>
            <a:endParaRPr lang="th-TH" dirty="0"/>
          </a:p>
        </p:txBody>
      </p:sp>
      <p:sp>
        <p:nvSpPr>
          <p:cNvPr id="4" name="TextBox 3"/>
          <p:cNvSpPr txBox="1"/>
          <p:nvPr/>
        </p:nvSpPr>
        <p:spPr>
          <a:xfrm>
            <a:off x="357158" y="2285992"/>
            <a:ext cx="2329484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/>
            <a:r>
              <a:rPr lang="en-US" sz="2400" dirty="0" smtClean="0">
                <a:latin typeface="Tahoma" pitchFamily="34" charset="0"/>
                <a:cs typeface="Tahoma" pitchFamily="34" charset="0"/>
              </a:rPr>
              <a:t>45  00   03  73 </a:t>
            </a:r>
          </a:p>
          <a:p>
            <a:pPr marL="342900" indent="-342900"/>
            <a:r>
              <a:rPr lang="en-US" sz="2400" dirty="0" smtClean="0">
                <a:latin typeface="Tahoma" pitchFamily="34" charset="0"/>
                <a:cs typeface="Tahoma" pitchFamily="34" charset="0"/>
              </a:rPr>
              <a:t>0f  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bd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  40  00</a:t>
            </a:r>
          </a:p>
          <a:p>
            <a:pPr marL="342900" indent="-342900"/>
            <a:r>
              <a:rPr lang="en-US" sz="2400" dirty="0" smtClean="0">
                <a:latin typeface="Tahoma" pitchFamily="34" charset="0"/>
                <a:cs typeface="Tahoma" pitchFamily="34" charset="0"/>
              </a:rPr>
              <a:t>80  06  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fb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  35</a:t>
            </a:r>
          </a:p>
          <a:p>
            <a:pPr marL="342900" indent="-342900"/>
            <a:r>
              <a:rPr lang="en-US" sz="2400" dirty="0" smtClean="0">
                <a:latin typeface="Tahoma" pitchFamily="34" charset="0"/>
                <a:cs typeface="Tahoma" pitchFamily="34" charset="0"/>
              </a:rPr>
              <a:t>Ca  2c   24  19</a:t>
            </a:r>
          </a:p>
          <a:p>
            <a:pPr marL="342900" indent="-342900"/>
            <a:r>
              <a:rPr lang="en-US" sz="2400" dirty="0" smtClean="0">
                <a:latin typeface="Tahoma" pitchFamily="34" charset="0"/>
                <a:cs typeface="Tahoma" pitchFamily="34" charset="0"/>
              </a:rPr>
              <a:t>40  e9  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bd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 63</a:t>
            </a:r>
            <a:endParaRPr lang="th-TH" sz="2400" dirty="0">
              <a:latin typeface="Tahoma" pitchFamily="34" charset="0"/>
              <a:cs typeface="Tahoma" pitchFamily="34" charset="0"/>
            </a:endParaRPr>
          </a:p>
        </p:txBody>
      </p:sp>
      <p:grpSp>
        <p:nvGrpSpPr>
          <p:cNvPr id="5" name="กลุ่ม 4"/>
          <p:cNvGrpSpPr/>
          <p:nvPr/>
        </p:nvGrpSpPr>
        <p:grpSpPr>
          <a:xfrm>
            <a:off x="3143240" y="1643050"/>
            <a:ext cx="5521782" cy="3214710"/>
            <a:chOff x="928662" y="1643050"/>
            <a:chExt cx="7453595" cy="3786214"/>
          </a:xfrm>
        </p:grpSpPr>
        <p:sp>
          <p:nvSpPr>
            <p:cNvPr id="6" name="สี่เหลี่ยมผืนผ้า 5"/>
            <p:cNvSpPr/>
            <p:nvPr/>
          </p:nvSpPr>
          <p:spPr>
            <a:xfrm>
              <a:off x="928662" y="2000240"/>
              <a:ext cx="928694" cy="42862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b="1" dirty="0" smtClean="0">
                  <a:solidFill>
                    <a:schemeClr val="tx1"/>
                  </a:solidFill>
                </a:rPr>
                <a:t>Version</a:t>
              </a:r>
              <a:endParaRPr lang="th-TH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7" name="สี่เหลี่ยมผืนผ้า 6"/>
            <p:cNvSpPr/>
            <p:nvPr/>
          </p:nvSpPr>
          <p:spPr>
            <a:xfrm>
              <a:off x="1857356" y="2000240"/>
              <a:ext cx="928694" cy="42862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b="1" dirty="0" smtClean="0">
                  <a:solidFill>
                    <a:schemeClr val="tx1"/>
                  </a:solidFill>
                </a:rPr>
                <a:t>IHL</a:t>
              </a:r>
              <a:endParaRPr lang="th-TH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8" name="สี่เหลี่ยมผืนผ้า 7"/>
            <p:cNvSpPr/>
            <p:nvPr/>
          </p:nvSpPr>
          <p:spPr>
            <a:xfrm>
              <a:off x="2786051" y="2000241"/>
              <a:ext cx="1857389" cy="428627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b="1" dirty="0" smtClean="0">
                  <a:solidFill>
                    <a:schemeClr val="tx1"/>
                  </a:solidFill>
                </a:rPr>
                <a:t>TOS</a:t>
              </a:r>
              <a:endParaRPr lang="th-TH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9" name="สี่เหลี่ยมผืนผ้า 8"/>
            <p:cNvSpPr/>
            <p:nvPr/>
          </p:nvSpPr>
          <p:spPr>
            <a:xfrm>
              <a:off x="4643438" y="2000240"/>
              <a:ext cx="3714776" cy="42862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b="1" dirty="0" smtClean="0">
                  <a:solidFill>
                    <a:schemeClr val="tx1"/>
                  </a:solidFill>
                </a:rPr>
                <a:t>Total Length</a:t>
              </a:r>
              <a:endParaRPr lang="th-TH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10" name="สี่เหลี่ยมผืนผ้า 9"/>
            <p:cNvSpPr/>
            <p:nvPr/>
          </p:nvSpPr>
          <p:spPr>
            <a:xfrm>
              <a:off x="928662" y="2428868"/>
              <a:ext cx="3714776" cy="42862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b="1" dirty="0" smtClean="0">
                  <a:solidFill>
                    <a:schemeClr val="tx1"/>
                  </a:solidFill>
                </a:rPr>
                <a:t>Identification</a:t>
              </a:r>
              <a:endParaRPr lang="th-TH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11" name="สี่เหลี่ยมผืนผ้า 10"/>
            <p:cNvSpPr/>
            <p:nvPr/>
          </p:nvSpPr>
          <p:spPr>
            <a:xfrm>
              <a:off x="4643438" y="2428868"/>
              <a:ext cx="714380" cy="42862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b="1" dirty="0" smtClean="0">
                  <a:solidFill>
                    <a:schemeClr val="tx1"/>
                  </a:solidFill>
                </a:rPr>
                <a:t>Flags</a:t>
              </a:r>
              <a:endParaRPr lang="th-TH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12" name="สี่เหลี่ยมผืนผ้า 11"/>
            <p:cNvSpPr/>
            <p:nvPr/>
          </p:nvSpPr>
          <p:spPr>
            <a:xfrm>
              <a:off x="5357818" y="2428868"/>
              <a:ext cx="3000396" cy="42862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b="1" dirty="0" smtClean="0">
                  <a:solidFill>
                    <a:schemeClr val="tx1"/>
                  </a:solidFill>
                </a:rPr>
                <a:t>Fragment Offset</a:t>
              </a:r>
              <a:endParaRPr lang="th-TH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สี่เหลี่ยมผืนผ้า 12"/>
            <p:cNvSpPr/>
            <p:nvPr/>
          </p:nvSpPr>
          <p:spPr>
            <a:xfrm>
              <a:off x="928662" y="2857496"/>
              <a:ext cx="1857388" cy="42862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b="1" dirty="0" smtClean="0">
                  <a:solidFill>
                    <a:schemeClr val="tx1"/>
                  </a:solidFill>
                </a:rPr>
                <a:t>Time to Live</a:t>
              </a:r>
              <a:endParaRPr lang="th-TH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14" name="สี่เหลี่ยมผืนผ้า 13"/>
            <p:cNvSpPr/>
            <p:nvPr/>
          </p:nvSpPr>
          <p:spPr>
            <a:xfrm>
              <a:off x="2786050" y="2857496"/>
              <a:ext cx="1857388" cy="42862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b="1" dirty="0" smtClean="0">
                  <a:solidFill>
                    <a:schemeClr val="tx1"/>
                  </a:solidFill>
                </a:rPr>
                <a:t>Protocol</a:t>
              </a:r>
              <a:endParaRPr lang="th-TH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15" name="สี่เหลี่ยมผืนผ้า 14"/>
            <p:cNvSpPr/>
            <p:nvPr/>
          </p:nvSpPr>
          <p:spPr>
            <a:xfrm>
              <a:off x="4643438" y="2857496"/>
              <a:ext cx="3714776" cy="42862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b="1" dirty="0" smtClean="0">
                  <a:solidFill>
                    <a:schemeClr val="tx1"/>
                  </a:solidFill>
                </a:rPr>
                <a:t>Header checksum</a:t>
              </a:r>
              <a:endParaRPr lang="th-TH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16" name="สี่เหลี่ยมผืนผ้า 15"/>
            <p:cNvSpPr/>
            <p:nvPr/>
          </p:nvSpPr>
          <p:spPr>
            <a:xfrm>
              <a:off x="928662" y="3286124"/>
              <a:ext cx="7429552" cy="42862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b="1" dirty="0" smtClean="0">
                  <a:solidFill>
                    <a:schemeClr val="tx1"/>
                  </a:solidFill>
                </a:rPr>
                <a:t>Source IP address</a:t>
              </a:r>
              <a:endParaRPr lang="th-TH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สี่เหลี่ยมผืนผ้า 16"/>
            <p:cNvSpPr/>
            <p:nvPr/>
          </p:nvSpPr>
          <p:spPr>
            <a:xfrm>
              <a:off x="928662" y="3714752"/>
              <a:ext cx="7429552" cy="42862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b="1" dirty="0" smtClean="0">
                  <a:solidFill>
                    <a:schemeClr val="tx1"/>
                  </a:solidFill>
                </a:rPr>
                <a:t>Destination IP address</a:t>
              </a:r>
              <a:endParaRPr lang="th-TH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สี่เหลี่ยมผืนผ้า 17"/>
            <p:cNvSpPr/>
            <p:nvPr/>
          </p:nvSpPr>
          <p:spPr>
            <a:xfrm>
              <a:off x="928662" y="4143380"/>
              <a:ext cx="7429552" cy="42862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b="1" dirty="0" smtClean="0">
                  <a:solidFill>
                    <a:schemeClr val="tx1"/>
                  </a:solidFill>
                </a:rPr>
                <a:t>Options                                                       Padding</a:t>
              </a:r>
              <a:endParaRPr lang="th-TH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19" name="สี่เหลี่ยมผืนผ้า 18"/>
            <p:cNvSpPr/>
            <p:nvPr/>
          </p:nvSpPr>
          <p:spPr>
            <a:xfrm>
              <a:off x="928662" y="4572008"/>
              <a:ext cx="7429552" cy="42862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b="1" dirty="0" smtClean="0">
                  <a:solidFill>
                    <a:schemeClr val="tx1"/>
                  </a:solidFill>
                </a:rPr>
                <a:t>Data</a:t>
              </a:r>
              <a:endParaRPr lang="th-TH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20" name="สี่เหลี่ยมผืนผ้า 19"/>
            <p:cNvSpPr/>
            <p:nvPr/>
          </p:nvSpPr>
          <p:spPr>
            <a:xfrm>
              <a:off x="928662" y="5000636"/>
              <a:ext cx="7429552" cy="42862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b="1" dirty="0" smtClean="0">
                  <a:solidFill>
                    <a:schemeClr val="tx1"/>
                  </a:solidFill>
                </a:rPr>
                <a:t>.</a:t>
              </a:r>
            </a:p>
            <a:p>
              <a:pPr algn="ctr"/>
              <a:r>
                <a:rPr lang="en-US" sz="1050" b="1" dirty="0" smtClean="0">
                  <a:solidFill>
                    <a:schemeClr val="tx1"/>
                  </a:solidFill>
                </a:rPr>
                <a:t>.</a:t>
              </a:r>
              <a:endParaRPr lang="th-TH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928662" y="1643050"/>
              <a:ext cx="350973" cy="29905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 smtClean="0">
                  <a:latin typeface="Arial" pitchFamily="34" charset="0"/>
                  <a:cs typeface="Arial" pitchFamily="34" charset="0"/>
                </a:rPr>
                <a:t>0</a:t>
              </a:r>
              <a:endParaRPr lang="th-TH" sz="1050" dirty="0">
                <a:latin typeface="Arial" pitchFamily="34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214809" y="1643050"/>
              <a:ext cx="452671" cy="29905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 smtClean="0">
                  <a:latin typeface="Arial" pitchFamily="34" charset="0"/>
                  <a:cs typeface="Arial" pitchFamily="34" charset="0"/>
                </a:rPr>
                <a:t>15</a:t>
              </a:r>
              <a:endParaRPr lang="th-TH" sz="1050" dirty="0">
                <a:latin typeface="Arial" pitchFamily="34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571999" y="1643050"/>
              <a:ext cx="452671" cy="29905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 smtClean="0">
                  <a:latin typeface="Arial" pitchFamily="34" charset="0"/>
                  <a:cs typeface="Arial" pitchFamily="34" charset="0"/>
                </a:rPr>
                <a:t>16</a:t>
              </a:r>
              <a:endParaRPr lang="th-TH" sz="1050" dirty="0">
                <a:latin typeface="Arial" pitchFamily="34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7929586" y="1643050"/>
              <a:ext cx="452671" cy="29905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 smtClean="0">
                  <a:latin typeface="Arial" pitchFamily="34" charset="0"/>
                  <a:cs typeface="Arial" pitchFamily="34" charset="0"/>
                </a:rPr>
                <a:t>31</a:t>
              </a:r>
              <a:endParaRPr lang="th-TH" sz="1050" dirty="0">
                <a:latin typeface="Arial" pitchFamily="34" charset="0"/>
              </a:endParaRPr>
            </a:p>
          </p:txBody>
        </p:sp>
        <p:cxnSp>
          <p:nvCxnSpPr>
            <p:cNvPr id="25" name="ตัวเชื่อมต่อตรง 24"/>
            <p:cNvCxnSpPr/>
            <p:nvPr/>
          </p:nvCxnSpPr>
          <p:spPr>
            <a:xfrm rot="5400000" flipH="1" flipV="1">
              <a:off x="4499281" y="1858329"/>
              <a:ext cx="288000" cy="1906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ตัวเชื่อมต่อตรง 25"/>
            <p:cNvCxnSpPr/>
            <p:nvPr/>
          </p:nvCxnSpPr>
          <p:spPr>
            <a:xfrm rot="5400000" flipH="1" flipV="1">
              <a:off x="785615" y="1857535"/>
              <a:ext cx="288000" cy="1906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ตัวเชื่อมต่อตรง 26"/>
            <p:cNvCxnSpPr/>
            <p:nvPr/>
          </p:nvCxnSpPr>
          <p:spPr>
            <a:xfrm rot="5400000" flipH="1" flipV="1">
              <a:off x="8215167" y="1857535"/>
              <a:ext cx="288000" cy="1906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: IP datagram</a:t>
            </a:r>
            <a:endParaRPr lang="th-TH" dirty="0"/>
          </a:p>
        </p:txBody>
      </p:sp>
      <p:sp>
        <p:nvSpPr>
          <p:cNvPr id="4" name="TextBox 3"/>
          <p:cNvSpPr txBox="1"/>
          <p:nvPr/>
        </p:nvSpPr>
        <p:spPr>
          <a:xfrm>
            <a:off x="357158" y="2285992"/>
            <a:ext cx="2329484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/>
            <a:r>
              <a:rPr lang="en-US" sz="24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4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5  00   03  73 </a:t>
            </a:r>
          </a:p>
          <a:p>
            <a:pPr marL="342900" indent="-342900"/>
            <a:r>
              <a:rPr lang="en-US" sz="2400" dirty="0" smtClean="0">
                <a:latin typeface="Tahoma" pitchFamily="34" charset="0"/>
                <a:cs typeface="Tahoma" pitchFamily="34" charset="0"/>
              </a:rPr>
              <a:t>0f  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bd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  40  00</a:t>
            </a:r>
          </a:p>
          <a:p>
            <a:pPr marL="342900" indent="-342900"/>
            <a:r>
              <a:rPr lang="en-US" sz="2400" dirty="0" smtClean="0">
                <a:latin typeface="Tahoma" pitchFamily="34" charset="0"/>
                <a:cs typeface="Tahoma" pitchFamily="34" charset="0"/>
              </a:rPr>
              <a:t>80  06  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fb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  35</a:t>
            </a:r>
          </a:p>
          <a:p>
            <a:pPr marL="342900" indent="-342900"/>
            <a:r>
              <a:rPr lang="en-US" sz="2400" dirty="0" smtClean="0">
                <a:latin typeface="Tahoma" pitchFamily="34" charset="0"/>
                <a:cs typeface="Tahoma" pitchFamily="34" charset="0"/>
              </a:rPr>
              <a:t>Ca  2c   24  19</a:t>
            </a:r>
          </a:p>
          <a:p>
            <a:pPr marL="342900" indent="-342900"/>
            <a:r>
              <a:rPr lang="en-US" sz="2400" dirty="0" smtClean="0">
                <a:latin typeface="Tahoma" pitchFamily="34" charset="0"/>
                <a:cs typeface="Tahoma" pitchFamily="34" charset="0"/>
              </a:rPr>
              <a:t>40  e9  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bd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 63</a:t>
            </a:r>
            <a:endParaRPr lang="th-TH" sz="2400" dirty="0">
              <a:latin typeface="Tahoma" pitchFamily="34" charset="0"/>
              <a:cs typeface="Tahoma" pitchFamily="34" charset="0"/>
            </a:endParaRPr>
          </a:p>
        </p:txBody>
      </p:sp>
      <p:grpSp>
        <p:nvGrpSpPr>
          <p:cNvPr id="3" name="กลุ่ม 4"/>
          <p:cNvGrpSpPr/>
          <p:nvPr/>
        </p:nvGrpSpPr>
        <p:grpSpPr>
          <a:xfrm>
            <a:off x="3143240" y="1643050"/>
            <a:ext cx="5521782" cy="3214710"/>
            <a:chOff x="928662" y="1643050"/>
            <a:chExt cx="7453595" cy="3786214"/>
          </a:xfrm>
        </p:grpSpPr>
        <p:sp>
          <p:nvSpPr>
            <p:cNvPr id="6" name="สี่เหลี่ยมผืนผ้า 5"/>
            <p:cNvSpPr/>
            <p:nvPr/>
          </p:nvSpPr>
          <p:spPr>
            <a:xfrm>
              <a:off x="928662" y="2000240"/>
              <a:ext cx="928694" cy="428628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b="1" dirty="0" smtClean="0">
                  <a:solidFill>
                    <a:schemeClr val="tx1"/>
                  </a:solidFill>
                </a:rPr>
                <a:t>Version</a:t>
              </a:r>
              <a:endParaRPr lang="th-TH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7" name="สี่เหลี่ยมผืนผ้า 6"/>
            <p:cNvSpPr/>
            <p:nvPr/>
          </p:nvSpPr>
          <p:spPr>
            <a:xfrm>
              <a:off x="1857356" y="2000240"/>
              <a:ext cx="928694" cy="42862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b="1" dirty="0" smtClean="0">
                  <a:solidFill>
                    <a:schemeClr val="tx1"/>
                  </a:solidFill>
                </a:rPr>
                <a:t>IHL</a:t>
              </a:r>
              <a:endParaRPr lang="th-TH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8" name="สี่เหลี่ยมผืนผ้า 7"/>
            <p:cNvSpPr/>
            <p:nvPr/>
          </p:nvSpPr>
          <p:spPr>
            <a:xfrm>
              <a:off x="2786051" y="2000241"/>
              <a:ext cx="1857389" cy="428627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b="1" dirty="0" smtClean="0">
                  <a:solidFill>
                    <a:schemeClr val="tx1"/>
                  </a:solidFill>
                </a:rPr>
                <a:t>TOS</a:t>
              </a:r>
              <a:endParaRPr lang="th-TH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9" name="สี่เหลี่ยมผืนผ้า 8"/>
            <p:cNvSpPr/>
            <p:nvPr/>
          </p:nvSpPr>
          <p:spPr>
            <a:xfrm>
              <a:off x="4643438" y="2000240"/>
              <a:ext cx="3714776" cy="42862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b="1" dirty="0" smtClean="0">
                  <a:solidFill>
                    <a:schemeClr val="tx1"/>
                  </a:solidFill>
                </a:rPr>
                <a:t>Total Length</a:t>
              </a:r>
              <a:endParaRPr lang="th-TH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10" name="สี่เหลี่ยมผืนผ้า 9"/>
            <p:cNvSpPr/>
            <p:nvPr/>
          </p:nvSpPr>
          <p:spPr>
            <a:xfrm>
              <a:off x="928662" y="2428868"/>
              <a:ext cx="3714776" cy="42862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b="1" dirty="0" smtClean="0">
                  <a:solidFill>
                    <a:schemeClr val="tx1"/>
                  </a:solidFill>
                </a:rPr>
                <a:t>Identification</a:t>
              </a:r>
              <a:endParaRPr lang="th-TH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11" name="สี่เหลี่ยมผืนผ้า 10"/>
            <p:cNvSpPr/>
            <p:nvPr/>
          </p:nvSpPr>
          <p:spPr>
            <a:xfrm>
              <a:off x="4643438" y="2428868"/>
              <a:ext cx="714380" cy="42862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b="1" dirty="0" smtClean="0">
                  <a:solidFill>
                    <a:schemeClr val="tx1"/>
                  </a:solidFill>
                </a:rPr>
                <a:t>Flags</a:t>
              </a:r>
              <a:endParaRPr lang="th-TH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12" name="สี่เหลี่ยมผืนผ้า 11"/>
            <p:cNvSpPr/>
            <p:nvPr/>
          </p:nvSpPr>
          <p:spPr>
            <a:xfrm>
              <a:off x="5357818" y="2428868"/>
              <a:ext cx="3000396" cy="42862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b="1" dirty="0" smtClean="0">
                  <a:solidFill>
                    <a:schemeClr val="tx1"/>
                  </a:solidFill>
                </a:rPr>
                <a:t>Fragment Offset</a:t>
              </a:r>
              <a:endParaRPr lang="th-TH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สี่เหลี่ยมผืนผ้า 12"/>
            <p:cNvSpPr/>
            <p:nvPr/>
          </p:nvSpPr>
          <p:spPr>
            <a:xfrm>
              <a:off x="928662" y="2857496"/>
              <a:ext cx="1857388" cy="42862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b="1" dirty="0" smtClean="0">
                  <a:solidFill>
                    <a:schemeClr val="tx1"/>
                  </a:solidFill>
                </a:rPr>
                <a:t>Time to Live</a:t>
              </a:r>
              <a:endParaRPr lang="th-TH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14" name="สี่เหลี่ยมผืนผ้า 13"/>
            <p:cNvSpPr/>
            <p:nvPr/>
          </p:nvSpPr>
          <p:spPr>
            <a:xfrm>
              <a:off x="2786050" y="2857496"/>
              <a:ext cx="1857388" cy="42862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b="1" dirty="0" smtClean="0">
                  <a:solidFill>
                    <a:schemeClr val="tx1"/>
                  </a:solidFill>
                </a:rPr>
                <a:t>Protocol</a:t>
              </a:r>
              <a:endParaRPr lang="th-TH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15" name="สี่เหลี่ยมผืนผ้า 14"/>
            <p:cNvSpPr/>
            <p:nvPr/>
          </p:nvSpPr>
          <p:spPr>
            <a:xfrm>
              <a:off x="4643438" y="2857496"/>
              <a:ext cx="3714776" cy="42862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b="1" dirty="0" smtClean="0">
                  <a:solidFill>
                    <a:schemeClr val="tx1"/>
                  </a:solidFill>
                </a:rPr>
                <a:t>Header checksum</a:t>
              </a:r>
              <a:endParaRPr lang="th-TH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16" name="สี่เหลี่ยมผืนผ้า 15"/>
            <p:cNvSpPr/>
            <p:nvPr/>
          </p:nvSpPr>
          <p:spPr>
            <a:xfrm>
              <a:off x="928662" y="3286124"/>
              <a:ext cx="7429552" cy="42862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b="1" dirty="0" smtClean="0">
                  <a:solidFill>
                    <a:schemeClr val="tx1"/>
                  </a:solidFill>
                </a:rPr>
                <a:t>Source IP address</a:t>
              </a:r>
              <a:endParaRPr lang="th-TH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สี่เหลี่ยมผืนผ้า 16"/>
            <p:cNvSpPr/>
            <p:nvPr/>
          </p:nvSpPr>
          <p:spPr>
            <a:xfrm>
              <a:off x="928662" y="3714752"/>
              <a:ext cx="7429552" cy="42862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b="1" dirty="0" smtClean="0">
                  <a:solidFill>
                    <a:schemeClr val="tx1"/>
                  </a:solidFill>
                </a:rPr>
                <a:t>Destination IP address</a:t>
              </a:r>
              <a:endParaRPr lang="th-TH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สี่เหลี่ยมผืนผ้า 17"/>
            <p:cNvSpPr/>
            <p:nvPr/>
          </p:nvSpPr>
          <p:spPr>
            <a:xfrm>
              <a:off x="928662" y="4143380"/>
              <a:ext cx="7429552" cy="42862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b="1" dirty="0" smtClean="0">
                  <a:solidFill>
                    <a:schemeClr val="tx1"/>
                  </a:solidFill>
                </a:rPr>
                <a:t>Options                                                       Padding</a:t>
              </a:r>
              <a:endParaRPr lang="th-TH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19" name="สี่เหลี่ยมผืนผ้า 18"/>
            <p:cNvSpPr/>
            <p:nvPr/>
          </p:nvSpPr>
          <p:spPr>
            <a:xfrm>
              <a:off x="928662" y="4572008"/>
              <a:ext cx="7429552" cy="42862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b="1" dirty="0" smtClean="0">
                  <a:solidFill>
                    <a:schemeClr val="tx1"/>
                  </a:solidFill>
                </a:rPr>
                <a:t>Data</a:t>
              </a:r>
              <a:endParaRPr lang="th-TH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20" name="สี่เหลี่ยมผืนผ้า 19"/>
            <p:cNvSpPr/>
            <p:nvPr/>
          </p:nvSpPr>
          <p:spPr>
            <a:xfrm>
              <a:off x="928662" y="5000636"/>
              <a:ext cx="7429552" cy="42862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b="1" dirty="0" smtClean="0">
                  <a:solidFill>
                    <a:schemeClr val="tx1"/>
                  </a:solidFill>
                </a:rPr>
                <a:t>.</a:t>
              </a:r>
            </a:p>
            <a:p>
              <a:pPr algn="ctr"/>
              <a:r>
                <a:rPr lang="en-US" sz="1050" b="1" dirty="0" smtClean="0">
                  <a:solidFill>
                    <a:schemeClr val="tx1"/>
                  </a:solidFill>
                </a:rPr>
                <a:t>.</a:t>
              </a:r>
              <a:endParaRPr lang="th-TH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928662" y="1643050"/>
              <a:ext cx="350973" cy="29905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 smtClean="0">
                  <a:latin typeface="Arial" pitchFamily="34" charset="0"/>
                  <a:cs typeface="Arial" pitchFamily="34" charset="0"/>
                </a:rPr>
                <a:t>0</a:t>
              </a:r>
              <a:endParaRPr lang="th-TH" sz="1050" dirty="0">
                <a:latin typeface="Arial" pitchFamily="34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214809" y="1643050"/>
              <a:ext cx="452671" cy="29905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 smtClean="0">
                  <a:latin typeface="Arial" pitchFamily="34" charset="0"/>
                  <a:cs typeface="Arial" pitchFamily="34" charset="0"/>
                </a:rPr>
                <a:t>15</a:t>
              </a:r>
              <a:endParaRPr lang="th-TH" sz="1050" dirty="0">
                <a:latin typeface="Arial" pitchFamily="34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571999" y="1643050"/>
              <a:ext cx="452671" cy="29905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 smtClean="0">
                  <a:latin typeface="Arial" pitchFamily="34" charset="0"/>
                  <a:cs typeface="Arial" pitchFamily="34" charset="0"/>
                </a:rPr>
                <a:t>16</a:t>
              </a:r>
              <a:endParaRPr lang="th-TH" sz="1050" dirty="0">
                <a:latin typeface="Arial" pitchFamily="34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7929586" y="1643050"/>
              <a:ext cx="452671" cy="29905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 smtClean="0">
                  <a:latin typeface="Arial" pitchFamily="34" charset="0"/>
                  <a:cs typeface="Arial" pitchFamily="34" charset="0"/>
                </a:rPr>
                <a:t>31</a:t>
              </a:r>
              <a:endParaRPr lang="th-TH" sz="1050" dirty="0">
                <a:latin typeface="Arial" pitchFamily="34" charset="0"/>
              </a:endParaRPr>
            </a:p>
          </p:txBody>
        </p:sp>
        <p:cxnSp>
          <p:nvCxnSpPr>
            <p:cNvPr id="25" name="ตัวเชื่อมต่อตรง 24"/>
            <p:cNvCxnSpPr/>
            <p:nvPr/>
          </p:nvCxnSpPr>
          <p:spPr>
            <a:xfrm rot="5400000" flipH="1" flipV="1">
              <a:off x="4499281" y="1858329"/>
              <a:ext cx="288000" cy="1906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ตัวเชื่อมต่อตรง 25"/>
            <p:cNvCxnSpPr/>
            <p:nvPr/>
          </p:nvCxnSpPr>
          <p:spPr>
            <a:xfrm rot="5400000" flipH="1" flipV="1">
              <a:off x="785615" y="1857535"/>
              <a:ext cx="288000" cy="1906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ตัวเชื่อมต่อตรง 26"/>
            <p:cNvCxnSpPr/>
            <p:nvPr/>
          </p:nvCxnSpPr>
          <p:spPr>
            <a:xfrm rot="5400000" flipH="1" flipV="1">
              <a:off x="8215167" y="1857535"/>
              <a:ext cx="288000" cy="1906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TextBox 27"/>
          <p:cNvSpPr txBox="1"/>
          <p:nvPr/>
        </p:nvSpPr>
        <p:spPr>
          <a:xfrm>
            <a:off x="1714480" y="5286388"/>
            <a:ext cx="5186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ahoma" pitchFamily="34" charset="0"/>
                <a:cs typeface="Tahoma" pitchFamily="34" charset="0"/>
              </a:rPr>
              <a:t>IP datagram </a:t>
            </a:r>
            <a:r>
              <a:rPr lang="th-TH" sz="2400" dirty="0" smtClean="0">
                <a:latin typeface="Tahoma" pitchFamily="34" charset="0"/>
                <a:cs typeface="Tahoma" pitchFamily="34" charset="0"/>
              </a:rPr>
              <a:t>ใช้ 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IP protocol version 4</a:t>
            </a:r>
            <a:endParaRPr lang="th-TH" sz="2400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: IP datagram</a:t>
            </a:r>
            <a:endParaRPr lang="th-TH" dirty="0"/>
          </a:p>
        </p:txBody>
      </p:sp>
      <p:sp>
        <p:nvSpPr>
          <p:cNvPr id="4" name="TextBox 3"/>
          <p:cNvSpPr txBox="1"/>
          <p:nvPr/>
        </p:nvSpPr>
        <p:spPr>
          <a:xfrm>
            <a:off x="357158" y="2285992"/>
            <a:ext cx="2329484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/>
            <a:r>
              <a:rPr lang="en-US" sz="2400" dirty="0" smtClean="0">
                <a:latin typeface="Tahoma" pitchFamily="34" charset="0"/>
                <a:cs typeface="Tahoma" pitchFamily="34" charset="0"/>
              </a:rPr>
              <a:t>4</a:t>
            </a:r>
            <a:r>
              <a:rPr lang="en-US" sz="24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5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 00   03  73 </a:t>
            </a:r>
          </a:p>
          <a:p>
            <a:pPr marL="342900" indent="-342900"/>
            <a:r>
              <a:rPr lang="en-US" sz="2400" dirty="0" smtClean="0">
                <a:latin typeface="Tahoma" pitchFamily="34" charset="0"/>
                <a:cs typeface="Tahoma" pitchFamily="34" charset="0"/>
              </a:rPr>
              <a:t>0f  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bd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  40  00</a:t>
            </a:r>
          </a:p>
          <a:p>
            <a:pPr marL="342900" indent="-342900"/>
            <a:r>
              <a:rPr lang="en-US" sz="2400" dirty="0" smtClean="0">
                <a:latin typeface="Tahoma" pitchFamily="34" charset="0"/>
                <a:cs typeface="Tahoma" pitchFamily="34" charset="0"/>
              </a:rPr>
              <a:t>80  06  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fb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  35</a:t>
            </a:r>
          </a:p>
          <a:p>
            <a:pPr marL="342900" indent="-342900"/>
            <a:r>
              <a:rPr lang="en-US" sz="2400" dirty="0" smtClean="0">
                <a:latin typeface="Tahoma" pitchFamily="34" charset="0"/>
                <a:cs typeface="Tahoma" pitchFamily="34" charset="0"/>
              </a:rPr>
              <a:t>Ca  2c   24  19</a:t>
            </a:r>
          </a:p>
          <a:p>
            <a:pPr marL="342900" indent="-342900"/>
            <a:r>
              <a:rPr lang="en-US" sz="2400" dirty="0" smtClean="0">
                <a:latin typeface="Tahoma" pitchFamily="34" charset="0"/>
                <a:cs typeface="Tahoma" pitchFamily="34" charset="0"/>
              </a:rPr>
              <a:t>40  e9  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bd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 63</a:t>
            </a:r>
            <a:endParaRPr lang="th-TH" sz="2400" dirty="0">
              <a:latin typeface="Tahoma" pitchFamily="34" charset="0"/>
              <a:cs typeface="Tahoma" pitchFamily="34" charset="0"/>
            </a:endParaRPr>
          </a:p>
        </p:txBody>
      </p:sp>
      <p:grpSp>
        <p:nvGrpSpPr>
          <p:cNvPr id="3" name="กลุ่ม 4"/>
          <p:cNvGrpSpPr/>
          <p:nvPr/>
        </p:nvGrpSpPr>
        <p:grpSpPr>
          <a:xfrm>
            <a:off x="3143240" y="1643050"/>
            <a:ext cx="5521782" cy="3214710"/>
            <a:chOff x="928662" y="1643050"/>
            <a:chExt cx="7453595" cy="3786214"/>
          </a:xfrm>
        </p:grpSpPr>
        <p:sp>
          <p:nvSpPr>
            <p:cNvPr id="6" name="สี่เหลี่ยมผืนผ้า 5"/>
            <p:cNvSpPr/>
            <p:nvPr/>
          </p:nvSpPr>
          <p:spPr>
            <a:xfrm>
              <a:off x="928662" y="2000240"/>
              <a:ext cx="928694" cy="42862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b="1" dirty="0" smtClean="0">
                  <a:solidFill>
                    <a:schemeClr val="tx1"/>
                  </a:solidFill>
                </a:rPr>
                <a:t>Version</a:t>
              </a:r>
              <a:endParaRPr lang="th-TH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7" name="สี่เหลี่ยมผืนผ้า 6"/>
            <p:cNvSpPr/>
            <p:nvPr/>
          </p:nvSpPr>
          <p:spPr>
            <a:xfrm>
              <a:off x="1857356" y="2000240"/>
              <a:ext cx="928694" cy="428628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b="1" dirty="0" smtClean="0">
                  <a:solidFill>
                    <a:schemeClr val="tx1"/>
                  </a:solidFill>
                </a:rPr>
                <a:t>IHL</a:t>
              </a:r>
              <a:endParaRPr lang="th-TH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8" name="สี่เหลี่ยมผืนผ้า 7"/>
            <p:cNvSpPr/>
            <p:nvPr/>
          </p:nvSpPr>
          <p:spPr>
            <a:xfrm>
              <a:off x="2786051" y="2000241"/>
              <a:ext cx="1857389" cy="428627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b="1" dirty="0" smtClean="0">
                  <a:solidFill>
                    <a:schemeClr val="tx1"/>
                  </a:solidFill>
                </a:rPr>
                <a:t>TOS</a:t>
              </a:r>
              <a:endParaRPr lang="th-TH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9" name="สี่เหลี่ยมผืนผ้า 8"/>
            <p:cNvSpPr/>
            <p:nvPr/>
          </p:nvSpPr>
          <p:spPr>
            <a:xfrm>
              <a:off x="4643438" y="2000240"/>
              <a:ext cx="3714776" cy="42862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b="1" dirty="0" smtClean="0">
                  <a:solidFill>
                    <a:schemeClr val="tx1"/>
                  </a:solidFill>
                </a:rPr>
                <a:t>Total Length</a:t>
              </a:r>
              <a:endParaRPr lang="th-TH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10" name="สี่เหลี่ยมผืนผ้า 9"/>
            <p:cNvSpPr/>
            <p:nvPr/>
          </p:nvSpPr>
          <p:spPr>
            <a:xfrm>
              <a:off x="928662" y="2428868"/>
              <a:ext cx="3714776" cy="42862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b="1" dirty="0" smtClean="0">
                  <a:solidFill>
                    <a:schemeClr val="tx1"/>
                  </a:solidFill>
                </a:rPr>
                <a:t>Identification</a:t>
              </a:r>
              <a:endParaRPr lang="th-TH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11" name="สี่เหลี่ยมผืนผ้า 10"/>
            <p:cNvSpPr/>
            <p:nvPr/>
          </p:nvSpPr>
          <p:spPr>
            <a:xfrm>
              <a:off x="4643438" y="2428868"/>
              <a:ext cx="714380" cy="42862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b="1" dirty="0" smtClean="0">
                  <a:solidFill>
                    <a:schemeClr val="tx1"/>
                  </a:solidFill>
                </a:rPr>
                <a:t>Flags</a:t>
              </a:r>
              <a:endParaRPr lang="th-TH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12" name="สี่เหลี่ยมผืนผ้า 11"/>
            <p:cNvSpPr/>
            <p:nvPr/>
          </p:nvSpPr>
          <p:spPr>
            <a:xfrm>
              <a:off x="5357818" y="2428868"/>
              <a:ext cx="3000396" cy="42862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b="1" dirty="0" smtClean="0">
                  <a:solidFill>
                    <a:schemeClr val="tx1"/>
                  </a:solidFill>
                </a:rPr>
                <a:t>Fragment Offset</a:t>
              </a:r>
              <a:endParaRPr lang="th-TH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สี่เหลี่ยมผืนผ้า 12"/>
            <p:cNvSpPr/>
            <p:nvPr/>
          </p:nvSpPr>
          <p:spPr>
            <a:xfrm>
              <a:off x="928662" y="2857496"/>
              <a:ext cx="1857388" cy="42862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b="1" dirty="0" smtClean="0">
                  <a:solidFill>
                    <a:schemeClr val="tx1"/>
                  </a:solidFill>
                </a:rPr>
                <a:t>Time to Live</a:t>
              </a:r>
              <a:endParaRPr lang="th-TH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14" name="สี่เหลี่ยมผืนผ้า 13"/>
            <p:cNvSpPr/>
            <p:nvPr/>
          </p:nvSpPr>
          <p:spPr>
            <a:xfrm>
              <a:off x="2786050" y="2857496"/>
              <a:ext cx="1857388" cy="42862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b="1" dirty="0" smtClean="0">
                  <a:solidFill>
                    <a:schemeClr val="tx1"/>
                  </a:solidFill>
                </a:rPr>
                <a:t>Protocol</a:t>
              </a:r>
              <a:endParaRPr lang="th-TH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15" name="สี่เหลี่ยมผืนผ้า 14"/>
            <p:cNvSpPr/>
            <p:nvPr/>
          </p:nvSpPr>
          <p:spPr>
            <a:xfrm>
              <a:off x="4643438" y="2857496"/>
              <a:ext cx="3714776" cy="42862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b="1" dirty="0" smtClean="0">
                  <a:solidFill>
                    <a:schemeClr val="tx1"/>
                  </a:solidFill>
                </a:rPr>
                <a:t>Header checksum</a:t>
              </a:r>
              <a:endParaRPr lang="th-TH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16" name="สี่เหลี่ยมผืนผ้า 15"/>
            <p:cNvSpPr/>
            <p:nvPr/>
          </p:nvSpPr>
          <p:spPr>
            <a:xfrm>
              <a:off x="928662" y="3286124"/>
              <a:ext cx="7429552" cy="42862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b="1" dirty="0" smtClean="0">
                  <a:solidFill>
                    <a:schemeClr val="tx1"/>
                  </a:solidFill>
                </a:rPr>
                <a:t>Source IP address</a:t>
              </a:r>
              <a:endParaRPr lang="th-TH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สี่เหลี่ยมผืนผ้า 16"/>
            <p:cNvSpPr/>
            <p:nvPr/>
          </p:nvSpPr>
          <p:spPr>
            <a:xfrm>
              <a:off x="928662" y="3714752"/>
              <a:ext cx="7429552" cy="42862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b="1" dirty="0" smtClean="0">
                  <a:solidFill>
                    <a:schemeClr val="tx1"/>
                  </a:solidFill>
                </a:rPr>
                <a:t>Destination IP address</a:t>
              </a:r>
              <a:endParaRPr lang="th-TH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สี่เหลี่ยมผืนผ้า 17"/>
            <p:cNvSpPr/>
            <p:nvPr/>
          </p:nvSpPr>
          <p:spPr>
            <a:xfrm>
              <a:off x="928662" y="4143380"/>
              <a:ext cx="7429552" cy="42862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b="1" dirty="0" smtClean="0">
                  <a:solidFill>
                    <a:schemeClr val="tx1"/>
                  </a:solidFill>
                </a:rPr>
                <a:t>Options                                                       Padding</a:t>
              </a:r>
              <a:endParaRPr lang="th-TH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19" name="สี่เหลี่ยมผืนผ้า 18"/>
            <p:cNvSpPr/>
            <p:nvPr/>
          </p:nvSpPr>
          <p:spPr>
            <a:xfrm>
              <a:off x="928662" y="4572008"/>
              <a:ext cx="7429552" cy="42862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b="1" dirty="0" smtClean="0">
                  <a:solidFill>
                    <a:schemeClr val="tx1"/>
                  </a:solidFill>
                </a:rPr>
                <a:t>Data</a:t>
              </a:r>
              <a:endParaRPr lang="th-TH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20" name="สี่เหลี่ยมผืนผ้า 19"/>
            <p:cNvSpPr/>
            <p:nvPr/>
          </p:nvSpPr>
          <p:spPr>
            <a:xfrm>
              <a:off x="928662" y="5000636"/>
              <a:ext cx="7429552" cy="42862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b="1" dirty="0" smtClean="0">
                  <a:solidFill>
                    <a:schemeClr val="tx1"/>
                  </a:solidFill>
                </a:rPr>
                <a:t>.</a:t>
              </a:r>
            </a:p>
            <a:p>
              <a:pPr algn="ctr"/>
              <a:r>
                <a:rPr lang="en-US" sz="1050" b="1" dirty="0" smtClean="0">
                  <a:solidFill>
                    <a:schemeClr val="tx1"/>
                  </a:solidFill>
                </a:rPr>
                <a:t>.</a:t>
              </a:r>
              <a:endParaRPr lang="th-TH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928662" y="1643050"/>
              <a:ext cx="350973" cy="29905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 smtClean="0">
                  <a:latin typeface="Arial" pitchFamily="34" charset="0"/>
                  <a:cs typeface="Arial" pitchFamily="34" charset="0"/>
                </a:rPr>
                <a:t>0</a:t>
              </a:r>
              <a:endParaRPr lang="th-TH" sz="1050" dirty="0">
                <a:latin typeface="Arial" pitchFamily="34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214809" y="1643050"/>
              <a:ext cx="452671" cy="29905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 smtClean="0">
                  <a:latin typeface="Arial" pitchFamily="34" charset="0"/>
                  <a:cs typeface="Arial" pitchFamily="34" charset="0"/>
                </a:rPr>
                <a:t>15</a:t>
              </a:r>
              <a:endParaRPr lang="th-TH" sz="1050" dirty="0">
                <a:latin typeface="Arial" pitchFamily="34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571999" y="1643050"/>
              <a:ext cx="452671" cy="29905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 smtClean="0">
                  <a:latin typeface="Arial" pitchFamily="34" charset="0"/>
                  <a:cs typeface="Arial" pitchFamily="34" charset="0"/>
                </a:rPr>
                <a:t>16</a:t>
              </a:r>
              <a:endParaRPr lang="th-TH" sz="1050" dirty="0">
                <a:latin typeface="Arial" pitchFamily="34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7929586" y="1643050"/>
              <a:ext cx="452671" cy="29905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 smtClean="0">
                  <a:latin typeface="Arial" pitchFamily="34" charset="0"/>
                  <a:cs typeface="Arial" pitchFamily="34" charset="0"/>
                </a:rPr>
                <a:t>31</a:t>
              </a:r>
              <a:endParaRPr lang="th-TH" sz="1050" dirty="0">
                <a:latin typeface="Arial" pitchFamily="34" charset="0"/>
              </a:endParaRPr>
            </a:p>
          </p:txBody>
        </p:sp>
        <p:cxnSp>
          <p:nvCxnSpPr>
            <p:cNvPr id="25" name="ตัวเชื่อมต่อตรง 24"/>
            <p:cNvCxnSpPr/>
            <p:nvPr/>
          </p:nvCxnSpPr>
          <p:spPr>
            <a:xfrm rot="5400000" flipH="1" flipV="1">
              <a:off x="4499281" y="1858329"/>
              <a:ext cx="288000" cy="1906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ตัวเชื่อมต่อตรง 25"/>
            <p:cNvCxnSpPr/>
            <p:nvPr/>
          </p:nvCxnSpPr>
          <p:spPr>
            <a:xfrm rot="5400000" flipH="1" flipV="1">
              <a:off x="785615" y="1857535"/>
              <a:ext cx="288000" cy="1906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ตัวเชื่อมต่อตรง 26"/>
            <p:cNvCxnSpPr/>
            <p:nvPr/>
          </p:nvCxnSpPr>
          <p:spPr>
            <a:xfrm rot="5400000" flipH="1" flipV="1">
              <a:off x="8215167" y="1857535"/>
              <a:ext cx="288000" cy="1906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TextBox 27"/>
          <p:cNvSpPr txBox="1"/>
          <p:nvPr/>
        </p:nvSpPr>
        <p:spPr>
          <a:xfrm>
            <a:off x="1714480" y="5286388"/>
            <a:ext cx="493872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ahoma" pitchFamily="34" charset="0"/>
                <a:cs typeface="Tahoma" pitchFamily="34" charset="0"/>
              </a:rPr>
              <a:t>IHL = 5 </a:t>
            </a:r>
            <a:endParaRPr lang="th-TH" sz="2400" dirty="0" smtClean="0">
              <a:latin typeface="Tahoma" pitchFamily="34" charset="0"/>
              <a:cs typeface="Tahoma" pitchFamily="34" charset="0"/>
            </a:endParaRPr>
          </a:p>
          <a:p>
            <a:r>
              <a:rPr lang="th-TH" sz="2400" dirty="0" smtClean="0">
                <a:latin typeface="Tahoma" pitchFamily="34" charset="0"/>
                <a:cs typeface="Tahoma" pitchFamily="34" charset="0"/>
              </a:rPr>
              <a:t>หมายถึง 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IP datagram </a:t>
            </a:r>
            <a:r>
              <a:rPr lang="th-TH" sz="2400" dirty="0" smtClean="0">
                <a:latin typeface="Tahoma" pitchFamily="34" charset="0"/>
                <a:cs typeface="Tahoma" pitchFamily="34" charset="0"/>
              </a:rPr>
              <a:t>มีส่วน 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header </a:t>
            </a:r>
            <a:endParaRPr lang="th-TH" sz="2400" dirty="0" smtClean="0">
              <a:latin typeface="Tahoma" pitchFamily="34" charset="0"/>
              <a:cs typeface="Tahoma" pitchFamily="34" charset="0"/>
            </a:endParaRPr>
          </a:p>
          <a:p>
            <a:r>
              <a:rPr lang="th-TH" sz="2400" dirty="0" smtClean="0">
                <a:latin typeface="Tahoma" pitchFamily="34" charset="0"/>
                <a:cs typeface="Tahoma" pitchFamily="34" charset="0"/>
              </a:rPr>
              <a:t>ที่มีขนาด 5*4 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= 20</a:t>
            </a:r>
            <a:r>
              <a:rPr lang="th-TH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bytes</a:t>
            </a:r>
            <a:endParaRPr lang="th-TH" sz="2400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: IP datagram</a:t>
            </a:r>
            <a:endParaRPr lang="th-TH" dirty="0"/>
          </a:p>
        </p:txBody>
      </p:sp>
      <p:sp>
        <p:nvSpPr>
          <p:cNvPr id="4" name="TextBox 3"/>
          <p:cNvSpPr txBox="1"/>
          <p:nvPr/>
        </p:nvSpPr>
        <p:spPr>
          <a:xfrm>
            <a:off x="357158" y="2285992"/>
            <a:ext cx="2355132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/>
            <a:r>
              <a:rPr lang="en-US" sz="2400" dirty="0" smtClean="0">
                <a:latin typeface="Tahoma" pitchFamily="34" charset="0"/>
                <a:cs typeface="Tahoma" pitchFamily="34" charset="0"/>
              </a:rPr>
              <a:t>45  </a:t>
            </a:r>
            <a:r>
              <a:rPr lang="en-US" sz="24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00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  03  73 </a:t>
            </a:r>
          </a:p>
          <a:p>
            <a:pPr marL="342900" indent="-342900"/>
            <a:r>
              <a:rPr lang="en-US" sz="2400" dirty="0" smtClean="0">
                <a:latin typeface="Tahoma" pitchFamily="34" charset="0"/>
                <a:cs typeface="Tahoma" pitchFamily="34" charset="0"/>
              </a:rPr>
              <a:t>0f  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bd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  40  00</a:t>
            </a:r>
          </a:p>
          <a:p>
            <a:pPr marL="342900" indent="-342900"/>
            <a:r>
              <a:rPr lang="en-US" sz="2400" dirty="0" smtClean="0">
                <a:latin typeface="Tahoma" pitchFamily="34" charset="0"/>
                <a:cs typeface="Tahoma" pitchFamily="34" charset="0"/>
              </a:rPr>
              <a:t>80  06  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fb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  35</a:t>
            </a:r>
          </a:p>
          <a:p>
            <a:pPr marL="342900" indent="-342900"/>
            <a:r>
              <a:rPr lang="en-US" sz="2400" dirty="0" smtClean="0">
                <a:latin typeface="Tahoma" pitchFamily="34" charset="0"/>
                <a:cs typeface="Tahoma" pitchFamily="34" charset="0"/>
              </a:rPr>
              <a:t>Ca  2c   24  19</a:t>
            </a:r>
          </a:p>
          <a:p>
            <a:pPr marL="342900" indent="-342900"/>
            <a:r>
              <a:rPr lang="en-US" sz="2400" dirty="0" smtClean="0">
                <a:latin typeface="Tahoma" pitchFamily="34" charset="0"/>
                <a:cs typeface="Tahoma" pitchFamily="34" charset="0"/>
              </a:rPr>
              <a:t>40  e9  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bd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 63</a:t>
            </a:r>
            <a:endParaRPr lang="th-TH" sz="2400" dirty="0">
              <a:latin typeface="Tahoma" pitchFamily="34" charset="0"/>
              <a:cs typeface="Tahoma" pitchFamily="34" charset="0"/>
            </a:endParaRPr>
          </a:p>
        </p:txBody>
      </p:sp>
      <p:grpSp>
        <p:nvGrpSpPr>
          <p:cNvPr id="3" name="กลุ่ม 4"/>
          <p:cNvGrpSpPr/>
          <p:nvPr/>
        </p:nvGrpSpPr>
        <p:grpSpPr>
          <a:xfrm>
            <a:off x="3143240" y="1643050"/>
            <a:ext cx="5521782" cy="3214710"/>
            <a:chOff x="928662" y="1643050"/>
            <a:chExt cx="7453595" cy="3786214"/>
          </a:xfrm>
        </p:grpSpPr>
        <p:sp>
          <p:nvSpPr>
            <p:cNvPr id="6" name="สี่เหลี่ยมผืนผ้า 5"/>
            <p:cNvSpPr/>
            <p:nvPr/>
          </p:nvSpPr>
          <p:spPr>
            <a:xfrm>
              <a:off x="928662" y="2000240"/>
              <a:ext cx="928694" cy="42862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b="1" dirty="0" smtClean="0">
                  <a:solidFill>
                    <a:schemeClr val="tx1"/>
                  </a:solidFill>
                </a:rPr>
                <a:t>Version</a:t>
              </a:r>
              <a:endParaRPr lang="th-TH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7" name="สี่เหลี่ยมผืนผ้า 6"/>
            <p:cNvSpPr/>
            <p:nvPr/>
          </p:nvSpPr>
          <p:spPr>
            <a:xfrm>
              <a:off x="1857356" y="2000240"/>
              <a:ext cx="928694" cy="42862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b="1" dirty="0" smtClean="0">
                  <a:solidFill>
                    <a:schemeClr val="tx1"/>
                  </a:solidFill>
                </a:rPr>
                <a:t>IHL</a:t>
              </a:r>
              <a:endParaRPr lang="th-TH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8" name="สี่เหลี่ยมผืนผ้า 7"/>
            <p:cNvSpPr/>
            <p:nvPr/>
          </p:nvSpPr>
          <p:spPr>
            <a:xfrm>
              <a:off x="2786051" y="2000241"/>
              <a:ext cx="1857389" cy="428627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b="1" dirty="0" smtClean="0">
                  <a:solidFill>
                    <a:schemeClr val="tx1"/>
                  </a:solidFill>
                </a:rPr>
                <a:t>TOS</a:t>
              </a:r>
              <a:endParaRPr lang="th-TH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9" name="สี่เหลี่ยมผืนผ้า 8"/>
            <p:cNvSpPr/>
            <p:nvPr/>
          </p:nvSpPr>
          <p:spPr>
            <a:xfrm>
              <a:off x="4643438" y="2000240"/>
              <a:ext cx="3714776" cy="42862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b="1" dirty="0" smtClean="0">
                  <a:solidFill>
                    <a:schemeClr val="tx1"/>
                  </a:solidFill>
                </a:rPr>
                <a:t>Total Length</a:t>
              </a:r>
              <a:endParaRPr lang="th-TH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10" name="สี่เหลี่ยมผืนผ้า 9"/>
            <p:cNvSpPr/>
            <p:nvPr/>
          </p:nvSpPr>
          <p:spPr>
            <a:xfrm>
              <a:off x="928662" y="2428868"/>
              <a:ext cx="3714776" cy="42862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b="1" dirty="0" smtClean="0">
                  <a:solidFill>
                    <a:schemeClr val="tx1"/>
                  </a:solidFill>
                </a:rPr>
                <a:t>Identification</a:t>
              </a:r>
              <a:endParaRPr lang="th-TH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11" name="สี่เหลี่ยมผืนผ้า 10"/>
            <p:cNvSpPr/>
            <p:nvPr/>
          </p:nvSpPr>
          <p:spPr>
            <a:xfrm>
              <a:off x="4643438" y="2428868"/>
              <a:ext cx="714380" cy="42862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b="1" dirty="0" smtClean="0">
                  <a:solidFill>
                    <a:schemeClr val="tx1"/>
                  </a:solidFill>
                </a:rPr>
                <a:t>Flags</a:t>
              </a:r>
              <a:endParaRPr lang="th-TH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12" name="สี่เหลี่ยมผืนผ้า 11"/>
            <p:cNvSpPr/>
            <p:nvPr/>
          </p:nvSpPr>
          <p:spPr>
            <a:xfrm>
              <a:off x="5357818" y="2428868"/>
              <a:ext cx="3000396" cy="42862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b="1" dirty="0" smtClean="0">
                  <a:solidFill>
                    <a:schemeClr val="tx1"/>
                  </a:solidFill>
                </a:rPr>
                <a:t>Fragment Offset</a:t>
              </a:r>
              <a:endParaRPr lang="th-TH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สี่เหลี่ยมผืนผ้า 12"/>
            <p:cNvSpPr/>
            <p:nvPr/>
          </p:nvSpPr>
          <p:spPr>
            <a:xfrm>
              <a:off x="928662" y="2857496"/>
              <a:ext cx="1857388" cy="42862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b="1" dirty="0" smtClean="0">
                  <a:solidFill>
                    <a:schemeClr val="tx1"/>
                  </a:solidFill>
                </a:rPr>
                <a:t>Time to Live</a:t>
              </a:r>
              <a:endParaRPr lang="th-TH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14" name="สี่เหลี่ยมผืนผ้า 13"/>
            <p:cNvSpPr/>
            <p:nvPr/>
          </p:nvSpPr>
          <p:spPr>
            <a:xfrm>
              <a:off x="2786050" y="2857496"/>
              <a:ext cx="1857388" cy="42862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b="1" dirty="0" smtClean="0">
                  <a:solidFill>
                    <a:schemeClr val="tx1"/>
                  </a:solidFill>
                </a:rPr>
                <a:t>Protocol</a:t>
              </a:r>
              <a:endParaRPr lang="th-TH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15" name="สี่เหลี่ยมผืนผ้า 14"/>
            <p:cNvSpPr/>
            <p:nvPr/>
          </p:nvSpPr>
          <p:spPr>
            <a:xfrm>
              <a:off x="4643438" y="2857496"/>
              <a:ext cx="3714776" cy="42862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b="1" dirty="0" smtClean="0">
                  <a:solidFill>
                    <a:schemeClr val="tx1"/>
                  </a:solidFill>
                </a:rPr>
                <a:t>Header checksum</a:t>
              </a:r>
              <a:endParaRPr lang="th-TH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16" name="สี่เหลี่ยมผืนผ้า 15"/>
            <p:cNvSpPr/>
            <p:nvPr/>
          </p:nvSpPr>
          <p:spPr>
            <a:xfrm>
              <a:off x="928662" y="3286124"/>
              <a:ext cx="7429552" cy="42862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b="1" dirty="0" smtClean="0">
                  <a:solidFill>
                    <a:schemeClr val="tx1"/>
                  </a:solidFill>
                </a:rPr>
                <a:t>Source IP address</a:t>
              </a:r>
              <a:endParaRPr lang="th-TH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สี่เหลี่ยมผืนผ้า 16"/>
            <p:cNvSpPr/>
            <p:nvPr/>
          </p:nvSpPr>
          <p:spPr>
            <a:xfrm>
              <a:off x="928662" y="3714752"/>
              <a:ext cx="7429552" cy="42862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b="1" dirty="0" smtClean="0">
                  <a:solidFill>
                    <a:schemeClr val="tx1"/>
                  </a:solidFill>
                </a:rPr>
                <a:t>Destination IP address</a:t>
              </a:r>
              <a:endParaRPr lang="th-TH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สี่เหลี่ยมผืนผ้า 17"/>
            <p:cNvSpPr/>
            <p:nvPr/>
          </p:nvSpPr>
          <p:spPr>
            <a:xfrm>
              <a:off x="928662" y="4143380"/>
              <a:ext cx="7429552" cy="42862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b="1" dirty="0" smtClean="0">
                  <a:solidFill>
                    <a:schemeClr val="tx1"/>
                  </a:solidFill>
                </a:rPr>
                <a:t>Options                                                       Padding</a:t>
              </a:r>
              <a:endParaRPr lang="th-TH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19" name="สี่เหลี่ยมผืนผ้า 18"/>
            <p:cNvSpPr/>
            <p:nvPr/>
          </p:nvSpPr>
          <p:spPr>
            <a:xfrm>
              <a:off x="928662" y="4572008"/>
              <a:ext cx="7429552" cy="42862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b="1" dirty="0" smtClean="0">
                  <a:solidFill>
                    <a:schemeClr val="tx1"/>
                  </a:solidFill>
                </a:rPr>
                <a:t>Data</a:t>
              </a:r>
              <a:endParaRPr lang="th-TH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20" name="สี่เหลี่ยมผืนผ้า 19"/>
            <p:cNvSpPr/>
            <p:nvPr/>
          </p:nvSpPr>
          <p:spPr>
            <a:xfrm>
              <a:off x="928662" y="5000636"/>
              <a:ext cx="7429552" cy="42862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b="1" dirty="0" smtClean="0">
                  <a:solidFill>
                    <a:schemeClr val="tx1"/>
                  </a:solidFill>
                </a:rPr>
                <a:t>.</a:t>
              </a:r>
            </a:p>
            <a:p>
              <a:pPr algn="ctr"/>
              <a:r>
                <a:rPr lang="en-US" sz="1050" b="1" dirty="0" smtClean="0">
                  <a:solidFill>
                    <a:schemeClr val="tx1"/>
                  </a:solidFill>
                </a:rPr>
                <a:t>.</a:t>
              </a:r>
              <a:endParaRPr lang="th-TH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928662" y="1643050"/>
              <a:ext cx="350973" cy="29905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 smtClean="0">
                  <a:latin typeface="Arial" pitchFamily="34" charset="0"/>
                  <a:cs typeface="Arial" pitchFamily="34" charset="0"/>
                </a:rPr>
                <a:t>0</a:t>
              </a:r>
              <a:endParaRPr lang="th-TH" sz="1050" dirty="0">
                <a:latin typeface="Arial" pitchFamily="34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214809" y="1643050"/>
              <a:ext cx="452671" cy="29905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 smtClean="0">
                  <a:latin typeface="Arial" pitchFamily="34" charset="0"/>
                  <a:cs typeface="Arial" pitchFamily="34" charset="0"/>
                </a:rPr>
                <a:t>15</a:t>
              </a:r>
              <a:endParaRPr lang="th-TH" sz="1050" dirty="0">
                <a:latin typeface="Arial" pitchFamily="34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571999" y="1643050"/>
              <a:ext cx="452671" cy="29905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 smtClean="0">
                  <a:latin typeface="Arial" pitchFamily="34" charset="0"/>
                  <a:cs typeface="Arial" pitchFamily="34" charset="0"/>
                </a:rPr>
                <a:t>16</a:t>
              </a:r>
              <a:endParaRPr lang="th-TH" sz="1050" dirty="0">
                <a:latin typeface="Arial" pitchFamily="34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7929586" y="1643050"/>
              <a:ext cx="452671" cy="29905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 smtClean="0">
                  <a:latin typeface="Arial" pitchFamily="34" charset="0"/>
                  <a:cs typeface="Arial" pitchFamily="34" charset="0"/>
                </a:rPr>
                <a:t>31</a:t>
              </a:r>
              <a:endParaRPr lang="th-TH" sz="1050" dirty="0">
                <a:latin typeface="Arial" pitchFamily="34" charset="0"/>
              </a:endParaRPr>
            </a:p>
          </p:txBody>
        </p:sp>
        <p:cxnSp>
          <p:nvCxnSpPr>
            <p:cNvPr id="25" name="ตัวเชื่อมต่อตรง 24"/>
            <p:cNvCxnSpPr/>
            <p:nvPr/>
          </p:nvCxnSpPr>
          <p:spPr>
            <a:xfrm rot="5400000" flipH="1" flipV="1">
              <a:off x="4499281" y="1858329"/>
              <a:ext cx="288000" cy="1906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ตัวเชื่อมต่อตรง 25"/>
            <p:cNvCxnSpPr/>
            <p:nvPr/>
          </p:nvCxnSpPr>
          <p:spPr>
            <a:xfrm rot="5400000" flipH="1" flipV="1">
              <a:off x="785615" y="1857535"/>
              <a:ext cx="288000" cy="1906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ตัวเชื่อมต่อตรง 26"/>
            <p:cNvCxnSpPr/>
            <p:nvPr/>
          </p:nvCxnSpPr>
          <p:spPr>
            <a:xfrm rot="5400000" flipH="1" flipV="1">
              <a:off x="8215167" y="1857535"/>
              <a:ext cx="288000" cy="1906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TextBox 27"/>
          <p:cNvSpPr txBox="1"/>
          <p:nvPr/>
        </p:nvSpPr>
        <p:spPr>
          <a:xfrm>
            <a:off x="3286116" y="5429264"/>
            <a:ext cx="16876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ahoma" pitchFamily="34" charset="0"/>
                <a:cs typeface="Tahoma" pitchFamily="34" charset="0"/>
              </a:rPr>
              <a:t>TOS </a:t>
            </a:r>
            <a:r>
              <a:rPr lang="th-TH" sz="2400" dirty="0" smtClean="0">
                <a:latin typeface="Tahoma" pitchFamily="34" charset="0"/>
                <a:cs typeface="Tahoma" pitchFamily="34" charset="0"/>
              </a:rPr>
              <a:t>เป็น 0 </a:t>
            </a:r>
            <a:endParaRPr lang="th-TH" sz="2400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: IP datagram</a:t>
            </a:r>
            <a:endParaRPr lang="th-TH" dirty="0"/>
          </a:p>
        </p:txBody>
      </p:sp>
      <p:sp>
        <p:nvSpPr>
          <p:cNvPr id="4" name="TextBox 3"/>
          <p:cNvSpPr txBox="1"/>
          <p:nvPr/>
        </p:nvSpPr>
        <p:spPr>
          <a:xfrm>
            <a:off x="357158" y="2285992"/>
            <a:ext cx="2409634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/>
            <a:r>
              <a:rPr lang="en-US" sz="2400" dirty="0" smtClean="0">
                <a:latin typeface="Tahoma" pitchFamily="34" charset="0"/>
                <a:cs typeface="Tahoma" pitchFamily="34" charset="0"/>
              </a:rPr>
              <a:t>45  00   </a:t>
            </a:r>
            <a:r>
              <a:rPr lang="en-US" sz="24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03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 </a:t>
            </a:r>
            <a:r>
              <a:rPr lang="en-US" sz="24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73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</a:t>
            </a:r>
          </a:p>
          <a:p>
            <a:pPr marL="342900" indent="-342900"/>
            <a:r>
              <a:rPr lang="en-US" sz="2400" dirty="0" smtClean="0">
                <a:latin typeface="Tahoma" pitchFamily="34" charset="0"/>
                <a:cs typeface="Tahoma" pitchFamily="34" charset="0"/>
              </a:rPr>
              <a:t>0f  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bd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  40  00</a:t>
            </a:r>
          </a:p>
          <a:p>
            <a:pPr marL="342900" indent="-342900"/>
            <a:r>
              <a:rPr lang="en-US" sz="2400" dirty="0" smtClean="0">
                <a:latin typeface="Tahoma" pitchFamily="34" charset="0"/>
                <a:cs typeface="Tahoma" pitchFamily="34" charset="0"/>
              </a:rPr>
              <a:t>80  06  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fb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  35</a:t>
            </a:r>
          </a:p>
          <a:p>
            <a:pPr marL="342900" indent="-342900"/>
            <a:r>
              <a:rPr lang="en-US" sz="2400" dirty="0" smtClean="0">
                <a:latin typeface="Tahoma" pitchFamily="34" charset="0"/>
                <a:cs typeface="Tahoma" pitchFamily="34" charset="0"/>
              </a:rPr>
              <a:t>Ca  2c   24  19</a:t>
            </a:r>
          </a:p>
          <a:p>
            <a:pPr marL="342900" indent="-342900"/>
            <a:r>
              <a:rPr lang="en-US" sz="2400" dirty="0" smtClean="0">
                <a:latin typeface="Tahoma" pitchFamily="34" charset="0"/>
                <a:cs typeface="Tahoma" pitchFamily="34" charset="0"/>
              </a:rPr>
              <a:t>40  e9  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bd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 63</a:t>
            </a:r>
            <a:endParaRPr lang="th-TH" sz="2400" dirty="0">
              <a:latin typeface="Tahoma" pitchFamily="34" charset="0"/>
              <a:cs typeface="Tahoma" pitchFamily="34" charset="0"/>
            </a:endParaRPr>
          </a:p>
        </p:txBody>
      </p:sp>
      <p:grpSp>
        <p:nvGrpSpPr>
          <p:cNvPr id="3" name="กลุ่ม 4"/>
          <p:cNvGrpSpPr/>
          <p:nvPr/>
        </p:nvGrpSpPr>
        <p:grpSpPr>
          <a:xfrm>
            <a:off x="3143240" y="1643050"/>
            <a:ext cx="5521782" cy="3214710"/>
            <a:chOff x="928662" y="1643050"/>
            <a:chExt cx="7453595" cy="3786214"/>
          </a:xfrm>
        </p:grpSpPr>
        <p:sp>
          <p:nvSpPr>
            <p:cNvPr id="6" name="สี่เหลี่ยมผืนผ้า 5"/>
            <p:cNvSpPr/>
            <p:nvPr/>
          </p:nvSpPr>
          <p:spPr>
            <a:xfrm>
              <a:off x="928662" y="2000240"/>
              <a:ext cx="928694" cy="42862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b="1" dirty="0" smtClean="0">
                  <a:solidFill>
                    <a:schemeClr val="tx1"/>
                  </a:solidFill>
                </a:rPr>
                <a:t>Version</a:t>
              </a:r>
              <a:endParaRPr lang="th-TH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7" name="สี่เหลี่ยมผืนผ้า 6"/>
            <p:cNvSpPr/>
            <p:nvPr/>
          </p:nvSpPr>
          <p:spPr>
            <a:xfrm>
              <a:off x="1857356" y="2000240"/>
              <a:ext cx="928694" cy="42862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b="1" dirty="0" smtClean="0">
                  <a:solidFill>
                    <a:schemeClr val="tx1"/>
                  </a:solidFill>
                </a:rPr>
                <a:t>IHL</a:t>
              </a:r>
              <a:endParaRPr lang="th-TH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8" name="สี่เหลี่ยมผืนผ้า 7"/>
            <p:cNvSpPr/>
            <p:nvPr/>
          </p:nvSpPr>
          <p:spPr>
            <a:xfrm>
              <a:off x="2786051" y="2000241"/>
              <a:ext cx="1857389" cy="428627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b="1" dirty="0" smtClean="0">
                  <a:solidFill>
                    <a:schemeClr val="tx1"/>
                  </a:solidFill>
                </a:rPr>
                <a:t>TOS</a:t>
              </a:r>
              <a:endParaRPr lang="th-TH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9" name="สี่เหลี่ยมผืนผ้า 8"/>
            <p:cNvSpPr/>
            <p:nvPr/>
          </p:nvSpPr>
          <p:spPr>
            <a:xfrm>
              <a:off x="4643438" y="2000240"/>
              <a:ext cx="3714776" cy="428628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b="1" dirty="0" smtClean="0">
                  <a:solidFill>
                    <a:schemeClr val="tx1"/>
                  </a:solidFill>
                </a:rPr>
                <a:t>Total Length</a:t>
              </a:r>
              <a:endParaRPr lang="th-TH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10" name="สี่เหลี่ยมผืนผ้า 9"/>
            <p:cNvSpPr/>
            <p:nvPr/>
          </p:nvSpPr>
          <p:spPr>
            <a:xfrm>
              <a:off x="928662" y="2428868"/>
              <a:ext cx="3714776" cy="42862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b="1" dirty="0" smtClean="0">
                  <a:solidFill>
                    <a:schemeClr val="tx1"/>
                  </a:solidFill>
                </a:rPr>
                <a:t>Identification</a:t>
              </a:r>
              <a:endParaRPr lang="th-TH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11" name="สี่เหลี่ยมผืนผ้า 10"/>
            <p:cNvSpPr/>
            <p:nvPr/>
          </p:nvSpPr>
          <p:spPr>
            <a:xfrm>
              <a:off x="4643438" y="2428868"/>
              <a:ext cx="714380" cy="42862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b="1" dirty="0" smtClean="0">
                  <a:solidFill>
                    <a:schemeClr val="tx1"/>
                  </a:solidFill>
                </a:rPr>
                <a:t>Flags</a:t>
              </a:r>
              <a:endParaRPr lang="th-TH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12" name="สี่เหลี่ยมผืนผ้า 11"/>
            <p:cNvSpPr/>
            <p:nvPr/>
          </p:nvSpPr>
          <p:spPr>
            <a:xfrm>
              <a:off x="5357818" y="2428868"/>
              <a:ext cx="3000396" cy="42862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b="1" dirty="0" smtClean="0">
                  <a:solidFill>
                    <a:schemeClr val="tx1"/>
                  </a:solidFill>
                </a:rPr>
                <a:t>Fragment Offset</a:t>
              </a:r>
              <a:endParaRPr lang="th-TH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สี่เหลี่ยมผืนผ้า 12"/>
            <p:cNvSpPr/>
            <p:nvPr/>
          </p:nvSpPr>
          <p:spPr>
            <a:xfrm>
              <a:off x="928662" y="2857496"/>
              <a:ext cx="1857388" cy="42862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b="1" dirty="0" smtClean="0">
                  <a:solidFill>
                    <a:schemeClr val="tx1"/>
                  </a:solidFill>
                </a:rPr>
                <a:t>Time to Live</a:t>
              </a:r>
              <a:endParaRPr lang="th-TH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14" name="สี่เหลี่ยมผืนผ้า 13"/>
            <p:cNvSpPr/>
            <p:nvPr/>
          </p:nvSpPr>
          <p:spPr>
            <a:xfrm>
              <a:off x="2786050" y="2857496"/>
              <a:ext cx="1857388" cy="42862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b="1" dirty="0" smtClean="0">
                  <a:solidFill>
                    <a:schemeClr val="tx1"/>
                  </a:solidFill>
                </a:rPr>
                <a:t>Protocol</a:t>
              </a:r>
              <a:endParaRPr lang="th-TH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15" name="สี่เหลี่ยมผืนผ้า 14"/>
            <p:cNvSpPr/>
            <p:nvPr/>
          </p:nvSpPr>
          <p:spPr>
            <a:xfrm>
              <a:off x="4643438" y="2857496"/>
              <a:ext cx="3714776" cy="42862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b="1" dirty="0" smtClean="0">
                  <a:solidFill>
                    <a:schemeClr val="tx1"/>
                  </a:solidFill>
                </a:rPr>
                <a:t>Header checksum</a:t>
              </a:r>
              <a:endParaRPr lang="th-TH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16" name="สี่เหลี่ยมผืนผ้า 15"/>
            <p:cNvSpPr/>
            <p:nvPr/>
          </p:nvSpPr>
          <p:spPr>
            <a:xfrm>
              <a:off x="928662" y="3286124"/>
              <a:ext cx="7429552" cy="42862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b="1" dirty="0" smtClean="0">
                  <a:solidFill>
                    <a:schemeClr val="tx1"/>
                  </a:solidFill>
                </a:rPr>
                <a:t>Source IP address</a:t>
              </a:r>
              <a:endParaRPr lang="th-TH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สี่เหลี่ยมผืนผ้า 16"/>
            <p:cNvSpPr/>
            <p:nvPr/>
          </p:nvSpPr>
          <p:spPr>
            <a:xfrm>
              <a:off x="928662" y="3714752"/>
              <a:ext cx="7429552" cy="42862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b="1" dirty="0" smtClean="0">
                  <a:solidFill>
                    <a:schemeClr val="tx1"/>
                  </a:solidFill>
                </a:rPr>
                <a:t>Destination IP address</a:t>
              </a:r>
              <a:endParaRPr lang="th-TH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สี่เหลี่ยมผืนผ้า 17"/>
            <p:cNvSpPr/>
            <p:nvPr/>
          </p:nvSpPr>
          <p:spPr>
            <a:xfrm>
              <a:off x="928662" y="4143380"/>
              <a:ext cx="7429552" cy="42862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b="1" dirty="0" smtClean="0">
                  <a:solidFill>
                    <a:schemeClr val="tx1"/>
                  </a:solidFill>
                </a:rPr>
                <a:t>Options                                                       Padding</a:t>
              </a:r>
              <a:endParaRPr lang="th-TH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19" name="สี่เหลี่ยมผืนผ้า 18"/>
            <p:cNvSpPr/>
            <p:nvPr/>
          </p:nvSpPr>
          <p:spPr>
            <a:xfrm>
              <a:off x="928662" y="4572008"/>
              <a:ext cx="7429552" cy="42862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b="1" dirty="0" smtClean="0">
                  <a:solidFill>
                    <a:schemeClr val="tx1"/>
                  </a:solidFill>
                </a:rPr>
                <a:t>Data</a:t>
              </a:r>
              <a:endParaRPr lang="th-TH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20" name="สี่เหลี่ยมผืนผ้า 19"/>
            <p:cNvSpPr/>
            <p:nvPr/>
          </p:nvSpPr>
          <p:spPr>
            <a:xfrm>
              <a:off x="928662" y="5000636"/>
              <a:ext cx="7429552" cy="42862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b="1" dirty="0" smtClean="0">
                  <a:solidFill>
                    <a:schemeClr val="tx1"/>
                  </a:solidFill>
                </a:rPr>
                <a:t>.</a:t>
              </a:r>
            </a:p>
            <a:p>
              <a:pPr algn="ctr"/>
              <a:r>
                <a:rPr lang="en-US" sz="1050" b="1" dirty="0" smtClean="0">
                  <a:solidFill>
                    <a:schemeClr val="tx1"/>
                  </a:solidFill>
                </a:rPr>
                <a:t>.</a:t>
              </a:r>
              <a:endParaRPr lang="th-TH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928662" y="1643050"/>
              <a:ext cx="350973" cy="29905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 smtClean="0">
                  <a:latin typeface="Arial" pitchFamily="34" charset="0"/>
                  <a:cs typeface="Arial" pitchFamily="34" charset="0"/>
                </a:rPr>
                <a:t>0</a:t>
              </a:r>
              <a:endParaRPr lang="th-TH" sz="1050" dirty="0">
                <a:latin typeface="Arial" pitchFamily="34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214809" y="1643050"/>
              <a:ext cx="452671" cy="29905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 smtClean="0">
                  <a:latin typeface="Arial" pitchFamily="34" charset="0"/>
                  <a:cs typeface="Arial" pitchFamily="34" charset="0"/>
                </a:rPr>
                <a:t>15</a:t>
              </a:r>
              <a:endParaRPr lang="th-TH" sz="1050" dirty="0">
                <a:latin typeface="Arial" pitchFamily="34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571999" y="1643050"/>
              <a:ext cx="452671" cy="29905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 smtClean="0">
                  <a:latin typeface="Arial" pitchFamily="34" charset="0"/>
                  <a:cs typeface="Arial" pitchFamily="34" charset="0"/>
                </a:rPr>
                <a:t>16</a:t>
              </a:r>
              <a:endParaRPr lang="th-TH" sz="1050" dirty="0">
                <a:latin typeface="Arial" pitchFamily="34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7929586" y="1643050"/>
              <a:ext cx="452671" cy="29905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 smtClean="0">
                  <a:latin typeface="Arial" pitchFamily="34" charset="0"/>
                  <a:cs typeface="Arial" pitchFamily="34" charset="0"/>
                </a:rPr>
                <a:t>31</a:t>
              </a:r>
              <a:endParaRPr lang="th-TH" sz="1050" dirty="0">
                <a:latin typeface="Arial" pitchFamily="34" charset="0"/>
              </a:endParaRPr>
            </a:p>
          </p:txBody>
        </p:sp>
        <p:cxnSp>
          <p:nvCxnSpPr>
            <p:cNvPr id="25" name="ตัวเชื่อมต่อตรง 24"/>
            <p:cNvCxnSpPr/>
            <p:nvPr/>
          </p:nvCxnSpPr>
          <p:spPr>
            <a:xfrm rot="5400000" flipH="1" flipV="1">
              <a:off x="4499281" y="1858329"/>
              <a:ext cx="288000" cy="1906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ตัวเชื่อมต่อตรง 25"/>
            <p:cNvCxnSpPr/>
            <p:nvPr/>
          </p:nvCxnSpPr>
          <p:spPr>
            <a:xfrm rot="5400000" flipH="1" flipV="1">
              <a:off x="785615" y="1857535"/>
              <a:ext cx="288000" cy="1906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ตัวเชื่อมต่อตรง 26"/>
            <p:cNvCxnSpPr/>
            <p:nvPr/>
          </p:nvCxnSpPr>
          <p:spPr>
            <a:xfrm rot="5400000" flipH="1" flipV="1">
              <a:off x="8215167" y="1857535"/>
              <a:ext cx="288000" cy="1906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TextBox 27"/>
          <p:cNvSpPr txBox="1"/>
          <p:nvPr/>
        </p:nvSpPr>
        <p:spPr>
          <a:xfrm>
            <a:off x="1928794" y="5500702"/>
            <a:ext cx="52768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Tahoma" pitchFamily="34" charset="0"/>
                <a:cs typeface="Tahoma" pitchFamily="34" charset="0"/>
              </a:rPr>
              <a:t>Total Length : 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0x0373 -&gt; 883 bytes</a:t>
            </a:r>
            <a:endParaRPr lang="th-TH" sz="2400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: IP datagram</a:t>
            </a:r>
            <a:endParaRPr lang="th-TH" dirty="0"/>
          </a:p>
        </p:txBody>
      </p:sp>
      <p:sp>
        <p:nvSpPr>
          <p:cNvPr id="4" name="TextBox 3"/>
          <p:cNvSpPr txBox="1"/>
          <p:nvPr/>
        </p:nvSpPr>
        <p:spPr>
          <a:xfrm>
            <a:off x="357158" y="2285992"/>
            <a:ext cx="2300630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/>
            <a:r>
              <a:rPr lang="en-US" sz="2400" dirty="0" smtClean="0">
                <a:latin typeface="Tahoma" pitchFamily="34" charset="0"/>
                <a:cs typeface="Tahoma" pitchFamily="34" charset="0"/>
              </a:rPr>
              <a:t>45  00   03  73 </a:t>
            </a:r>
          </a:p>
          <a:p>
            <a:pPr marL="342900" indent="-342900"/>
            <a:r>
              <a:rPr lang="en-US" sz="24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0f   </a:t>
            </a:r>
            <a:r>
              <a:rPr lang="en-US" sz="2400" b="1" dirty="0" err="1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bd</a:t>
            </a:r>
            <a:r>
              <a:rPr lang="en-US" sz="24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   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40  00</a:t>
            </a:r>
          </a:p>
          <a:p>
            <a:pPr marL="342900" indent="-342900"/>
            <a:r>
              <a:rPr lang="en-US" sz="2400" dirty="0" smtClean="0">
                <a:latin typeface="Tahoma" pitchFamily="34" charset="0"/>
                <a:cs typeface="Tahoma" pitchFamily="34" charset="0"/>
              </a:rPr>
              <a:t>80  06  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fb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  35</a:t>
            </a:r>
          </a:p>
          <a:p>
            <a:pPr marL="342900" indent="-342900"/>
            <a:r>
              <a:rPr lang="en-US" sz="2400" dirty="0" smtClean="0">
                <a:latin typeface="Tahoma" pitchFamily="34" charset="0"/>
                <a:cs typeface="Tahoma" pitchFamily="34" charset="0"/>
              </a:rPr>
              <a:t>Ca  2c   24  19</a:t>
            </a:r>
          </a:p>
          <a:p>
            <a:pPr marL="342900" indent="-342900"/>
            <a:r>
              <a:rPr lang="en-US" sz="2400" dirty="0" smtClean="0">
                <a:latin typeface="Tahoma" pitchFamily="34" charset="0"/>
                <a:cs typeface="Tahoma" pitchFamily="34" charset="0"/>
              </a:rPr>
              <a:t>40  e9  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bd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 63</a:t>
            </a:r>
            <a:endParaRPr lang="th-TH" sz="2400" dirty="0">
              <a:latin typeface="Tahoma" pitchFamily="34" charset="0"/>
              <a:cs typeface="Tahoma" pitchFamily="34" charset="0"/>
            </a:endParaRPr>
          </a:p>
        </p:txBody>
      </p:sp>
      <p:grpSp>
        <p:nvGrpSpPr>
          <p:cNvPr id="3" name="กลุ่ม 4"/>
          <p:cNvGrpSpPr/>
          <p:nvPr/>
        </p:nvGrpSpPr>
        <p:grpSpPr>
          <a:xfrm>
            <a:off x="3143240" y="1643050"/>
            <a:ext cx="5521782" cy="3214710"/>
            <a:chOff x="928662" y="1643050"/>
            <a:chExt cx="7453595" cy="3786214"/>
          </a:xfrm>
        </p:grpSpPr>
        <p:sp>
          <p:nvSpPr>
            <p:cNvPr id="6" name="สี่เหลี่ยมผืนผ้า 5"/>
            <p:cNvSpPr/>
            <p:nvPr/>
          </p:nvSpPr>
          <p:spPr>
            <a:xfrm>
              <a:off x="928662" y="2000240"/>
              <a:ext cx="928694" cy="42862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b="1" dirty="0" smtClean="0">
                  <a:solidFill>
                    <a:schemeClr val="tx1"/>
                  </a:solidFill>
                </a:rPr>
                <a:t>Version</a:t>
              </a:r>
              <a:endParaRPr lang="th-TH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7" name="สี่เหลี่ยมผืนผ้า 6"/>
            <p:cNvSpPr/>
            <p:nvPr/>
          </p:nvSpPr>
          <p:spPr>
            <a:xfrm>
              <a:off x="1857356" y="2000240"/>
              <a:ext cx="928694" cy="42862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b="1" dirty="0" smtClean="0">
                  <a:solidFill>
                    <a:schemeClr val="tx1"/>
                  </a:solidFill>
                </a:rPr>
                <a:t>IHL</a:t>
              </a:r>
              <a:endParaRPr lang="th-TH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8" name="สี่เหลี่ยมผืนผ้า 7"/>
            <p:cNvSpPr/>
            <p:nvPr/>
          </p:nvSpPr>
          <p:spPr>
            <a:xfrm>
              <a:off x="2786051" y="2000241"/>
              <a:ext cx="1857389" cy="428627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b="1" dirty="0" smtClean="0">
                  <a:solidFill>
                    <a:schemeClr val="tx1"/>
                  </a:solidFill>
                </a:rPr>
                <a:t>TOS</a:t>
              </a:r>
              <a:endParaRPr lang="th-TH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9" name="สี่เหลี่ยมผืนผ้า 8"/>
            <p:cNvSpPr/>
            <p:nvPr/>
          </p:nvSpPr>
          <p:spPr>
            <a:xfrm>
              <a:off x="4643438" y="2000240"/>
              <a:ext cx="3714776" cy="42862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b="1" dirty="0" smtClean="0">
                  <a:solidFill>
                    <a:schemeClr val="tx1"/>
                  </a:solidFill>
                </a:rPr>
                <a:t>Total Length</a:t>
              </a:r>
              <a:endParaRPr lang="th-TH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10" name="สี่เหลี่ยมผืนผ้า 9"/>
            <p:cNvSpPr/>
            <p:nvPr/>
          </p:nvSpPr>
          <p:spPr>
            <a:xfrm>
              <a:off x="928662" y="2428868"/>
              <a:ext cx="3714776" cy="428628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b="1" dirty="0" smtClean="0">
                  <a:solidFill>
                    <a:schemeClr val="tx1"/>
                  </a:solidFill>
                </a:rPr>
                <a:t>Identification</a:t>
              </a:r>
              <a:endParaRPr lang="th-TH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11" name="สี่เหลี่ยมผืนผ้า 10"/>
            <p:cNvSpPr/>
            <p:nvPr/>
          </p:nvSpPr>
          <p:spPr>
            <a:xfrm>
              <a:off x="4643438" y="2428868"/>
              <a:ext cx="714380" cy="42862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b="1" dirty="0" smtClean="0">
                  <a:solidFill>
                    <a:schemeClr val="tx1"/>
                  </a:solidFill>
                </a:rPr>
                <a:t>Flags</a:t>
              </a:r>
              <a:endParaRPr lang="th-TH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12" name="สี่เหลี่ยมผืนผ้า 11"/>
            <p:cNvSpPr/>
            <p:nvPr/>
          </p:nvSpPr>
          <p:spPr>
            <a:xfrm>
              <a:off x="5357818" y="2428868"/>
              <a:ext cx="3000396" cy="42862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b="1" dirty="0" smtClean="0">
                  <a:solidFill>
                    <a:schemeClr val="tx1"/>
                  </a:solidFill>
                </a:rPr>
                <a:t>Fragment Offset</a:t>
              </a:r>
              <a:endParaRPr lang="th-TH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สี่เหลี่ยมผืนผ้า 12"/>
            <p:cNvSpPr/>
            <p:nvPr/>
          </p:nvSpPr>
          <p:spPr>
            <a:xfrm>
              <a:off x="928662" y="2857496"/>
              <a:ext cx="1857388" cy="42862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b="1" dirty="0" smtClean="0">
                  <a:solidFill>
                    <a:schemeClr val="tx1"/>
                  </a:solidFill>
                </a:rPr>
                <a:t>Time to Live</a:t>
              </a:r>
              <a:endParaRPr lang="th-TH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14" name="สี่เหลี่ยมผืนผ้า 13"/>
            <p:cNvSpPr/>
            <p:nvPr/>
          </p:nvSpPr>
          <p:spPr>
            <a:xfrm>
              <a:off x="2786050" y="2857496"/>
              <a:ext cx="1857388" cy="42862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b="1" dirty="0" smtClean="0">
                  <a:solidFill>
                    <a:schemeClr val="tx1"/>
                  </a:solidFill>
                </a:rPr>
                <a:t>Protocol</a:t>
              </a:r>
              <a:endParaRPr lang="th-TH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15" name="สี่เหลี่ยมผืนผ้า 14"/>
            <p:cNvSpPr/>
            <p:nvPr/>
          </p:nvSpPr>
          <p:spPr>
            <a:xfrm>
              <a:off x="4643438" y="2857496"/>
              <a:ext cx="3714776" cy="42862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b="1" dirty="0" smtClean="0">
                  <a:solidFill>
                    <a:schemeClr val="tx1"/>
                  </a:solidFill>
                </a:rPr>
                <a:t>Header checksum</a:t>
              </a:r>
              <a:endParaRPr lang="th-TH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16" name="สี่เหลี่ยมผืนผ้า 15"/>
            <p:cNvSpPr/>
            <p:nvPr/>
          </p:nvSpPr>
          <p:spPr>
            <a:xfrm>
              <a:off x="928662" y="3286124"/>
              <a:ext cx="7429552" cy="42862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b="1" dirty="0" smtClean="0">
                  <a:solidFill>
                    <a:schemeClr val="tx1"/>
                  </a:solidFill>
                </a:rPr>
                <a:t>Source IP address</a:t>
              </a:r>
              <a:endParaRPr lang="th-TH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สี่เหลี่ยมผืนผ้า 16"/>
            <p:cNvSpPr/>
            <p:nvPr/>
          </p:nvSpPr>
          <p:spPr>
            <a:xfrm>
              <a:off x="928662" y="3714752"/>
              <a:ext cx="7429552" cy="42862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b="1" dirty="0" smtClean="0">
                  <a:solidFill>
                    <a:schemeClr val="tx1"/>
                  </a:solidFill>
                </a:rPr>
                <a:t>Destination IP address</a:t>
              </a:r>
              <a:endParaRPr lang="th-TH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สี่เหลี่ยมผืนผ้า 17"/>
            <p:cNvSpPr/>
            <p:nvPr/>
          </p:nvSpPr>
          <p:spPr>
            <a:xfrm>
              <a:off x="928662" y="4143380"/>
              <a:ext cx="7429552" cy="42862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b="1" dirty="0" smtClean="0">
                  <a:solidFill>
                    <a:schemeClr val="tx1"/>
                  </a:solidFill>
                </a:rPr>
                <a:t>Options                                                       Padding</a:t>
              </a:r>
              <a:endParaRPr lang="th-TH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19" name="สี่เหลี่ยมผืนผ้า 18"/>
            <p:cNvSpPr/>
            <p:nvPr/>
          </p:nvSpPr>
          <p:spPr>
            <a:xfrm>
              <a:off x="928662" y="4572008"/>
              <a:ext cx="7429552" cy="42862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b="1" dirty="0" smtClean="0">
                  <a:solidFill>
                    <a:schemeClr val="tx1"/>
                  </a:solidFill>
                </a:rPr>
                <a:t>Data</a:t>
              </a:r>
              <a:endParaRPr lang="th-TH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20" name="สี่เหลี่ยมผืนผ้า 19"/>
            <p:cNvSpPr/>
            <p:nvPr/>
          </p:nvSpPr>
          <p:spPr>
            <a:xfrm>
              <a:off x="928662" y="5000636"/>
              <a:ext cx="7429552" cy="42862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b="1" dirty="0" smtClean="0">
                  <a:solidFill>
                    <a:schemeClr val="tx1"/>
                  </a:solidFill>
                </a:rPr>
                <a:t>.</a:t>
              </a:r>
            </a:p>
            <a:p>
              <a:pPr algn="ctr"/>
              <a:r>
                <a:rPr lang="en-US" sz="1050" b="1" dirty="0" smtClean="0">
                  <a:solidFill>
                    <a:schemeClr val="tx1"/>
                  </a:solidFill>
                </a:rPr>
                <a:t>.</a:t>
              </a:r>
              <a:endParaRPr lang="th-TH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928662" y="1643050"/>
              <a:ext cx="350973" cy="29905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 smtClean="0">
                  <a:latin typeface="Arial" pitchFamily="34" charset="0"/>
                  <a:cs typeface="Arial" pitchFamily="34" charset="0"/>
                </a:rPr>
                <a:t>0</a:t>
              </a:r>
              <a:endParaRPr lang="th-TH" sz="1050" dirty="0">
                <a:latin typeface="Arial" pitchFamily="34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214809" y="1643050"/>
              <a:ext cx="452671" cy="29905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 smtClean="0">
                  <a:latin typeface="Arial" pitchFamily="34" charset="0"/>
                  <a:cs typeface="Arial" pitchFamily="34" charset="0"/>
                </a:rPr>
                <a:t>15</a:t>
              </a:r>
              <a:endParaRPr lang="th-TH" sz="1050" dirty="0">
                <a:latin typeface="Arial" pitchFamily="34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571999" y="1643050"/>
              <a:ext cx="452671" cy="29905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 smtClean="0">
                  <a:latin typeface="Arial" pitchFamily="34" charset="0"/>
                  <a:cs typeface="Arial" pitchFamily="34" charset="0"/>
                </a:rPr>
                <a:t>16</a:t>
              </a:r>
              <a:endParaRPr lang="th-TH" sz="1050" dirty="0">
                <a:latin typeface="Arial" pitchFamily="34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7929586" y="1643050"/>
              <a:ext cx="452671" cy="29905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 smtClean="0">
                  <a:latin typeface="Arial" pitchFamily="34" charset="0"/>
                  <a:cs typeface="Arial" pitchFamily="34" charset="0"/>
                </a:rPr>
                <a:t>31</a:t>
              </a:r>
              <a:endParaRPr lang="th-TH" sz="1050" dirty="0">
                <a:latin typeface="Arial" pitchFamily="34" charset="0"/>
              </a:endParaRPr>
            </a:p>
          </p:txBody>
        </p:sp>
        <p:cxnSp>
          <p:nvCxnSpPr>
            <p:cNvPr id="25" name="ตัวเชื่อมต่อตรง 24"/>
            <p:cNvCxnSpPr/>
            <p:nvPr/>
          </p:nvCxnSpPr>
          <p:spPr>
            <a:xfrm rot="5400000" flipH="1" flipV="1">
              <a:off x="4499281" y="1858329"/>
              <a:ext cx="288000" cy="1906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ตัวเชื่อมต่อตรง 25"/>
            <p:cNvCxnSpPr/>
            <p:nvPr/>
          </p:nvCxnSpPr>
          <p:spPr>
            <a:xfrm rot="5400000" flipH="1" flipV="1">
              <a:off x="785615" y="1857535"/>
              <a:ext cx="288000" cy="1906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ตัวเชื่อมต่อตรง 26"/>
            <p:cNvCxnSpPr/>
            <p:nvPr/>
          </p:nvCxnSpPr>
          <p:spPr>
            <a:xfrm rot="5400000" flipH="1" flipV="1">
              <a:off x="8215167" y="1857535"/>
              <a:ext cx="288000" cy="1906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TextBox 27"/>
          <p:cNvSpPr txBox="1"/>
          <p:nvPr/>
        </p:nvSpPr>
        <p:spPr>
          <a:xfrm>
            <a:off x="1928794" y="5500702"/>
            <a:ext cx="49071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Tahoma" pitchFamily="34" charset="0"/>
                <a:cs typeface="Tahoma" pitchFamily="34" charset="0"/>
              </a:rPr>
              <a:t>Identification : 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0x0fbd   -&gt; 4029</a:t>
            </a:r>
            <a:endParaRPr lang="th-TH" sz="2400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 Address</a:t>
            </a:r>
            <a:endParaRPr lang="th-TH" dirty="0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Verdana" pitchFamily="34" charset="0"/>
              </a:rPr>
              <a:t>MAC = Media Access Control</a:t>
            </a:r>
            <a:endParaRPr lang="th-TH" sz="2800" dirty="0" smtClean="0">
              <a:latin typeface="Verdana" pitchFamily="34" charset="0"/>
            </a:endParaRPr>
          </a:p>
          <a:p>
            <a:r>
              <a:rPr lang="th-TH" sz="2800" dirty="0" smtClean="0">
                <a:latin typeface="Verdana" pitchFamily="34" charset="0"/>
              </a:rPr>
              <a:t>เป็นหมายเลขแสดงตัวตนของอุปกรณ์ในเครือข่าย เช่น การ์ด </a:t>
            </a:r>
            <a:r>
              <a:rPr lang="en-US" sz="2800" dirty="0" smtClean="0">
                <a:latin typeface="Verdana" pitchFamily="34" charset="0"/>
              </a:rPr>
              <a:t>LAN</a:t>
            </a:r>
          </a:p>
          <a:p>
            <a:r>
              <a:rPr lang="th-TH" sz="2800" dirty="0" smtClean="0">
                <a:latin typeface="Verdana" pitchFamily="34" charset="0"/>
              </a:rPr>
              <a:t>มีขนาด  </a:t>
            </a:r>
            <a:r>
              <a:rPr lang="en-US" sz="2800" dirty="0" smtClean="0">
                <a:latin typeface="Verdana" pitchFamily="34" charset="0"/>
              </a:rPr>
              <a:t>6  bytes</a:t>
            </a:r>
          </a:p>
          <a:p>
            <a:pPr lvl="1"/>
            <a:r>
              <a:rPr lang="th-TH" dirty="0" smtClean="0">
                <a:latin typeface="Verdana" pitchFamily="34" charset="0"/>
              </a:rPr>
              <a:t>ตัวอย่าง </a:t>
            </a:r>
            <a:r>
              <a:rPr lang="en-US" dirty="0" smtClean="0">
                <a:latin typeface="Verdana" pitchFamily="34" charset="0"/>
              </a:rPr>
              <a:t>:   00:1D:E0:68:F3:CD</a:t>
            </a:r>
          </a:p>
          <a:p>
            <a:r>
              <a:rPr lang="en-US" sz="2800" dirty="0" smtClean="0">
                <a:latin typeface="Verdana" pitchFamily="34" charset="0"/>
              </a:rPr>
              <a:t>MAC address </a:t>
            </a:r>
            <a:r>
              <a:rPr lang="th-TH" sz="2800" dirty="0" smtClean="0">
                <a:latin typeface="Verdana" pitchFamily="34" charset="0"/>
              </a:rPr>
              <a:t>แบ่งเป็น </a:t>
            </a:r>
            <a:r>
              <a:rPr lang="en-US" sz="2800" dirty="0" smtClean="0">
                <a:latin typeface="Verdana" pitchFamily="34" charset="0"/>
              </a:rPr>
              <a:t>2 </a:t>
            </a:r>
            <a:r>
              <a:rPr lang="th-TH" sz="2800" dirty="0" smtClean="0">
                <a:latin typeface="Verdana" pitchFamily="34" charset="0"/>
              </a:rPr>
              <a:t>ส่วน</a:t>
            </a:r>
          </a:p>
          <a:p>
            <a:pPr lvl="1"/>
            <a:r>
              <a:rPr lang="en-US" dirty="0" smtClean="0">
                <a:latin typeface="Verdana" pitchFamily="34" charset="0"/>
              </a:rPr>
              <a:t>3 bytes </a:t>
            </a:r>
            <a:r>
              <a:rPr lang="th-TH" dirty="0" smtClean="0">
                <a:latin typeface="Verdana" pitchFamily="34" charset="0"/>
              </a:rPr>
              <a:t>แรก </a:t>
            </a:r>
            <a:r>
              <a:rPr lang="en-US" dirty="0" smtClean="0">
                <a:latin typeface="Verdana" pitchFamily="34" charset="0"/>
              </a:rPr>
              <a:t>: </a:t>
            </a:r>
            <a:r>
              <a:rPr lang="th-TH" dirty="0" smtClean="0">
                <a:latin typeface="Verdana" pitchFamily="34" charset="0"/>
              </a:rPr>
              <a:t>หมายเลขผู้ผลิต</a:t>
            </a:r>
          </a:p>
          <a:p>
            <a:pPr lvl="1"/>
            <a:r>
              <a:rPr lang="en-US" dirty="0" smtClean="0">
                <a:latin typeface="Verdana" pitchFamily="34" charset="0"/>
              </a:rPr>
              <a:t>3 bytes </a:t>
            </a:r>
            <a:r>
              <a:rPr lang="th-TH" dirty="0" smtClean="0">
                <a:latin typeface="Verdana" pitchFamily="34" charset="0"/>
              </a:rPr>
              <a:t>หลัง </a:t>
            </a:r>
            <a:r>
              <a:rPr lang="en-US" dirty="0" smtClean="0">
                <a:latin typeface="Verdana" pitchFamily="34" charset="0"/>
              </a:rPr>
              <a:t>: </a:t>
            </a:r>
            <a:r>
              <a:rPr lang="th-TH" dirty="0" smtClean="0">
                <a:latin typeface="Verdana" pitchFamily="34" charset="0"/>
              </a:rPr>
              <a:t>หมายเลขอุปกรณ์</a:t>
            </a:r>
          </a:p>
          <a:p>
            <a:r>
              <a:rPr lang="en-US" sz="2800" dirty="0" smtClean="0">
                <a:latin typeface="Verdana" pitchFamily="34" charset="0"/>
              </a:rPr>
              <a:t>MAC address </a:t>
            </a:r>
            <a:r>
              <a:rPr lang="th-TH" sz="2800" dirty="0" smtClean="0">
                <a:latin typeface="Verdana" pitchFamily="34" charset="0"/>
              </a:rPr>
              <a:t>จะไม่ซ้ำกัน </a:t>
            </a:r>
            <a:r>
              <a:rPr lang="en-US" sz="2800" dirty="0" smtClean="0">
                <a:latin typeface="Verdana" pitchFamily="34" charset="0"/>
              </a:rPr>
              <a:t>2^48 </a:t>
            </a:r>
            <a:r>
              <a:rPr lang="th-TH" sz="2800" dirty="0" smtClean="0">
                <a:latin typeface="Verdana" pitchFamily="34" charset="0"/>
              </a:rPr>
              <a:t>หมายเลข</a:t>
            </a:r>
            <a:endParaRPr lang="th-TH" sz="2800" dirty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: IP datagram</a:t>
            </a:r>
            <a:endParaRPr lang="th-TH" dirty="0"/>
          </a:p>
        </p:txBody>
      </p:sp>
      <p:sp>
        <p:nvSpPr>
          <p:cNvPr id="4" name="TextBox 3"/>
          <p:cNvSpPr txBox="1"/>
          <p:nvPr/>
        </p:nvSpPr>
        <p:spPr>
          <a:xfrm>
            <a:off x="357158" y="2285992"/>
            <a:ext cx="2300630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/>
            <a:r>
              <a:rPr lang="en-US" sz="2400" dirty="0" smtClean="0">
                <a:latin typeface="Tahoma" pitchFamily="34" charset="0"/>
                <a:cs typeface="Tahoma" pitchFamily="34" charset="0"/>
              </a:rPr>
              <a:t>45  00   03  73 </a:t>
            </a:r>
          </a:p>
          <a:p>
            <a:pPr marL="342900" indent="-342900"/>
            <a:r>
              <a:rPr lang="en-US" sz="2400" dirty="0" smtClean="0">
                <a:latin typeface="Tahoma" pitchFamily="34" charset="0"/>
                <a:cs typeface="Tahoma" pitchFamily="34" charset="0"/>
              </a:rPr>
              <a:t>0f  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bd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  </a:t>
            </a:r>
            <a:r>
              <a:rPr lang="en-US" sz="24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4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0  00</a:t>
            </a:r>
          </a:p>
          <a:p>
            <a:pPr marL="342900" indent="-342900"/>
            <a:r>
              <a:rPr lang="en-US" sz="2400" dirty="0" smtClean="0">
                <a:latin typeface="Tahoma" pitchFamily="34" charset="0"/>
                <a:cs typeface="Tahoma" pitchFamily="34" charset="0"/>
              </a:rPr>
              <a:t>80  06  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fb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  35</a:t>
            </a:r>
          </a:p>
          <a:p>
            <a:pPr marL="342900" indent="-342900"/>
            <a:r>
              <a:rPr lang="en-US" sz="2400" dirty="0" smtClean="0">
                <a:latin typeface="Tahoma" pitchFamily="34" charset="0"/>
                <a:cs typeface="Tahoma" pitchFamily="34" charset="0"/>
              </a:rPr>
              <a:t>Ca  2c   24  19</a:t>
            </a:r>
          </a:p>
          <a:p>
            <a:pPr marL="342900" indent="-342900"/>
            <a:r>
              <a:rPr lang="en-US" sz="2400" dirty="0" smtClean="0">
                <a:latin typeface="Tahoma" pitchFamily="34" charset="0"/>
                <a:cs typeface="Tahoma" pitchFamily="34" charset="0"/>
              </a:rPr>
              <a:t>40  e9  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bd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 63</a:t>
            </a:r>
            <a:endParaRPr lang="th-TH" sz="2400" dirty="0">
              <a:latin typeface="Tahoma" pitchFamily="34" charset="0"/>
              <a:cs typeface="Tahoma" pitchFamily="34" charset="0"/>
            </a:endParaRPr>
          </a:p>
        </p:txBody>
      </p:sp>
      <p:grpSp>
        <p:nvGrpSpPr>
          <p:cNvPr id="3" name="กลุ่ม 4"/>
          <p:cNvGrpSpPr/>
          <p:nvPr/>
        </p:nvGrpSpPr>
        <p:grpSpPr>
          <a:xfrm>
            <a:off x="3143240" y="1643050"/>
            <a:ext cx="5521782" cy="3214710"/>
            <a:chOff x="928662" y="1643050"/>
            <a:chExt cx="7453595" cy="3786214"/>
          </a:xfrm>
        </p:grpSpPr>
        <p:sp>
          <p:nvSpPr>
            <p:cNvPr id="6" name="สี่เหลี่ยมผืนผ้า 5"/>
            <p:cNvSpPr/>
            <p:nvPr/>
          </p:nvSpPr>
          <p:spPr>
            <a:xfrm>
              <a:off x="928662" y="2000240"/>
              <a:ext cx="928694" cy="42862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b="1" dirty="0" smtClean="0">
                  <a:solidFill>
                    <a:schemeClr val="tx1"/>
                  </a:solidFill>
                </a:rPr>
                <a:t>Version</a:t>
              </a:r>
              <a:endParaRPr lang="th-TH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7" name="สี่เหลี่ยมผืนผ้า 6"/>
            <p:cNvSpPr/>
            <p:nvPr/>
          </p:nvSpPr>
          <p:spPr>
            <a:xfrm>
              <a:off x="1857356" y="2000240"/>
              <a:ext cx="928694" cy="42862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b="1" dirty="0" smtClean="0">
                  <a:solidFill>
                    <a:schemeClr val="tx1"/>
                  </a:solidFill>
                </a:rPr>
                <a:t>IHL</a:t>
              </a:r>
              <a:endParaRPr lang="th-TH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8" name="สี่เหลี่ยมผืนผ้า 7"/>
            <p:cNvSpPr/>
            <p:nvPr/>
          </p:nvSpPr>
          <p:spPr>
            <a:xfrm>
              <a:off x="2786051" y="2000241"/>
              <a:ext cx="1857389" cy="428627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b="1" dirty="0" smtClean="0">
                  <a:solidFill>
                    <a:schemeClr val="tx1"/>
                  </a:solidFill>
                </a:rPr>
                <a:t>TOS</a:t>
              </a:r>
              <a:endParaRPr lang="th-TH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9" name="สี่เหลี่ยมผืนผ้า 8"/>
            <p:cNvSpPr/>
            <p:nvPr/>
          </p:nvSpPr>
          <p:spPr>
            <a:xfrm>
              <a:off x="4643438" y="2000240"/>
              <a:ext cx="3714776" cy="42862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b="1" dirty="0" smtClean="0">
                  <a:solidFill>
                    <a:schemeClr val="tx1"/>
                  </a:solidFill>
                </a:rPr>
                <a:t>Total Length</a:t>
              </a:r>
              <a:endParaRPr lang="th-TH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10" name="สี่เหลี่ยมผืนผ้า 9"/>
            <p:cNvSpPr/>
            <p:nvPr/>
          </p:nvSpPr>
          <p:spPr>
            <a:xfrm>
              <a:off x="928662" y="2428868"/>
              <a:ext cx="3714776" cy="42862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b="1" dirty="0" smtClean="0">
                  <a:solidFill>
                    <a:schemeClr val="tx1"/>
                  </a:solidFill>
                </a:rPr>
                <a:t>Identification</a:t>
              </a:r>
              <a:endParaRPr lang="th-TH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11" name="สี่เหลี่ยมผืนผ้า 10"/>
            <p:cNvSpPr/>
            <p:nvPr/>
          </p:nvSpPr>
          <p:spPr>
            <a:xfrm>
              <a:off x="4643438" y="2428868"/>
              <a:ext cx="714380" cy="428628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b="1" dirty="0" smtClean="0">
                  <a:solidFill>
                    <a:schemeClr val="tx1"/>
                  </a:solidFill>
                </a:rPr>
                <a:t>Flags</a:t>
              </a:r>
              <a:endParaRPr lang="th-TH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12" name="สี่เหลี่ยมผืนผ้า 11"/>
            <p:cNvSpPr/>
            <p:nvPr/>
          </p:nvSpPr>
          <p:spPr>
            <a:xfrm>
              <a:off x="5357818" y="2428868"/>
              <a:ext cx="3000396" cy="42862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b="1" dirty="0" smtClean="0">
                  <a:solidFill>
                    <a:schemeClr val="tx1"/>
                  </a:solidFill>
                </a:rPr>
                <a:t>Fragment Offset</a:t>
              </a:r>
              <a:endParaRPr lang="th-TH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สี่เหลี่ยมผืนผ้า 12"/>
            <p:cNvSpPr/>
            <p:nvPr/>
          </p:nvSpPr>
          <p:spPr>
            <a:xfrm>
              <a:off x="928662" y="2857496"/>
              <a:ext cx="1857388" cy="42862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b="1" dirty="0" smtClean="0">
                  <a:solidFill>
                    <a:schemeClr val="tx1"/>
                  </a:solidFill>
                </a:rPr>
                <a:t>Time to Live</a:t>
              </a:r>
              <a:endParaRPr lang="th-TH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14" name="สี่เหลี่ยมผืนผ้า 13"/>
            <p:cNvSpPr/>
            <p:nvPr/>
          </p:nvSpPr>
          <p:spPr>
            <a:xfrm>
              <a:off x="2786050" y="2857496"/>
              <a:ext cx="1857388" cy="42862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b="1" dirty="0" smtClean="0">
                  <a:solidFill>
                    <a:schemeClr val="tx1"/>
                  </a:solidFill>
                </a:rPr>
                <a:t>Protocol</a:t>
              </a:r>
              <a:endParaRPr lang="th-TH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15" name="สี่เหลี่ยมผืนผ้า 14"/>
            <p:cNvSpPr/>
            <p:nvPr/>
          </p:nvSpPr>
          <p:spPr>
            <a:xfrm>
              <a:off x="4643438" y="2857496"/>
              <a:ext cx="3714776" cy="42862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b="1" dirty="0" smtClean="0">
                  <a:solidFill>
                    <a:schemeClr val="tx1"/>
                  </a:solidFill>
                </a:rPr>
                <a:t>Header checksum</a:t>
              </a:r>
              <a:endParaRPr lang="th-TH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16" name="สี่เหลี่ยมผืนผ้า 15"/>
            <p:cNvSpPr/>
            <p:nvPr/>
          </p:nvSpPr>
          <p:spPr>
            <a:xfrm>
              <a:off x="928662" y="3286124"/>
              <a:ext cx="7429552" cy="42862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b="1" dirty="0" smtClean="0">
                  <a:solidFill>
                    <a:schemeClr val="tx1"/>
                  </a:solidFill>
                </a:rPr>
                <a:t>Source IP address</a:t>
              </a:r>
              <a:endParaRPr lang="th-TH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สี่เหลี่ยมผืนผ้า 16"/>
            <p:cNvSpPr/>
            <p:nvPr/>
          </p:nvSpPr>
          <p:spPr>
            <a:xfrm>
              <a:off x="928662" y="3714752"/>
              <a:ext cx="7429552" cy="42862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b="1" dirty="0" smtClean="0">
                  <a:solidFill>
                    <a:schemeClr val="tx1"/>
                  </a:solidFill>
                </a:rPr>
                <a:t>Destination IP address</a:t>
              </a:r>
              <a:endParaRPr lang="th-TH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สี่เหลี่ยมผืนผ้า 17"/>
            <p:cNvSpPr/>
            <p:nvPr/>
          </p:nvSpPr>
          <p:spPr>
            <a:xfrm>
              <a:off x="928662" y="4143380"/>
              <a:ext cx="7429552" cy="42862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b="1" dirty="0" smtClean="0">
                  <a:solidFill>
                    <a:schemeClr val="tx1"/>
                  </a:solidFill>
                </a:rPr>
                <a:t>Options                                                       Padding</a:t>
              </a:r>
              <a:endParaRPr lang="th-TH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19" name="สี่เหลี่ยมผืนผ้า 18"/>
            <p:cNvSpPr/>
            <p:nvPr/>
          </p:nvSpPr>
          <p:spPr>
            <a:xfrm>
              <a:off x="928662" y="4572008"/>
              <a:ext cx="7429552" cy="42862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b="1" dirty="0" smtClean="0">
                  <a:solidFill>
                    <a:schemeClr val="tx1"/>
                  </a:solidFill>
                </a:rPr>
                <a:t>Data</a:t>
              </a:r>
              <a:endParaRPr lang="th-TH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20" name="สี่เหลี่ยมผืนผ้า 19"/>
            <p:cNvSpPr/>
            <p:nvPr/>
          </p:nvSpPr>
          <p:spPr>
            <a:xfrm>
              <a:off x="928662" y="5000636"/>
              <a:ext cx="7429552" cy="42862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b="1" dirty="0" smtClean="0">
                  <a:solidFill>
                    <a:schemeClr val="tx1"/>
                  </a:solidFill>
                </a:rPr>
                <a:t>.</a:t>
              </a:r>
            </a:p>
            <a:p>
              <a:pPr algn="ctr"/>
              <a:r>
                <a:rPr lang="en-US" sz="1050" b="1" dirty="0" smtClean="0">
                  <a:solidFill>
                    <a:schemeClr val="tx1"/>
                  </a:solidFill>
                </a:rPr>
                <a:t>.</a:t>
              </a:r>
              <a:endParaRPr lang="th-TH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928662" y="1643050"/>
              <a:ext cx="350973" cy="29905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 smtClean="0">
                  <a:latin typeface="Arial" pitchFamily="34" charset="0"/>
                  <a:cs typeface="Arial" pitchFamily="34" charset="0"/>
                </a:rPr>
                <a:t>0</a:t>
              </a:r>
              <a:endParaRPr lang="th-TH" sz="1050" dirty="0">
                <a:latin typeface="Arial" pitchFamily="34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214809" y="1643050"/>
              <a:ext cx="452671" cy="29905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 smtClean="0">
                  <a:latin typeface="Arial" pitchFamily="34" charset="0"/>
                  <a:cs typeface="Arial" pitchFamily="34" charset="0"/>
                </a:rPr>
                <a:t>15</a:t>
              </a:r>
              <a:endParaRPr lang="th-TH" sz="1050" dirty="0">
                <a:latin typeface="Arial" pitchFamily="34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571999" y="1643050"/>
              <a:ext cx="452671" cy="29905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 smtClean="0">
                  <a:latin typeface="Arial" pitchFamily="34" charset="0"/>
                  <a:cs typeface="Arial" pitchFamily="34" charset="0"/>
                </a:rPr>
                <a:t>16</a:t>
              </a:r>
              <a:endParaRPr lang="th-TH" sz="1050" dirty="0">
                <a:latin typeface="Arial" pitchFamily="34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7929586" y="1643050"/>
              <a:ext cx="452671" cy="29905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 smtClean="0">
                  <a:latin typeface="Arial" pitchFamily="34" charset="0"/>
                  <a:cs typeface="Arial" pitchFamily="34" charset="0"/>
                </a:rPr>
                <a:t>31</a:t>
              </a:r>
              <a:endParaRPr lang="th-TH" sz="1050" dirty="0">
                <a:latin typeface="Arial" pitchFamily="34" charset="0"/>
              </a:endParaRPr>
            </a:p>
          </p:txBody>
        </p:sp>
        <p:cxnSp>
          <p:nvCxnSpPr>
            <p:cNvPr id="25" name="ตัวเชื่อมต่อตรง 24"/>
            <p:cNvCxnSpPr/>
            <p:nvPr/>
          </p:nvCxnSpPr>
          <p:spPr>
            <a:xfrm rot="5400000" flipH="1" flipV="1">
              <a:off x="4499281" y="1858329"/>
              <a:ext cx="288000" cy="1906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ตัวเชื่อมต่อตรง 25"/>
            <p:cNvCxnSpPr/>
            <p:nvPr/>
          </p:nvCxnSpPr>
          <p:spPr>
            <a:xfrm rot="5400000" flipH="1" flipV="1">
              <a:off x="785615" y="1857535"/>
              <a:ext cx="288000" cy="1906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ตัวเชื่อมต่อตรง 26"/>
            <p:cNvCxnSpPr/>
            <p:nvPr/>
          </p:nvCxnSpPr>
          <p:spPr>
            <a:xfrm rot="5400000" flipH="1" flipV="1">
              <a:off x="8215167" y="1857535"/>
              <a:ext cx="288000" cy="1906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TextBox 27"/>
          <p:cNvSpPr txBox="1"/>
          <p:nvPr/>
        </p:nvSpPr>
        <p:spPr>
          <a:xfrm>
            <a:off x="1928794" y="5500702"/>
            <a:ext cx="4562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Tahoma" pitchFamily="34" charset="0"/>
                <a:cs typeface="Tahoma" pitchFamily="34" charset="0"/>
              </a:rPr>
              <a:t>Flags : </a:t>
            </a:r>
            <a:r>
              <a:rPr lang="en-US" sz="24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010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0   -&gt; no fragments</a:t>
            </a:r>
            <a:endParaRPr lang="th-TH" sz="2400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: IP datagram</a:t>
            </a:r>
            <a:endParaRPr lang="th-TH" dirty="0"/>
          </a:p>
        </p:txBody>
      </p:sp>
      <p:sp>
        <p:nvSpPr>
          <p:cNvPr id="4" name="TextBox 3"/>
          <p:cNvSpPr txBox="1"/>
          <p:nvPr/>
        </p:nvSpPr>
        <p:spPr>
          <a:xfrm>
            <a:off x="357158" y="2285992"/>
            <a:ext cx="2329484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/>
            <a:r>
              <a:rPr lang="en-US" sz="2400" dirty="0" smtClean="0">
                <a:latin typeface="Tahoma" pitchFamily="34" charset="0"/>
                <a:cs typeface="Tahoma" pitchFamily="34" charset="0"/>
              </a:rPr>
              <a:t>45  00   03  73 </a:t>
            </a:r>
          </a:p>
          <a:p>
            <a:pPr marL="342900" indent="-342900"/>
            <a:r>
              <a:rPr lang="en-US" sz="2400" dirty="0" smtClean="0">
                <a:latin typeface="Tahoma" pitchFamily="34" charset="0"/>
                <a:cs typeface="Tahoma" pitchFamily="34" charset="0"/>
              </a:rPr>
              <a:t>0f  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bd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  4</a:t>
            </a:r>
            <a:r>
              <a:rPr lang="en-US" sz="24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0  00</a:t>
            </a:r>
          </a:p>
          <a:p>
            <a:pPr marL="342900" indent="-342900"/>
            <a:r>
              <a:rPr lang="en-US" sz="2400" dirty="0" smtClean="0">
                <a:latin typeface="Tahoma" pitchFamily="34" charset="0"/>
                <a:cs typeface="Tahoma" pitchFamily="34" charset="0"/>
              </a:rPr>
              <a:t>80  06  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fb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  35</a:t>
            </a:r>
          </a:p>
          <a:p>
            <a:pPr marL="342900" indent="-342900"/>
            <a:r>
              <a:rPr lang="en-US" sz="2400" dirty="0" smtClean="0">
                <a:latin typeface="Tahoma" pitchFamily="34" charset="0"/>
                <a:cs typeface="Tahoma" pitchFamily="34" charset="0"/>
              </a:rPr>
              <a:t>Ca  2c   24  19</a:t>
            </a:r>
          </a:p>
          <a:p>
            <a:pPr marL="342900" indent="-342900"/>
            <a:r>
              <a:rPr lang="en-US" sz="2400" dirty="0" smtClean="0">
                <a:latin typeface="Tahoma" pitchFamily="34" charset="0"/>
                <a:cs typeface="Tahoma" pitchFamily="34" charset="0"/>
              </a:rPr>
              <a:t>40  e9  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bd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 63</a:t>
            </a:r>
            <a:endParaRPr lang="th-TH" sz="2400" dirty="0">
              <a:latin typeface="Tahoma" pitchFamily="34" charset="0"/>
              <a:cs typeface="Tahoma" pitchFamily="34" charset="0"/>
            </a:endParaRPr>
          </a:p>
        </p:txBody>
      </p:sp>
      <p:grpSp>
        <p:nvGrpSpPr>
          <p:cNvPr id="3" name="กลุ่ม 4"/>
          <p:cNvGrpSpPr/>
          <p:nvPr/>
        </p:nvGrpSpPr>
        <p:grpSpPr>
          <a:xfrm>
            <a:off x="3143240" y="1643050"/>
            <a:ext cx="5521782" cy="3214710"/>
            <a:chOff x="928662" y="1643050"/>
            <a:chExt cx="7453595" cy="3786214"/>
          </a:xfrm>
        </p:grpSpPr>
        <p:sp>
          <p:nvSpPr>
            <p:cNvPr id="6" name="สี่เหลี่ยมผืนผ้า 5"/>
            <p:cNvSpPr/>
            <p:nvPr/>
          </p:nvSpPr>
          <p:spPr>
            <a:xfrm>
              <a:off x="928662" y="2000240"/>
              <a:ext cx="928694" cy="42862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b="1" dirty="0" smtClean="0">
                  <a:solidFill>
                    <a:schemeClr val="tx1"/>
                  </a:solidFill>
                </a:rPr>
                <a:t>Version</a:t>
              </a:r>
              <a:endParaRPr lang="th-TH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7" name="สี่เหลี่ยมผืนผ้า 6"/>
            <p:cNvSpPr/>
            <p:nvPr/>
          </p:nvSpPr>
          <p:spPr>
            <a:xfrm>
              <a:off x="1857356" y="2000240"/>
              <a:ext cx="928694" cy="42862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b="1" dirty="0" smtClean="0">
                  <a:solidFill>
                    <a:schemeClr val="tx1"/>
                  </a:solidFill>
                </a:rPr>
                <a:t>IHL</a:t>
              </a:r>
              <a:endParaRPr lang="th-TH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8" name="สี่เหลี่ยมผืนผ้า 7"/>
            <p:cNvSpPr/>
            <p:nvPr/>
          </p:nvSpPr>
          <p:spPr>
            <a:xfrm>
              <a:off x="2786051" y="2000241"/>
              <a:ext cx="1857389" cy="428627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b="1" dirty="0" smtClean="0">
                  <a:solidFill>
                    <a:schemeClr val="tx1"/>
                  </a:solidFill>
                </a:rPr>
                <a:t>TOS</a:t>
              </a:r>
              <a:endParaRPr lang="th-TH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9" name="สี่เหลี่ยมผืนผ้า 8"/>
            <p:cNvSpPr/>
            <p:nvPr/>
          </p:nvSpPr>
          <p:spPr>
            <a:xfrm>
              <a:off x="4643438" y="2000240"/>
              <a:ext cx="3714776" cy="42862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b="1" dirty="0" smtClean="0">
                  <a:solidFill>
                    <a:schemeClr val="tx1"/>
                  </a:solidFill>
                </a:rPr>
                <a:t>Total Length</a:t>
              </a:r>
              <a:endParaRPr lang="th-TH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10" name="สี่เหลี่ยมผืนผ้า 9"/>
            <p:cNvSpPr/>
            <p:nvPr/>
          </p:nvSpPr>
          <p:spPr>
            <a:xfrm>
              <a:off x="928662" y="2428868"/>
              <a:ext cx="3714776" cy="42862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b="1" dirty="0" smtClean="0">
                  <a:solidFill>
                    <a:schemeClr val="tx1"/>
                  </a:solidFill>
                </a:rPr>
                <a:t>Identification</a:t>
              </a:r>
              <a:endParaRPr lang="th-TH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11" name="สี่เหลี่ยมผืนผ้า 10"/>
            <p:cNvSpPr/>
            <p:nvPr/>
          </p:nvSpPr>
          <p:spPr>
            <a:xfrm>
              <a:off x="4643438" y="2428868"/>
              <a:ext cx="714380" cy="42862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b="1" dirty="0" smtClean="0">
                  <a:solidFill>
                    <a:schemeClr val="tx1"/>
                  </a:solidFill>
                </a:rPr>
                <a:t>Flags</a:t>
              </a:r>
              <a:endParaRPr lang="th-TH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12" name="สี่เหลี่ยมผืนผ้า 11"/>
            <p:cNvSpPr/>
            <p:nvPr/>
          </p:nvSpPr>
          <p:spPr>
            <a:xfrm>
              <a:off x="5357818" y="2428868"/>
              <a:ext cx="3000396" cy="428628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b="1" dirty="0" smtClean="0">
                  <a:solidFill>
                    <a:schemeClr val="tx1"/>
                  </a:solidFill>
                </a:rPr>
                <a:t>Fragment Offset</a:t>
              </a:r>
              <a:endParaRPr lang="th-TH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สี่เหลี่ยมผืนผ้า 12"/>
            <p:cNvSpPr/>
            <p:nvPr/>
          </p:nvSpPr>
          <p:spPr>
            <a:xfrm>
              <a:off x="928662" y="2857496"/>
              <a:ext cx="1857388" cy="42862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b="1" dirty="0" smtClean="0">
                  <a:solidFill>
                    <a:schemeClr val="tx1"/>
                  </a:solidFill>
                </a:rPr>
                <a:t>Time to Live</a:t>
              </a:r>
              <a:endParaRPr lang="th-TH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14" name="สี่เหลี่ยมผืนผ้า 13"/>
            <p:cNvSpPr/>
            <p:nvPr/>
          </p:nvSpPr>
          <p:spPr>
            <a:xfrm>
              <a:off x="2786050" y="2857496"/>
              <a:ext cx="1857388" cy="42862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b="1" dirty="0" smtClean="0">
                  <a:solidFill>
                    <a:schemeClr val="tx1"/>
                  </a:solidFill>
                </a:rPr>
                <a:t>Protocol</a:t>
              </a:r>
              <a:endParaRPr lang="th-TH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15" name="สี่เหลี่ยมผืนผ้า 14"/>
            <p:cNvSpPr/>
            <p:nvPr/>
          </p:nvSpPr>
          <p:spPr>
            <a:xfrm>
              <a:off x="4643438" y="2857496"/>
              <a:ext cx="3714776" cy="42862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b="1" dirty="0" smtClean="0">
                  <a:solidFill>
                    <a:schemeClr val="tx1"/>
                  </a:solidFill>
                </a:rPr>
                <a:t>Header checksum</a:t>
              </a:r>
              <a:endParaRPr lang="th-TH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16" name="สี่เหลี่ยมผืนผ้า 15"/>
            <p:cNvSpPr/>
            <p:nvPr/>
          </p:nvSpPr>
          <p:spPr>
            <a:xfrm>
              <a:off x="928662" y="3286124"/>
              <a:ext cx="7429552" cy="42862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b="1" dirty="0" smtClean="0">
                  <a:solidFill>
                    <a:schemeClr val="tx1"/>
                  </a:solidFill>
                </a:rPr>
                <a:t>Source IP address</a:t>
              </a:r>
              <a:endParaRPr lang="th-TH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สี่เหลี่ยมผืนผ้า 16"/>
            <p:cNvSpPr/>
            <p:nvPr/>
          </p:nvSpPr>
          <p:spPr>
            <a:xfrm>
              <a:off x="928662" y="3714752"/>
              <a:ext cx="7429552" cy="42862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b="1" dirty="0" smtClean="0">
                  <a:solidFill>
                    <a:schemeClr val="tx1"/>
                  </a:solidFill>
                </a:rPr>
                <a:t>Destination IP address</a:t>
              </a:r>
              <a:endParaRPr lang="th-TH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สี่เหลี่ยมผืนผ้า 17"/>
            <p:cNvSpPr/>
            <p:nvPr/>
          </p:nvSpPr>
          <p:spPr>
            <a:xfrm>
              <a:off x="928662" y="4143380"/>
              <a:ext cx="7429552" cy="42862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b="1" dirty="0" smtClean="0">
                  <a:solidFill>
                    <a:schemeClr val="tx1"/>
                  </a:solidFill>
                </a:rPr>
                <a:t>Options                                                       Padding</a:t>
              </a:r>
              <a:endParaRPr lang="th-TH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19" name="สี่เหลี่ยมผืนผ้า 18"/>
            <p:cNvSpPr/>
            <p:nvPr/>
          </p:nvSpPr>
          <p:spPr>
            <a:xfrm>
              <a:off x="928662" y="4572008"/>
              <a:ext cx="7429552" cy="42862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b="1" dirty="0" smtClean="0">
                  <a:solidFill>
                    <a:schemeClr val="tx1"/>
                  </a:solidFill>
                </a:rPr>
                <a:t>Data</a:t>
              </a:r>
              <a:endParaRPr lang="th-TH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20" name="สี่เหลี่ยมผืนผ้า 19"/>
            <p:cNvSpPr/>
            <p:nvPr/>
          </p:nvSpPr>
          <p:spPr>
            <a:xfrm>
              <a:off x="928662" y="5000636"/>
              <a:ext cx="7429552" cy="42862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b="1" dirty="0" smtClean="0">
                  <a:solidFill>
                    <a:schemeClr val="tx1"/>
                  </a:solidFill>
                </a:rPr>
                <a:t>.</a:t>
              </a:r>
            </a:p>
            <a:p>
              <a:pPr algn="ctr"/>
              <a:r>
                <a:rPr lang="en-US" sz="1050" b="1" dirty="0" smtClean="0">
                  <a:solidFill>
                    <a:schemeClr val="tx1"/>
                  </a:solidFill>
                </a:rPr>
                <a:t>.</a:t>
              </a:r>
              <a:endParaRPr lang="th-TH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928662" y="1643050"/>
              <a:ext cx="350973" cy="29905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 smtClean="0">
                  <a:latin typeface="Arial" pitchFamily="34" charset="0"/>
                  <a:cs typeface="Arial" pitchFamily="34" charset="0"/>
                </a:rPr>
                <a:t>0</a:t>
              </a:r>
              <a:endParaRPr lang="th-TH" sz="1050" dirty="0">
                <a:latin typeface="Arial" pitchFamily="34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214809" y="1643050"/>
              <a:ext cx="452671" cy="29905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 smtClean="0">
                  <a:latin typeface="Arial" pitchFamily="34" charset="0"/>
                  <a:cs typeface="Arial" pitchFamily="34" charset="0"/>
                </a:rPr>
                <a:t>15</a:t>
              </a:r>
              <a:endParaRPr lang="th-TH" sz="1050" dirty="0">
                <a:latin typeface="Arial" pitchFamily="34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571999" y="1643050"/>
              <a:ext cx="452671" cy="29905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 smtClean="0">
                  <a:latin typeface="Arial" pitchFamily="34" charset="0"/>
                  <a:cs typeface="Arial" pitchFamily="34" charset="0"/>
                </a:rPr>
                <a:t>16</a:t>
              </a:r>
              <a:endParaRPr lang="th-TH" sz="1050" dirty="0">
                <a:latin typeface="Arial" pitchFamily="34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7929586" y="1643050"/>
              <a:ext cx="452671" cy="29905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 smtClean="0">
                  <a:latin typeface="Arial" pitchFamily="34" charset="0"/>
                  <a:cs typeface="Arial" pitchFamily="34" charset="0"/>
                </a:rPr>
                <a:t>31</a:t>
              </a:r>
              <a:endParaRPr lang="th-TH" sz="1050" dirty="0">
                <a:latin typeface="Arial" pitchFamily="34" charset="0"/>
              </a:endParaRPr>
            </a:p>
          </p:txBody>
        </p:sp>
        <p:cxnSp>
          <p:nvCxnSpPr>
            <p:cNvPr id="25" name="ตัวเชื่อมต่อตรง 24"/>
            <p:cNvCxnSpPr/>
            <p:nvPr/>
          </p:nvCxnSpPr>
          <p:spPr>
            <a:xfrm rot="5400000" flipH="1" flipV="1">
              <a:off x="4499281" y="1858329"/>
              <a:ext cx="288000" cy="1906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ตัวเชื่อมต่อตรง 25"/>
            <p:cNvCxnSpPr/>
            <p:nvPr/>
          </p:nvCxnSpPr>
          <p:spPr>
            <a:xfrm rot="5400000" flipH="1" flipV="1">
              <a:off x="785615" y="1857535"/>
              <a:ext cx="288000" cy="1906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ตัวเชื่อมต่อตรง 26"/>
            <p:cNvCxnSpPr/>
            <p:nvPr/>
          </p:nvCxnSpPr>
          <p:spPr>
            <a:xfrm rot="5400000" flipH="1" flipV="1">
              <a:off x="8215167" y="1857535"/>
              <a:ext cx="288000" cy="1906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TextBox 27"/>
          <p:cNvSpPr txBox="1"/>
          <p:nvPr/>
        </p:nvSpPr>
        <p:spPr>
          <a:xfrm>
            <a:off x="1928794" y="5500702"/>
            <a:ext cx="32848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Tahoma" pitchFamily="34" charset="0"/>
                <a:cs typeface="Tahoma" pitchFamily="34" charset="0"/>
              </a:rPr>
              <a:t>Fragment Offset : </a:t>
            </a:r>
            <a:r>
              <a:rPr lang="en-US" sz="24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 0</a:t>
            </a:r>
            <a:endParaRPr lang="th-TH" sz="2400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: IP datagram</a:t>
            </a:r>
            <a:endParaRPr lang="th-TH" dirty="0"/>
          </a:p>
        </p:txBody>
      </p:sp>
      <p:sp>
        <p:nvSpPr>
          <p:cNvPr id="4" name="TextBox 3"/>
          <p:cNvSpPr txBox="1"/>
          <p:nvPr/>
        </p:nvSpPr>
        <p:spPr>
          <a:xfrm>
            <a:off x="357158" y="2285992"/>
            <a:ext cx="2329484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/>
            <a:r>
              <a:rPr lang="en-US" sz="2400" dirty="0" smtClean="0">
                <a:latin typeface="Tahoma" pitchFamily="34" charset="0"/>
                <a:cs typeface="Tahoma" pitchFamily="34" charset="0"/>
              </a:rPr>
              <a:t>45  00   03  73 </a:t>
            </a:r>
          </a:p>
          <a:p>
            <a:pPr marL="342900" indent="-342900"/>
            <a:r>
              <a:rPr lang="en-US" sz="2400" dirty="0" smtClean="0">
                <a:latin typeface="Tahoma" pitchFamily="34" charset="0"/>
                <a:cs typeface="Tahoma" pitchFamily="34" charset="0"/>
              </a:rPr>
              <a:t>0f  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bd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  40  00</a:t>
            </a:r>
          </a:p>
          <a:p>
            <a:pPr marL="342900" indent="-342900"/>
            <a:r>
              <a:rPr lang="en-US" sz="24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80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 06  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fb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  35</a:t>
            </a:r>
          </a:p>
          <a:p>
            <a:pPr marL="342900" indent="-342900"/>
            <a:r>
              <a:rPr lang="en-US" sz="2400" dirty="0" smtClean="0">
                <a:latin typeface="Tahoma" pitchFamily="34" charset="0"/>
                <a:cs typeface="Tahoma" pitchFamily="34" charset="0"/>
              </a:rPr>
              <a:t>Ca  2c   24  19</a:t>
            </a:r>
          </a:p>
          <a:p>
            <a:pPr marL="342900" indent="-342900"/>
            <a:r>
              <a:rPr lang="en-US" sz="2400" dirty="0" smtClean="0">
                <a:latin typeface="Tahoma" pitchFamily="34" charset="0"/>
                <a:cs typeface="Tahoma" pitchFamily="34" charset="0"/>
              </a:rPr>
              <a:t>40  e9  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bd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 63</a:t>
            </a:r>
            <a:endParaRPr lang="th-TH" sz="2400" dirty="0">
              <a:latin typeface="Tahoma" pitchFamily="34" charset="0"/>
              <a:cs typeface="Tahoma" pitchFamily="34" charset="0"/>
            </a:endParaRPr>
          </a:p>
        </p:txBody>
      </p:sp>
      <p:grpSp>
        <p:nvGrpSpPr>
          <p:cNvPr id="3" name="กลุ่ม 4"/>
          <p:cNvGrpSpPr/>
          <p:nvPr/>
        </p:nvGrpSpPr>
        <p:grpSpPr>
          <a:xfrm>
            <a:off x="3143240" y="1643050"/>
            <a:ext cx="5521782" cy="3214710"/>
            <a:chOff x="928662" y="1643050"/>
            <a:chExt cx="7453595" cy="3786214"/>
          </a:xfrm>
        </p:grpSpPr>
        <p:sp>
          <p:nvSpPr>
            <p:cNvPr id="6" name="สี่เหลี่ยมผืนผ้า 5"/>
            <p:cNvSpPr/>
            <p:nvPr/>
          </p:nvSpPr>
          <p:spPr>
            <a:xfrm>
              <a:off x="928662" y="2000240"/>
              <a:ext cx="928694" cy="42862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b="1" dirty="0" smtClean="0">
                  <a:solidFill>
                    <a:schemeClr val="tx1"/>
                  </a:solidFill>
                </a:rPr>
                <a:t>Version</a:t>
              </a:r>
              <a:endParaRPr lang="th-TH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7" name="สี่เหลี่ยมผืนผ้า 6"/>
            <p:cNvSpPr/>
            <p:nvPr/>
          </p:nvSpPr>
          <p:spPr>
            <a:xfrm>
              <a:off x="1857356" y="2000240"/>
              <a:ext cx="928694" cy="42862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b="1" dirty="0" smtClean="0">
                  <a:solidFill>
                    <a:schemeClr val="tx1"/>
                  </a:solidFill>
                </a:rPr>
                <a:t>IHL</a:t>
              </a:r>
              <a:endParaRPr lang="th-TH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8" name="สี่เหลี่ยมผืนผ้า 7"/>
            <p:cNvSpPr/>
            <p:nvPr/>
          </p:nvSpPr>
          <p:spPr>
            <a:xfrm>
              <a:off x="2786051" y="2000241"/>
              <a:ext cx="1857389" cy="428627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b="1" dirty="0" smtClean="0">
                  <a:solidFill>
                    <a:schemeClr val="tx1"/>
                  </a:solidFill>
                </a:rPr>
                <a:t>TOS</a:t>
              </a:r>
              <a:endParaRPr lang="th-TH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9" name="สี่เหลี่ยมผืนผ้า 8"/>
            <p:cNvSpPr/>
            <p:nvPr/>
          </p:nvSpPr>
          <p:spPr>
            <a:xfrm>
              <a:off x="4643438" y="2000240"/>
              <a:ext cx="3714776" cy="42862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b="1" dirty="0" smtClean="0">
                  <a:solidFill>
                    <a:schemeClr val="tx1"/>
                  </a:solidFill>
                </a:rPr>
                <a:t>Total Length</a:t>
              </a:r>
              <a:endParaRPr lang="th-TH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10" name="สี่เหลี่ยมผืนผ้า 9"/>
            <p:cNvSpPr/>
            <p:nvPr/>
          </p:nvSpPr>
          <p:spPr>
            <a:xfrm>
              <a:off x="928662" y="2428868"/>
              <a:ext cx="3714776" cy="42862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b="1" dirty="0" smtClean="0">
                  <a:solidFill>
                    <a:schemeClr val="tx1"/>
                  </a:solidFill>
                </a:rPr>
                <a:t>Identification</a:t>
              </a:r>
              <a:endParaRPr lang="th-TH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11" name="สี่เหลี่ยมผืนผ้า 10"/>
            <p:cNvSpPr/>
            <p:nvPr/>
          </p:nvSpPr>
          <p:spPr>
            <a:xfrm>
              <a:off x="4643438" y="2428868"/>
              <a:ext cx="714380" cy="42862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b="1" dirty="0" smtClean="0">
                  <a:solidFill>
                    <a:schemeClr val="tx1"/>
                  </a:solidFill>
                </a:rPr>
                <a:t>Flags</a:t>
              </a:r>
              <a:endParaRPr lang="th-TH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12" name="สี่เหลี่ยมผืนผ้า 11"/>
            <p:cNvSpPr/>
            <p:nvPr/>
          </p:nvSpPr>
          <p:spPr>
            <a:xfrm>
              <a:off x="5357818" y="2428868"/>
              <a:ext cx="3000396" cy="42862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b="1" dirty="0" smtClean="0">
                  <a:solidFill>
                    <a:schemeClr val="tx1"/>
                  </a:solidFill>
                </a:rPr>
                <a:t>Fragment Offset</a:t>
              </a:r>
              <a:endParaRPr lang="th-TH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สี่เหลี่ยมผืนผ้า 12"/>
            <p:cNvSpPr/>
            <p:nvPr/>
          </p:nvSpPr>
          <p:spPr>
            <a:xfrm>
              <a:off x="928662" y="2857496"/>
              <a:ext cx="1857388" cy="428628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b="1" dirty="0" smtClean="0">
                  <a:solidFill>
                    <a:schemeClr val="tx1"/>
                  </a:solidFill>
                </a:rPr>
                <a:t>Time to Live</a:t>
              </a:r>
              <a:endParaRPr lang="th-TH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14" name="สี่เหลี่ยมผืนผ้า 13"/>
            <p:cNvSpPr/>
            <p:nvPr/>
          </p:nvSpPr>
          <p:spPr>
            <a:xfrm>
              <a:off x="2786050" y="2857496"/>
              <a:ext cx="1857388" cy="42862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b="1" dirty="0" smtClean="0">
                  <a:solidFill>
                    <a:schemeClr val="tx1"/>
                  </a:solidFill>
                </a:rPr>
                <a:t>Protocol</a:t>
              </a:r>
              <a:endParaRPr lang="th-TH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15" name="สี่เหลี่ยมผืนผ้า 14"/>
            <p:cNvSpPr/>
            <p:nvPr/>
          </p:nvSpPr>
          <p:spPr>
            <a:xfrm>
              <a:off x="4643438" y="2857496"/>
              <a:ext cx="3714776" cy="42862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b="1" dirty="0" smtClean="0">
                  <a:solidFill>
                    <a:schemeClr val="tx1"/>
                  </a:solidFill>
                </a:rPr>
                <a:t>Header checksum</a:t>
              </a:r>
              <a:endParaRPr lang="th-TH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16" name="สี่เหลี่ยมผืนผ้า 15"/>
            <p:cNvSpPr/>
            <p:nvPr/>
          </p:nvSpPr>
          <p:spPr>
            <a:xfrm>
              <a:off x="928662" y="3286124"/>
              <a:ext cx="7429552" cy="42862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b="1" dirty="0" smtClean="0">
                  <a:solidFill>
                    <a:schemeClr val="tx1"/>
                  </a:solidFill>
                </a:rPr>
                <a:t>Source IP address</a:t>
              </a:r>
              <a:endParaRPr lang="th-TH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สี่เหลี่ยมผืนผ้า 16"/>
            <p:cNvSpPr/>
            <p:nvPr/>
          </p:nvSpPr>
          <p:spPr>
            <a:xfrm>
              <a:off x="928662" y="3714752"/>
              <a:ext cx="7429552" cy="42862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b="1" dirty="0" smtClean="0">
                  <a:solidFill>
                    <a:schemeClr val="tx1"/>
                  </a:solidFill>
                </a:rPr>
                <a:t>Destination IP address</a:t>
              </a:r>
              <a:endParaRPr lang="th-TH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สี่เหลี่ยมผืนผ้า 17"/>
            <p:cNvSpPr/>
            <p:nvPr/>
          </p:nvSpPr>
          <p:spPr>
            <a:xfrm>
              <a:off x="928662" y="4143380"/>
              <a:ext cx="7429552" cy="42862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b="1" dirty="0" smtClean="0">
                  <a:solidFill>
                    <a:schemeClr val="tx1"/>
                  </a:solidFill>
                </a:rPr>
                <a:t>Options                                                       Padding</a:t>
              </a:r>
              <a:endParaRPr lang="th-TH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19" name="สี่เหลี่ยมผืนผ้า 18"/>
            <p:cNvSpPr/>
            <p:nvPr/>
          </p:nvSpPr>
          <p:spPr>
            <a:xfrm>
              <a:off x="928662" y="4572008"/>
              <a:ext cx="7429552" cy="42862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b="1" dirty="0" smtClean="0">
                  <a:solidFill>
                    <a:schemeClr val="tx1"/>
                  </a:solidFill>
                </a:rPr>
                <a:t>Data</a:t>
              </a:r>
              <a:endParaRPr lang="th-TH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20" name="สี่เหลี่ยมผืนผ้า 19"/>
            <p:cNvSpPr/>
            <p:nvPr/>
          </p:nvSpPr>
          <p:spPr>
            <a:xfrm>
              <a:off x="928662" y="5000636"/>
              <a:ext cx="7429552" cy="42862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b="1" dirty="0" smtClean="0">
                  <a:solidFill>
                    <a:schemeClr val="tx1"/>
                  </a:solidFill>
                </a:rPr>
                <a:t>.</a:t>
              </a:r>
            </a:p>
            <a:p>
              <a:pPr algn="ctr"/>
              <a:r>
                <a:rPr lang="en-US" sz="1050" b="1" dirty="0" smtClean="0">
                  <a:solidFill>
                    <a:schemeClr val="tx1"/>
                  </a:solidFill>
                </a:rPr>
                <a:t>.</a:t>
              </a:r>
              <a:endParaRPr lang="th-TH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928662" y="1643050"/>
              <a:ext cx="350973" cy="29905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 smtClean="0">
                  <a:latin typeface="Arial" pitchFamily="34" charset="0"/>
                  <a:cs typeface="Arial" pitchFamily="34" charset="0"/>
                </a:rPr>
                <a:t>0</a:t>
              </a:r>
              <a:endParaRPr lang="th-TH" sz="1050" dirty="0">
                <a:latin typeface="Arial" pitchFamily="34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214809" y="1643050"/>
              <a:ext cx="452671" cy="29905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 smtClean="0">
                  <a:latin typeface="Arial" pitchFamily="34" charset="0"/>
                  <a:cs typeface="Arial" pitchFamily="34" charset="0"/>
                </a:rPr>
                <a:t>15</a:t>
              </a:r>
              <a:endParaRPr lang="th-TH" sz="1050" dirty="0">
                <a:latin typeface="Arial" pitchFamily="34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571999" y="1643050"/>
              <a:ext cx="452671" cy="29905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 smtClean="0">
                  <a:latin typeface="Arial" pitchFamily="34" charset="0"/>
                  <a:cs typeface="Arial" pitchFamily="34" charset="0"/>
                </a:rPr>
                <a:t>16</a:t>
              </a:r>
              <a:endParaRPr lang="th-TH" sz="1050" dirty="0">
                <a:latin typeface="Arial" pitchFamily="34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7929586" y="1643050"/>
              <a:ext cx="452671" cy="29905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 smtClean="0">
                  <a:latin typeface="Arial" pitchFamily="34" charset="0"/>
                  <a:cs typeface="Arial" pitchFamily="34" charset="0"/>
                </a:rPr>
                <a:t>31</a:t>
              </a:r>
              <a:endParaRPr lang="th-TH" sz="1050" dirty="0">
                <a:latin typeface="Arial" pitchFamily="34" charset="0"/>
              </a:endParaRPr>
            </a:p>
          </p:txBody>
        </p:sp>
        <p:cxnSp>
          <p:nvCxnSpPr>
            <p:cNvPr id="25" name="ตัวเชื่อมต่อตรง 24"/>
            <p:cNvCxnSpPr/>
            <p:nvPr/>
          </p:nvCxnSpPr>
          <p:spPr>
            <a:xfrm rot="5400000" flipH="1" flipV="1">
              <a:off x="4499281" y="1858329"/>
              <a:ext cx="288000" cy="1906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ตัวเชื่อมต่อตรง 25"/>
            <p:cNvCxnSpPr/>
            <p:nvPr/>
          </p:nvCxnSpPr>
          <p:spPr>
            <a:xfrm rot="5400000" flipH="1" flipV="1">
              <a:off x="785615" y="1857535"/>
              <a:ext cx="288000" cy="1906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ตัวเชื่อมต่อตรง 26"/>
            <p:cNvCxnSpPr/>
            <p:nvPr/>
          </p:nvCxnSpPr>
          <p:spPr>
            <a:xfrm rot="5400000" flipH="1" flipV="1">
              <a:off x="8215167" y="1857535"/>
              <a:ext cx="288000" cy="1906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TextBox 27"/>
          <p:cNvSpPr txBox="1"/>
          <p:nvPr/>
        </p:nvSpPr>
        <p:spPr>
          <a:xfrm>
            <a:off x="2857488" y="5500702"/>
            <a:ext cx="27222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Tahoma" pitchFamily="34" charset="0"/>
                <a:cs typeface="Tahoma" pitchFamily="34" charset="0"/>
              </a:rPr>
              <a:t>TTL: </a:t>
            </a:r>
            <a:r>
              <a:rPr lang="en-US" sz="24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0x80 -&gt; 128</a:t>
            </a:r>
            <a:endParaRPr lang="th-TH" sz="2400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: IP datagram</a:t>
            </a:r>
            <a:endParaRPr lang="th-TH" dirty="0"/>
          </a:p>
        </p:txBody>
      </p:sp>
      <p:sp>
        <p:nvSpPr>
          <p:cNvPr id="4" name="TextBox 3"/>
          <p:cNvSpPr txBox="1"/>
          <p:nvPr/>
        </p:nvSpPr>
        <p:spPr>
          <a:xfrm>
            <a:off x="357158" y="2285992"/>
            <a:ext cx="2329484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/>
            <a:r>
              <a:rPr lang="en-US" sz="2400" dirty="0" smtClean="0">
                <a:latin typeface="Tahoma" pitchFamily="34" charset="0"/>
                <a:cs typeface="Tahoma" pitchFamily="34" charset="0"/>
              </a:rPr>
              <a:t>45  00   03  73 </a:t>
            </a:r>
          </a:p>
          <a:p>
            <a:pPr marL="342900" indent="-342900"/>
            <a:r>
              <a:rPr lang="en-US" sz="2400" dirty="0" smtClean="0">
                <a:latin typeface="Tahoma" pitchFamily="34" charset="0"/>
                <a:cs typeface="Tahoma" pitchFamily="34" charset="0"/>
              </a:rPr>
              <a:t>0f  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bd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  40  00</a:t>
            </a:r>
          </a:p>
          <a:p>
            <a:pPr marL="342900" indent="-342900"/>
            <a:r>
              <a:rPr lang="en-US" sz="2400" dirty="0" smtClean="0">
                <a:latin typeface="Tahoma" pitchFamily="34" charset="0"/>
                <a:cs typeface="Tahoma" pitchFamily="34" charset="0"/>
              </a:rPr>
              <a:t>80  </a:t>
            </a:r>
            <a:r>
              <a:rPr lang="en-US" sz="24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06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 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fb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  35</a:t>
            </a:r>
          </a:p>
          <a:p>
            <a:pPr marL="342900" indent="-342900"/>
            <a:r>
              <a:rPr lang="en-US" sz="2400" dirty="0" smtClean="0">
                <a:latin typeface="Tahoma" pitchFamily="34" charset="0"/>
                <a:cs typeface="Tahoma" pitchFamily="34" charset="0"/>
              </a:rPr>
              <a:t>Ca  2c   24  19</a:t>
            </a:r>
          </a:p>
          <a:p>
            <a:pPr marL="342900" indent="-342900"/>
            <a:r>
              <a:rPr lang="en-US" sz="2400" dirty="0" smtClean="0">
                <a:latin typeface="Tahoma" pitchFamily="34" charset="0"/>
                <a:cs typeface="Tahoma" pitchFamily="34" charset="0"/>
              </a:rPr>
              <a:t>40  e9  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bd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 63</a:t>
            </a:r>
            <a:endParaRPr lang="th-TH" sz="2400" dirty="0">
              <a:latin typeface="Tahoma" pitchFamily="34" charset="0"/>
              <a:cs typeface="Tahoma" pitchFamily="34" charset="0"/>
            </a:endParaRPr>
          </a:p>
        </p:txBody>
      </p:sp>
      <p:grpSp>
        <p:nvGrpSpPr>
          <p:cNvPr id="3" name="กลุ่ม 4"/>
          <p:cNvGrpSpPr/>
          <p:nvPr/>
        </p:nvGrpSpPr>
        <p:grpSpPr>
          <a:xfrm>
            <a:off x="3143240" y="1643050"/>
            <a:ext cx="5521782" cy="3214710"/>
            <a:chOff x="928662" y="1643050"/>
            <a:chExt cx="7453595" cy="3786214"/>
          </a:xfrm>
        </p:grpSpPr>
        <p:sp>
          <p:nvSpPr>
            <p:cNvPr id="6" name="สี่เหลี่ยมผืนผ้า 5"/>
            <p:cNvSpPr/>
            <p:nvPr/>
          </p:nvSpPr>
          <p:spPr>
            <a:xfrm>
              <a:off x="928662" y="2000240"/>
              <a:ext cx="928694" cy="42862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b="1" dirty="0" smtClean="0">
                  <a:solidFill>
                    <a:schemeClr val="tx1"/>
                  </a:solidFill>
                </a:rPr>
                <a:t>Version</a:t>
              </a:r>
              <a:endParaRPr lang="th-TH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7" name="สี่เหลี่ยมผืนผ้า 6"/>
            <p:cNvSpPr/>
            <p:nvPr/>
          </p:nvSpPr>
          <p:spPr>
            <a:xfrm>
              <a:off x="1857356" y="2000240"/>
              <a:ext cx="928694" cy="42862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b="1" dirty="0" smtClean="0">
                  <a:solidFill>
                    <a:schemeClr val="tx1"/>
                  </a:solidFill>
                </a:rPr>
                <a:t>IHL</a:t>
              </a:r>
              <a:endParaRPr lang="th-TH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8" name="สี่เหลี่ยมผืนผ้า 7"/>
            <p:cNvSpPr/>
            <p:nvPr/>
          </p:nvSpPr>
          <p:spPr>
            <a:xfrm>
              <a:off x="2786051" y="2000241"/>
              <a:ext cx="1857389" cy="428627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b="1" dirty="0" smtClean="0">
                  <a:solidFill>
                    <a:schemeClr val="tx1"/>
                  </a:solidFill>
                </a:rPr>
                <a:t>TOS</a:t>
              </a:r>
              <a:endParaRPr lang="th-TH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9" name="สี่เหลี่ยมผืนผ้า 8"/>
            <p:cNvSpPr/>
            <p:nvPr/>
          </p:nvSpPr>
          <p:spPr>
            <a:xfrm>
              <a:off x="4643438" y="2000240"/>
              <a:ext cx="3714776" cy="42862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b="1" dirty="0" smtClean="0">
                  <a:solidFill>
                    <a:schemeClr val="tx1"/>
                  </a:solidFill>
                </a:rPr>
                <a:t>Total Length</a:t>
              </a:r>
              <a:endParaRPr lang="th-TH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10" name="สี่เหลี่ยมผืนผ้า 9"/>
            <p:cNvSpPr/>
            <p:nvPr/>
          </p:nvSpPr>
          <p:spPr>
            <a:xfrm>
              <a:off x="928662" y="2428868"/>
              <a:ext cx="3714776" cy="42862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b="1" dirty="0" smtClean="0">
                  <a:solidFill>
                    <a:schemeClr val="tx1"/>
                  </a:solidFill>
                </a:rPr>
                <a:t>Identification</a:t>
              </a:r>
              <a:endParaRPr lang="th-TH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11" name="สี่เหลี่ยมผืนผ้า 10"/>
            <p:cNvSpPr/>
            <p:nvPr/>
          </p:nvSpPr>
          <p:spPr>
            <a:xfrm>
              <a:off x="4643438" y="2428868"/>
              <a:ext cx="714380" cy="42862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b="1" dirty="0" smtClean="0">
                  <a:solidFill>
                    <a:schemeClr val="tx1"/>
                  </a:solidFill>
                </a:rPr>
                <a:t>Flags</a:t>
              </a:r>
              <a:endParaRPr lang="th-TH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12" name="สี่เหลี่ยมผืนผ้า 11"/>
            <p:cNvSpPr/>
            <p:nvPr/>
          </p:nvSpPr>
          <p:spPr>
            <a:xfrm>
              <a:off x="5357818" y="2428868"/>
              <a:ext cx="3000396" cy="42862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b="1" dirty="0" smtClean="0">
                  <a:solidFill>
                    <a:schemeClr val="tx1"/>
                  </a:solidFill>
                </a:rPr>
                <a:t>Fragment Offset</a:t>
              </a:r>
              <a:endParaRPr lang="th-TH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สี่เหลี่ยมผืนผ้า 12"/>
            <p:cNvSpPr/>
            <p:nvPr/>
          </p:nvSpPr>
          <p:spPr>
            <a:xfrm>
              <a:off x="928662" y="2857496"/>
              <a:ext cx="1857388" cy="42862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b="1" dirty="0" smtClean="0">
                  <a:solidFill>
                    <a:schemeClr val="tx1"/>
                  </a:solidFill>
                </a:rPr>
                <a:t>Time to Live</a:t>
              </a:r>
              <a:endParaRPr lang="th-TH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14" name="สี่เหลี่ยมผืนผ้า 13"/>
            <p:cNvSpPr/>
            <p:nvPr/>
          </p:nvSpPr>
          <p:spPr>
            <a:xfrm>
              <a:off x="2786050" y="2857496"/>
              <a:ext cx="1857388" cy="428628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b="1" dirty="0" smtClean="0">
                  <a:solidFill>
                    <a:schemeClr val="tx1"/>
                  </a:solidFill>
                </a:rPr>
                <a:t>Protocol</a:t>
              </a:r>
              <a:endParaRPr lang="th-TH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15" name="สี่เหลี่ยมผืนผ้า 14"/>
            <p:cNvSpPr/>
            <p:nvPr/>
          </p:nvSpPr>
          <p:spPr>
            <a:xfrm>
              <a:off x="4643438" y="2857496"/>
              <a:ext cx="3714776" cy="42862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b="1" dirty="0" smtClean="0">
                  <a:solidFill>
                    <a:schemeClr val="tx1"/>
                  </a:solidFill>
                </a:rPr>
                <a:t>Header checksum</a:t>
              </a:r>
              <a:endParaRPr lang="th-TH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16" name="สี่เหลี่ยมผืนผ้า 15"/>
            <p:cNvSpPr/>
            <p:nvPr/>
          </p:nvSpPr>
          <p:spPr>
            <a:xfrm>
              <a:off x="928662" y="3286124"/>
              <a:ext cx="7429552" cy="42862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b="1" dirty="0" smtClean="0">
                  <a:solidFill>
                    <a:schemeClr val="tx1"/>
                  </a:solidFill>
                </a:rPr>
                <a:t>Source IP address</a:t>
              </a:r>
              <a:endParaRPr lang="th-TH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สี่เหลี่ยมผืนผ้า 16"/>
            <p:cNvSpPr/>
            <p:nvPr/>
          </p:nvSpPr>
          <p:spPr>
            <a:xfrm>
              <a:off x="928662" y="3714752"/>
              <a:ext cx="7429552" cy="42862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b="1" dirty="0" smtClean="0">
                  <a:solidFill>
                    <a:schemeClr val="tx1"/>
                  </a:solidFill>
                </a:rPr>
                <a:t>Destination IP address</a:t>
              </a:r>
              <a:endParaRPr lang="th-TH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สี่เหลี่ยมผืนผ้า 17"/>
            <p:cNvSpPr/>
            <p:nvPr/>
          </p:nvSpPr>
          <p:spPr>
            <a:xfrm>
              <a:off x="928662" y="4143380"/>
              <a:ext cx="7429552" cy="42862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b="1" dirty="0" smtClean="0">
                  <a:solidFill>
                    <a:schemeClr val="tx1"/>
                  </a:solidFill>
                </a:rPr>
                <a:t>Options                                                       Padding</a:t>
              </a:r>
              <a:endParaRPr lang="th-TH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19" name="สี่เหลี่ยมผืนผ้า 18"/>
            <p:cNvSpPr/>
            <p:nvPr/>
          </p:nvSpPr>
          <p:spPr>
            <a:xfrm>
              <a:off x="928662" y="4572008"/>
              <a:ext cx="7429552" cy="42862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b="1" dirty="0" smtClean="0">
                  <a:solidFill>
                    <a:schemeClr val="tx1"/>
                  </a:solidFill>
                </a:rPr>
                <a:t>Data</a:t>
              </a:r>
              <a:endParaRPr lang="th-TH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20" name="สี่เหลี่ยมผืนผ้า 19"/>
            <p:cNvSpPr/>
            <p:nvPr/>
          </p:nvSpPr>
          <p:spPr>
            <a:xfrm>
              <a:off x="928662" y="5000636"/>
              <a:ext cx="7429552" cy="42862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b="1" dirty="0" smtClean="0">
                  <a:solidFill>
                    <a:schemeClr val="tx1"/>
                  </a:solidFill>
                </a:rPr>
                <a:t>.</a:t>
              </a:r>
            </a:p>
            <a:p>
              <a:pPr algn="ctr"/>
              <a:r>
                <a:rPr lang="en-US" sz="1050" b="1" dirty="0" smtClean="0">
                  <a:solidFill>
                    <a:schemeClr val="tx1"/>
                  </a:solidFill>
                </a:rPr>
                <a:t>.</a:t>
              </a:r>
              <a:endParaRPr lang="th-TH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928662" y="1643050"/>
              <a:ext cx="350973" cy="29905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 smtClean="0">
                  <a:latin typeface="Arial" pitchFamily="34" charset="0"/>
                  <a:cs typeface="Arial" pitchFamily="34" charset="0"/>
                </a:rPr>
                <a:t>0</a:t>
              </a:r>
              <a:endParaRPr lang="th-TH" sz="1050" dirty="0">
                <a:latin typeface="Arial" pitchFamily="34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214809" y="1643050"/>
              <a:ext cx="452671" cy="29905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 smtClean="0">
                  <a:latin typeface="Arial" pitchFamily="34" charset="0"/>
                  <a:cs typeface="Arial" pitchFamily="34" charset="0"/>
                </a:rPr>
                <a:t>15</a:t>
              </a:r>
              <a:endParaRPr lang="th-TH" sz="1050" dirty="0">
                <a:latin typeface="Arial" pitchFamily="34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571999" y="1643050"/>
              <a:ext cx="452671" cy="29905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 smtClean="0">
                  <a:latin typeface="Arial" pitchFamily="34" charset="0"/>
                  <a:cs typeface="Arial" pitchFamily="34" charset="0"/>
                </a:rPr>
                <a:t>16</a:t>
              </a:r>
              <a:endParaRPr lang="th-TH" sz="1050" dirty="0">
                <a:latin typeface="Arial" pitchFamily="34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7929586" y="1643050"/>
              <a:ext cx="452671" cy="29905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 smtClean="0">
                  <a:latin typeface="Arial" pitchFamily="34" charset="0"/>
                  <a:cs typeface="Arial" pitchFamily="34" charset="0"/>
                </a:rPr>
                <a:t>31</a:t>
              </a:r>
              <a:endParaRPr lang="th-TH" sz="1050" dirty="0">
                <a:latin typeface="Arial" pitchFamily="34" charset="0"/>
              </a:endParaRPr>
            </a:p>
          </p:txBody>
        </p:sp>
        <p:cxnSp>
          <p:nvCxnSpPr>
            <p:cNvPr id="25" name="ตัวเชื่อมต่อตรง 24"/>
            <p:cNvCxnSpPr/>
            <p:nvPr/>
          </p:nvCxnSpPr>
          <p:spPr>
            <a:xfrm rot="5400000" flipH="1" flipV="1">
              <a:off x="4499281" y="1858329"/>
              <a:ext cx="288000" cy="1906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ตัวเชื่อมต่อตรง 25"/>
            <p:cNvCxnSpPr/>
            <p:nvPr/>
          </p:nvCxnSpPr>
          <p:spPr>
            <a:xfrm rot="5400000" flipH="1" flipV="1">
              <a:off x="785615" y="1857535"/>
              <a:ext cx="288000" cy="1906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ตัวเชื่อมต่อตรง 26"/>
            <p:cNvCxnSpPr/>
            <p:nvPr/>
          </p:nvCxnSpPr>
          <p:spPr>
            <a:xfrm rot="5400000" flipH="1" flipV="1">
              <a:off x="8215167" y="1857535"/>
              <a:ext cx="288000" cy="1906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TextBox 27"/>
          <p:cNvSpPr txBox="1"/>
          <p:nvPr/>
        </p:nvSpPr>
        <p:spPr>
          <a:xfrm>
            <a:off x="2857488" y="5500702"/>
            <a:ext cx="35771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Tahoma" pitchFamily="34" charset="0"/>
                <a:cs typeface="Tahoma" pitchFamily="34" charset="0"/>
              </a:rPr>
              <a:t>Protocol: </a:t>
            </a:r>
            <a:r>
              <a:rPr lang="en-US" sz="24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0x06 -&gt; TCP </a:t>
            </a:r>
            <a:endParaRPr lang="th-TH" sz="2400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: IP datagram</a:t>
            </a:r>
            <a:endParaRPr lang="th-TH" dirty="0"/>
          </a:p>
        </p:txBody>
      </p:sp>
      <p:sp>
        <p:nvSpPr>
          <p:cNvPr id="4" name="TextBox 3"/>
          <p:cNvSpPr txBox="1"/>
          <p:nvPr/>
        </p:nvSpPr>
        <p:spPr>
          <a:xfrm>
            <a:off x="357158" y="2285992"/>
            <a:ext cx="2329484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/>
            <a:r>
              <a:rPr lang="en-US" sz="2400" dirty="0" smtClean="0">
                <a:latin typeface="Tahoma" pitchFamily="34" charset="0"/>
                <a:cs typeface="Tahoma" pitchFamily="34" charset="0"/>
              </a:rPr>
              <a:t>45  00   03  73 </a:t>
            </a:r>
          </a:p>
          <a:p>
            <a:pPr marL="342900" indent="-342900"/>
            <a:r>
              <a:rPr lang="en-US" sz="2400" dirty="0" smtClean="0">
                <a:latin typeface="Tahoma" pitchFamily="34" charset="0"/>
                <a:cs typeface="Tahoma" pitchFamily="34" charset="0"/>
              </a:rPr>
              <a:t>0f  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bd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  40  00</a:t>
            </a:r>
          </a:p>
          <a:p>
            <a:pPr marL="342900" indent="-342900"/>
            <a:r>
              <a:rPr lang="en-US" sz="2400" dirty="0" smtClean="0">
                <a:latin typeface="Tahoma" pitchFamily="34" charset="0"/>
                <a:cs typeface="Tahoma" pitchFamily="34" charset="0"/>
              </a:rPr>
              <a:t>80  06   </a:t>
            </a:r>
            <a:r>
              <a:rPr lang="en-US" sz="2400" b="1" dirty="0" err="1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fb</a:t>
            </a:r>
            <a:r>
              <a:rPr lang="en-US" sz="24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   35</a:t>
            </a:r>
          </a:p>
          <a:p>
            <a:pPr marL="342900" indent="-342900"/>
            <a:r>
              <a:rPr lang="en-US" sz="2400" dirty="0" smtClean="0">
                <a:latin typeface="Tahoma" pitchFamily="34" charset="0"/>
                <a:cs typeface="Tahoma" pitchFamily="34" charset="0"/>
              </a:rPr>
              <a:t>Ca  2c   24  19</a:t>
            </a:r>
          </a:p>
          <a:p>
            <a:pPr marL="342900" indent="-342900"/>
            <a:r>
              <a:rPr lang="en-US" sz="2400" dirty="0" smtClean="0">
                <a:latin typeface="Tahoma" pitchFamily="34" charset="0"/>
                <a:cs typeface="Tahoma" pitchFamily="34" charset="0"/>
              </a:rPr>
              <a:t>40  e9  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bd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 63</a:t>
            </a:r>
            <a:endParaRPr lang="th-TH" sz="2400" dirty="0">
              <a:latin typeface="Tahoma" pitchFamily="34" charset="0"/>
              <a:cs typeface="Tahoma" pitchFamily="34" charset="0"/>
            </a:endParaRPr>
          </a:p>
        </p:txBody>
      </p:sp>
      <p:grpSp>
        <p:nvGrpSpPr>
          <p:cNvPr id="3" name="กลุ่ม 4"/>
          <p:cNvGrpSpPr/>
          <p:nvPr/>
        </p:nvGrpSpPr>
        <p:grpSpPr>
          <a:xfrm>
            <a:off x="3143240" y="1643050"/>
            <a:ext cx="5521782" cy="3214710"/>
            <a:chOff x="928662" y="1643050"/>
            <a:chExt cx="7453595" cy="3786214"/>
          </a:xfrm>
        </p:grpSpPr>
        <p:sp>
          <p:nvSpPr>
            <p:cNvPr id="6" name="สี่เหลี่ยมผืนผ้า 5"/>
            <p:cNvSpPr/>
            <p:nvPr/>
          </p:nvSpPr>
          <p:spPr>
            <a:xfrm>
              <a:off x="928662" y="2000240"/>
              <a:ext cx="928694" cy="42862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b="1" dirty="0" smtClean="0">
                  <a:solidFill>
                    <a:schemeClr val="tx1"/>
                  </a:solidFill>
                </a:rPr>
                <a:t>Version</a:t>
              </a:r>
              <a:endParaRPr lang="th-TH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7" name="สี่เหลี่ยมผืนผ้า 6"/>
            <p:cNvSpPr/>
            <p:nvPr/>
          </p:nvSpPr>
          <p:spPr>
            <a:xfrm>
              <a:off x="1857356" y="2000240"/>
              <a:ext cx="928694" cy="42862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b="1" dirty="0" smtClean="0">
                  <a:solidFill>
                    <a:schemeClr val="tx1"/>
                  </a:solidFill>
                </a:rPr>
                <a:t>IHL</a:t>
              </a:r>
              <a:endParaRPr lang="th-TH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8" name="สี่เหลี่ยมผืนผ้า 7"/>
            <p:cNvSpPr/>
            <p:nvPr/>
          </p:nvSpPr>
          <p:spPr>
            <a:xfrm>
              <a:off x="2786051" y="2000241"/>
              <a:ext cx="1857389" cy="428627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b="1" dirty="0" smtClean="0">
                  <a:solidFill>
                    <a:schemeClr val="tx1"/>
                  </a:solidFill>
                </a:rPr>
                <a:t>TOS</a:t>
              </a:r>
              <a:endParaRPr lang="th-TH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9" name="สี่เหลี่ยมผืนผ้า 8"/>
            <p:cNvSpPr/>
            <p:nvPr/>
          </p:nvSpPr>
          <p:spPr>
            <a:xfrm>
              <a:off x="4643438" y="2000240"/>
              <a:ext cx="3714776" cy="42862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b="1" dirty="0" smtClean="0">
                  <a:solidFill>
                    <a:schemeClr val="tx1"/>
                  </a:solidFill>
                </a:rPr>
                <a:t>Total Length</a:t>
              </a:r>
              <a:endParaRPr lang="th-TH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10" name="สี่เหลี่ยมผืนผ้า 9"/>
            <p:cNvSpPr/>
            <p:nvPr/>
          </p:nvSpPr>
          <p:spPr>
            <a:xfrm>
              <a:off x="928662" y="2428868"/>
              <a:ext cx="3714776" cy="42862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b="1" dirty="0" smtClean="0">
                  <a:solidFill>
                    <a:schemeClr val="tx1"/>
                  </a:solidFill>
                </a:rPr>
                <a:t>Identification</a:t>
              </a:r>
              <a:endParaRPr lang="th-TH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11" name="สี่เหลี่ยมผืนผ้า 10"/>
            <p:cNvSpPr/>
            <p:nvPr/>
          </p:nvSpPr>
          <p:spPr>
            <a:xfrm>
              <a:off x="4643438" y="2428868"/>
              <a:ext cx="714380" cy="42862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b="1" dirty="0" smtClean="0">
                  <a:solidFill>
                    <a:schemeClr val="tx1"/>
                  </a:solidFill>
                </a:rPr>
                <a:t>Flags</a:t>
              </a:r>
              <a:endParaRPr lang="th-TH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12" name="สี่เหลี่ยมผืนผ้า 11"/>
            <p:cNvSpPr/>
            <p:nvPr/>
          </p:nvSpPr>
          <p:spPr>
            <a:xfrm>
              <a:off x="5357818" y="2428868"/>
              <a:ext cx="3000396" cy="42862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b="1" dirty="0" smtClean="0">
                  <a:solidFill>
                    <a:schemeClr val="tx1"/>
                  </a:solidFill>
                </a:rPr>
                <a:t>Fragment Offset</a:t>
              </a:r>
              <a:endParaRPr lang="th-TH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สี่เหลี่ยมผืนผ้า 12"/>
            <p:cNvSpPr/>
            <p:nvPr/>
          </p:nvSpPr>
          <p:spPr>
            <a:xfrm>
              <a:off x="928662" y="2857496"/>
              <a:ext cx="1857388" cy="42862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b="1" dirty="0" smtClean="0">
                  <a:solidFill>
                    <a:schemeClr val="tx1"/>
                  </a:solidFill>
                </a:rPr>
                <a:t>Time to Live</a:t>
              </a:r>
              <a:endParaRPr lang="th-TH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14" name="สี่เหลี่ยมผืนผ้า 13"/>
            <p:cNvSpPr/>
            <p:nvPr/>
          </p:nvSpPr>
          <p:spPr>
            <a:xfrm>
              <a:off x="2786050" y="2857496"/>
              <a:ext cx="1857388" cy="42862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b="1" dirty="0" smtClean="0">
                  <a:solidFill>
                    <a:schemeClr val="tx1"/>
                  </a:solidFill>
                </a:rPr>
                <a:t>Protocol</a:t>
              </a:r>
              <a:endParaRPr lang="th-TH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15" name="สี่เหลี่ยมผืนผ้า 14"/>
            <p:cNvSpPr/>
            <p:nvPr/>
          </p:nvSpPr>
          <p:spPr>
            <a:xfrm>
              <a:off x="4643438" y="2857496"/>
              <a:ext cx="3714776" cy="428628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b="1" dirty="0" smtClean="0">
                  <a:solidFill>
                    <a:schemeClr val="tx1"/>
                  </a:solidFill>
                </a:rPr>
                <a:t>Header checksum</a:t>
              </a:r>
              <a:endParaRPr lang="th-TH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16" name="สี่เหลี่ยมผืนผ้า 15"/>
            <p:cNvSpPr/>
            <p:nvPr/>
          </p:nvSpPr>
          <p:spPr>
            <a:xfrm>
              <a:off x="928662" y="3286124"/>
              <a:ext cx="7429552" cy="42862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b="1" dirty="0" smtClean="0">
                  <a:solidFill>
                    <a:schemeClr val="tx1"/>
                  </a:solidFill>
                </a:rPr>
                <a:t>Source IP address</a:t>
              </a:r>
              <a:endParaRPr lang="th-TH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สี่เหลี่ยมผืนผ้า 16"/>
            <p:cNvSpPr/>
            <p:nvPr/>
          </p:nvSpPr>
          <p:spPr>
            <a:xfrm>
              <a:off x="928662" y="3714752"/>
              <a:ext cx="7429552" cy="42862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b="1" dirty="0" smtClean="0">
                  <a:solidFill>
                    <a:schemeClr val="tx1"/>
                  </a:solidFill>
                </a:rPr>
                <a:t>Destination IP address</a:t>
              </a:r>
              <a:endParaRPr lang="th-TH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สี่เหลี่ยมผืนผ้า 17"/>
            <p:cNvSpPr/>
            <p:nvPr/>
          </p:nvSpPr>
          <p:spPr>
            <a:xfrm>
              <a:off x="928662" y="4143380"/>
              <a:ext cx="7429552" cy="42862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b="1" dirty="0" smtClean="0">
                  <a:solidFill>
                    <a:schemeClr val="tx1"/>
                  </a:solidFill>
                </a:rPr>
                <a:t>Options                                                       Padding</a:t>
              </a:r>
              <a:endParaRPr lang="th-TH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19" name="สี่เหลี่ยมผืนผ้า 18"/>
            <p:cNvSpPr/>
            <p:nvPr/>
          </p:nvSpPr>
          <p:spPr>
            <a:xfrm>
              <a:off x="928662" y="4572008"/>
              <a:ext cx="7429552" cy="42862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b="1" dirty="0" smtClean="0">
                  <a:solidFill>
                    <a:schemeClr val="tx1"/>
                  </a:solidFill>
                </a:rPr>
                <a:t>Data</a:t>
              </a:r>
              <a:endParaRPr lang="th-TH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20" name="สี่เหลี่ยมผืนผ้า 19"/>
            <p:cNvSpPr/>
            <p:nvPr/>
          </p:nvSpPr>
          <p:spPr>
            <a:xfrm>
              <a:off x="928662" y="5000636"/>
              <a:ext cx="7429552" cy="42862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b="1" dirty="0" smtClean="0">
                  <a:solidFill>
                    <a:schemeClr val="tx1"/>
                  </a:solidFill>
                </a:rPr>
                <a:t>.</a:t>
              </a:r>
            </a:p>
            <a:p>
              <a:pPr algn="ctr"/>
              <a:r>
                <a:rPr lang="en-US" sz="1050" b="1" dirty="0" smtClean="0">
                  <a:solidFill>
                    <a:schemeClr val="tx1"/>
                  </a:solidFill>
                </a:rPr>
                <a:t>.</a:t>
              </a:r>
              <a:endParaRPr lang="th-TH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928662" y="1643050"/>
              <a:ext cx="350973" cy="29905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 smtClean="0">
                  <a:latin typeface="Arial" pitchFamily="34" charset="0"/>
                  <a:cs typeface="Arial" pitchFamily="34" charset="0"/>
                </a:rPr>
                <a:t>0</a:t>
              </a:r>
              <a:endParaRPr lang="th-TH" sz="1050" dirty="0">
                <a:latin typeface="Arial" pitchFamily="34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214809" y="1643050"/>
              <a:ext cx="452671" cy="29905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 smtClean="0">
                  <a:latin typeface="Arial" pitchFamily="34" charset="0"/>
                  <a:cs typeface="Arial" pitchFamily="34" charset="0"/>
                </a:rPr>
                <a:t>15</a:t>
              </a:r>
              <a:endParaRPr lang="th-TH" sz="1050" dirty="0">
                <a:latin typeface="Arial" pitchFamily="34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571999" y="1643050"/>
              <a:ext cx="452671" cy="29905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 smtClean="0">
                  <a:latin typeface="Arial" pitchFamily="34" charset="0"/>
                  <a:cs typeface="Arial" pitchFamily="34" charset="0"/>
                </a:rPr>
                <a:t>16</a:t>
              </a:r>
              <a:endParaRPr lang="th-TH" sz="1050" dirty="0">
                <a:latin typeface="Arial" pitchFamily="34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7929586" y="1643050"/>
              <a:ext cx="452671" cy="29905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 smtClean="0">
                  <a:latin typeface="Arial" pitchFamily="34" charset="0"/>
                  <a:cs typeface="Arial" pitchFamily="34" charset="0"/>
                </a:rPr>
                <a:t>31</a:t>
              </a:r>
              <a:endParaRPr lang="th-TH" sz="1050" dirty="0">
                <a:latin typeface="Arial" pitchFamily="34" charset="0"/>
              </a:endParaRPr>
            </a:p>
          </p:txBody>
        </p:sp>
        <p:cxnSp>
          <p:nvCxnSpPr>
            <p:cNvPr id="25" name="ตัวเชื่อมต่อตรง 24"/>
            <p:cNvCxnSpPr/>
            <p:nvPr/>
          </p:nvCxnSpPr>
          <p:spPr>
            <a:xfrm rot="5400000" flipH="1" flipV="1">
              <a:off x="4499281" y="1858329"/>
              <a:ext cx="288000" cy="1906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ตัวเชื่อมต่อตรง 25"/>
            <p:cNvCxnSpPr/>
            <p:nvPr/>
          </p:nvCxnSpPr>
          <p:spPr>
            <a:xfrm rot="5400000" flipH="1" flipV="1">
              <a:off x="785615" y="1857535"/>
              <a:ext cx="288000" cy="1906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ตัวเชื่อมต่อตรง 26"/>
            <p:cNvCxnSpPr/>
            <p:nvPr/>
          </p:nvCxnSpPr>
          <p:spPr>
            <a:xfrm rot="5400000" flipH="1" flipV="1">
              <a:off x="8215167" y="1857535"/>
              <a:ext cx="288000" cy="1906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TextBox 27"/>
          <p:cNvSpPr txBox="1"/>
          <p:nvPr/>
        </p:nvSpPr>
        <p:spPr>
          <a:xfrm>
            <a:off x="2857488" y="5500702"/>
            <a:ext cx="4216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Tahoma" pitchFamily="34" charset="0"/>
                <a:cs typeface="Tahoma" pitchFamily="34" charset="0"/>
              </a:rPr>
              <a:t>Header checksum: </a:t>
            </a:r>
            <a:r>
              <a:rPr lang="en-US" sz="24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0xFB35</a:t>
            </a:r>
            <a:endParaRPr lang="th-TH" sz="2400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: IP datagram</a:t>
            </a:r>
            <a:endParaRPr lang="th-TH" dirty="0"/>
          </a:p>
        </p:txBody>
      </p:sp>
      <p:sp>
        <p:nvSpPr>
          <p:cNvPr id="4" name="TextBox 3"/>
          <p:cNvSpPr txBox="1"/>
          <p:nvPr/>
        </p:nvSpPr>
        <p:spPr>
          <a:xfrm>
            <a:off x="357158" y="2285992"/>
            <a:ext cx="2329484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/>
            <a:r>
              <a:rPr lang="en-US" sz="2400" dirty="0" smtClean="0">
                <a:latin typeface="Tahoma" pitchFamily="34" charset="0"/>
                <a:cs typeface="Tahoma" pitchFamily="34" charset="0"/>
              </a:rPr>
              <a:t>45  00   03  73 </a:t>
            </a:r>
          </a:p>
          <a:p>
            <a:pPr marL="342900" indent="-342900"/>
            <a:r>
              <a:rPr lang="en-US" sz="2400" dirty="0" smtClean="0">
                <a:latin typeface="Tahoma" pitchFamily="34" charset="0"/>
                <a:cs typeface="Tahoma" pitchFamily="34" charset="0"/>
              </a:rPr>
              <a:t>0f  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bd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  40  00</a:t>
            </a:r>
          </a:p>
          <a:p>
            <a:pPr marL="342900" indent="-342900"/>
            <a:r>
              <a:rPr lang="en-US" sz="2400" dirty="0" smtClean="0">
                <a:latin typeface="Tahoma" pitchFamily="34" charset="0"/>
                <a:cs typeface="Tahoma" pitchFamily="34" charset="0"/>
              </a:rPr>
              <a:t>80  06  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fb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  35</a:t>
            </a:r>
          </a:p>
          <a:p>
            <a:pPr marL="342900" indent="-342900"/>
            <a:r>
              <a:rPr lang="en-US" sz="24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Ca  2c   24  19</a:t>
            </a:r>
          </a:p>
          <a:p>
            <a:pPr marL="342900" indent="-342900"/>
            <a:r>
              <a:rPr lang="en-US" sz="2400" dirty="0" smtClean="0">
                <a:latin typeface="Tahoma" pitchFamily="34" charset="0"/>
                <a:cs typeface="Tahoma" pitchFamily="34" charset="0"/>
              </a:rPr>
              <a:t>40  e9  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bd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 63</a:t>
            </a:r>
            <a:endParaRPr lang="th-TH" sz="2400" dirty="0">
              <a:latin typeface="Tahoma" pitchFamily="34" charset="0"/>
              <a:cs typeface="Tahoma" pitchFamily="34" charset="0"/>
            </a:endParaRPr>
          </a:p>
        </p:txBody>
      </p:sp>
      <p:grpSp>
        <p:nvGrpSpPr>
          <p:cNvPr id="3" name="กลุ่ม 4"/>
          <p:cNvGrpSpPr/>
          <p:nvPr/>
        </p:nvGrpSpPr>
        <p:grpSpPr>
          <a:xfrm>
            <a:off x="3143240" y="1643050"/>
            <a:ext cx="5521782" cy="3214710"/>
            <a:chOff x="928662" y="1643050"/>
            <a:chExt cx="7453595" cy="3786214"/>
          </a:xfrm>
        </p:grpSpPr>
        <p:sp>
          <p:nvSpPr>
            <p:cNvPr id="6" name="สี่เหลี่ยมผืนผ้า 5"/>
            <p:cNvSpPr/>
            <p:nvPr/>
          </p:nvSpPr>
          <p:spPr>
            <a:xfrm>
              <a:off x="928662" y="2000240"/>
              <a:ext cx="928694" cy="42862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b="1" dirty="0" smtClean="0">
                  <a:solidFill>
                    <a:schemeClr val="tx1"/>
                  </a:solidFill>
                </a:rPr>
                <a:t>Version</a:t>
              </a:r>
              <a:endParaRPr lang="th-TH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7" name="สี่เหลี่ยมผืนผ้า 6"/>
            <p:cNvSpPr/>
            <p:nvPr/>
          </p:nvSpPr>
          <p:spPr>
            <a:xfrm>
              <a:off x="1857356" y="2000240"/>
              <a:ext cx="928694" cy="42862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b="1" dirty="0" smtClean="0">
                  <a:solidFill>
                    <a:schemeClr val="tx1"/>
                  </a:solidFill>
                </a:rPr>
                <a:t>IHL</a:t>
              </a:r>
              <a:endParaRPr lang="th-TH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8" name="สี่เหลี่ยมผืนผ้า 7"/>
            <p:cNvSpPr/>
            <p:nvPr/>
          </p:nvSpPr>
          <p:spPr>
            <a:xfrm>
              <a:off x="2786051" y="2000241"/>
              <a:ext cx="1857389" cy="428627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b="1" dirty="0" smtClean="0">
                  <a:solidFill>
                    <a:schemeClr val="tx1"/>
                  </a:solidFill>
                </a:rPr>
                <a:t>TOS</a:t>
              </a:r>
              <a:endParaRPr lang="th-TH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9" name="สี่เหลี่ยมผืนผ้า 8"/>
            <p:cNvSpPr/>
            <p:nvPr/>
          </p:nvSpPr>
          <p:spPr>
            <a:xfrm>
              <a:off x="4643438" y="2000240"/>
              <a:ext cx="3714776" cy="42862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b="1" dirty="0" smtClean="0">
                  <a:solidFill>
                    <a:schemeClr val="tx1"/>
                  </a:solidFill>
                </a:rPr>
                <a:t>Total Length</a:t>
              </a:r>
              <a:endParaRPr lang="th-TH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10" name="สี่เหลี่ยมผืนผ้า 9"/>
            <p:cNvSpPr/>
            <p:nvPr/>
          </p:nvSpPr>
          <p:spPr>
            <a:xfrm>
              <a:off x="928662" y="2428868"/>
              <a:ext cx="3714776" cy="42862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b="1" dirty="0" smtClean="0">
                  <a:solidFill>
                    <a:schemeClr val="tx1"/>
                  </a:solidFill>
                </a:rPr>
                <a:t>Identification</a:t>
              </a:r>
              <a:endParaRPr lang="th-TH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11" name="สี่เหลี่ยมผืนผ้า 10"/>
            <p:cNvSpPr/>
            <p:nvPr/>
          </p:nvSpPr>
          <p:spPr>
            <a:xfrm>
              <a:off x="4643438" y="2428868"/>
              <a:ext cx="714380" cy="42862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b="1" dirty="0" smtClean="0">
                  <a:solidFill>
                    <a:schemeClr val="tx1"/>
                  </a:solidFill>
                </a:rPr>
                <a:t>Flags</a:t>
              </a:r>
              <a:endParaRPr lang="th-TH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12" name="สี่เหลี่ยมผืนผ้า 11"/>
            <p:cNvSpPr/>
            <p:nvPr/>
          </p:nvSpPr>
          <p:spPr>
            <a:xfrm>
              <a:off x="5357818" y="2428868"/>
              <a:ext cx="3000396" cy="42862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b="1" dirty="0" smtClean="0">
                  <a:solidFill>
                    <a:schemeClr val="tx1"/>
                  </a:solidFill>
                </a:rPr>
                <a:t>Fragment Offset</a:t>
              </a:r>
              <a:endParaRPr lang="th-TH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สี่เหลี่ยมผืนผ้า 12"/>
            <p:cNvSpPr/>
            <p:nvPr/>
          </p:nvSpPr>
          <p:spPr>
            <a:xfrm>
              <a:off x="928662" y="2857496"/>
              <a:ext cx="1857388" cy="42862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b="1" dirty="0" smtClean="0">
                  <a:solidFill>
                    <a:schemeClr val="tx1"/>
                  </a:solidFill>
                </a:rPr>
                <a:t>Time to Live</a:t>
              </a:r>
              <a:endParaRPr lang="th-TH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14" name="สี่เหลี่ยมผืนผ้า 13"/>
            <p:cNvSpPr/>
            <p:nvPr/>
          </p:nvSpPr>
          <p:spPr>
            <a:xfrm>
              <a:off x="2786050" y="2857496"/>
              <a:ext cx="1857388" cy="42862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b="1" dirty="0" smtClean="0">
                  <a:solidFill>
                    <a:schemeClr val="tx1"/>
                  </a:solidFill>
                </a:rPr>
                <a:t>Protocol</a:t>
              </a:r>
              <a:endParaRPr lang="th-TH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15" name="สี่เหลี่ยมผืนผ้า 14"/>
            <p:cNvSpPr/>
            <p:nvPr/>
          </p:nvSpPr>
          <p:spPr>
            <a:xfrm>
              <a:off x="4643438" y="2857496"/>
              <a:ext cx="3714776" cy="42862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b="1" dirty="0" smtClean="0">
                  <a:solidFill>
                    <a:schemeClr val="tx1"/>
                  </a:solidFill>
                </a:rPr>
                <a:t>Header checksum</a:t>
              </a:r>
              <a:endParaRPr lang="th-TH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16" name="สี่เหลี่ยมผืนผ้า 15"/>
            <p:cNvSpPr/>
            <p:nvPr/>
          </p:nvSpPr>
          <p:spPr>
            <a:xfrm>
              <a:off x="928662" y="3286124"/>
              <a:ext cx="7429552" cy="428628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b="1" dirty="0" smtClean="0">
                  <a:solidFill>
                    <a:schemeClr val="tx1"/>
                  </a:solidFill>
                </a:rPr>
                <a:t>Source IP address</a:t>
              </a:r>
              <a:endParaRPr lang="th-TH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สี่เหลี่ยมผืนผ้า 16"/>
            <p:cNvSpPr/>
            <p:nvPr/>
          </p:nvSpPr>
          <p:spPr>
            <a:xfrm>
              <a:off x="928662" y="3714752"/>
              <a:ext cx="7429552" cy="42862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b="1" dirty="0" smtClean="0">
                  <a:solidFill>
                    <a:schemeClr val="tx1"/>
                  </a:solidFill>
                </a:rPr>
                <a:t>Destination IP address</a:t>
              </a:r>
              <a:endParaRPr lang="th-TH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สี่เหลี่ยมผืนผ้า 17"/>
            <p:cNvSpPr/>
            <p:nvPr/>
          </p:nvSpPr>
          <p:spPr>
            <a:xfrm>
              <a:off x="928662" y="4143380"/>
              <a:ext cx="7429552" cy="42862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b="1" dirty="0" smtClean="0">
                  <a:solidFill>
                    <a:schemeClr val="tx1"/>
                  </a:solidFill>
                </a:rPr>
                <a:t>Options                                                       Padding</a:t>
              </a:r>
              <a:endParaRPr lang="th-TH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19" name="สี่เหลี่ยมผืนผ้า 18"/>
            <p:cNvSpPr/>
            <p:nvPr/>
          </p:nvSpPr>
          <p:spPr>
            <a:xfrm>
              <a:off x="928662" y="4572008"/>
              <a:ext cx="7429552" cy="42862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b="1" dirty="0" smtClean="0">
                  <a:solidFill>
                    <a:schemeClr val="tx1"/>
                  </a:solidFill>
                </a:rPr>
                <a:t>Data</a:t>
              </a:r>
              <a:endParaRPr lang="th-TH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20" name="สี่เหลี่ยมผืนผ้า 19"/>
            <p:cNvSpPr/>
            <p:nvPr/>
          </p:nvSpPr>
          <p:spPr>
            <a:xfrm>
              <a:off x="928662" y="5000636"/>
              <a:ext cx="7429552" cy="42862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b="1" dirty="0" smtClean="0">
                  <a:solidFill>
                    <a:schemeClr val="tx1"/>
                  </a:solidFill>
                </a:rPr>
                <a:t>.</a:t>
              </a:r>
            </a:p>
            <a:p>
              <a:pPr algn="ctr"/>
              <a:r>
                <a:rPr lang="en-US" sz="1050" b="1" dirty="0" smtClean="0">
                  <a:solidFill>
                    <a:schemeClr val="tx1"/>
                  </a:solidFill>
                </a:rPr>
                <a:t>.</a:t>
              </a:r>
              <a:endParaRPr lang="th-TH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928662" y="1643050"/>
              <a:ext cx="350973" cy="29905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 smtClean="0">
                  <a:latin typeface="Arial" pitchFamily="34" charset="0"/>
                  <a:cs typeface="Arial" pitchFamily="34" charset="0"/>
                </a:rPr>
                <a:t>0</a:t>
              </a:r>
              <a:endParaRPr lang="th-TH" sz="1050" dirty="0">
                <a:latin typeface="Arial" pitchFamily="34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214809" y="1643050"/>
              <a:ext cx="452671" cy="29905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 smtClean="0">
                  <a:latin typeface="Arial" pitchFamily="34" charset="0"/>
                  <a:cs typeface="Arial" pitchFamily="34" charset="0"/>
                </a:rPr>
                <a:t>15</a:t>
              </a:r>
              <a:endParaRPr lang="th-TH" sz="1050" dirty="0">
                <a:latin typeface="Arial" pitchFamily="34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571999" y="1643050"/>
              <a:ext cx="452671" cy="29905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 smtClean="0">
                  <a:latin typeface="Arial" pitchFamily="34" charset="0"/>
                  <a:cs typeface="Arial" pitchFamily="34" charset="0"/>
                </a:rPr>
                <a:t>16</a:t>
              </a:r>
              <a:endParaRPr lang="th-TH" sz="1050" dirty="0">
                <a:latin typeface="Arial" pitchFamily="34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7929586" y="1643050"/>
              <a:ext cx="452671" cy="29905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 smtClean="0">
                  <a:latin typeface="Arial" pitchFamily="34" charset="0"/>
                  <a:cs typeface="Arial" pitchFamily="34" charset="0"/>
                </a:rPr>
                <a:t>31</a:t>
              </a:r>
              <a:endParaRPr lang="th-TH" sz="1050" dirty="0">
                <a:latin typeface="Arial" pitchFamily="34" charset="0"/>
              </a:endParaRPr>
            </a:p>
          </p:txBody>
        </p:sp>
        <p:cxnSp>
          <p:nvCxnSpPr>
            <p:cNvPr id="25" name="ตัวเชื่อมต่อตรง 24"/>
            <p:cNvCxnSpPr/>
            <p:nvPr/>
          </p:nvCxnSpPr>
          <p:spPr>
            <a:xfrm rot="5400000" flipH="1" flipV="1">
              <a:off x="4499281" y="1858329"/>
              <a:ext cx="288000" cy="1906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ตัวเชื่อมต่อตรง 25"/>
            <p:cNvCxnSpPr/>
            <p:nvPr/>
          </p:nvCxnSpPr>
          <p:spPr>
            <a:xfrm rot="5400000" flipH="1" flipV="1">
              <a:off x="785615" y="1857535"/>
              <a:ext cx="288000" cy="1906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ตัวเชื่อมต่อตรง 26"/>
            <p:cNvCxnSpPr/>
            <p:nvPr/>
          </p:nvCxnSpPr>
          <p:spPr>
            <a:xfrm rot="5400000" flipH="1" flipV="1">
              <a:off x="8215167" y="1857535"/>
              <a:ext cx="288000" cy="1906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TextBox 27"/>
          <p:cNvSpPr txBox="1"/>
          <p:nvPr/>
        </p:nvSpPr>
        <p:spPr>
          <a:xfrm>
            <a:off x="1214414" y="5286388"/>
            <a:ext cx="675377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Tahoma" pitchFamily="34" charset="0"/>
                <a:cs typeface="Tahoma" pitchFamily="34" charset="0"/>
              </a:rPr>
              <a:t>Source IP address : </a:t>
            </a:r>
            <a:r>
              <a:rPr lang="en-US" sz="24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CA  .   2C   .  24   .   19</a:t>
            </a:r>
          </a:p>
          <a:p>
            <a:r>
              <a:rPr lang="en-US" sz="2400" dirty="0" smtClean="0">
                <a:latin typeface="Tahoma" pitchFamily="34" charset="0"/>
                <a:cs typeface="Tahoma" pitchFamily="34" charset="0"/>
              </a:rPr>
              <a:t>                                 </a:t>
            </a:r>
            <a:r>
              <a:rPr lang="en-US" sz="24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202 .   44   .  36   .   25</a:t>
            </a:r>
            <a:endParaRPr lang="th-TH" sz="2400" b="1" dirty="0">
              <a:solidFill>
                <a:srgbClr val="C00000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: IP datagram</a:t>
            </a:r>
            <a:endParaRPr lang="th-TH" dirty="0"/>
          </a:p>
        </p:txBody>
      </p:sp>
      <p:sp>
        <p:nvSpPr>
          <p:cNvPr id="4" name="TextBox 3"/>
          <p:cNvSpPr txBox="1"/>
          <p:nvPr/>
        </p:nvSpPr>
        <p:spPr>
          <a:xfrm>
            <a:off x="357158" y="2285992"/>
            <a:ext cx="2361544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/>
            <a:r>
              <a:rPr lang="en-US" sz="2400" dirty="0" smtClean="0">
                <a:latin typeface="Tahoma" pitchFamily="34" charset="0"/>
                <a:cs typeface="Tahoma" pitchFamily="34" charset="0"/>
              </a:rPr>
              <a:t>45  00   03  73 </a:t>
            </a:r>
          </a:p>
          <a:p>
            <a:pPr marL="342900" indent="-342900"/>
            <a:r>
              <a:rPr lang="en-US" sz="2400" dirty="0" smtClean="0">
                <a:latin typeface="Tahoma" pitchFamily="34" charset="0"/>
                <a:cs typeface="Tahoma" pitchFamily="34" charset="0"/>
              </a:rPr>
              <a:t>0f  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bd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  40  00</a:t>
            </a:r>
          </a:p>
          <a:p>
            <a:pPr marL="342900" indent="-342900"/>
            <a:r>
              <a:rPr lang="en-US" sz="2400" dirty="0" smtClean="0">
                <a:latin typeface="Tahoma" pitchFamily="34" charset="0"/>
                <a:cs typeface="Tahoma" pitchFamily="34" charset="0"/>
              </a:rPr>
              <a:t>80  06  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fb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  35</a:t>
            </a:r>
          </a:p>
          <a:p>
            <a:pPr marL="342900" indent="-342900"/>
            <a:r>
              <a:rPr lang="en-US" sz="2400" dirty="0" smtClean="0">
                <a:latin typeface="Tahoma" pitchFamily="34" charset="0"/>
                <a:cs typeface="Tahoma" pitchFamily="34" charset="0"/>
              </a:rPr>
              <a:t>Ca  2c   24  19</a:t>
            </a:r>
          </a:p>
          <a:p>
            <a:pPr marL="342900" indent="-342900"/>
            <a:r>
              <a:rPr lang="en-US" sz="24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40  e9   </a:t>
            </a:r>
            <a:r>
              <a:rPr lang="en-US" sz="2400" b="1" dirty="0" err="1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bd</a:t>
            </a:r>
            <a:r>
              <a:rPr lang="en-US" sz="24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  63</a:t>
            </a:r>
            <a:endParaRPr lang="th-TH" sz="2400" b="1" dirty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</p:txBody>
      </p:sp>
      <p:grpSp>
        <p:nvGrpSpPr>
          <p:cNvPr id="3" name="กลุ่ม 4"/>
          <p:cNvGrpSpPr/>
          <p:nvPr/>
        </p:nvGrpSpPr>
        <p:grpSpPr>
          <a:xfrm>
            <a:off x="3143240" y="1643050"/>
            <a:ext cx="5521782" cy="3214710"/>
            <a:chOff x="928662" y="1643050"/>
            <a:chExt cx="7453595" cy="3786214"/>
          </a:xfrm>
        </p:grpSpPr>
        <p:sp>
          <p:nvSpPr>
            <p:cNvPr id="6" name="สี่เหลี่ยมผืนผ้า 5"/>
            <p:cNvSpPr/>
            <p:nvPr/>
          </p:nvSpPr>
          <p:spPr>
            <a:xfrm>
              <a:off x="928662" y="2000240"/>
              <a:ext cx="928694" cy="42862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b="1" dirty="0" smtClean="0">
                  <a:solidFill>
                    <a:schemeClr val="tx1"/>
                  </a:solidFill>
                </a:rPr>
                <a:t>Version</a:t>
              </a:r>
              <a:endParaRPr lang="th-TH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7" name="สี่เหลี่ยมผืนผ้า 6"/>
            <p:cNvSpPr/>
            <p:nvPr/>
          </p:nvSpPr>
          <p:spPr>
            <a:xfrm>
              <a:off x="1857356" y="2000240"/>
              <a:ext cx="928694" cy="42862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b="1" dirty="0" smtClean="0">
                  <a:solidFill>
                    <a:schemeClr val="tx1"/>
                  </a:solidFill>
                </a:rPr>
                <a:t>IHL</a:t>
              </a:r>
              <a:endParaRPr lang="th-TH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8" name="สี่เหลี่ยมผืนผ้า 7"/>
            <p:cNvSpPr/>
            <p:nvPr/>
          </p:nvSpPr>
          <p:spPr>
            <a:xfrm>
              <a:off x="2786051" y="2000241"/>
              <a:ext cx="1857389" cy="428627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b="1" dirty="0" smtClean="0">
                  <a:solidFill>
                    <a:schemeClr val="tx1"/>
                  </a:solidFill>
                </a:rPr>
                <a:t>TOS</a:t>
              </a:r>
              <a:endParaRPr lang="th-TH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9" name="สี่เหลี่ยมผืนผ้า 8"/>
            <p:cNvSpPr/>
            <p:nvPr/>
          </p:nvSpPr>
          <p:spPr>
            <a:xfrm>
              <a:off x="4643438" y="2000240"/>
              <a:ext cx="3714776" cy="42862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b="1" dirty="0" smtClean="0">
                  <a:solidFill>
                    <a:schemeClr val="tx1"/>
                  </a:solidFill>
                </a:rPr>
                <a:t>Total Length</a:t>
              </a:r>
              <a:endParaRPr lang="th-TH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10" name="สี่เหลี่ยมผืนผ้า 9"/>
            <p:cNvSpPr/>
            <p:nvPr/>
          </p:nvSpPr>
          <p:spPr>
            <a:xfrm>
              <a:off x="928662" y="2428868"/>
              <a:ext cx="3714776" cy="42862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b="1" dirty="0" smtClean="0">
                  <a:solidFill>
                    <a:schemeClr val="tx1"/>
                  </a:solidFill>
                </a:rPr>
                <a:t>Identification</a:t>
              </a:r>
              <a:endParaRPr lang="th-TH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11" name="สี่เหลี่ยมผืนผ้า 10"/>
            <p:cNvSpPr/>
            <p:nvPr/>
          </p:nvSpPr>
          <p:spPr>
            <a:xfrm>
              <a:off x="4643438" y="2428868"/>
              <a:ext cx="714380" cy="42862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b="1" dirty="0" smtClean="0">
                  <a:solidFill>
                    <a:schemeClr val="tx1"/>
                  </a:solidFill>
                </a:rPr>
                <a:t>Flags</a:t>
              </a:r>
              <a:endParaRPr lang="th-TH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12" name="สี่เหลี่ยมผืนผ้า 11"/>
            <p:cNvSpPr/>
            <p:nvPr/>
          </p:nvSpPr>
          <p:spPr>
            <a:xfrm>
              <a:off x="5357818" y="2428868"/>
              <a:ext cx="3000396" cy="42862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b="1" dirty="0" smtClean="0">
                  <a:solidFill>
                    <a:schemeClr val="tx1"/>
                  </a:solidFill>
                </a:rPr>
                <a:t>Fragment Offset</a:t>
              </a:r>
              <a:endParaRPr lang="th-TH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สี่เหลี่ยมผืนผ้า 12"/>
            <p:cNvSpPr/>
            <p:nvPr/>
          </p:nvSpPr>
          <p:spPr>
            <a:xfrm>
              <a:off x="928662" y="2857496"/>
              <a:ext cx="1857388" cy="42862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b="1" dirty="0" smtClean="0">
                  <a:solidFill>
                    <a:schemeClr val="tx1"/>
                  </a:solidFill>
                </a:rPr>
                <a:t>Time to Live</a:t>
              </a:r>
              <a:endParaRPr lang="th-TH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14" name="สี่เหลี่ยมผืนผ้า 13"/>
            <p:cNvSpPr/>
            <p:nvPr/>
          </p:nvSpPr>
          <p:spPr>
            <a:xfrm>
              <a:off x="2786050" y="2857496"/>
              <a:ext cx="1857388" cy="42862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b="1" dirty="0" smtClean="0">
                  <a:solidFill>
                    <a:schemeClr val="tx1"/>
                  </a:solidFill>
                </a:rPr>
                <a:t>Protocol</a:t>
              </a:r>
              <a:endParaRPr lang="th-TH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15" name="สี่เหลี่ยมผืนผ้า 14"/>
            <p:cNvSpPr/>
            <p:nvPr/>
          </p:nvSpPr>
          <p:spPr>
            <a:xfrm>
              <a:off x="4643438" y="2857496"/>
              <a:ext cx="3714776" cy="42862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b="1" dirty="0" smtClean="0">
                  <a:solidFill>
                    <a:schemeClr val="tx1"/>
                  </a:solidFill>
                </a:rPr>
                <a:t>Header checksum</a:t>
              </a:r>
              <a:endParaRPr lang="th-TH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16" name="สี่เหลี่ยมผืนผ้า 15"/>
            <p:cNvSpPr/>
            <p:nvPr/>
          </p:nvSpPr>
          <p:spPr>
            <a:xfrm>
              <a:off x="928662" y="3286124"/>
              <a:ext cx="7429552" cy="42862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b="1" dirty="0" smtClean="0">
                  <a:solidFill>
                    <a:schemeClr val="tx1"/>
                  </a:solidFill>
                </a:rPr>
                <a:t>Source IP address</a:t>
              </a:r>
              <a:endParaRPr lang="th-TH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สี่เหลี่ยมผืนผ้า 16"/>
            <p:cNvSpPr/>
            <p:nvPr/>
          </p:nvSpPr>
          <p:spPr>
            <a:xfrm>
              <a:off x="928662" y="3714752"/>
              <a:ext cx="7429552" cy="428628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b="1" dirty="0" smtClean="0">
                  <a:solidFill>
                    <a:schemeClr val="tx1"/>
                  </a:solidFill>
                </a:rPr>
                <a:t>Destination IP address</a:t>
              </a:r>
              <a:endParaRPr lang="th-TH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สี่เหลี่ยมผืนผ้า 17"/>
            <p:cNvSpPr/>
            <p:nvPr/>
          </p:nvSpPr>
          <p:spPr>
            <a:xfrm>
              <a:off x="928662" y="4143380"/>
              <a:ext cx="7429552" cy="42862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b="1" dirty="0" smtClean="0">
                  <a:solidFill>
                    <a:schemeClr val="tx1"/>
                  </a:solidFill>
                </a:rPr>
                <a:t>Options                                                       Padding</a:t>
              </a:r>
              <a:endParaRPr lang="th-TH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19" name="สี่เหลี่ยมผืนผ้า 18"/>
            <p:cNvSpPr/>
            <p:nvPr/>
          </p:nvSpPr>
          <p:spPr>
            <a:xfrm>
              <a:off x="928662" y="4572008"/>
              <a:ext cx="7429552" cy="42862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b="1" dirty="0" smtClean="0">
                  <a:solidFill>
                    <a:schemeClr val="tx1"/>
                  </a:solidFill>
                </a:rPr>
                <a:t>Data</a:t>
              </a:r>
              <a:endParaRPr lang="th-TH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20" name="สี่เหลี่ยมผืนผ้า 19"/>
            <p:cNvSpPr/>
            <p:nvPr/>
          </p:nvSpPr>
          <p:spPr>
            <a:xfrm>
              <a:off x="928662" y="5000636"/>
              <a:ext cx="7429552" cy="42862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b="1" dirty="0" smtClean="0">
                  <a:solidFill>
                    <a:schemeClr val="tx1"/>
                  </a:solidFill>
                </a:rPr>
                <a:t>.</a:t>
              </a:r>
            </a:p>
            <a:p>
              <a:pPr algn="ctr"/>
              <a:r>
                <a:rPr lang="en-US" sz="1050" b="1" dirty="0" smtClean="0">
                  <a:solidFill>
                    <a:schemeClr val="tx1"/>
                  </a:solidFill>
                </a:rPr>
                <a:t>.</a:t>
              </a:r>
              <a:endParaRPr lang="th-TH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928662" y="1643050"/>
              <a:ext cx="350973" cy="29905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 smtClean="0">
                  <a:latin typeface="Arial" pitchFamily="34" charset="0"/>
                  <a:cs typeface="Arial" pitchFamily="34" charset="0"/>
                </a:rPr>
                <a:t>0</a:t>
              </a:r>
              <a:endParaRPr lang="th-TH" sz="1050" dirty="0">
                <a:latin typeface="Arial" pitchFamily="34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214809" y="1643050"/>
              <a:ext cx="452671" cy="29905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 smtClean="0">
                  <a:latin typeface="Arial" pitchFamily="34" charset="0"/>
                  <a:cs typeface="Arial" pitchFamily="34" charset="0"/>
                </a:rPr>
                <a:t>15</a:t>
              </a:r>
              <a:endParaRPr lang="th-TH" sz="1050" dirty="0">
                <a:latin typeface="Arial" pitchFamily="34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571999" y="1643050"/>
              <a:ext cx="452671" cy="29905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 smtClean="0">
                  <a:latin typeface="Arial" pitchFamily="34" charset="0"/>
                  <a:cs typeface="Arial" pitchFamily="34" charset="0"/>
                </a:rPr>
                <a:t>16</a:t>
              </a:r>
              <a:endParaRPr lang="th-TH" sz="1050" dirty="0">
                <a:latin typeface="Arial" pitchFamily="34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7929586" y="1643050"/>
              <a:ext cx="452671" cy="29905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 smtClean="0">
                  <a:latin typeface="Arial" pitchFamily="34" charset="0"/>
                  <a:cs typeface="Arial" pitchFamily="34" charset="0"/>
                </a:rPr>
                <a:t>31</a:t>
              </a:r>
              <a:endParaRPr lang="th-TH" sz="1050" dirty="0">
                <a:latin typeface="Arial" pitchFamily="34" charset="0"/>
              </a:endParaRPr>
            </a:p>
          </p:txBody>
        </p:sp>
        <p:cxnSp>
          <p:nvCxnSpPr>
            <p:cNvPr id="25" name="ตัวเชื่อมต่อตรง 24"/>
            <p:cNvCxnSpPr/>
            <p:nvPr/>
          </p:nvCxnSpPr>
          <p:spPr>
            <a:xfrm rot="5400000" flipH="1" flipV="1">
              <a:off x="4499281" y="1858329"/>
              <a:ext cx="288000" cy="1906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ตัวเชื่อมต่อตรง 25"/>
            <p:cNvCxnSpPr/>
            <p:nvPr/>
          </p:nvCxnSpPr>
          <p:spPr>
            <a:xfrm rot="5400000" flipH="1" flipV="1">
              <a:off x="785615" y="1857535"/>
              <a:ext cx="288000" cy="1906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ตัวเชื่อมต่อตรง 26"/>
            <p:cNvCxnSpPr/>
            <p:nvPr/>
          </p:nvCxnSpPr>
          <p:spPr>
            <a:xfrm rot="5400000" flipH="1" flipV="1">
              <a:off x="8215167" y="1857535"/>
              <a:ext cx="288000" cy="1906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TextBox 27"/>
          <p:cNvSpPr txBox="1"/>
          <p:nvPr/>
        </p:nvSpPr>
        <p:spPr>
          <a:xfrm>
            <a:off x="857224" y="5357826"/>
            <a:ext cx="753924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Tahoma" pitchFamily="34" charset="0"/>
                <a:cs typeface="Tahoma" pitchFamily="34" charset="0"/>
              </a:rPr>
              <a:t>Destination IP address : </a:t>
            </a:r>
            <a:r>
              <a:rPr lang="en-US" sz="24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40  .   E9   .  BD   .   63</a:t>
            </a:r>
          </a:p>
          <a:p>
            <a:r>
              <a:rPr lang="en-US" sz="2400" dirty="0" smtClean="0">
                <a:latin typeface="Tahoma" pitchFamily="34" charset="0"/>
                <a:cs typeface="Tahoma" pitchFamily="34" charset="0"/>
              </a:rPr>
              <a:t>                                         </a:t>
            </a:r>
            <a:r>
              <a:rPr lang="en-US" sz="24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64 .  233  .  189 .   99</a:t>
            </a:r>
            <a:endParaRPr lang="th-TH" sz="2400" b="1" dirty="0">
              <a:solidFill>
                <a:srgbClr val="C00000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1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214282" y="1775191"/>
            <a:ext cx="8643998" cy="4625609"/>
          </a:xfrm>
        </p:spPr>
        <p:txBody>
          <a:bodyPr>
            <a:normAutofit/>
          </a:bodyPr>
          <a:lstStyle/>
          <a:p>
            <a:r>
              <a:rPr lang="th-TH" sz="2400" dirty="0" smtClean="0">
                <a:latin typeface="Verdana" pitchFamily="34" charset="0"/>
              </a:rPr>
              <a:t>จาก </a:t>
            </a:r>
            <a:r>
              <a:rPr lang="en-US" sz="2400" dirty="0" smtClean="0">
                <a:latin typeface="Verdana" pitchFamily="34" charset="0"/>
              </a:rPr>
              <a:t>Ethernet </a:t>
            </a:r>
            <a:r>
              <a:rPr lang="th-TH" sz="2400" dirty="0" smtClean="0">
                <a:latin typeface="Verdana" pitchFamily="34" charset="0"/>
              </a:rPr>
              <a:t>และ </a:t>
            </a:r>
            <a:r>
              <a:rPr lang="en-US" sz="2400" dirty="0" smtClean="0">
                <a:latin typeface="Verdana" pitchFamily="34" charset="0"/>
              </a:rPr>
              <a:t>IP datagram </a:t>
            </a:r>
            <a:r>
              <a:rPr lang="th-TH" sz="2400" dirty="0" smtClean="0">
                <a:latin typeface="Verdana" pitchFamily="34" charset="0"/>
              </a:rPr>
              <a:t>ต่อไปนี้จงหา</a:t>
            </a:r>
          </a:p>
          <a:p>
            <a:pPr lvl="1"/>
            <a:r>
              <a:rPr lang="en-US" sz="2400" dirty="0" smtClean="0">
                <a:latin typeface="Verdana" pitchFamily="34" charset="0"/>
              </a:rPr>
              <a:t>MAC address </a:t>
            </a:r>
            <a:r>
              <a:rPr lang="th-TH" sz="2400" dirty="0" smtClean="0">
                <a:latin typeface="Verdana" pitchFamily="34" charset="0"/>
              </a:rPr>
              <a:t>ของผู้ส่ง และ ผู้รับ</a:t>
            </a:r>
          </a:p>
          <a:p>
            <a:pPr lvl="1"/>
            <a:r>
              <a:rPr lang="th-TH" sz="2400" dirty="0" smtClean="0">
                <a:latin typeface="Verdana" pitchFamily="34" charset="0"/>
              </a:rPr>
              <a:t>ขนาดของข้อมูลที่</a:t>
            </a:r>
            <a:r>
              <a:rPr lang="en-US" sz="2400" dirty="0" smtClean="0">
                <a:latin typeface="Verdana" pitchFamily="34" charset="0"/>
              </a:rPr>
              <a:t> IP datagram </a:t>
            </a:r>
            <a:r>
              <a:rPr lang="th-TH" sz="2400" dirty="0" smtClean="0">
                <a:latin typeface="Verdana" pitchFamily="34" charset="0"/>
              </a:rPr>
              <a:t>จัดส่ง</a:t>
            </a:r>
          </a:p>
          <a:p>
            <a:pPr lvl="1"/>
            <a:r>
              <a:rPr lang="th-TH" sz="2400" dirty="0" smtClean="0">
                <a:latin typeface="Verdana" pitchFamily="34" charset="0"/>
              </a:rPr>
              <a:t>หมายเลข</a:t>
            </a:r>
            <a:r>
              <a:rPr lang="en-US" sz="2400" dirty="0" smtClean="0">
                <a:latin typeface="Verdana" pitchFamily="34" charset="0"/>
              </a:rPr>
              <a:t>(identification) </a:t>
            </a:r>
            <a:r>
              <a:rPr lang="th-TH" sz="2400" dirty="0" smtClean="0">
                <a:latin typeface="Verdana" pitchFamily="34" charset="0"/>
              </a:rPr>
              <a:t>ของ </a:t>
            </a:r>
            <a:r>
              <a:rPr lang="en-US" sz="2400" dirty="0" smtClean="0">
                <a:latin typeface="Verdana" pitchFamily="34" charset="0"/>
              </a:rPr>
              <a:t>IP datagram</a:t>
            </a:r>
          </a:p>
          <a:p>
            <a:pPr lvl="1"/>
            <a:r>
              <a:rPr lang="en-US" sz="2400" dirty="0" smtClean="0">
                <a:latin typeface="Verdana" pitchFamily="34" charset="0"/>
              </a:rPr>
              <a:t> protocol </a:t>
            </a:r>
            <a:r>
              <a:rPr lang="th-TH" sz="2400" dirty="0" smtClean="0">
                <a:latin typeface="Verdana" pitchFamily="34" charset="0"/>
              </a:rPr>
              <a:t>ของชั้น </a:t>
            </a:r>
            <a:r>
              <a:rPr lang="en-US" sz="2400" dirty="0" smtClean="0">
                <a:latin typeface="Verdana" pitchFamily="34" charset="0"/>
              </a:rPr>
              <a:t>transport </a:t>
            </a:r>
          </a:p>
          <a:p>
            <a:pPr lvl="1"/>
            <a:r>
              <a:rPr lang="en-US" sz="2400" dirty="0" smtClean="0">
                <a:latin typeface="Verdana" pitchFamily="34" charset="0"/>
              </a:rPr>
              <a:t>IP address </a:t>
            </a:r>
            <a:r>
              <a:rPr lang="th-TH" sz="2400" dirty="0" smtClean="0">
                <a:latin typeface="Verdana" pitchFamily="34" charset="0"/>
              </a:rPr>
              <a:t>ของผู้ส่งและผู้รับ</a:t>
            </a:r>
          </a:p>
          <a:p>
            <a:pPr lvl="1"/>
            <a:endParaRPr lang="th-TH" dirty="0" smtClean="0">
              <a:latin typeface="Verdana" pitchFamily="34" charset="0"/>
            </a:endParaRPr>
          </a:p>
          <a:p>
            <a:pPr lvl="1">
              <a:buNone/>
            </a:pPr>
            <a:r>
              <a:rPr lang="en-US" sz="2300" dirty="0" smtClean="0">
                <a:latin typeface="Verdana" pitchFamily="34" charset="0"/>
              </a:rPr>
              <a:t>00 1E 58 80 21 89 00 1D     E0 68 F3 CD 08 00 45 00</a:t>
            </a:r>
          </a:p>
          <a:p>
            <a:pPr lvl="1">
              <a:buNone/>
            </a:pPr>
            <a:r>
              <a:rPr lang="en-US" sz="2300" dirty="0" smtClean="0">
                <a:latin typeface="Verdana" pitchFamily="34" charset="0"/>
              </a:rPr>
              <a:t>00 30 97 97 40 00 80 06     A3 36 C0 A8 01 02 40 E9</a:t>
            </a:r>
          </a:p>
          <a:p>
            <a:pPr lvl="1">
              <a:buNone/>
            </a:pPr>
            <a:r>
              <a:rPr lang="en-US" sz="2300" dirty="0" smtClean="0">
                <a:latin typeface="Verdana" pitchFamily="34" charset="0"/>
              </a:rPr>
              <a:t>BD 66</a:t>
            </a:r>
            <a:endParaRPr lang="th-TH" sz="2300" dirty="0" smtClean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TCP/IP Reference Model</a:t>
            </a:r>
            <a:endParaRPr lang="th-TH" dirty="0"/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1214414" y="5214950"/>
            <a:ext cx="3786214" cy="107157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Network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</a:rPr>
              <a:t>Interface</a:t>
            </a:r>
            <a:endParaRPr lang="th-TH" sz="2400" b="1" dirty="0">
              <a:solidFill>
                <a:schemeClr val="tx1"/>
              </a:solidFill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1214414" y="4143380"/>
            <a:ext cx="3786214" cy="107157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Internetwork</a:t>
            </a:r>
            <a:endParaRPr lang="th-TH" sz="2800" b="1" dirty="0">
              <a:solidFill>
                <a:schemeClr val="tx1"/>
              </a:solidFill>
            </a:endParaRPr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1214414" y="3071810"/>
            <a:ext cx="3786214" cy="107157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Transport</a:t>
            </a:r>
            <a:endParaRPr lang="th-TH" sz="2400" b="1" dirty="0">
              <a:solidFill>
                <a:schemeClr val="tx1"/>
              </a:solidFill>
            </a:endParaRPr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1214414" y="2000240"/>
            <a:ext cx="3786214" cy="107157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Application</a:t>
            </a:r>
            <a:endParaRPr lang="th-TH" sz="2400" b="1" dirty="0">
              <a:solidFill>
                <a:schemeClr val="tx1"/>
              </a:solidFill>
            </a:endParaRPr>
          </a:p>
        </p:txBody>
      </p:sp>
      <p:sp>
        <p:nvSpPr>
          <p:cNvPr id="8" name="ลูกศรขวา 7"/>
          <p:cNvSpPr/>
          <p:nvPr/>
        </p:nvSpPr>
        <p:spPr>
          <a:xfrm>
            <a:off x="5286380" y="5500702"/>
            <a:ext cx="642942" cy="428628"/>
          </a:xfrm>
          <a:prstGeom prst="right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" name="ลูกศรขวา 8"/>
          <p:cNvSpPr/>
          <p:nvPr/>
        </p:nvSpPr>
        <p:spPr>
          <a:xfrm>
            <a:off x="5214942" y="4500570"/>
            <a:ext cx="642942" cy="428628"/>
          </a:xfrm>
          <a:prstGeom prst="right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0" name="ลูกศรขวา 9"/>
          <p:cNvSpPr/>
          <p:nvPr/>
        </p:nvSpPr>
        <p:spPr>
          <a:xfrm>
            <a:off x="5214942" y="3429000"/>
            <a:ext cx="642942" cy="428628"/>
          </a:xfrm>
          <a:prstGeom prst="right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1" name="ลูกศรขวา 10"/>
          <p:cNvSpPr/>
          <p:nvPr/>
        </p:nvSpPr>
        <p:spPr>
          <a:xfrm>
            <a:off x="5214942" y="2285992"/>
            <a:ext cx="642942" cy="428628"/>
          </a:xfrm>
          <a:prstGeom prst="right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2" name="TextBox 11"/>
          <p:cNvSpPr txBox="1"/>
          <p:nvPr/>
        </p:nvSpPr>
        <p:spPr>
          <a:xfrm>
            <a:off x="6072198" y="2285992"/>
            <a:ext cx="27155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Telnet, FTP, DNS, …</a:t>
            </a:r>
            <a:endParaRPr lang="th-TH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6143636" y="3429000"/>
            <a:ext cx="13928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TCP, UDP</a:t>
            </a:r>
            <a:endParaRPr lang="th-TH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6143636" y="4500570"/>
            <a:ext cx="4363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IP</a:t>
            </a:r>
            <a:endParaRPr lang="th-TH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6215074" y="5500702"/>
            <a:ext cx="13051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Ethernet</a:t>
            </a:r>
            <a:endParaRPr lang="th-TH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Port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ในชั้น 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transport </a:t>
            </a:r>
            <a:r>
              <a:rPr lang="th-TH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จะมี 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protocol </a:t>
            </a:r>
            <a:r>
              <a:rPr lang="th-TH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ที่สำคัญคือ</a:t>
            </a:r>
          </a:p>
          <a:p>
            <a:pPr lvl="1"/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TCP (Transmission Control Protocol) </a:t>
            </a:r>
            <a:r>
              <a:rPr lang="th-TH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และ</a:t>
            </a:r>
            <a:endParaRPr lang="en-US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/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UDP</a:t>
            </a:r>
            <a:r>
              <a:rPr lang="fr-FR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(User datagram Protocol)</a:t>
            </a:r>
          </a:p>
          <a:p>
            <a:pPr lvl="1">
              <a:buNone/>
            </a:pPr>
            <a:endParaRPr lang="en-US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fr-FR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TCP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/UDP </a:t>
            </a:r>
            <a:r>
              <a:rPr lang="th-TH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จะใช้ 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port </a:t>
            </a:r>
            <a:r>
              <a:rPr lang="th-TH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เป็นเหมือนตำแหน่งที่อยู่ในชั้น 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transport</a:t>
            </a:r>
          </a:p>
          <a:p>
            <a:pPr>
              <a:buNone/>
            </a:pPr>
            <a:endParaRPr lang="en-US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Port </a:t>
            </a:r>
            <a:r>
              <a:rPr lang="th-TH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จะเป็นจำนวนเต็มขนาด 16 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bits (1-65535)</a:t>
            </a:r>
          </a:p>
          <a:p>
            <a:endParaRPr lang="en-US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Port </a:t>
            </a:r>
            <a:r>
              <a:rPr lang="th-TH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หมายเลข 1 – 1023 ถูกสงวนไว้เพื่อบริการของระบบ เรียกว่า 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“well-known ports”</a:t>
            </a:r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 Address</a:t>
            </a:r>
            <a:endParaRPr lang="th-TH" dirty="0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idx="1"/>
          </p:nvPr>
        </p:nvSpPr>
        <p:spPr>
          <a:xfrm>
            <a:off x="428596" y="1357298"/>
            <a:ext cx="8229600" cy="4625609"/>
          </a:xfrm>
        </p:spPr>
        <p:txBody>
          <a:bodyPr/>
          <a:lstStyle/>
          <a:p>
            <a:r>
              <a:rPr lang="th-TH" dirty="0" smtClean="0"/>
              <a:t>สามารถดูหมายเลข </a:t>
            </a:r>
            <a:r>
              <a:rPr lang="en-US" dirty="0" smtClean="0"/>
              <a:t>MAC </a:t>
            </a:r>
            <a:r>
              <a:rPr lang="th-TH" dirty="0" smtClean="0"/>
              <a:t>ใน </a:t>
            </a:r>
            <a:r>
              <a:rPr lang="en-US" dirty="0" smtClean="0"/>
              <a:t>windows </a:t>
            </a:r>
            <a:r>
              <a:rPr lang="th-TH" dirty="0" smtClean="0"/>
              <a:t>ด้วยคำสั่ง </a:t>
            </a:r>
            <a:endParaRPr lang="en-US" dirty="0" smtClean="0"/>
          </a:p>
          <a:p>
            <a:pPr lvl="1"/>
            <a:r>
              <a:rPr lang="en-US" b="1" dirty="0" err="1" smtClean="0">
                <a:solidFill>
                  <a:srgbClr val="0070C0"/>
                </a:solidFill>
              </a:rPr>
              <a:t>ipconfig</a:t>
            </a:r>
            <a:r>
              <a:rPr lang="en-US" b="1" dirty="0" smtClean="0">
                <a:solidFill>
                  <a:srgbClr val="0070C0"/>
                </a:solidFill>
              </a:rPr>
              <a:t>   /all</a:t>
            </a:r>
            <a:endParaRPr lang="th-TH" b="1" dirty="0">
              <a:solidFill>
                <a:srgbClr val="0070C0"/>
              </a:solidFill>
              <a:latin typeface="Verdana" pitchFamily="34" charset="0"/>
            </a:endParaRPr>
          </a:p>
        </p:txBody>
      </p:sp>
      <p:pic>
        <p:nvPicPr>
          <p:cNvPr id="5" name="รูปภาพ 4" descr="untitled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10" y="2500306"/>
            <a:ext cx="8072494" cy="43383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Well-Known Ports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ตัวอย่างของ 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Port 1-1023 </a:t>
            </a:r>
            <a:r>
              <a:rPr lang="th-TH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ที่ถูกสงวนไว้เพื่อบริการต่างๆ เช่น</a:t>
            </a:r>
          </a:p>
          <a:p>
            <a:pPr lvl="1"/>
            <a:r>
              <a:rPr lang="en-US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Port 20,21 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 FTP (File Transfer Protocol)</a:t>
            </a:r>
          </a:p>
          <a:p>
            <a:pPr lvl="1"/>
            <a:r>
              <a:rPr lang="en-US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Port 23      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 Telnet</a:t>
            </a:r>
          </a:p>
          <a:p>
            <a:pPr lvl="1"/>
            <a:r>
              <a:rPr lang="en-US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Port 25      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 SMTP (Simple Mail Transfer Protocol)</a:t>
            </a:r>
          </a:p>
          <a:p>
            <a:pPr lvl="1"/>
            <a:r>
              <a:rPr lang="en-US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Port 53      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 Domain</a:t>
            </a:r>
          </a:p>
          <a:p>
            <a:pPr lvl="1"/>
            <a:r>
              <a:rPr lang="en-US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Port 80      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 HTTP (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HyperText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Transfer Protocol)</a:t>
            </a:r>
          </a:p>
          <a:p>
            <a:pPr lvl="1"/>
            <a:r>
              <a:rPr lang="en-US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Port 110     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 POP3 (Post Office Protocol version 3)</a:t>
            </a:r>
          </a:p>
          <a:p>
            <a:pPr lvl="1">
              <a:buNone/>
            </a:pPr>
            <a:endParaRPr lang="en-US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Well-known ports </a:t>
            </a:r>
            <a:r>
              <a:rPr lang="th-TH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ถูกกำหนดไว้ในไฟล์</a:t>
            </a:r>
          </a:p>
          <a:p>
            <a:pPr lvl="1"/>
            <a:r>
              <a:rPr lang="en-US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Windows   -&gt;  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C:\WINDOWS\system32\drivers\etc</a:t>
            </a:r>
          </a:p>
          <a:p>
            <a:pPr lvl="1"/>
            <a:r>
              <a:rPr lang="en-US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Linux         -&gt;  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/etc/service</a:t>
            </a:r>
            <a:endParaRPr lang="th-TH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/>
            <a:endParaRPr lang="en-US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/>
            <a:endParaRPr lang="en-US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: service file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1428728" y="1571613"/>
            <a:ext cx="7258072" cy="482918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400" dirty="0" smtClean="0"/>
              <a:t># Copyright (c) 1993-1999 Microsoft Corp.</a:t>
            </a:r>
          </a:p>
          <a:p>
            <a:pPr>
              <a:buNone/>
            </a:pPr>
            <a:r>
              <a:rPr lang="en-US" sz="1400" dirty="0" smtClean="0"/>
              <a:t>#</a:t>
            </a:r>
          </a:p>
          <a:p>
            <a:pPr>
              <a:buNone/>
            </a:pPr>
            <a:r>
              <a:rPr lang="en-US" sz="1400" dirty="0" smtClean="0"/>
              <a:t># This file contains port numbers for well-known services defined by IANA</a:t>
            </a:r>
          </a:p>
          <a:p>
            <a:pPr>
              <a:buNone/>
            </a:pPr>
            <a:r>
              <a:rPr lang="en-US" sz="1400" dirty="0" smtClean="0"/>
              <a:t>#</a:t>
            </a:r>
          </a:p>
          <a:p>
            <a:pPr>
              <a:buNone/>
            </a:pPr>
            <a:r>
              <a:rPr lang="en-US" sz="1400" dirty="0" smtClean="0"/>
              <a:t># Format:</a:t>
            </a:r>
          </a:p>
          <a:p>
            <a:pPr>
              <a:buNone/>
            </a:pPr>
            <a:r>
              <a:rPr lang="en-US" sz="1400" dirty="0" smtClean="0"/>
              <a:t>#</a:t>
            </a:r>
          </a:p>
          <a:p>
            <a:pPr>
              <a:buNone/>
            </a:pPr>
            <a:r>
              <a:rPr lang="en-US" sz="1400" dirty="0" smtClean="0"/>
              <a:t># &lt;service name&gt;  &lt;port number&gt;/&lt;protocol&gt;  [aliases...]   [#&lt;comment&gt;]</a:t>
            </a:r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r>
              <a:rPr lang="en-US" sz="1400" dirty="0" smtClean="0"/>
              <a:t>echo                7/</a:t>
            </a:r>
            <a:r>
              <a:rPr lang="en-US" sz="1400" dirty="0" err="1" smtClean="0"/>
              <a:t>tcp</a:t>
            </a:r>
            <a:endParaRPr lang="en-US" sz="1400" dirty="0" smtClean="0"/>
          </a:p>
          <a:p>
            <a:pPr>
              <a:buNone/>
            </a:pPr>
            <a:r>
              <a:rPr lang="en-US" sz="1400" dirty="0" smtClean="0"/>
              <a:t>echo                7/</a:t>
            </a:r>
            <a:r>
              <a:rPr lang="en-US" sz="1400" dirty="0" err="1" smtClean="0"/>
              <a:t>udp</a:t>
            </a:r>
            <a:endParaRPr lang="en-US" sz="1400" dirty="0" smtClean="0"/>
          </a:p>
          <a:p>
            <a:pPr>
              <a:buNone/>
            </a:pPr>
            <a:r>
              <a:rPr lang="en-US" sz="1400" dirty="0" smtClean="0"/>
              <a:t>discard             9/</a:t>
            </a:r>
            <a:r>
              <a:rPr lang="en-US" sz="1400" dirty="0" err="1" smtClean="0"/>
              <a:t>tcp</a:t>
            </a:r>
            <a:r>
              <a:rPr lang="en-US" sz="1400" dirty="0" smtClean="0"/>
              <a:t>    sink null</a:t>
            </a:r>
          </a:p>
          <a:p>
            <a:pPr>
              <a:buNone/>
            </a:pPr>
            <a:r>
              <a:rPr lang="en-US" sz="1400" dirty="0" smtClean="0"/>
              <a:t>discard             9/</a:t>
            </a:r>
            <a:r>
              <a:rPr lang="en-US" sz="1400" dirty="0" err="1" smtClean="0"/>
              <a:t>udp</a:t>
            </a:r>
            <a:r>
              <a:rPr lang="en-US" sz="1400" dirty="0" smtClean="0"/>
              <a:t>    sink null</a:t>
            </a:r>
          </a:p>
          <a:p>
            <a:pPr>
              <a:buNone/>
            </a:pPr>
            <a:r>
              <a:rPr lang="en-US" sz="1400" dirty="0" err="1" smtClean="0"/>
              <a:t>systat</a:t>
            </a:r>
            <a:r>
              <a:rPr lang="en-US" sz="1400" dirty="0" smtClean="0"/>
              <a:t>             11/</a:t>
            </a:r>
            <a:r>
              <a:rPr lang="en-US" sz="1400" dirty="0" err="1" smtClean="0"/>
              <a:t>tcp</a:t>
            </a:r>
            <a:r>
              <a:rPr lang="en-US" sz="1400" dirty="0" smtClean="0"/>
              <a:t>    users                  #Active users</a:t>
            </a:r>
          </a:p>
          <a:p>
            <a:pPr>
              <a:buNone/>
            </a:pPr>
            <a:r>
              <a:rPr lang="en-US" sz="1400" dirty="0" err="1" smtClean="0"/>
              <a:t>systat</a:t>
            </a:r>
            <a:r>
              <a:rPr lang="en-US" sz="1400" dirty="0" smtClean="0"/>
              <a:t>             11/</a:t>
            </a:r>
            <a:r>
              <a:rPr lang="en-US" sz="1400" dirty="0" err="1" smtClean="0"/>
              <a:t>tcp</a:t>
            </a:r>
            <a:r>
              <a:rPr lang="en-US" sz="1400" dirty="0" smtClean="0"/>
              <a:t>    users                  #Active users</a:t>
            </a:r>
          </a:p>
          <a:p>
            <a:pPr>
              <a:buNone/>
            </a:pPr>
            <a:r>
              <a:rPr lang="en-US" sz="1400" dirty="0" smtClean="0"/>
              <a:t>daytime            13/</a:t>
            </a:r>
            <a:r>
              <a:rPr lang="en-US" sz="1400" dirty="0" err="1" smtClean="0"/>
              <a:t>tcp</a:t>
            </a:r>
            <a:endParaRPr lang="en-US" sz="1400" dirty="0" smtClean="0"/>
          </a:p>
          <a:p>
            <a:pPr>
              <a:buNone/>
            </a:pPr>
            <a:r>
              <a:rPr lang="en-US" sz="1400" dirty="0" smtClean="0"/>
              <a:t>daytime            13/</a:t>
            </a:r>
            <a:r>
              <a:rPr lang="en-US" sz="1400" dirty="0" err="1" smtClean="0"/>
              <a:t>udp</a:t>
            </a:r>
            <a:endParaRPr lang="en-US" sz="1400" dirty="0" smtClean="0"/>
          </a:p>
          <a:p>
            <a:pPr>
              <a:buNone/>
            </a:pPr>
            <a:r>
              <a:rPr lang="en-US" sz="1400" dirty="0" err="1" smtClean="0"/>
              <a:t>qotd</a:t>
            </a:r>
            <a:r>
              <a:rPr lang="en-US" sz="1400" dirty="0" smtClean="0"/>
              <a:t>               17/</a:t>
            </a:r>
            <a:r>
              <a:rPr lang="en-US" sz="1400" dirty="0" err="1" smtClean="0"/>
              <a:t>tcp</a:t>
            </a:r>
            <a:r>
              <a:rPr lang="en-US" sz="1400" dirty="0" smtClean="0"/>
              <a:t>    quote                  #Quote of the day</a:t>
            </a:r>
          </a:p>
          <a:p>
            <a:pPr>
              <a:buNone/>
            </a:pPr>
            <a:r>
              <a:rPr lang="en-US" sz="1400" dirty="0" err="1" smtClean="0"/>
              <a:t>qotd</a:t>
            </a:r>
            <a:r>
              <a:rPr lang="en-US" sz="1400" dirty="0" smtClean="0"/>
              <a:t>               17/</a:t>
            </a:r>
            <a:r>
              <a:rPr lang="en-US" sz="1400" dirty="0" err="1" smtClean="0"/>
              <a:t>udp</a:t>
            </a:r>
            <a:r>
              <a:rPr lang="en-US" sz="1400" dirty="0" smtClean="0"/>
              <a:t>    quote                  #Quote of the day</a:t>
            </a:r>
          </a:p>
          <a:p>
            <a:pPr>
              <a:buNone/>
            </a:pPr>
            <a:r>
              <a:rPr lang="en-US" sz="1400" dirty="0" err="1" smtClean="0"/>
              <a:t>chargen</a:t>
            </a:r>
            <a:r>
              <a:rPr lang="en-US" sz="1400" dirty="0" smtClean="0"/>
              <a:t>            19/</a:t>
            </a:r>
            <a:r>
              <a:rPr lang="en-US" sz="1400" dirty="0" err="1" smtClean="0"/>
              <a:t>tcp</a:t>
            </a:r>
            <a:r>
              <a:rPr lang="en-US" sz="1400" dirty="0" smtClean="0"/>
              <a:t>    </a:t>
            </a:r>
            <a:r>
              <a:rPr lang="en-US" sz="1400" dirty="0" err="1" smtClean="0"/>
              <a:t>ttytst</a:t>
            </a:r>
            <a:r>
              <a:rPr lang="en-US" sz="1400" dirty="0" smtClean="0"/>
              <a:t> source          #Character generator</a:t>
            </a:r>
          </a:p>
          <a:p>
            <a:pPr>
              <a:buNone/>
            </a:pPr>
            <a:r>
              <a:rPr lang="en-US" sz="1400" dirty="0" err="1" smtClean="0"/>
              <a:t>chargen</a:t>
            </a:r>
            <a:r>
              <a:rPr lang="en-US" sz="1400" dirty="0" smtClean="0"/>
              <a:t>            19/</a:t>
            </a:r>
            <a:r>
              <a:rPr lang="en-US" sz="1400" dirty="0" err="1" smtClean="0"/>
              <a:t>udp</a:t>
            </a:r>
            <a:r>
              <a:rPr lang="en-US" sz="1400" dirty="0" smtClean="0"/>
              <a:t>    </a:t>
            </a:r>
            <a:r>
              <a:rPr lang="en-US" sz="1400" dirty="0" err="1" smtClean="0"/>
              <a:t>ttytst</a:t>
            </a:r>
            <a:r>
              <a:rPr lang="en-US" sz="1400" dirty="0" smtClean="0"/>
              <a:t> source          #Character generator</a:t>
            </a:r>
          </a:p>
          <a:p>
            <a:pPr>
              <a:buNone/>
            </a:pPr>
            <a:r>
              <a:rPr lang="en-US" sz="1400" dirty="0" smtClean="0"/>
              <a:t>ftp-data           20/</a:t>
            </a:r>
            <a:r>
              <a:rPr lang="en-US" sz="1400" dirty="0" err="1" smtClean="0"/>
              <a:t>tcp</a:t>
            </a:r>
            <a:r>
              <a:rPr lang="en-US" sz="1400" dirty="0" smtClean="0"/>
              <a:t>                           #FTP, data</a:t>
            </a:r>
          </a:p>
          <a:p>
            <a:pPr>
              <a:buNone/>
            </a:pPr>
            <a:r>
              <a:rPr lang="en-US" sz="1400" dirty="0" smtClean="0"/>
              <a:t>ftp                21/</a:t>
            </a:r>
            <a:r>
              <a:rPr lang="en-US" sz="1400" dirty="0" err="1" smtClean="0"/>
              <a:t>tcp</a:t>
            </a:r>
            <a:r>
              <a:rPr lang="en-US" sz="1400" dirty="0" smtClean="0"/>
              <a:t>                           #FTP. control</a:t>
            </a:r>
          </a:p>
          <a:p>
            <a:pPr>
              <a:buNone/>
            </a:pPr>
            <a:r>
              <a:rPr lang="en-US" sz="1400" dirty="0" smtClean="0"/>
              <a:t>………………………………..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Socket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Socket </a:t>
            </a:r>
            <a:r>
              <a:rPr lang="th-TH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หรือ </a:t>
            </a:r>
            <a:r>
              <a:rPr lang="en-US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Socket Address </a:t>
            </a:r>
            <a:r>
              <a:rPr lang="th-TH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หมายถึง คู่ของ 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IP address </a:t>
            </a:r>
            <a:r>
              <a:rPr lang="th-TH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และ หมายเลข 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port</a:t>
            </a:r>
            <a:endParaRPr lang="en-US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dirty="0" smtClean="0"/>
          </a:p>
          <a:p>
            <a:r>
              <a:rPr lang="fr-FR" dirty="0" smtClean="0"/>
              <a:t>TCP </a:t>
            </a:r>
            <a:r>
              <a:rPr lang="th-TH" dirty="0" smtClean="0"/>
              <a:t>และ </a:t>
            </a:r>
            <a:r>
              <a:rPr lang="en-US" dirty="0" smtClean="0"/>
              <a:t>UDP </a:t>
            </a:r>
            <a:r>
              <a:rPr lang="th-TH" dirty="0" smtClean="0"/>
              <a:t>จะอาศัย </a:t>
            </a:r>
            <a:r>
              <a:rPr lang="en-US" dirty="0" smtClean="0"/>
              <a:t>socket </a:t>
            </a:r>
            <a:r>
              <a:rPr lang="th-TH" dirty="0" smtClean="0"/>
              <a:t>เป็นตัวแยกแยะ </a:t>
            </a:r>
            <a:r>
              <a:rPr lang="en-US" dirty="0" smtClean="0"/>
              <a:t>process </a:t>
            </a:r>
            <a:r>
              <a:rPr lang="th-TH" dirty="0" smtClean="0"/>
              <a:t>ต้นทางและปลายทางที่ติดต่อกัน จากหลัก</a:t>
            </a:r>
          </a:p>
          <a:p>
            <a:pPr lvl="1"/>
            <a:r>
              <a:rPr lang="en-US" dirty="0" smtClean="0"/>
              <a:t>IP </a:t>
            </a:r>
            <a:r>
              <a:rPr lang="th-TH" dirty="0" smtClean="0"/>
              <a:t>ของแต่ละเครื่องไม่ซ้ำกัน</a:t>
            </a:r>
          </a:p>
          <a:p>
            <a:pPr lvl="1"/>
            <a:r>
              <a:rPr lang="th-TH" dirty="0" smtClean="0"/>
              <a:t>หมายเลข </a:t>
            </a:r>
            <a:r>
              <a:rPr lang="en-US" dirty="0" smtClean="0"/>
              <a:t>Port </a:t>
            </a:r>
            <a:r>
              <a:rPr lang="th-TH" dirty="0" smtClean="0"/>
              <a:t>ในเครื่องเดียวกันที่ให้บริการต่างกันจะไม่ซ้ำกัน</a:t>
            </a:r>
          </a:p>
          <a:p>
            <a:pPr lvl="1"/>
            <a:endParaRPr lang="th-TH" dirty="0" smtClean="0"/>
          </a:p>
          <a:p>
            <a:r>
              <a:rPr lang="en-US" dirty="0" smtClean="0"/>
              <a:t>Socket </a:t>
            </a:r>
            <a:r>
              <a:rPr lang="th-TH" dirty="0" smtClean="0"/>
              <a:t>มีความสำคัญในการเขียน </a:t>
            </a:r>
            <a:r>
              <a:rPr lang="en-US" dirty="0" smtClean="0"/>
              <a:t>application </a:t>
            </a:r>
            <a:r>
              <a:rPr lang="th-TH" dirty="0" smtClean="0"/>
              <a:t>ในระบบ </a:t>
            </a:r>
            <a:r>
              <a:rPr lang="en-US" dirty="0" smtClean="0"/>
              <a:t>network</a:t>
            </a:r>
            <a:endParaRPr lang="th-TH" dirty="0" smtClean="0"/>
          </a:p>
          <a:p>
            <a:pPr lvl="1"/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UDP (User Datagram Protocol)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3200" dirty="0" smtClean="0"/>
              <a:t>UDP (User Datagram Protocol)</a:t>
            </a:r>
          </a:p>
          <a:p>
            <a:pPr lvl="1"/>
            <a:r>
              <a:rPr lang="en-US" sz="3200" dirty="0" smtClean="0"/>
              <a:t>UDP </a:t>
            </a:r>
            <a:r>
              <a:rPr lang="th-TH" sz="3200" dirty="0" smtClean="0"/>
              <a:t>ให้บริการแบบ </a:t>
            </a:r>
            <a:r>
              <a:rPr lang="en-US" sz="3200" b="1" i="1" dirty="0" smtClean="0">
                <a:solidFill>
                  <a:schemeClr val="accent6">
                    <a:lumMod val="75000"/>
                  </a:schemeClr>
                </a:solidFill>
              </a:rPr>
              <a:t>connectionless</a:t>
            </a:r>
          </a:p>
          <a:p>
            <a:pPr lvl="2"/>
            <a:r>
              <a:rPr lang="th-TH" sz="3200" dirty="0" smtClean="0"/>
              <a:t>ไม่มีการสถาปนาการเชื่อมต่อระหว่างต้นทางและปลายทาง</a:t>
            </a:r>
          </a:p>
          <a:p>
            <a:pPr lvl="2"/>
            <a:r>
              <a:rPr lang="en-US" sz="3200" dirty="0" smtClean="0"/>
              <a:t>UDP </a:t>
            </a:r>
            <a:r>
              <a:rPr lang="th-TH" sz="3200" dirty="0" smtClean="0"/>
              <a:t>ไม่สนใจว่าเครื่องปลายทางจะอยู่ในสถานะพร้อมรับข้อมูล หรือ พร้อมจะติดต่อหรือไม่</a:t>
            </a:r>
          </a:p>
          <a:p>
            <a:pPr lvl="2">
              <a:buNone/>
            </a:pPr>
            <a:endParaRPr lang="th-TH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UDP (User Datagram Protocol)</a:t>
            </a:r>
            <a:endParaRPr lang="th-TH" dirty="0"/>
          </a:p>
        </p:txBody>
      </p:sp>
      <p:grpSp>
        <p:nvGrpSpPr>
          <p:cNvPr id="4" name="กลุ่ม 3"/>
          <p:cNvGrpSpPr/>
          <p:nvPr/>
        </p:nvGrpSpPr>
        <p:grpSpPr>
          <a:xfrm>
            <a:off x="928662" y="1571612"/>
            <a:ext cx="7442070" cy="2428892"/>
            <a:chOff x="928662" y="1643050"/>
            <a:chExt cx="7442070" cy="2428892"/>
          </a:xfrm>
        </p:grpSpPr>
        <p:sp>
          <p:nvSpPr>
            <p:cNvPr id="7" name="สี่เหลี่ยมผืนผ้า 6"/>
            <p:cNvSpPr/>
            <p:nvPr/>
          </p:nvSpPr>
          <p:spPr>
            <a:xfrm>
              <a:off x="928662" y="2000240"/>
              <a:ext cx="3714776" cy="42862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Source port</a:t>
              </a:r>
              <a:endParaRPr lang="th-TH" b="1" dirty="0">
                <a:solidFill>
                  <a:schemeClr val="tx1"/>
                </a:solidFill>
              </a:endParaRPr>
            </a:p>
          </p:txBody>
        </p:sp>
        <p:sp>
          <p:nvSpPr>
            <p:cNvPr id="8" name="สี่เหลี่ยมผืนผ้า 7"/>
            <p:cNvSpPr/>
            <p:nvPr/>
          </p:nvSpPr>
          <p:spPr>
            <a:xfrm>
              <a:off x="4643438" y="2000240"/>
              <a:ext cx="3714776" cy="42862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Destination port</a:t>
              </a:r>
              <a:endParaRPr lang="th-TH" b="1" dirty="0">
                <a:solidFill>
                  <a:schemeClr val="tx1"/>
                </a:solidFill>
              </a:endParaRPr>
            </a:p>
          </p:txBody>
        </p:sp>
        <p:sp>
          <p:nvSpPr>
            <p:cNvPr id="9" name="สี่เหลี่ยมผืนผ้า 8"/>
            <p:cNvSpPr/>
            <p:nvPr/>
          </p:nvSpPr>
          <p:spPr>
            <a:xfrm>
              <a:off x="928662" y="2428868"/>
              <a:ext cx="3714776" cy="42862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Length</a:t>
              </a:r>
              <a:endParaRPr lang="th-TH" b="1" dirty="0">
                <a:solidFill>
                  <a:schemeClr val="tx1"/>
                </a:solidFill>
              </a:endParaRPr>
            </a:p>
          </p:txBody>
        </p:sp>
        <p:sp>
          <p:nvSpPr>
            <p:cNvPr id="11" name="สี่เหลี่ยมผืนผ้า 10"/>
            <p:cNvSpPr/>
            <p:nvPr/>
          </p:nvSpPr>
          <p:spPr>
            <a:xfrm>
              <a:off x="4643438" y="2428868"/>
              <a:ext cx="3714776" cy="42862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Checksum</a:t>
              </a:r>
              <a:endParaRPr lang="th-TH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สี่เหลี่ยมผืนผ้า 17"/>
            <p:cNvSpPr/>
            <p:nvPr/>
          </p:nvSpPr>
          <p:spPr>
            <a:xfrm>
              <a:off x="928662" y="2857496"/>
              <a:ext cx="7429552" cy="1214446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Data</a:t>
              </a:r>
              <a:endParaRPr lang="th-TH" b="1" dirty="0">
                <a:solidFill>
                  <a:schemeClr val="tx1"/>
                </a:solidFill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928662" y="1643050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Arial" pitchFamily="34" charset="0"/>
                  <a:cs typeface="Arial" pitchFamily="34" charset="0"/>
                </a:rPr>
                <a:t>0</a:t>
              </a:r>
              <a:endParaRPr lang="th-TH" dirty="0">
                <a:latin typeface="Arial" pitchFamily="34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214810" y="1643050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Arial" pitchFamily="34" charset="0"/>
                  <a:cs typeface="Arial" pitchFamily="34" charset="0"/>
                </a:rPr>
                <a:t>15</a:t>
              </a:r>
              <a:endParaRPr lang="th-TH" dirty="0">
                <a:latin typeface="Arial" pitchFamily="34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572000" y="1643050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Arial" pitchFamily="34" charset="0"/>
                  <a:cs typeface="Arial" pitchFamily="34" charset="0"/>
                </a:rPr>
                <a:t>16</a:t>
              </a:r>
              <a:endParaRPr lang="th-TH" dirty="0">
                <a:latin typeface="Arial" pitchFamily="34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7929586" y="1643050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Arial" pitchFamily="34" charset="0"/>
                  <a:cs typeface="Arial" pitchFamily="34" charset="0"/>
                </a:rPr>
                <a:t>31</a:t>
              </a:r>
              <a:endParaRPr lang="th-TH" dirty="0">
                <a:latin typeface="Arial" pitchFamily="34" charset="0"/>
              </a:endParaRPr>
            </a:p>
          </p:txBody>
        </p:sp>
        <p:cxnSp>
          <p:nvCxnSpPr>
            <p:cNvPr id="24" name="ตัวเชื่อมต่อตรง 23"/>
            <p:cNvCxnSpPr/>
            <p:nvPr/>
          </p:nvCxnSpPr>
          <p:spPr>
            <a:xfrm rot="5400000" flipH="1" flipV="1">
              <a:off x="4499281" y="1858329"/>
              <a:ext cx="288000" cy="1906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ตัวเชื่อมต่อตรง 24"/>
            <p:cNvCxnSpPr/>
            <p:nvPr/>
          </p:nvCxnSpPr>
          <p:spPr>
            <a:xfrm rot="5400000" flipH="1" flipV="1">
              <a:off x="785615" y="1857535"/>
              <a:ext cx="288000" cy="1906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ตัวเชื่อมต่อตรง 25"/>
            <p:cNvCxnSpPr/>
            <p:nvPr/>
          </p:nvCxnSpPr>
          <p:spPr>
            <a:xfrm rot="5400000" flipH="1" flipV="1">
              <a:off x="8215167" y="1857535"/>
              <a:ext cx="288000" cy="1906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extBox 26"/>
          <p:cNvSpPr txBox="1"/>
          <p:nvPr/>
        </p:nvSpPr>
        <p:spPr>
          <a:xfrm>
            <a:off x="714348" y="4357694"/>
            <a:ext cx="816601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Source port : </a:t>
            </a:r>
            <a:r>
              <a:rPr lang="th-TH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หมายเลข 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port </a:t>
            </a:r>
            <a:r>
              <a:rPr lang="th-TH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ของผู้ส่ง</a:t>
            </a:r>
          </a:p>
          <a:p>
            <a:pPr>
              <a:buFont typeface="Wingdings" pitchFamily="2" charset="2"/>
              <a:buChar char="§"/>
            </a:pPr>
            <a:r>
              <a:rPr lang="en-US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Destination port : </a:t>
            </a:r>
            <a:r>
              <a:rPr lang="th-TH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หมายเลข 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port </a:t>
            </a:r>
            <a:r>
              <a:rPr lang="th-TH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ของผู้รับ</a:t>
            </a:r>
            <a:endParaRPr lang="en-US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Length : </a:t>
            </a:r>
            <a:r>
              <a:rPr lang="th-TH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บอกความยาวของ ข้อมูล 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+ UDP header</a:t>
            </a:r>
          </a:p>
          <a:p>
            <a:pPr>
              <a:buFont typeface="Wingdings" pitchFamily="2" charset="2"/>
              <a:buChar char="§"/>
            </a:pPr>
            <a:r>
              <a:rPr lang="en-US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Checksum : </a:t>
            </a:r>
            <a:r>
              <a:rPr lang="th-TH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ตรวจสอบถูกต้องของ ข้อมูล 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+ UDP header</a:t>
            </a:r>
            <a:endParaRPr lang="th-TH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UDP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UDP header </a:t>
            </a:r>
            <a:r>
              <a:rPr lang="th-TH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มีขนาดแค่ 8 </a:t>
            </a: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bytes </a:t>
            </a:r>
            <a:r>
              <a:rPr lang="th-TH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เท่านั้น</a:t>
            </a:r>
          </a:p>
          <a:p>
            <a:pPr>
              <a:buNone/>
            </a:pPr>
            <a:endParaRPr lang="th-TH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th-TH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เป็น </a:t>
            </a: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protocol </a:t>
            </a:r>
            <a:r>
              <a:rPr lang="th-TH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ที่เรียบง่าย มีเพียง</a:t>
            </a:r>
          </a:p>
          <a:p>
            <a:pPr lvl="1"/>
            <a:r>
              <a:rPr lang="th-TH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หมายเลข 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port </a:t>
            </a:r>
            <a:r>
              <a:rPr lang="th-TH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ของผู้รับ และ ผู้ส่ง</a:t>
            </a:r>
          </a:p>
          <a:p>
            <a:pPr lvl="1"/>
            <a:r>
              <a:rPr lang="th-TH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ขนาดของข้อมูล 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+ header</a:t>
            </a:r>
          </a:p>
          <a:p>
            <a:pPr lvl="1"/>
            <a:r>
              <a:rPr lang="th-TH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และ 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checksum </a:t>
            </a:r>
            <a:r>
              <a:rPr lang="th-TH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เพื่อตรวจสอบความถูกต้องของข้อมูล</a:t>
            </a:r>
          </a:p>
          <a:p>
            <a:pPr lvl="1">
              <a:buNone/>
            </a:pPr>
            <a:endParaRPr lang="th-TH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th-TH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ไม่มีการรับรองว่า ข้อมูลจะไปถึงผู้รับหรือไม่</a:t>
            </a:r>
          </a:p>
          <a:p>
            <a:pPr>
              <a:buNone/>
            </a:pPr>
            <a:endParaRPr lang="th-TH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th-TH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เมื่อข้อมูลสูญหาย จะเป็นหน้าที่ของโปรแกรมเมอร์ที่พัฒนาโปรแกรมต้องทำการตรวจสอบ ด้วยตัวเอง</a:t>
            </a:r>
          </a:p>
          <a:p>
            <a:pPr lvl="1"/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ตัวอย่าง </a:t>
            </a:r>
            <a:r>
              <a:rPr lang="en-US" dirty="0" smtClean="0"/>
              <a:t>port </a:t>
            </a:r>
            <a:r>
              <a:rPr lang="th-TH" dirty="0" smtClean="0"/>
              <a:t>ที่ใช้</a:t>
            </a:r>
            <a:r>
              <a:rPr lang="en-US" dirty="0" smtClean="0"/>
              <a:t> UDP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/>
              <a:t>Echo		port  7	</a:t>
            </a:r>
            <a:r>
              <a:rPr lang="th-TH" dirty="0" smtClean="0"/>
              <a:t>สะท้อน </a:t>
            </a:r>
            <a:r>
              <a:rPr lang="en-US" dirty="0" smtClean="0"/>
              <a:t>datagram </a:t>
            </a:r>
            <a:r>
              <a:rPr lang="th-TH" dirty="0" smtClean="0"/>
              <a:t>กลับ</a:t>
            </a:r>
            <a:endParaRPr lang="en-US" dirty="0" smtClean="0"/>
          </a:p>
          <a:p>
            <a:pPr lvl="1"/>
            <a:r>
              <a:rPr lang="en-US" dirty="0" smtClean="0"/>
              <a:t>Discard	port 9		</a:t>
            </a:r>
            <a:r>
              <a:rPr lang="th-TH" dirty="0" smtClean="0"/>
              <a:t>กำจัด </a:t>
            </a:r>
            <a:r>
              <a:rPr lang="en-US" dirty="0" smtClean="0"/>
              <a:t>datagram </a:t>
            </a:r>
            <a:endParaRPr lang="fr-FR" dirty="0" smtClean="0"/>
          </a:p>
          <a:p>
            <a:pPr lvl="1"/>
            <a:r>
              <a:rPr lang="fr-FR" dirty="0" err="1" smtClean="0"/>
              <a:t>Daytime</a:t>
            </a:r>
            <a:r>
              <a:rPr lang="fr-FR" dirty="0" smtClean="0"/>
              <a:t>	port 13	</a:t>
            </a:r>
            <a:r>
              <a:rPr lang="th-TH" dirty="0" smtClean="0"/>
              <a:t>รายงานเวลาของ</a:t>
            </a:r>
            <a:r>
              <a:rPr lang="th-TH" dirty="0" err="1" smtClean="0"/>
              <a:t>เคริ่</a:t>
            </a:r>
            <a:r>
              <a:rPr lang="th-TH" dirty="0" smtClean="0"/>
              <a:t>อง</a:t>
            </a:r>
          </a:p>
          <a:p>
            <a:pPr lvl="1"/>
            <a:r>
              <a:rPr lang="en-US" dirty="0" smtClean="0"/>
              <a:t>Domain	port 53	</a:t>
            </a:r>
            <a:r>
              <a:rPr lang="th-TH" dirty="0" smtClean="0"/>
              <a:t>บริการระบบโดเมน</a:t>
            </a:r>
          </a:p>
          <a:p>
            <a:pPr lvl="1"/>
            <a:r>
              <a:rPr lang="en-US" dirty="0" err="1" smtClean="0"/>
              <a:t>Ntp</a:t>
            </a:r>
            <a:r>
              <a:rPr lang="en-US" dirty="0" smtClean="0"/>
              <a:t>		port 123	</a:t>
            </a:r>
            <a:r>
              <a:rPr lang="th-TH" dirty="0" smtClean="0"/>
              <a:t>เข้าจังหวะวันเวลาเครื่องในเครื่องข่าย</a:t>
            </a:r>
          </a:p>
          <a:p>
            <a:pPr lvl="1"/>
            <a:r>
              <a:rPr lang="en-US" dirty="0" err="1" smtClean="0"/>
              <a:t>Snmp</a:t>
            </a:r>
            <a:r>
              <a:rPr lang="en-US" dirty="0" smtClean="0"/>
              <a:t>		port 161</a:t>
            </a:r>
            <a:r>
              <a:rPr lang="fr-FR" dirty="0" smtClean="0"/>
              <a:t>	</a:t>
            </a:r>
            <a:r>
              <a:rPr lang="th-TH" dirty="0" smtClean="0"/>
              <a:t>บริการจัดการเครือข่าย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2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None/>
            </a:pPr>
            <a:r>
              <a:rPr lang="th-TH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		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00 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1E 58 80 21 89 00 1D   </a:t>
            </a:r>
            <a:endParaRPr lang="it-IT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>
              <a:buNone/>
            </a:pPr>
            <a:r>
              <a:rPr lang="th-TH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		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E0 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68 F3 CD 08 00 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45 00 </a:t>
            </a:r>
          </a:p>
          <a:p>
            <a:pPr lvl="1">
              <a:buNone/>
            </a:pPr>
            <a:r>
              <a:rPr lang="th-TH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		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00 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3B C3 E9 00 00 80 11   </a:t>
            </a:r>
            <a:endParaRPr lang="it-IT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>
              <a:buNone/>
            </a:pPr>
            <a:r>
              <a:rPr lang="th-TH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		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F3 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74 C0 A8 01 02 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C0 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A8 </a:t>
            </a:r>
            <a:endParaRPr lang="it-IT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>
              <a:buNone/>
            </a:pPr>
            <a:r>
              <a:rPr lang="th-TH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		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01 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01 07 D5 00 35 00 27   </a:t>
            </a:r>
            <a:endParaRPr lang="it-IT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>
              <a:buNone/>
            </a:pPr>
            <a:r>
              <a:rPr lang="th-TH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		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AD 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2F </a:t>
            </a:r>
            <a:endParaRPr lang="it-IT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fr-FR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th-TH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ข้อมูลข้างต้นคือจับสัญญาณข้อมูลตั้งแต่ชั้น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datalink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h-TH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จนถึงชั้น 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transport </a:t>
            </a:r>
            <a:r>
              <a:rPr lang="th-TH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จงอธิบายว่ารายละเอียดว่าทราบอะไรบ้างจากข้อมูลนี้</a:t>
            </a:r>
            <a:endParaRPr lang="th-TH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Ethernet Header</a:t>
            </a:r>
            <a:endParaRPr lang="th-TH" dirty="0"/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1643042" y="1928802"/>
            <a:ext cx="1428760" cy="8572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Preamble</a:t>
            </a:r>
            <a:endParaRPr lang="th-TH" sz="2000" b="1" dirty="0">
              <a:solidFill>
                <a:schemeClr val="tx1"/>
              </a:solidFill>
            </a:endParaRPr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3071802" y="1928802"/>
            <a:ext cx="1428760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solidFill>
                  <a:schemeClr val="tx1"/>
                </a:solidFill>
              </a:rPr>
              <a:t>Dst</a:t>
            </a:r>
            <a:r>
              <a:rPr lang="en-US" sz="2000" b="1" dirty="0" smtClean="0">
                <a:solidFill>
                  <a:schemeClr val="tx1"/>
                </a:solidFill>
              </a:rPr>
              <a:t> MAC</a:t>
            </a:r>
            <a:endParaRPr lang="th-TH" sz="2000" b="1" dirty="0">
              <a:solidFill>
                <a:schemeClr val="tx1"/>
              </a:solidFill>
            </a:endParaRPr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4500562" y="1928802"/>
            <a:ext cx="1428760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solidFill>
                  <a:schemeClr val="tx1"/>
                </a:solidFill>
              </a:rPr>
              <a:t>Src</a:t>
            </a:r>
            <a:r>
              <a:rPr lang="en-US" sz="2000" b="1" dirty="0" smtClean="0">
                <a:solidFill>
                  <a:schemeClr val="tx1"/>
                </a:solidFill>
              </a:rPr>
              <a:t> MAC</a:t>
            </a:r>
            <a:endParaRPr lang="th-TH" sz="2000" b="1" dirty="0">
              <a:solidFill>
                <a:schemeClr val="tx1"/>
              </a:solidFill>
            </a:endParaRPr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5929322" y="1928802"/>
            <a:ext cx="1428760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Type</a:t>
            </a:r>
            <a:endParaRPr lang="th-TH" sz="2000" b="1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1472" y="2928934"/>
            <a:ext cx="807249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400" b="1" dirty="0" smtClean="0">
                <a:latin typeface="Verdana" pitchFamily="34" charset="0"/>
              </a:rPr>
              <a:t>Preamble</a:t>
            </a:r>
            <a:r>
              <a:rPr lang="en-US" sz="2400" dirty="0" smtClean="0">
                <a:latin typeface="Verdana" pitchFamily="34" charset="0"/>
              </a:rPr>
              <a:t>  (8 bytes)</a:t>
            </a:r>
          </a:p>
          <a:p>
            <a:pPr>
              <a:buFont typeface="Wingdings" pitchFamily="2" charset="2"/>
              <a:buChar char="§"/>
            </a:pPr>
            <a:r>
              <a:rPr lang="en-US" sz="2400" b="1" dirty="0" err="1" smtClean="0">
                <a:latin typeface="Verdana" pitchFamily="34" charset="0"/>
              </a:rPr>
              <a:t>Dst</a:t>
            </a:r>
            <a:r>
              <a:rPr lang="en-US" sz="2400" b="1" dirty="0" smtClean="0">
                <a:latin typeface="Verdana" pitchFamily="34" charset="0"/>
              </a:rPr>
              <a:t> MAC : </a:t>
            </a:r>
            <a:r>
              <a:rPr lang="en-US" sz="2400" dirty="0" smtClean="0">
                <a:latin typeface="Verdana" pitchFamily="34" charset="0"/>
              </a:rPr>
              <a:t>MAC address </a:t>
            </a:r>
            <a:r>
              <a:rPr lang="th-TH" sz="2400" dirty="0" smtClean="0">
                <a:latin typeface="Verdana" pitchFamily="34" charset="0"/>
              </a:rPr>
              <a:t>ของเครื่องปลายทาง </a:t>
            </a:r>
            <a:r>
              <a:rPr lang="en-US" sz="2400" dirty="0" smtClean="0">
                <a:latin typeface="Verdana" pitchFamily="34" charset="0"/>
              </a:rPr>
              <a:t>(6 bytes)</a:t>
            </a:r>
          </a:p>
          <a:p>
            <a:pPr>
              <a:buFont typeface="Wingdings" pitchFamily="2" charset="2"/>
              <a:buChar char="§"/>
            </a:pPr>
            <a:r>
              <a:rPr lang="en-US" sz="2400" b="1" dirty="0" err="1" smtClean="0">
                <a:latin typeface="Verdana" pitchFamily="34" charset="0"/>
              </a:rPr>
              <a:t>Src</a:t>
            </a:r>
            <a:r>
              <a:rPr lang="en-US" sz="2400" b="1" dirty="0" smtClean="0">
                <a:latin typeface="Verdana" pitchFamily="34" charset="0"/>
              </a:rPr>
              <a:t> MAC : </a:t>
            </a:r>
            <a:r>
              <a:rPr lang="en-US" sz="2400" dirty="0" smtClean="0">
                <a:latin typeface="Verdana" pitchFamily="34" charset="0"/>
              </a:rPr>
              <a:t>MAC address </a:t>
            </a:r>
            <a:r>
              <a:rPr lang="th-TH" sz="2400" dirty="0" smtClean="0">
                <a:latin typeface="Verdana" pitchFamily="34" charset="0"/>
              </a:rPr>
              <a:t>ของเครื่องต้นทาง </a:t>
            </a:r>
            <a:r>
              <a:rPr lang="en-US" sz="2400" dirty="0" smtClean="0">
                <a:latin typeface="Verdana" pitchFamily="34" charset="0"/>
              </a:rPr>
              <a:t>(6 bytes)</a:t>
            </a:r>
          </a:p>
          <a:p>
            <a:pPr>
              <a:buFont typeface="Wingdings" pitchFamily="2" charset="2"/>
              <a:buChar char="§"/>
            </a:pPr>
            <a:r>
              <a:rPr lang="en-US" sz="2400" b="1" dirty="0" smtClean="0">
                <a:latin typeface="Verdana" pitchFamily="34" charset="0"/>
              </a:rPr>
              <a:t>Type</a:t>
            </a:r>
            <a:r>
              <a:rPr lang="en-US" sz="2400" dirty="0" smtClean="0">
                <a:latin typeface="Verdana" pitchFamily="34" charset="0"/>
              </a:rPr>
              <a:t> (2 bytes) : </a:t>
            </a:r>
            <a:r>
              <a:rPr lang="th-TH" sz="2400" dirty="0" smtClean="0">
                <a:latin typeface="Verdana" pitchFamily="34" charset="0"/>
              </a:rPr>
              <a:t>ใช้บอก </a:t>
            </a:r>
            <a:r>
              <a:rPr lang="en-US" sz="2400" dirty="0" smtClean="0">
                <a:latin typeface="Verdana" pitchFamily="34" charset="0"/>
              </a:rPr>
              <a:t>protocol </a:t>
            </a:r>
            <a:r>
              <a:rPr lang="th-TH" sz="2400" dirty="0" smtClean="0">
                <a:latin typeface="Verdana" pitchFamily="34" charset="0"/>
              </a:rPr>
              <a:t>ของชั้น </a:t>
            </a:r>
            <a:r>
              <a:rPr lang="en-US" sz="2400" dirty="0" smtClean="0">
                <a:latin typeface="Verdana" pitchFamily="34" charset="0"/>
              </a:rPr>
              <a:t>network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>
                <a:latin typeface="Verdana" pitchFamily="34" charset="0"/>
              </a:rPr>
              <a:t>0x0800 Internet Protocol, Version 4 (</a:t>
            </a:r>
            <a:r>
              <a:rPr lang="en-US" sz="2400" dirty="0" smtClean="0">
                <a:latin typeface="Verdana" pitchFamily="34" charset="0"/>
                <a:hlinkClick r:id="rId2" tooltip="IPv4"/>
              </a:rPr>
              <a:t>IPv4</a:t>
            </a:r>
            <a:r>
              <a:rPr lang="en-US" sz="2400" dirty="0" smtClean="0">
                <a:latin typeface="Verdana" pitchFamily="34" charset="0"/>
              </a:rPr>
              <a:t>)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>
                <a:latin typeface="Verdana" pitchFamily="34" charset="0"/>
              </a:rPr>
              <a:t>0x0806 Address Resolution Protocol (</a:t>
            </a:r>
            <a:r>
              <a:rPr lang="en-US" sz="2400" dirty="0" smtClean="0">
                <a:latin typeface="Verdana" pitchFamily="34" charset="0"/>
                <a:hlinkClick r:id="rId3" tooltip="Address Resolution Protocol"/>
              </a:rPr>
              <a:t>ARP</a:t>
            </a:r>
            <a:r>
              <a:rPr lang="en-US" sz="2400" dirty="0" smtClean="0">
                <a:latin typeface="Verdana" pitchFamily="34" charset="0"/>
              </a:rPr>
              <a:t>) 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>
                <a:latin typeface="Verdana" pitchFamily="34" charset="0"/>
              </a:rPr>
              <a:t>0x8035 Reverse Address Resolution Protocol (</a:t>
            </a:r>
            <a:r>
              <a:rPr lang="en-US" sz="2400" dirty="0" smtClean="0">
                <a:latin typeface="Verdana" pitchFamily="34" charset="0"/>
                <a:hlinkClick r:id="rId4" tooltip="RARP"/>
              </a:rPr>
              <a:t>RARP</a:t>
            </a:r>
            <a:r>
              <a:rPr lang="en-US" sz="2400" dirty="0" smtClean="0">
                <a:latin typeface="Verdana" pitchFamily="34" charset="0"/>
              </a:rPr>
              <a:t>)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>
                <a:latin typeface="Verdana" pitchFamily="34" charset="0"/>
              </a:rPr>
              <a:t>0x8137 Novell </a:t>
            </a:r>
            <a:r>
              <a:rPr lang="en-US" sz="2400" dirty="0" smtClean="0">
                <a:latin typeface="Verdana" pitchFamily="34" charset="0"/>
                <a:hlinkClick r:id="rId5" tooltip="IPX"/>
              </a:rPr>
              <a:t>IPX</a:t>
            </a:r>
            <a:r>
              <a:rPr lang="en-US" sz="2400" dirty="0" smtClean="0">
                <a:latin typeface="Verdana" pitchFamily="34" charset="0"/>
              </a:rPr>
              <a:t> (alt)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>
                <a:latin typeface="Verdana" pitchFamily="34" charset="0"/>
              </a:rPr>
              <a:t>0x86DD Internet Protocol, Version 6 (</a:t>
            </a:r>
            <a:r>
              <a:rPr lang="en-US" sz="2400" dirty="0" smtClean="0">
                <a:latin typeface="Verdana" pitchFamily="34" charset="0"/>
                <a:hlinkClick r:id="rId6" tooltip="IPv6"/>
              </a:rPr>
              <a:t>IPv6</a:t>
            </a:r>
            <a:r>
              <a:rPr lang="en-US" sz="2400" dirty="0" smtClean="0">
                <a:latin typeface="Verdana" pitchFamily="34" charset="0"/>
              </a:rPr>
              <a:t>)</a:t>
            </a:r>
            <a:endParaRPr lang="th-TH" sz="2400" dirty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: Ethernet Header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latin typeface="Verdana" pitchFamily="34" charset="0"/>
            </a:endParaRPr>
          </a:p>
          <a:p>
            <a:endParaRPr lang="en-US" dirty="0" smtClean="0">
              <a:latin typeface="Verdana" pitchFamily="34" charset="0"/>
            </a:endParaRPr>
          </a:p>
          <a:p>
            <a:endParaRPr lang="en-US" dirty="0" smtClean="0">
              <a:latin typeface="Verdana" pitchFamily="34" charset="0"/>
            </a:endParaRPr>
          </a:p>
          <a:p>
            <a:pPr>
              <a:buNone/>
            </a:pPr>
            <a:r>
              <a:rPr lang="en-US" dirty="0" smtClean="0">
                <a:latin typeface="Verdana" pitchFamily="34" charset="0"/>
              </a:rPr>
              <a:t>       00 1E 58 80 21 89 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latin typeface="Verdana" pitchFamily="34" charset="0"/>
              </a:rPr>
              <a:t>00 1D</a:t>
            </a:r>
            <a:r>
              <a:rPr lang="en-US" dirty="0" smtClean="0">
                <a:latin typeface="Verdana" pitchFamily="34" charset="0"/>
              </a:rPr>
              <a:t>     </a:t>
            </a:r>
          </a:p>
          <a:p>
            <a:pPr>
              <a:buNone/>
            </a:pPr>
            <a:r>
              <a:rPr lang="en-US" dirty="0" smtClean="0">
                <a:latin typeface="Verdana" pitchFamily="34" charset="0"/>
              </a:rPr>
              <a:t>       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latin typeface="Verdana" pitchFamily="34" charset="0"/>
              </a:rPr>
              <a:t>E0 68 F3 CD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08 00</a:t>
            </a:r>
          </a:p>
          <a:p>
            <a:pPr>
              <a:buNone/>
            </a:pPr>
            <a:endParaRPr lang="en-US" dirty="0" smtClean="0">
              <a:solidFill>
                <a:schemeClr val="accent2">
                  <a:lumMod val="50000"/>
                </a:schemeClr>
              </a:solidFill>
              <a:latin typeface="Verdana" pitchFamily="34" charset="0"/>
            </a:endParaRPr>
          </a:p>
          <a:p>
            <a:r>
              <a:rPr lang="en-US" sz="2800" b="1" dirty="0" smtClean="0">
                <a:latin typeface="Verdana" pitchFamily="34" charset="0"/>
              </a:rPr>
              <a:t>Destination MAC : </a:t>
            </a:r>
            <a:r>
              <a:rPr lang="en-US" sz="2800" dirty="0" smtClean="0">
                <a:latin typeface="Verdana" pitchFamily="34" charset="0"/>
              </a:rPr>
              <a:t>00:1E:58:80:21:89</a:t>
            </a:r>
          </a:p>
          <a:p>
            <a:r>
              <a:rPr lang="en-US" sz="2800" b="1" dirty="0" smtClean="0">
                <a:latin typeface="Verdana" pitchFamily="34" charset="0"/>
              </a:rPr>
              <a:t>Source MAC :  </a:t>
            </a:r>
            <a:r>
              <a:rPr lang="en-US" sz="2800" dirty="0" smtClean="0">
                <a:latin typeface="Verdana" pitchFamily="34" charset="0"/>
              </a:rPr>
              <a:t>00:1D:E0:68:F3:CD</a:t>
            </a:r>
          </a:p>
          <a:p>
            <a:r>
              <a:rPr lang="en-US" sz="2800" b="1" dirty="0" smtClean="0">
                <a:latin typeface="Verdana" pitchFamily="34" charset="0"/>
              </a:rPr>
              <a:t>Type :</a:t>
            </a:r>
            <a:r>
              <a:rPr lang="en-US" sz="2800" dirty="0" smtClean="0">
                <a:latin typeface="Verdana" pitchFamily="34" charset="0"/>
              </a:rPr>
              <a:t> 0x0800  -&gt; IP protocol</a:t>
            </a:r>
            <a:endParaRPr lang="th-TH" sz="2800" dirty="0"/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1643042" y="1928802"/>
            <a:ext cx="1428760" cy="8572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Preamble</a:t>
            </a:r>
            <a:endParaRPr lang="th-TH" sz="2000" b="1" dirty="0">
              <a:solidFill>
                <a:schemeClr val="tx1"/>
              </a:solidFill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3071802" y="1928802"/>
            <a:ext cx="1428760" cy="85725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solidFill>
                  <a:schemeClr val="tx1"/>
                </a:solidFill>
              </a:rPr>
              <a:t>Dst</a:t>
            </a:r>
            <a:r>
              <a:rPr lang="en-US" sz="2000" b="1" dirty="0" smtClean="0">
                <a:solidFill>
                  <a:schemeClr val="tx1"/>
                </a:solidFill>
              </a:rPr>
              <a:t> MAC</a:t>
            </a:r>
            <a:endParaRPr lang="th-TH" sz="2000" b="1" dirty="0">
              <a:solidFill>
                <a:schemeClr val="tx1"/>
              </a:solidFill>
            </a:endParaRPr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4500562" y="1928802"/>
            <a:ext cx="1428760" cy="857256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solidFill>
                  <a:schemeClr val="tx1"/>
                </a:solidFill>
              </a:rPr>
              <a:t>Src</a:t>
            </a:r>
            <a:r>
              <a:rPr lang="en-US" sz="2000" b="1" dirty="0" smtClean="0">
                <a:solidFill>
                  <a:schemeClr val="tx1"/>
                </a:solidFill>
              </a:rPr>
              <a:t> MAC</a:t>
            </a:r>
            <a:endParaRPr lang="th-TH" sz="2000" b="1" dirty="0">
              <a:solidFill>
                <a:schemeClr val="tx1"/>
              </a:solidFill>
            </a:endParaRPr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5929322" y="1928802"/>
            <a:ext cx="1428760" cy="857256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Type</a:t>
            </a:r>
            <a:endParaRPr lang="th-TH" sz="2000" b="1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57356" y="1571612"/>
            <a:ext cx="8723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 bytes</a:t>
            </a:r>
            <a:endParaRPr lang="th-TH" dirty="0"/>
          </a:p>
        </p:txBody>
      </p:sp>
      <p:sp>
        <p:nvSpPr>
          <p:cNvPr id="9" name="TextBox 8"/>
          <p:cNvSpPr txBox="1"/>
          <p:nvPr/>
        </p:nvSpPr>
        <p:spPr>
          <a:xfrm>
            <a:off x="3357554" y="1571612"/>
            <a:ext cx="8755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 bytes</a:t>
            </a:r>
            <a:endParaRPr lang="th-TH" dirty="0"/>
          </a:p>
        </p:txBody>
      </p:sp>
      <p:sp>
        <p:nvSpPr>
          <p:cNvPr id="10" name="TextBox 9"/>
          <p:cNvSpPr txBox="1"/>
          <p:nvPr/>
        </p:nvSpPr>
        <p:spPr>
          <a:xfrm>
            <a:off x="4857752" y="1571612"/>
            <a:ext cx="8755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 bytes</a:t>
            </a:r>
            <a:endParaRPr lang="th-TH" dirty="0"/>
          </a:p>
        </p:txBody>
      </p:sp>
      <p:sp>
        <p:nvSpPr>
          <p:cNvPr id="11" name="TextBox 10"/>
          <p:cNvSpPr txBox="1"/>
          <p:nvPr/>
        </p:nvSpPr>
        <p:spPr>
          <a:xfrm>
            <a:off x="6286512" y="1571612"/>
            <a:ext cx="8723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 bytes</a:t>
            </a:r>
            <a:endParaRPr lang="th-TH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TCP/IP Reference Model</a:t>
            </a:r>
            <a:endParaRPr lang="th-TH" dirty="0"/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1214414" y="5214950"/>
            <a:ext cx="3786214" cy="107157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Network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</a:rPr>
              <a:t>Interface</a:t>
            </a:r>
            <a:endParaRPr lang="th-TH" sz="2400" b="1" dirty="0">
              <a:solidFill>
                <a:schemeClr val="tx1"/>
              </a:solidFill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1214414" y="4143380"/>
            <a:ext cx="3786214" cy="107157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Internetwork</a:t>
            </a:r>
            <a:endParaRPr lang="th-TH" sz="2800" b="1" dirty="0">
              <a:solidFill>
                <a:schemeClr val="tx1"/>
              </a:solidFill>
            </a:endParaRPr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1214414" y="3071810"/>
            <a:ext cx="3786214" cy="107157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Transport</a:t>
            </a:r>
            <a:endParaRPr lang="th-TH" sz="2400" b="1" dirty="0">
              <a:solidFill>
                <a:schemeClr val="tx1"/>
              </a:solidFill>
            </a:endParaRPr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1214414" y="2000240"/>
            <a:ext cx="3786214" cy="107157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Application</a:t>
            </a:r>
            <a:endParaRPr lang="th-TH" sz="2400" b="1" dirty="0">
              <a:solidFill>
                <a:schemeClr val="tx1"/>
              </a:solidFill>
            </a:endParaRPr>
          </a:p>
        </p:txBody>
      </p:sp>
      <p:sp>
        <p:nvSpPr>
          <p:cNvPr id="8" name="ลูกศรขวา 7"/>
          <p:cNvSpPr/>
          <p:nvPr/>
        </p:nvSpPr>
        <p:spPr>
          <a:xfrm>
            <a:off x="5286380" y="5500702"/>
            <a:ext cx="642942" cy="428628"/>
          </a:xfrm>
          <a:prstGeom prst="right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" name="ลูกศรขวา 8"/>
          <p:cNvSpPr/>
          <p:nvPr/>
        </p:nvSpPr>
        <p:spPr>
          <a:xfrm>
            <a:off x="5214942" y="4500570"/>
            <a:ext cx="642942" cy="428628"/>
          </a:xfrm>
          <a:prstGeom prst="right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0" name="ลูกศรขวา 9"/>
          <p:cNvSpPr/>
          <p:nvPr/>
        </p:nvSpPr>
        <p:spPr>
          <a:xfrm>
            <a:off x="5214942" y="3429000"/>
            <a:ext cx="642942" cy="428628"/>
          </a:xfrm>
          <a:prstGeom prst="right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1" name="ลูกศรขวา 10"/>
          <p:cNvSpPr/>
          <p:nvPr/>
        </p:nvSpPr>
        <p:spPr>
          <a:xfrm>
            <a:off x="5214942" y="2285992"/>
            <a:ext cx="642942" cy="428628"/>
          </a:xfrm>
          <a:prstGeom prst="right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2" name="TextBox 11"/>
          <p:cNvSpPr txBox="1"/>
          <p:nvPr/>
        </p:nvSpPr>
        <p:spPr>
          <a:xfrm>
            <a:off x="6072198" y="2285992"/>
            <a:ext cx="27155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Telnet, FTP, DNS, …</a:t>
            </a:r>
            <a:endParaRPr lang="th-TH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6143636" y="3429000"/>
            <a:ext cx="13928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TCP, UDP</a:t>
            </a:r>
            <a:endParaRPr lang="th-TH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6143636" y="4500570"/>
            <a:ext cx="4363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IP</a:t>
            </a:r>
            <a:endParaRPr lang="th-TH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6215074" y="5500702"/>
            <a:ext cx="13051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Ethernet</a:t>
            </a:r>
            <a:endParaRPr lang="th-TH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หน้าที่หลักของ </a:t>
            </a:r>
            <a:r>
              <a:rPr lang="en-US" dirty="0" smtClean="0"/>
              <a:t>IP </a:t>
            </a:r>
            <a:r>
              <a:rPr lang="th-TH" dirty="0" smtClean="0"/>
              <a:t>คือ </a:t>
            </a:r>
          </a:p>
          <a:p>
            <a:pPr lvl="1"/>
            <a:r>
              <a:rPr lang="th-TH" dirty="0" smtClean="0"/>
              <a:t>จัดขนาดข้อมูลที่เหมาะสมในการส่งข้อมูล</a:t>
            </a:r>
          </a:p>
          <a:p>
            <a:pPr lvl="1"/>
            <a:r>
              <a:rPr lang="th-TH" dirty="0" smtClean="0"/>
              <a:t>การเลือกเส้นทางในการส่งข้อมูล</a:t>
            </a:r>
          </a:p>
          <a:p>
            <a:r>
              <a:rPr lang="th-TH" dirty="0" smtClean="0"/>
              <a:t>ข้อมูลที่ </a:t>
            </a:r>
            <a:r>
              <a:rPr lang="en-US" dirty="0" smtClean="0"/>
              <a:t>IP </a:t>
            </a:r>
            <a:r>
              <a:rPr lang="th-TH" dirty="0" smtClean="0"/>
              <a:t>ทำการจัดส่งเรียกว่า </a:t>
            </a:r>
            <a:r>
              <a:rPr lang="en-US" dirty="0" smtClean="0"/>
              <a:t>datagram </a:t>
            </a:r>
            <a:r>
              <a:rPr lang="th-TH" dirty="0" smtClean="0"/>
              <a:t>ซึ่งมีคุณลักษณะคือ</a:t>
            </a:r>
          </a:p>
          <a:p>
            <a:pPr lvl="1"/>
            <a:r>
              <a:rPr lang="en-US" dirty="0" smtClean="0"/>
              <a:t>Unreliable </a:t>
            </a:r>
          </a:p>
          <a:p>
            <a:pPr lvl="2"/>
            <a:r>
              <a:rPr lang="en-US" dirty="0" smtClean="0"/>
              <a:t>IP </a:t>
            </a:r>
            <a:r>
              <a:rPr lang="th-TH" dirty="0" smtClean="0"/>
              <a:t>ไม่มีกลไกในการรับประกันว่า ข้อมูลที่ส่งไป จะไปถึงปลายทาง</a:t>
            </a:r>
          </a:p>
          <a:p>
            <a:pPr lvl="1"/>
            <a:r>
              <a:rPr lang="en-US" dirty="0" smtClean="0"/>
              <a:t>Connectionless</a:t>
            </a:r>
          </a:p>
          <a:p>
            <a:pPr lvl="2"/>
            <a:r>
              <a:rPr lang="th-TH" dirty="0" smtClean="0"/>
              <a:t>ไม่มีการสถาปนา </a:t>
            </a:r>
            <a:r>
              <a:rPr lang="en-US" dirty="0" smtClean="0"/>
              <a:t>(establish) </a:t>
            </a:r>
            <a:r>
              <a:rPr lang="th-TH" dirty="0" smtClean="0"/>
              <a:t>การเชื่อมโยงระหว่างต้นทางและปลายทางทำให้ไม่มีเส้นทางที่ตายตัวในการขนส่งข้อมูล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 datagram</a:t>
            </a:r>
            <a:endParaRPr lang="th-TH" dirty="0"/>
          </a:p>
        </p:txBody>
      </p:sp>
      <p:grpSp>
        <p:nvGrpSpPr>
          <p:cNvPr id="28" name="กลุ่ม 27"/>
          <p:cNvGrpSpPr/>
          <p:nvPr/>
        </p:nvGrpSpPr>
        <p:grpSpPr>
          <a:xfrm>
            <a:off x="928662" y="1643050"/>
            <a:ext cx="7442070" cy="3786214"/>
            <a:chOff x="928662" y="1643050"/>
            <a:chExt cx="7442070" cy="3786214"/>
          </a:xfrm>
        </p:grpSpPr>
        <p:sp>
          <p:nvSpPr>
            <p:cNvPr id="4" name="สี่เหลี่ยมผืนผ้า 3"/>
            <p:cNvSpPr/>
            <p:nvPr/>
          </p:nvSpPr>
          <p:spPr>
            <a:xfrm>
              <a:off x="928662" y="2000240"/>
              <a:ext cx="928694" cy="42862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Version</a:t>
              </a:r>
              <a:endParaRPr lang="th-TH" b="1" dirty="0">
                <a:solidFill>
                  <a:schemeClr val="tx1"/>
                </a:solidFill>
              </a:endParaRPr>
            </a:p>
          </p:txBody>
        </p:sp>
        <p:sp>
          <p:nvSpPr>
            <p:cNvPr id="5" name="สี่เหลี่ยมผืนผ้า 4"/>
            <p:cNvSpPr/>
            <p:nvPr/>
          </p:nvSpPr>
          <p:spPr>
            <a:xfrm>
              <a:off x="1857356" y="2000240"/>
              <a:ext cx="928694" cy="42862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IHL</a:t>
              </a:r>
              <a:endParaRPr lang="th-TH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สี่เหลี่ยมผืนผ้า 5"/>
            <p:cNvSpPr/>
            <p:nvPr/>
          </p:nvSpPr>
          <p:spPr>
            <a:xfrm>
              <a:off x="2786050" y="2000240"/>
              <a:ext cx="1857388" cy="42862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TOS</a:t>
              </a:r>
              <a:endParaRPr lang="th-TH" b="1" dirty="0">
                <a:solidFill>
                  <a:schemeClr val="tx1"/>
                </a:solidFill>
              </a:endParaRPr>
            </a:p>
          </p:txBody>
        </p:sp>
        <p:sp>
          <p:nvSpPr>
            <p:cNvPr id="7" name="สี่เหลี่ยมผืนผ้า 6"/>
            <p:cNvSpPr/>
            <p:nvPr/>
          </p:nvSpPr>
          <p:spPr>
            <a:xfrm>
              <a:off x="4643438" y="2000240"/>
              <a:ext cx="3714776" cy="42862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Total Length</a:t>
              </a:r>
              <a:endParaRPr lang="th-TH" b="1" dirty="0">
                <a:solidFill>
                  <a:schemeClr val="tx1"/>
                </a:solidFill>
              </a:endParaRPr>
            </a:p>
          </p:txBody>
        </p:sp>
        <p:sp>
          <p:nvSpPr>
            <p:cNvPr id="8" name="สี่เหลี่ยมผืนผ้า 7"/>
            <p:cNvSpPr/>
            <p:nvPr/>
          </p:nvSpPr>
          <p:spPr>
            <a:xfrm>
              <a:off x="928662" y="2428868"/>
              <a:ext cx="3714776" cy="42862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Identification</a:t>
              </a:r>
              <a:endParaRPr lang="th-TH" b="1" dirty="0">
                <a:solidFill>
                  <a:schemeClr val="tx1"/>
                </a:solidFill>
              </a:endParaRPr>
            </a:p>
          </p:txBody>
        </p:sp>
        <p:sp>
          <p:nvSpPr>
            <p:cNvPr id="9" name="สี่เหลี่ยมผืนผ้า 8"/>
            <p:cNvSpPr/>
            <p:nvPr/>
          </p:nvSpPr>
          <p:spPr>
            <a:xfrm>
              <a:off x="4643438" y="2428868"/>
              <a:ext cx="714380" cy="42862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Flags</a:t>
              </a:r>
              <a:endParaRPr lang="th-TH" b="1" dirty="0">
                <a:solidFill>
                  <a:schemeClr val="tx1"/>
                </a:solidFill>
              </a:endParaRPr>
            </a:p>
          </p:txBody>
        </p:sp>
        <p:sp>
          <p:nvSpPr>
            <p:cNvPr id="10" name="สี่เหลี่ยมผืนผ้า 9"/>
            <p:cNvSpPr/>
            <p:nvPr/>
          </p:nvSpPr>
          <p:spPr>
            <a:xfrm>
              <a:off x="5357818" y="2428868"/>
              <a:ext cx="3000396" cy="42862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Fragment Offset</a:t>
              </a:r>
              <a:endParaRPr lang="th-TH" b="1" dirty="0">
                <a:solidFill>
                  <a:schemeClr val="tx1"/>
                </a:solidFill>
              </a:endParaRPr>
            </a:p>
          </p:txBody>
        </p:sp>
        <p:sp>
          <p:nvSpPr>
            <p:cNvPr id="11" name="สี่เหลี่ยมผืนผ้า 10"/>
            <p:cNvSpPr/>
            <p:nvPr/>
          </p:nvSpPr>
          <p:spPr>
            <a:xfrm>
              <a:off x="928662" y="2857496"/>
              <a:ext cx="1857388" cy="42862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Time to Live</a:t>
              </a:r>
              <a:endParaRPr lang="th-TH" b="1" dirty="0">
                <a:solidFill>
                  <a:schemeClr val="tx1"/>
                </a:solidFill>
              </a:endParaRPr>
            </a:p>
          </p:txBody>
        </p:sp>
        <p:sp>
          <p:nvSpPr>
            <p:cNvPr id="12" name="สี่เหลี่ยมผืนผ้า 11"/>
            <p:cNvSpPr/>
            <p:nvPr/>
          </p:nvSpPr>
          <p:spPr>
            <a:xfrm>
              <a:off x="2786050" y="2857496"/>
              <a:ext cx="1857388" cy="42862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Protocol</a:t>
              </a:r>
              <a:endParaRPr lang="th-TH" b="1" dirty="0">
                <a:solidFill>
                  <a:schemeClr val="tx1"/>
                </a:solidFill>
              </a:endParaRPr>
            </a:p>
          </p:txBody>
        </p:sp>
        <p:sp>
          <p:nvSpPr>
            <p:cNvPr id="14" name="สี่เหลี่ยมผืนผ้า 13"/>
            <p:cNvSpPr/>
            <p:nvPr/>
          </p:nvSpPr>
          <p:spPr>
            <a:xfrm>
              <a:off x="4643438" y="2857496"/>
              <a:ext cx="3714776" cy="42862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Header checksum</a:t>
              </a:r>
              <a:endParaRPr lang="th-TH" b="1" dirty="0">
                <a:solidFill>
                  <a:schemeClr val="tx1"/>
                </a:solidFill>
              </a:endParaRPr>
            </a:p>
          </p:txBody>
        </p:sp>
        <p:sp>
          <p:nvSpPr>
            <p:cNvPr id="15" name="สี่เหลี่ยมผืนผ้า 14"/>
            <p:cNvSpPr/>
            <p:nvPr/>
          </p:nvSpPr>
          <p:spPr>
            <a:xfrm>
              <a:off x="928662" y="3286124"/>
              <a:ext cx="7429552" cy="42862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Source IP address</a:t>
              </a:r>
              <a:endParaRPr lang="th-TH" b="1" dirty="0">
                <a:solidFill>
                  <a:schemeClr val="tx1"/>
                </a:solidFill>
              </a:endParaRPr>
            </a:p>
          </p:txBody>
        </p:sp>
        <p:sp>
          <p:nvSpPr>
            <p:cNvPr id="16" name="สี่เหลี่ยมผืนผ้า 15"/>
            <p:cNvSpPr/>
            <p:nvPr/>
          </p:nvSpPr>
          <p:spPr>
            <a:xfrm>
              <a:off x="928662" y="3714752"/>
              <a:ext cx="7429552" cy="42862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Destination IP address</a:t>
              </a:r>
              <a:endParaRPr lang="th-TH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สี่เหลี่ยมผืนผ้า 16"/>
            <p:cNvSpPr/>
            <p:nvPr/>
          </p:nvSpPr>
          <p:spPr>
            <a:xfrm>
              <a:off x="928662" y="4143380"/>
              <a:ext cx="7429552" cy="42862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Options                                                       Padding</a:t>
              </a:r>
              <a:endParaRPr lang="th-TH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สี่เหลี่ยมผืนผ้า 17"/>
            <p:cNvSpPr/>
            <p:nvPr/>
          </p:nvSpPr>
          <p:spPr>
            <a:xfrm>
              <a:off x="928662" y="4572008"/>
              <a:ext cx="7429552" cy="42862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Data</a:t>
              </a:r>
              <a:endParaRPr lang="th-TH" b="1" dirty="0">
                <a:solidFill>
                  <a:schemeClr val="tx1"/>
                </a:solidFill>
              </a:endParaRPr>
            </a:p>
          </p:txBody>
        </p:sp>
        <p:sp>
          <p:nvSpPr>
            <p:cNvPr id="19" name="สี่เหลี่ยมผืนผ้า 18"/>
            <p:cNvSpPr/>
            <p:nvPr/>
          </p:nvSpPr>
          <p:spPr>
            <a:xfrm>
              <a:off x="928662" y="5000636"/>
              <a:ext cx="7429552" cy="42862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.</a:t>
              </a:r>
            </a:p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.</a:t>
              </a:r>
              <a:endParaRPr lang="th-TH" b="1" dirty="0">
                <a:solidFill>
                  <a:schemeClr val="tx1"/>
                </a:solidFill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928662" y="1643050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Arial" pitchFamily="34" charset="0"/>
                  <a:cs typeface="Arial" pitchFamily="34" charset="0"/>
                </a:rPr>
                <a:t>0</a:t>
              </a:r>
              <a:endParaRPr lang="th-TH" dirty="0">
                <a:latin typeface="Arial" pitchFamily="34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214810" y="1643050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Arial" pitchFamily="34" charset="0"/>
                  <a:cs typeface="Arial" pitchFamily="34" charset="0"/>
                </a:rPr>
                <a:t>15</a:t>
              </a:r>
              <a:endParaRPr lang="th-TH" dirty="0">
                <a:latin typeface="Arial" pitchFamily="34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572000" y="1643050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Arial" pitchFamily="34" charset="0"/>
                  <a:cs typeface="Arial" pitchFamily="34" charset="0"/>
                </a:rPr>
                <a:t>16</a:t>
              </a:r>
              <a:endParaRPr lang="th-TH" dirty="0">
                <a:latin typeface="Arial" pitchFamily="34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7929586" y="1643050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Arial" pitchFamily="34" charset="0"/>
                  <a:cs typeface="Arial" pitchFamily="34" charset="0"/>
                </a:rPr>
                <a:t>31</a:t>
              </a:r>
              <a:endParaRPr lang="th-TH" dirty="0">
                <a:latin typeface="Arial" pitchFamily="34" charset="0"/>
              </a:endParaRPr>
            </a:p>
          </p:txBody>
        </p:sp>
        <p:cxnSp>
          <p:nvCxnSpPr>
            <p:cNvPr id="25" name="ตัวเชื่อมต่อตรง 24"/>
            <p:cNvCxnSpPr/>
            <p:nvPr/>
          </p:nvCxnSpPr>
          <p:spPr>
            <a:xfrm rot="5400000" flipH="1" flipV="1">
              <a:off x="4499281" y="1858329"/>
              <a:ext cx="288000" cy="1906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ตัวเชื่อมต่อตรง 25"/>
            <p:cNvCxnSpPr/>
            <p:nvPr/>
          </p:nvCxnSpPr>
          <p:spPr>
            <a:xfrm rot="5400000" flipH="1" flipV="1">
              <a:off x="785615" y="1857535"/>
              <a:ext cx="288000" cy="1906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ตัวเชื่อมต่อตรง 26"/>
            <p:cNvCxnSpPr/>
            <p:nvPr/>
          </p:nvCxnSpPr>
          <p:spPr>
            <a:xfrm rot="5400000" flipH="1" flipV="1">
              <a:off x="8215167" y="1857535"/>
              <a:ext cx="288000" cy="1906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1151</TotalTime>
  <Words>2519</Words>
  <Application>Microsoft Office PowerPoint</Application>
  <PresentationFormat>นำเสนอทางหน้าจอ (4:3)</PresentationFormat>
  <Paragraphs>911</Paragraphs>
  <Slides>47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47</vt:i4>
      </vt:variant>
    </vt:vector>
  </HeadingPairs>
  <TitlesOfParts>
    <vt:vector size="48" baseType="lpstr">
      <vt:lpstr>Module</vt:lpstr>
      <vt:lpstr>Protocol</vt:lpstr>
      <vt:lpstr>TCP/IP Reference Model</vt:lpstr>
      <vt:lpstr>MAC Address</vt:lpstr>
      <vt:lpstr>MAC Address</vt:lpstr>
      <vt:lpstr>Ethernet Header</vt:lpstr>
      <vt:lpstr>Example : Ethernet Header</vt:lpstr>
      <vt:lpstr>TCP/IP Reference Model</vt:lpstr>
      <vt:lpstr>IP</vt:lpstr>
      <vt:lpstr>IP datagram</vt:lpstr>
      <vt:lpstr>IP datagram</vt:lpstr>
      <vt:lpstr>IP datagram</vt:lpstr>
      <vt:lpstr>IP datagram</vt:lpstr>
      <vt:lpstr>IP datagram</vt:lpstr>
      <vt:lpstr>IP datagram</vt:lpstr>
      <vt:lpstr>IP datagram</vt:lpstr>
      <vt:lpstr>IP datagram</vt:lpstr>
      <vt:lpstr>การทำงานของ Identification, Flags, และ Fragment Offset</vt:lpstr>
      <vt:lpstr>IP datagram</vt:lpstr>
      <vt:lpstr>IP datagram</vt:lpstr>
      <vt:lpstr>IP datagram</vt:lpstr>
      <vt:lpstr>IP datagram</vt:lpstr>
      <vt:lpstr>IP datagram</vt:lpstr>
      <vt:lpstr>IP datagram</vt:lpstr>
      <vt:lpstr>Example : IP datagram</vt:lpstr>
      <vt:lpstr>Example : IP datagram</vt:lpstr>
      <vt:lpstr>Example : IP datagram</vt:lpstr>
      <vt:lpstr>Example : IP datagram</vt:lpstr>
      <vt:lpstr>Example : IP datagram</vt:lpstr>
      <vt:lpstr>Example : IP datagram</vt:lpstr>
      <vt:lpstr>Example : IP datagram</vt:lpstr>
      <vt:lpstr>Example : IP datagram</vt:lpstr>
      <vt:lpstr>Example : IP datagram</vt:lpstr>
      <vt:lpstr>Example : IP datagram</vt:lpstr>
      <vt:lpstr>Example : IP datagram</vt:lpstr>
      <vt:lpstr>Example : IP datagram</vt:lpstr>
      <vt:lpstr>Example : IP datagram</vt:lpstr>
      <vt:lpstr>Exercise 1</vt:lpstr>
      <vt:lpstr>TCP/IP Reference Model</vt:lpstr>
      <vt:lpstr>Port</vt:lpstr>
      <vt:lpstr>Well-Known Ports</vt:lpstr>
      <vt:lpstr>Example : service file</vt:lpstr>
      <vt:lpstr>Socket</vt:lpstr>
      <vt:lpstr>UDP (User Datagram Protocol)</vt:lpstr>
      <vt:lpstr>UDP (User Datagram Protocol)</vt:lpstr>
      <vt:lpstr>UDP</vt:lpstr>
      <vt:lpstr>ตัวอย่าง port ที่ใช้ UDP</vt:lpstr>
      <vt:lpstr>Exercise 2</vt:lpstr>
    </vt:vector>
  </TitlesOfParts>
  <Company>firehand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IP/UDP/TCP </dc:title>
  <dc:creator>firehand</dc:creator>
  <cp:lastModifiedBy>WincoolV5</cp:lastModifiedBy>
  <cp:revision>87</cp:revision>
  <dcterms:created xsi:type="dcterms:W3CDTF">2008-11-04T02:00:39Z</dcterms:created>
  <dcterms:modified xsi:type="dcterms:W3CDTF">2008-11-09T01:41:30Z</dcterms:modified>
</cp:coreProperties>
</file>