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7" r:id="rId3"/>
    <p:sldId id="298" r:id="rId4"/>
    <p:sldId id="309" r:id="rId5"/>
    <p:sldId id="307" r:id="rId6"/>
    <p:sldId id="310" r:id="rId7"/>
    <p:sldId id="312" r:id="rId8"/>
    <p:sldId id="308" r:id="rId9"/>
    <p:sldId id="311" r:id="rId10"/>
    <p:sldId id="315" r:id="rId11"/>
    <p:sldId id="313" r:id="rId12"/>
    <p:sldId id="316" r:id="rId13"/>
    <p:sldId id="317" r:id="rId14"/>
    <p:sldId id="318" r:id="rId15"/>
    <p:sldId id="319" r:id="rId16"/>
  </p:sldIdLst>
  <p:sldSz cx="9144000" cy="6858000" type="screen4x3"/>
  <p:notesSz cx="6805613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1" autoAdjust="0"/>
  </p:normalViewPr>
  <p:slideViewPr>
    <p:cSldViewPr>
      <p:cViewPr varScale="1">
        <p:scale>
          <a:sx n="110" d="100"/>
          <a:sy n="110" d="100"/>
        </p:scale>
        <p:origin x="-16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F80E7-184A-49EC-B295-FBC4D77EF138}" type="datetimeFigureOut">
              <a:rPr lang="th-TH" smtClean="0"/>
              <a:t>03/02/53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F86E6-1C9A-4B30-8C03-18F8CD137EE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52A11-6EF6-44D4-A6C2-95632B4233B9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79032-F8D9-4D40-BCBA-94D00F61124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03/02/53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Minterm</a:t>
            </a:r>
            <a:r>
              <a:rPr lang="en-US" dirty="0" smtClean="0"/>
              <a:t> and MAXTERM Expansions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than 1-bit binary adder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Example : </a:t>
            </a:r>
            <a:r>
              <a:rPr lang="en-US" sz="2000" dirty="0" smtClean="0"/>
              <a:t>2-bit binary adder</a:t>
            </a:r>
          </a:p>
          <a:p>
            <a:r>
              <a:rPr lang="en-US" sz="2000" b="1" dirty="0" smtClean="0"/>
              <a:t>Input :  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 , B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</a:p>
          <a:p>
            <a:r>
              <a:rPr lang="en-US" sz="2000" b="1" dirty="0" smtClean="0"/>
              <a:t>Output : </a:t>
            </a:r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, </a:t>
            </a:r>
            <a:r>
              <a:rPr lang="en-US" sz="2000" dirty="0" err="1" smtClean="0"/>
              <a:t>Cout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642910" y="2857496"/>
          <a:ext cx="7215236" cy="376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748"/>
                <a:gridCol w="1030748"/>
                <a:gridCol w="1030748"/>
                <a:gridCol w="1030748"/>
                <a:gridCol w="1030748"/>
                <a:gridCol w="1030748"/>
                <a:gridCol w="1030748"/>
              </a:tblGrid>
              <a:tr h="3478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r>
                        <a:rPr lang="en-US" sz="1600" baseline="-25000" dirty="0" smtClean="0"/>
                        <a:t>2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r>
                        <a:rPr lang="en-US" sz="1600" baseline="-25000" dirty="0" smtClean="0"/>
                        <a:t>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r>
                        <a:rPr lang="en-US" sz="1600" baseline="-25000" dirty="0" smtClean="0"/>
                        <a:t>2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r>
                        <a:rPr lang="en-US" sz="1600" baseline="-25000" dirty="0" smtClean="0"/>
                        <a:t>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</a:t>
                      </a:r>
                      <a:r>
                        <a:rPr lang="en-US" sz="1600" baseline="-25000" dirty="0" smtClean="0"/>
                        <a:t>2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</a:t>
                      </a:r>
                      <a:r>
                        <a:rPr lang="en-US" sz="1600" baseline="-25000" dirty="0" smtClean="0"/>
                        <a:t>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Cout</a:t>
                      </a:r>
                      <a:endParaRPr lang="th-TH" sz="16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</a:tr>
              <a:tr h="201506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0</a:t>
                      </a:r>
                      <a:endParaRPr lang="th-TH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1</a:t>
                      </a:r>
                      <a:endParaRPr lang="th-TH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4"/>
          <p:cNvSpPr/>
          <p:nvPr/>
        </p:nvSpPr>
        <p:spPr>
          <a:xfrm>
            <a:off x="6072198" y="1548458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0" name="Straight Arrow Connector 6"/>
          <p:cNvCxnSpPr/>
          <p:nvPr/>
        </p:nvCxnSpPr>
        <p:spPr>
          <a:xfrm>
            <a:off x="5357818" y="1691334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7"/>
          <p:cNvCxnSpPr/>
          <p:nvPr/>
        </p:nvCxnSpPr>
        <p:spPr>
          <a:xfrm>
            <a:off x="5357818" y="1928802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8"/>
          <p:cNvCxnSpPr/>
          <p:nvPr/>
        </p:nvCxnSpPr>
        <p:spPr>
          <a:xfrm>
            <a:off x="5357818" y="2404126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9"/>
          <p:cNvCxnSpPr/>
          <p:nvPr/>
        </p:nvCxnSpPr>
        <p:spPr>
          <a:xfrm>
            <a:off x="7143768" y="1714488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29190" y="1457254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cxnSp>
        <p:nvCxnSpPr>
          <p:cNvPr id="18" name="Straight Arrow Connector 9"/>
          <p:cNvCxnSpPr/>
          <p:nvPr/>
        </p:nvCxnSpPr>
        <p:spPr>
          <a:xfrm>
            <a:off x="7143768" y="2021806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7"/>
          <p:cNvCxnSpPr/>
          <p:nvPr/>
        </p:nvCxnSpPr>
        <p:spPr>
          <a:xfrm>
            <a:off x="5357818" y="2143116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9"/>
          <p:cNvCxnSpPr/>
          <p:nvPr/>
        </p:nvCxnSpPr>
        <p:spPr>
          <a:xfrm>
            <a:off x="7143768" y="2307558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23084" y="1671568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929190" y="1928802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929190" y="2214554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858148" y="1500174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7858148" y="1814444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7858148" y="2143116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Cout</a:t>
            </a:r>
            <a:endParaRPr lang="th-TH" sz="2000" dirty="0"/>
          </a:p>
        </p:txBody>
      </p:sp>
      <p:sp>
        <p:nvSpPr>
          <p:cNvPr id="29" name="TextBox 28"/>
          <p:cNvSpPr txBox="1"/>
          <p:nvPr/>
        </p:nvSpPr>
        <p:spPr>
          <a:xfrm rot="20421878">
            <a:off x="2366274" y="4187440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COMPLICATE !!</a:t>
            </a:r>
            <a:endParaRPr lang="th-TH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Adder (1)</a:t>
            </a:r>
            <a:endParaRPr lang="th-TH" dirty="0"/>
          </a:p>
        </p:txBody>
      </p:sp>
      <p:sp>
        <p:nvSpPr>
          <p:cNvPr id="4" name="Rectangle 4"/>
          <p:cNvSpPr/>
          <p:nvPr/>
        </p:nvSpPr>
        <p:spPr>
          <a:xfrm>
            <a:off x="4736647" y="1571612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Arrow Connector 6"/>
          <p:cNvCxnSpPr/>
          <p:nvPr/>
        </p:nvCxnSpPr>
        <p:spPr>
          <a:xfrm>
            <a:off x="4022267" y="1714488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7"/>
          <p:cNvCxnSpPr/>
          <p:nvPr/>
        </p:nvCxnSpPr>
        <p:spPr>
          <a:xfrm>
            <a:off x="4022267" y="2070090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8"/>
          <p:cNvCxnSpPr/>
          <p:nvPr/>
        </p:nvCxnSpPr>
        <p:spPr>
          <a:xfrm>
            <a:off x="4022267" y="2427280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9"/>
          <p:cNvCxnSpPr/>
          <p:nvPr/>
        </p:nvCxnSpPr>
        <p:spPr>
          <a:xfrm>
            <a:off x="5808217" y="1785926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50763" y="1428736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3450763" y="185736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3379325" y="2214554"/>
            <a:ext cx="636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Cin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6522597" y="1500174"/>
            <a:ext cx="760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th-TH" dirty="0"/>
          </a:p>
        </p:txBody>
      </p:sp>
      <p:cxnSp>
        <p:nvCxnSpPr>
          <p:cNvPr id="13" name="Straight Arrow Connector 9"/>
          <p:cNvCxnSpPr/>
          <p:nvPr/>
        </p:nvCxnSpPr>
        <p:spPr>
          <a:xfrm>
            <a:off x="5808217" y="2214554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22597" y="1928802"/>
            <a:ext cx="835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Cout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571472" y="1548458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1-bit at a time</a:t>
            </a:r>
            <a:endParaRPr lang="th-TH" dirty="0"/>
          </a:p>
        </p:txBody>
      </p:sp>
      <p:graphicFrame>
        <p:nvGraphicFramePr>
          <p:cNvPr id="16" name="ตาราง 15"/>
          <p:cNvGraphicFramePr>
            <a:graphicFrameLocks noGrp="1"/>
          </p:cNvGraphicFramePr>
          <p:nvPr/>
        </p:nvGraphicFramePr>
        <p:xfrm>
          <a:off x="285721" y="3000372"/>
          <a:ext cx="421484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"/>
                <a:gridCol w="842968"/>
                <a:gridCol w="842968"/>
                <a:gridCol w="842968"/>
                <a:gridCol w="8429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Cin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Cout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0" y="2977218"/>
            <a:ext cx="4357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Minterm</a:t>
            </a:r>
            <a:r>
              <a:rPr lang="en-US" sz="2000" b="1" dirty="0" smtClean="0"/>
              <a:t> of Sum</a:t>
            </a:r>
          </a:p>
          <a:p>
            <a:pPr>
              <a:buFont typeface="Wingdings" pitchFamily="2" charset="2"/>
              <a:buChar char="à"/>
            </a:pPr>
            <a:r>
              <a:rPr lang="en-US" sz="2000" dirty="0" err="1" smtClean="0">
                <a:sym typeface="Wingdings" pitchFamily="2" charset="2"/>
              </a:rPr>
              <a:t>A’B’Cin</a:t>
            </a:r>
            <a:r>
              <a:rPr lang="en-US" sz="2000" dirty="0" smtClean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A’BC’in</a:t>
            </a:r>
            <a:r>
              <a:rPr lang="en-US" sz="2000" dirty="0" smtClean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AB’C’in</a:t>
            </a:r>
            <a:r>
              <a:rPr lang="en-US" sz="2000" dirty="0" smtClean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ABCin</a:t>
            </a:r>
            <a:endParaRPr lang="en-US" sz="2000" dirty="0" smtClean="0">
              <a:sym typeface="Wingdings" pitchFamily="2" charset="2"/>
            </a:endParaRP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b="1" dirty="0" err="1" smtClean="0">
                <a:sym typeface="Wingdings" pitchFamily="2" charset="2"/>
              </a:rPr>
              <a:t>Minterm</a:t>
            </a:r>
            <a:r>
              <a:rPr lang="en-US" sz="2000" b="1" dirty="0" smtClean="0">
                <a:sym typeface="Wingdings" pitchFamily="2" charset="2"/>
              </a:rPr>
              <a:t> of </a:t>
            </a:r>
            <a:r>
              <a:rPr lang="en-US" sz="2000" b="1" dirty="0" err="1" smtClean="0">
                <a:sym typeface="Wingdings" pitchFamily="2" charset="2"/>
              </a:rPr>
              <a:t>Cout</a:t>
            </a:r>
            <a:endParaRPr lang="en-US" sz="2000" b="1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A’BCin</a:t>
            </a:r>
            <a:r>
              <a:rPr lang="en-US" sz="2000" dirty="0" smtClean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AB’Cin</a:t>
            </a:r>
            <a:r>
              <a:rPr lang="en-US" sz="2000" dirty="0" smtClean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ABC’in</a:t>
            </a:r>
            <a:r>
              <a:rPr lang="en-US" sz="2000" dirty="0" smtClean="0">
                <a:sym typeface="Wingdings" pitchFamily="2" charset="2"/>
              </a:rPr>
              <a:t> + </a:t>
            </a:r>
            <a:r>
              <a:rPr lang="en-US" sz="2000" dirty="0" err="1" smtClean="0">
                <a:sym typeface="Wingdings" pitchFamily="2" charset="2"/>
              </a:rPr>
              <a:t>ABCin</a:t>
            </a:r>
            <a:r>
              <a:rPr lang="en-US" sz="2000" dirty="0" smtClean="0">
                <a:sym typeface="Wingdings" pitchFamily="2" charset="2"/>
              </a:rPr>
              <a:t> 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Adder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err="1" smtClean="0"/>
              <a:t>Minterm</a:t>
            </a:r>
            <a:r>
              <a:rPr lang="en-US" sz="3200" b="1" dirty="0" smtClean="0"/>
              <a:t> of Sum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A’B’Cin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A’BC’in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AB’C’in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ABCin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A’(</a:t>
            </a:r>
            <a:r>
              <a:rPr lang="en-US" dirty="0" err="1" smtClean="0">
                <a:sym typeface="Wingdings" pitchFamily="2" charset="2"/>
              </a:rPr>
              <a:t>B’Cin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BC’in</a:t>
            </a:r>
            <a:r>
              <a:rPr lang="en-US" dirty="0" smtClean="0">
                <a:sym typeface="Wingdings" pitchFamily="2" charset="2"/>
              </a:rPr>
              <a:t>) + A(</a:t>
            </a:r>
            <a:r>
              <a:rPr lang="en-US" dirty="0" err="1" smtClean="0">
                <a:sym typeface="Wingdings" pitchFamily="2" charset="2"/>
              </a:rPr>
              <a:t>B’C’in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BCin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A’(B     </a:t>
            </a:r>
            <a:r>
              <a:rPr lang="en-US" dirty="0" err="1" smtClean="0">
                <a:sym typeface="Wingdings" pitchFamily="2" charset="2"/>
              </a:rPr>
              <a:t>Cin</a:t>
            </a:r>
            <a:r>
              <a:rPr lang="en-US" dirty="0" smtClean="0">
                <a:sym typeface="Wingdings" pitchFamily="2" charset="2"/>
              </a:rPr>
              <a:t>)  +  A(B    </a:t>
            </a:r>
            <a:r>
              <a:rPr lang="en-US" dirty="0" err="1" smtClean="0">
                <a:sym typeface="Wingdings" pitchFamily="2" charset="2"/>
              </a:rPr>
              <a:t>Cin</a:t>
            </a:r>
            <a:r>
              <a:rPr lang="en-US" dirty="0" smtClean="0">
                <a:sym typeface="Wingdings" pitchFamily="2" charset="2"/>
              </a:rPr>
              <a:t>)’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     B    </a:t>
            </a:r>
            <a:r>
              <a:rPr lang="en-US" dirty="0" err="1" smtClean="0">
                <a:sym typeface="Wingdings" pitchFamily="2" charset="2"/>
              </a:rPr>
              <a:t>Cin</a:t>
            </a:r>
            <a:endParaRPr lang="en-US" dirty="0" smtClean="0">
              <a:sym typeface="Wingdings" pitchFamily="2" charset="2"/>
            </a:endParaRPr>
          </a:p>
          <a:p>
            <a:r>
              <a:rPr lang="en-US" b="1" dirty="0" err="1" smtClean="0">
                <a:sym typeface="Wingdings" pitchFamily="2" charset="2"/>
              </a:rPr>
              <a:t>Minterm</a:t>
            </a:r>
            <a:r>
              <a:rPr lang="en-US" b="1" dirty="0" smtClean="0">
                <a:sym typeface="Wingdings" pitchFamily="2" charset="2"/>
              </a:rPr>
              <a:t> of </a:t>
            </a:r>
            <a:r>
              <a:rPr lang="en-US" b="1" dirty="0" err="1" smtClean="0">
                <a:sym typeface="Wingdings" pitchFamily="2" charset="2"/>
              </a:rPr>
              <a:t>Cout</a:t>
            </a:r>
            <a:endParaRPr lang="en-US" b="1" dirty="0" smtClean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A’BCin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AB’Cin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ABC’in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ABCin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A’Bcin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ABCin</a:t>
            </a:r>
            <a:r>
              <a:rPr lang="en-US" dirty="0" smtClean="0">
                <a:sym typeface="Wingdings" pitchFamily="2" charset="2"/>
              </a:rPr>
              <a:t>) + (</a:t>
            </a:r>
            <a:r>
              <a:rPr lang="en-US" dirty="0" err="1" smtClean="0">
                <a:sym typeface="Wingdings" pitchFamily="2" charset="2"/>
              </a:rPr>
              <a:t>AB’Cin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ABCin</a:t>
            </a:r>
            <a:r>
              <a:rPr lang="en-US" dirty="0" smtClean="0">
                <a:sym typeface="Wingdings" pitchFamily="2" charset="2"/>
              </a:rPr>
              <a:t>) + (</a:t>
            </a:r>
            <a:r>
              <a:rPr lang="en-US" dirty="0" err="1" smtClean="0">
                <a:sym typeface="Wingdings" pitchFamily="2" charset="2"/>
              </a:rPr>
              <a:t>ABC’in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ABCin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BCin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ACin</a:t>
            </a:r>
            <a:r>
              <a:rPr lang="en-US" dirty="0" smtClean="0">
                <a:sym typeface="Wingdings" pitchFamily="2" charset="2"/>
              </a:rPr>
              <a:t> + AB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th-TH" dirty="0"/>
          </a:p>
        </p:txBody>
      </p:sp>
      <p:grpSp>
        <p:nvGrpSpPr>
          <p:cNvPr id="4" name="กลุ่ม 3"/>
          <p:cNvGrpSpPr/>
          <p:nvPr/>
        </p:nvGrpSpPr>
        <p:grpSpPr>
          <a:xfrm>
            <a:off x="1928794" y="3071810"/>
            <a:ext cx="214314" cy="214314"/>
            <a:chOff x="2412286" y="3866772"/>
            <a:chExt cx="214314" cy="214314"/>
          </a:xfrm>
        </p:grpSpPr>
        <p:sp>
          <p:nvSpPr>
            <p:cNvPr id="5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5" idx="0"/>
              <a:endCxn id="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ตัวเชื่อมต่อตรง 6"/>
            <p:cNvCxnSpPr>
              <a:stCxn id="5" idx="2"/>
              <a:endCxn id="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กลุ่ม 7"/>
          <p:cNvGrpSpPr/>
          <p:nvPr/>
        </p:nvGrpSpPr>
        <p:grpSpPr>
          <a:xfrm>
            <a:off x="3857620" y="3071810"/>
            <a:ext cx="214314" cy="214314"/>
            <a:chOff x="2412286" y="3866772"/>
            <a:chExt cx="214314" cy="214314"/>
          </a:xfrm>
        </p:grpSpPr>
        <p:sp>
          <p:nvSpPr>
            <p:cNvPr id="9" name="วงรี 8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0" name="ตัวเชื่อมต่อตรง 9"/>
            <p:cNvCxnSpPr>
              <a:stCxn id="9" idx="0"/>
              <a:endCxn id="9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>
              <a:stCxn id="9" idx="2"/>
              <a:endCxn id="9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กลุ่ม 11"/>
          <p:cNvGrpSpPr/>
          <p:nvPr/>
        </p:nvGrpSpPr>
        <p:grpSpPr>
          <a:xfrm>
            <a:off x="1643042" y="3500438"/>
            <a:ext cx="214314" cy="214314"/>
            <a:chOff x="2412286" y="3866772"/>
            <a:chExt cx="214314" cy="214314"/>
          </a:xfrm>
        </p:grpSpPr>
        <p:sp>
          <p:nvSpPr>
            <p:cNvPr id="13" name="วงรี 12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4" name="ตัวเชื่อมต่อตรง 13"/>
            <p:cNvCxnSpPr>
              <a:stCxn id="13" idx="0"/>
              <a:endCxn id="13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/>
            <p:cNvCxnSpPr>
              <a:stCxn id="13" idx="2"/>
              <a:endCxn id="13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กลุ่ม 15"/>
          <p:cNvGrpSpPr/>
          <p:nvPr/>
        </p:nvGrpSpPr>
        <p:grpSpPr>
          <a:xfrm>
            <a:off x="2208424" y="3500438"/>
            <a:ext cx="214314" cy="214314"/>
            <a:chOff x="2412286" y="3866772"/>
            <a:chExt cx="214314" cy="214314"/>
          </a:xfrm>
        </p:grpSpPr>
        <p:sp>
          <p:nvSpPr>
            <p:cNvPr id="17" name="วงรี 16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8" name="ตัวเชื่อมต่อตรง 17"/>
            <p:cNvCxnSpPr>
              <a:stCxn id="17" idx="0"/>
              <a:endCxn id="1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/>
            <p:cNvCxnSpPr>
              <a:stCxn id="17" idx="2"/>
              <a:endCxn id="1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Adder (3)</a:t>
            </a:r>
            <a:endParaRPr lang="th-TH" dirty="0"/>
          </a:p>
        </p:txBody>
      </p:sp>
      <p:sp>
        <p:nvSpPr>
          <p:cNvPr id="4" name="Rectangle 4"/>
          <p:cNvSpPr/>
          <p:nvPr/>
        </p:nvSpPr>
        <p:spPr>
          <a:xfrm>
            <a:off x="1643042" y="1714488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</a:t>
            </a:r>
            <a:endParaRPr lang="th-TH" dirty="0"/>
          </a:p>
        </p:txBody>
      </p:sp>
      <p:cxnSp>
        <p:nvCxnSpPr>
          <p:cNvPr id="5" name="Straight Arrow Connector 6"/>
          <p:cNvCxnSpPr/>
          <p:nvPr/>
        </p:nvCxnSpPr>
        <p:spPr>
          <a:xfrm>
            <a:off x="928662" y="1857364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7"/>
          <p:cNvCxnSpPr/>
          <p:nvPr/>
        </p:nvCxnSpPr>
        <p:spPr>
          <a:xfrm>
            <a:off x="928662" y="2212966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8"/>
          <p:cNvCxnSpPr/>
          <p:nvPr/>
        </p:nvCxnSpPr>
        <p:spPr>
          <a:xfrm>
            <a:off x="928662" y="2570156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9"/>
          <p:cNvCxnSpPr/>
          <p:nvPr/>
        </p:nvCxnSpPr>
        <p:spPr>
          <a:xfrm>
            <a:off x="2714612" y="1928802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7158" y="1571612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200024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2357430"/>
            <a:ext cx="636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Cin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1643050"/>
            <a:ext cx="760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th-TH" dirty="0"/>
          </a:p>
        </p:txBody>
      </p:sp>
      <p:cxnSp>
        <p:nvCxnSpPr>
          <p:cNvPr id="13" name="Straight Arrow Connector 9"/>
          <p:cNvCxnSpPr/>
          <p:nvPr/>
        </p:nvCxnSpPr>
        <p:spPr>
          <a:xfrm>
            <a:off x="2714612" y="2357430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28992" y="2071678"/>
            <a:ext cx="835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Cout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4643438" y="1571613"/>
            <a:ext cx="4214842" cy="954107"/>
          </a:xfrm>
          <a:prstGeom prst="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Sum  = </a:t>
            </a:r>
            <a:r>
              <a:rPr lang="en-US" dirty="0" smtClean="0">
                <a:sym typeface="Wingdings" pitchFamily="2" charset="2"/>
              </a:rPr>
              <a:t>A     B    </a:t>
            </a:r>
            <a:r>
              <a:rPr lang="en-US" dirty="0" err="1" smtClean="0">
                <a:sym typeface="Wingdings" pitchFamily="2" charset="2"/>
              </a:rPr>
              <a:t>Cin</a:t>
            </a:r>
            <a:endParaRPr lang="en-US" dirty="0" smtClean="0">
              <a:sym typeface="Wingdings" pitchFamily="2" charset="2"/>
            </a:endParaRPr>
          </a:p>
          <a:p>
            <a:pPr marL="0" lvl="1"/>
            <a:r>
              <a:rPr lang="en-US" dirty="0" err="1" smtClean="0"/>
              <a:t>Cout</a:t>
            </a:r>
            <a:r>
              <a:rPr lang="en-US" dirty="0" smtClean="0"/>
              <a:t> = </a:t>
            </a:r>
            <a:r>
              <a:rPr lang="en-US" dirty="0" err="1" smtClean="0">
                <a:sym typeface="Wingdings" pitchFamily="2" charset="2"/>
              </a:rPr>
              <a:t>BCin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ACin</a:t>
            </a:r>
            <a:r>
              <a:rPr lang="en-US" dirty="0" smtClean="0">
                <a:sym typeface="Wingdings" pitchFamily="2" charset="2"/>
              </a:rPr>
              <a:t> + AB</a:t>
            </a:r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779346"/>
            <a:ext cx="5572164" cy="386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9" name="กลุ่ม 18"/>
          <p:cNvGrpSpPr/>
          <p:nvPr/>
        </p:nvGrpSpPr>
        <p:grpSpPr>
          <a:xfrm>
            <a:off x="6154522" y="1742382"/>
            <a:ext cx="214314" cy="214314"/>
            <a:chOff x="2412286" y="3866772"/>
            <a:chExt cx="214314" cy="214314"/>
          </a:xfrm>
        </p:grpSpPr>
        <p:sp>
          <p:nvSpPr>
            <p:cNvPr id="20" name="วงรี 19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1" name="ตัวเชื่อมต่อตรง 20"/>
            <p:cNvCxnSpPr>
              <a:stCxn id="20" idx="0"/>
              <a:endCxn id="20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/>
            <p:cNvCxnSpPr>
              <a:stCxn id="20" idx="2"/>
              <a:endCxn id="20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กลุ่ม 22"/>
          <p:cNvGrpSpPr/>
          <p:nvPr/>
        </p:nvGrpSpPr>
        <p:grpSpPr>
          <a:xfrm>
            <a:off x="6819236" y="1731496"/>
            <a:ext cx="214314" cy="214314"/>
            <a:chOff x="2412286" y="3866772"/>
            <a:chExt cx="214314" cy="214314"/>
          </a:xfrm>
        </p:grpSpPr>
        <p:sp>
          <p:nvSpPr>
            <p:cNvPr id="24" name="วงรี 23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5" name="ตัวเชื่อมต่อตรง 24"/>
            <p:cNvCxnSpPr>
              <a:stCxn id="24" idx="0"/>
              <a:endCxn id="24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>
              <a:stCxn id="24" idx="2"/>
              <a:endCxn id="24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Adder Application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2-bit binary adder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2-bit binary adder using full adder</a:t>
            </a:r>
            <a:endParaRPr lang="th-TH" dirty="0"/>
          </a:p>
        </p:txBody>
      </p:sp>
      <p:sp>
        <p:nvSpPr>
          <p:cNvPr id="4" name="Rectangle 4"/>
          <p:cNvSpPr/>
          <p:nvPr/>
        </p:nvSpPr>
        <p:spPr>
          <a:xfrm>
            <a:off x="3935164" y="2305758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" name="Straight Arrow Connector 6"/>
          <p:cNvCxnSpPr/>
          <p:nvPr/>
        </p:nvCxnSpPr>
        <p:spPr>
          <a:xfrm>
            <a:off x="3220784" y="2448634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7"/>
          <p:cNvCxnSpPr/>
          <p:nvPr/>
        </p:nvCxnSpPr>
        <p:spPr>
          <a:xfrm>
            <a:off x="3220784" y="2686102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8"/>
          <p:cNvCxnSpPr/>
          <p:nvPr/>
        </p:nvCxnSpPr>
        <p:spPr>
          <a:xfrm>
            <a:off x="3220784" y="3161426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9"/>
          <p:cNvCxnSpPr/>
          <p:nvPr/>
        </p:nvCxnSpPr>
        <p:spPr>
          <a:xfrm>
            <a:off x="5006734" y="2471788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92156" y="2214554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06734" y="2779106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7"/>
          <p:cNvCxnSpPr/>
          <p:nvPr/>
        </p:nvCxnSpPr>
        <p:spPr>
          <a:xfrm>
            <a:off x="3220784" y="2900416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9"/>
          <p:cNvCxnSpPr/>
          <p:nvPr/>
        </p:nvCxnSpPr>
        <p:spPr>
          <a:xfrm>
            <a:off x="5006734" y="3064858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86050" y="2428868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92156" y="2686102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792156" y="2971854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721114" y="2257474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21114" y="2571744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21114" y="2900416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Cout</a:t>
            </a:r>
            <a:endParaRPr lang="th-TH" sz="2000" dirty="0"/>
          </a:p>
        </p:txBody>
      </p:sp>
      <p:sp>
        <p:nvSpPr>
          <p:cNvPr id="19" name="Rectangle 4"/>
          <p:cNvSpPr/>
          <p:nvPr/>
        </p:nvSpPr>
        <p:spPr>
          <a:xfrm>
            <a:off x="5000628" y="4857760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</a:t>
            </a:r>
            <a:endParaRPr lang="th-TH" dirty="0"/>
          </a:p>
        </p:txBody>
      </p:sp>
      <p:sp>
        <p:nvSpPr>
          <p:cNvPr id="20" name="Rectangle 4"/>
          <p:cNvSpPr/>
          <p:nvPr/>
        </p:nvSpPr>
        <p:spPr>
          <a:xfrm>
            <a:off x="2500298" y="4857760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</a:t>
            </a:r>
            <a:endParaRPr lang="th-TH" dirty="0"/>
          </a:p>
        </p:txBody>
      </p:sp>
      <p:cxnSp>
        <p:nvCxnSpPr>
          <p:cNvPr id="23" name="Straight Arrow Connector 6"/>
          <p:cNvCxnSpPr/>
          <p:nvPr/>
        </p:nvCxnSpPr>
        <p:spPr>
          <a:xfrm rot="5400000">
            <a:off x="5070478" y="4643446"/>
            <a:ext cx="4302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6"/>
          <p:cNvCxnSpPr/>
          <p:nvPr/>
        </p:nvCxnSpPr>
        <p:spPr>
          <a:xfrm rot="5400000">
            <a:off x="5499106" y="4643446"/>
            <a:ext cx="4302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"/>
          <p:cNvCxnSpPr/>
          <p:nvPr/>
        </p:nvCxnSpPr>
        <p:spPr>
          <a:xfrm rot="5400000">
            <a:off x="2570148" y="4643446"/>
            <a:ext cx="4302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6"/>
          <p:cNvCxnSpPr/>
          <p:nvPr/>
        </p:nvCxnSpPr>
        <p:spPr>
          <a:xfrm rot="5400000">
            <a:off x="2998776" y="4643446"/>
            <a:ext cx="4302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9"/>
          <p:cNvCxnSpPr>
            <a:stCxn id="19" idx="1"/>
            <a:endCxn id="20" idx="3"/>
          </p:cNvCxnSpPr>
          <p:nvPr/>
        </p:nvCxnSpPr>
        <p:spPr>
          <a:xfrm rot="10800000">
            <a:off x="3571868" y="5322107"/>
            <a:ext cx="142876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9"/>
          <p:cNvCxnSpPr/>
          <p:nvPr/>
        </p:nvCxnSpPr>
        <p:spPr>
          <a:xfrm rot="10800000">
            <a:off x="1071538" y="5286388"/>
            <a:ext cx="142876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9"/>
          <p:cNvCxnSpPr/>
          <p:nvPr/>
        </p:nvCxnSpPr>
        <p:spPr>
          <a:xfrm rot="5400000">
            <a:off x="5278838" y="6008310"/>
            <a:ext cx="453235" cy="95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9"/>
          <p:cNvCxnSpPr/>
          <p:nvPr/>
        </p:nvCxnSpPr>
        <p:spPr>
          <a:xfrm rot="5400000">
            <a:off x="2778509" y="6008310"/>
            <a:ext cx="453235" cy="95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9"/>
          <p:cNvCxnSpPr/>
          <p:nvPr/>
        </p:nvCxnSpPr>
        <p:spPr>
          <a:xfrm rot="10800000">
            <a:off x="6072198" y="5323579"/>
            <a:ext cx="142876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072066" y="4143380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500694" y="4143380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2615296" y="4143380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3033022" y="4143380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2840480" y="6182424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2</a:t>
            </a:r>
            <a:endParaRPr lang="th-TH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5329924" y="6172162"/>
            <a:ext cx="407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</a:t>
            </a:r>
            <a:r>
              <a:rPr lang="en-US" sz="2000" baseline="-25000" dirty="0" smtClean="0"/>
              <a:t>1</a:t>
            </a:r>
            <a:endParaRPr lang="th-TH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4429124" y="4957716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Cout</a:t>
            </a:r>
            <a:endParaRPr lang="th-TH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1142976" y="4957716"/>
            <a:ext cx="649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Cout</a:t>
            </a:r>
            <a:endParaRPr lang="th-TH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3500430" y="4961856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Cin</a:t>
            </a:r>
            <a:endParaRPr lang="th-TH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6500826" y="4929198"/>
            <a:ext cx="962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Cin</a:t>
            </a:r>
            <a:r>
              <a:rPr lang="en-US" sz="2000" dirty="0" smtClean="0"/>
              <a:t> = 0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From the truth table, find the simplified digital circuit from input (A,B,C) to get an output (F) (both </a:t>
            </a:r>
            <a:r>
              <a:rPr lang="en-US" dirty="0" err="1" smtClean="0"/>
              <a:t>boolean</a:t>
            </a:r>
            <a:r>
              <a:rPr lang="en-US" dirty="0" smtClean="0"/>
              <a:t> expression and wiring diagram)</a:t>
            </a:r>
          </a:p>
          <a:p>
            <a:pPr>
              <a:buNone/>
            </a:pPr>
            <a:r>
              <a:rPr lang="en-US" dirty="0" smtClean="0"/>
              <a:t>	USE only  </a:t>
            </a:r>
            <a:r>
              <a:rPr lang="en-US" b="1" dirty="0" smtClean="0"/>
              <a:t>1 AND gate </a:t>
            </a:r>
            <a:r>
              <a:rPr lang="en-US" dirty="0" smtClean="0"/>
              <a:t>and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b="1" dirty="0" smtClean="0"/>
              <a:t>1 OR gate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Draw a wiring diagram using </a:t>
            </a:r>
            <a:r>
              <a:rPr lang="en-US" i="1" dirty="0" smtClean="0"/>
              <a:t>full adder modules </a:t>
            </a:r>
            <a:r>
              <a:rPr lang="en-US" dirty="0" smtClean="0"/>
              <a:t>and </a:t>
            </a:r>
            <a:r>
              <a:rPr lang="en-US" i="1" dirty="0" smtClean="0"/>
              <a:t>not gates </a:t>
            </a:r>
            <a:r>
              <a:rPr lang="en-US" dirty="0" smtClean="0"/>
              <a:t>to perform binary to 2’s complement </a:t>
            </a:r>
            <a:r>
              <a:rPr lang="en-US" dirty="0" smtClean="0"/>
              <a:t>conversion</a:t>
            </a:r>
            <a:endParaRPr lang="en-US" dirty="0" smtClean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3428992" y="2500306"/>
          <a:ext cx="490538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347"/>
                <a:gridCol w="1226347"/>
                <a:gridCol w="1226347"/>
                <a:gridCol w="1226347"/>
              </a:tblGrid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  <a:tr h="2879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Combinational Logic Design Using a Truth Table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500430" y="1928802"/>
            <a:ext cx="107157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86050" y="2071678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86050" y="2427280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786050" y="2784470"/>
            <a:ext cx="71438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2427280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28860" y="1785926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2428860" y="221455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2428860" y="2571744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5286380" y="214311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th-TH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500166" y="314324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1000132"/>
                <a:gridCol w="1071570"/>
                <a:gridCol w="31670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Minterm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Minterm</a:t>
            </a:r>
            <a:r>
              <a:rPr lang="en-US" sz="2000" dirty="0" smtClean="0"/>
              <a:t> or Sum of Product (SOP)</a:t>
            </a:r>
          </a:p>
          <a:p>
            <a:r>
              <a:rPr lang="en-US" sz="2000" dirty="0" smtClean="0"/>
              <a:t>For output </a:t>
            </a:r>
            <a:r>
              <a:rPr lang="en-US" sz="2000" dirty="0" smtClean="0">
                <a:sym typeface="Wingdings" pitchFamily="2" charset="2"/>
              </a:rPr>
              <a:t> 1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We do the product (AND) of input  (0 = inverse)</a:t>
            </a:r>
          </a:p>
          <a:p>
            <a:r>
              <a:rPr lang="en-US" sz="2000" dirty="0" smtClean="0">
                <a:sym typeface="Wingdings" pitchFamily="2" charset="2"/>
              </a:rPr>
              <a:t>For output  0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We ignore them</a:t>
            </a:r>
          </a:p>
          <a:p>
            <a:r>
              <a:rPr lang="en-US" sz="2000" dirty="0" smtClean="0">
                <a:sym typeface="Wingdings" pitchFamily="2" charset="2"/>
              </a:rPr>
              <a:t>Then, we do sum (OR) of all product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3929066"/>
          <a:ext cx="2714643" cy="276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50"/>
                <a:gridCol w="445374"/>
                <a:gridCol w="477186"/>
                <a:gridCol w="1410333"/>
              </a:tblGrid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th-TH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786182" y="528638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786182" y="5641990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86182" y="592774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86182" y="621508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86182" y="650083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14810" y="5143512"/>
            <a:ext cx="609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A’BC</a:t>
            </a:r>
            <a:endParaRPr lang="th-TH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4810" y="5429264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AB’C’</a:t>
            </a:r>
            <a:endParaRPr lang="th-TH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14810" y="570287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AB’C</a:t>
            </a:r>
            <a:endParaRPr lang="th-TH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4214810" y="598862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ABC’</a:t>
            </a:r>
            <a:endParaRPr lang="th-TH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4214810" y="6286520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ABC</a:t>
            </a:r>
            <a:endParaRPr lang="th-TH" sz="1800" dirty="0"/>
          </a:p>
        </p:txBody>
      </p:sp>
      <p:sp>
        <p:nvSpPr>
          <p:cNvPr id="17" name="Right Brace 16"/>
          <p:cNvSpPr/>
          <p:nvPr/>
        </p:nvSpPr>
        <p:spPr>
          <a:xfrm>
            <a:off x="4929190" y="5214950"/>
            <a:ext cx="214314" cy="142876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17"/>
          <p:cNvSpPr txBox="1"/>
          <p:nvPr/>
        </p:nvSpPr>
        <p:spPr>
          <a:xfrm>
            <a:off x="5143504" y="577431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+</a:t>
            </a:r>
            <a:endParaRPr lang="th-TH" sz="1800" dirty="0"/>
          </a:p>
        </p:txBody>
      </p:sp>
      <p:sp>
        <p:nvSpPr>
          <p:cNvPr id="19" name="Right Arrow 18"/>
          <p:cNvSpPr/>
          <p:nvPr/>
        </p:nvSpPr>
        <p:spPr>
          <a:xfrm>
            <a:off x="5500694" y="5643578"/>
            <a:ext cx="35719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6143636" y="5572140"/>
            <a:ext cx="218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A’BC + AB’C’ + AB’C </a:t>
            </a:r>
          </a:p>
          <a:p>
            <a:r>
              <a:rPr lang="en-US" sz="1800" dirty="0" smtClean="0"/>
              <a:t>+ ABC’ + ABC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A’BC + </a:t>
            </a:r>
            <a:r>
              <a:rPr lang="en-US" sz="3200" dirty="0" smtClean="0">
                <a:solidFill>
                  <a:srgbClr val="FF0000"/>
                </a:solidFill>
              </a:rPr>
              <a:t>AB’C’ + AB’C </a:t>
            </a:r>
            <a:r>
              <a:rPr lang="en-US" sz="3200" dirty="0" smtClean="0"/>
              <a:t>+ </a:t>
            </a:r>
            <a:r>
              <a:rPr lang="en-US" sz="3200" dirty="0" smtClean="0">
                <a:solidFill>
                  <a:srgbClr val="002060"/>
                </a:solidFill>
              </a:rPr>
              <a:t>ABC’ + ABC </a:t>
            </a:r>
          </a:p>
          <a:p>
            <a:pPr>
              <a:buFont typeface="Wingdings" pitchFamily="2" charset="2"/>
              <a:buChar char="à"/>
            </a:pPr>
            <a:r>
              <a:rPr lang="en-US" sz="3200" dirty="0" smtClean="0">
                <a:sym typeface="Wingdings" pitchFamily="2" charset="2"/>
              </a:rPr>
              <a:t>A’BC  +  </a:t>
            </a:r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AB’ </a:t>
            </a:r>
            <a:r>
              <a:rPr lang="en-US" sz="3200" dirty="0" smtClean="0">
                <a:sym typeface="Wingdings" pitchFamily="2" charset="2"/>
              </a:rPr>
              <a:t>+ </a:t>
            </a:r>
            <a:r>
              <a:rPr lang="en-US" sz="3200" dirty="0" smtClean="0">
                <a:solidFill>
                  <a:srgbClr val="002060"/>
                </a:solidFill>
                <a:sym typeface="Wingdings" pitchFamily="2" charset="2"/>
              </a:rPr>
              <a:t>AB</a:t>
            </a:r>
          </a:p>
          <a:p>
            <a:pPr>
              <a:buFont typeface="Wingdings" pitchFamily="2" charset="2"/>
              <a:buChar char="à"/>
            </a:pPr>
            <a:r>
              <a:rPr lang="en-US" sz="3200" dirty="0" smtClean="0"/>
              <a:t>A’BC +         A		</a:t>
            </a:r>
          </a:p>
          <a:p>
            <a:pPr>
              <a:buFont typeface="Wingdings" pitchFamily="2" charset="2"/>
              <a:buChar char="à"/>
            </a:pPr>
            <a:r>
              <a:rPr lang="en-US" sz="3200" dirty="0" smtClean="0"/>
              <a:t>A + BC 			(X + X’Y = X+Y)</a:t>
            </a:r>
          </a:p>
          <a:p>
            <a:pPr>
              <a:buFont typeface="Wingdings" pitchFamily="2" charset="2"/>
              <a:buChar char="à"/>
            </a:pPr>
            <a:endParaRPr lang="en-US" sz="3200" dirty="0" smtClean="0"/>
          </a:p>
          <a:p>
            <a:pPr>
              <a:buFont typeface="Wingdings" pitchFamily="2" charset="2"/>
              <a:buChar char="à"/>
            </a:pPr>
            <a:endParaRPr lang="th-TH" sz="32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Maxterm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Maxterm</a:t>
            </a:r>
            <a:r>
              <a:rPr lang="en-US" sz="2000" dirty="0" smtClean="0"/>
              <a:t> or Product of Sum (POS)</a:t>
            </a:r>
          </a:p>
          <a:p>
            <a:r>
              <a:rPr lang="en-US" sz="2000" dirty="0" smtClean="0"/>
              <a:t>For output </a:t>
            </a:r>
            <a:r>
              <a:rPr lang="en-US" sz="2000" dirty="0" smtClean="0">
                <a:sym typeface="Wingdings" pitchFamily="2" charset="2"/>
              </a:rPr>
              <a:t> 0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We do the sum (OR) of input  (1 = inverse)</a:t>
            </a:r>
          </a:p>
          <a:p>
            <a:r>
              <a:rPr lang="en-US" sz="2000" dirty="0" smtClean="0">
                <a:sym typeface="Wingdings" pitchFamily="2" charset="2"/>
              </a:rPr>
              <a:t>For output  1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We ignore them</a:t>
            </a:r>
          </a:p>
          <a:p>
            <a:r>
              <a:rPr lang="en-US" sz="2000" dirty="0" smtClean="0">
                <a:sym typeface="Wingdings" pitchFamily="2" charset="2"/>
              </a:rPr>
              <a:t>Then, we do product (AND) of all sum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3929066"/>
          <a:ext cx="2714643" cy="276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50"/>
                <a:gridCol w="445374"/>
                <a:gridCol w="477186"/>
                <a:gridCol w="1410333"/>
              </a:tblGrid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</a:t>
                      </a:r>
                      <a:endParaRPr lang="th-TH" sz="1400" dirty="0"/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786182" y="435769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786182" y="471488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86182" y="5000636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14810" y="420267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A+B+C</a:t>
            </a:r>
            <a:endParaRPr lang="th-TH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4810" y="4500570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A+B+C’</a:t>
            </a:r>
            <a:endParaRPr lang="th-TH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14810" y="4786322"/>
            <a:ext cx="938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A+B’+C</a:t>
            </a:r>
            <a:endParaRPr lang="th-TH" sz="1800" dirty="0"/>
          </a:p>
        </p:txBody>
      </p:sp>
      <p:sp>
        <p:nvSpPr>
          <p:cNvPr id="17" name="Right Brace 16"/>
          <p:cNvSpPr/>
          <p:nvPr/>
        </p:nvSpPr>
        <p:spPr>
          <a:xfrm>
            <a:off x="5214942" y="4286256"/>
            <a:ext cx="214314" cy="78581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572132" y="4488428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(A+B+C)(A+B+C’)(A+B’+C)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(A+B+C)(A+B+C’)</a:t>
            </a:r>
            <a:r>
              <a:rPr lang="en-US" sz="3200" dirty="0" smtClean="0"/>
              <a:t>(A+B’+C)</a:t>
            </a:r>
            <a:endParaRPr lang="en-US" sz="32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à"/>
            </a:pPr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(A+B)</a:t>
            </a:r>
            <a:r>
              <a:rPr lang="en-US" sz="3200" dirty="0" smtClean="0">
                <a:sym typeface="Wingdings" pitchFamily="2" charset="2"/>
              </a:rPr>
              <a:t>(A+B’+C)</a:t>
            </a:r>
          </a:p>
          <a:p>
            <a:pPr>
              <a:buFont typeface="Wingdings" pitchFamily="2" charset="2"/>
              <a:buChar char="à"/>
            </a:pPr>
            <a:r>
              <a:rPr lang="en-US" sz="3200" dirty="0" smtClean="0"/>
              <a:t>A + B(B’ +C)</a:t>
            </a:r>
          </a:p>
          <a:p>
            <a:pPr>
              <a:buFont typeface="Wingdings" pitchFamily="2" charset="2"/>
              <a:buChar char="à"/>
            </a:pPr>
            <a:r>
              <a:rPr lang="en-US" sz="3200" dirty="0" smtClean="0"/>
              <a:t>A + BC</a:t>
            </a:r>
          </a:p>
          <a:p>
            <a:pPr>
              <a:buFont typeface="Wingdings" pitchFamily="2" charset="2"/>
              <a:buChar char="à"/>
            </a:pPr>
            <a:endParaRPr lang="th-TH" sz="3200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Design a digital circuit from this truth table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Minterm</a:t>
            </a:r>
            <a:r>
              <a:rPr lang="en-US" dirty="0" smtClean="0"/>
              <a:t> = A’B + AB = B</a:t>
            </a:r>
          </a:p>
          <a:p>
            <a:r>
              <a:rPr lang="en-US" dirty="0" err="1" smtClean="0"/>
              <a:t>Maxterm</a:t>
            </a:r>
            <a:r>
              <a:rPr lang="en-US" dirty="0" smtClean="0"/>
              <a:t> = (A + B)(A’ + B) = B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428728" y="221455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3286116" y="5929330"/>
            <a:ext cx="242889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57488" y="5715016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5857884" y="5715016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Design a binary adder that add two 1-bit binary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Minterm</a:t>
            </a:r>
            <a:r>
              <a:rPr lang="en-US" dirty="0" smtClean="0"/>
              <a:t> of C </a:t>
            </a:r>
            <a:r>
              <a:rPr lang="en-US" dirty="0" smtClean="0">
                <a:sym typeface="Wingdings" pitchFamily="2" charset="2"/>
              </a:rPr>
              <a:t>= AB</a:t>
            </a:r>
          </a:p>
          <a:p>
            <a:r>
              <a:rPr lang="en-US" dirty="0" err="1" smtClean="0">
                <a:sym typeface="Wingdings" pitchFamily="2" charset="2"/>
              </a:rPr>
              <a:t>Minterm</a:t>
            </a:r>
            <a:r>
              <a:rPr lang="en-US" dirty="0" smtClean="0">
                <a:sym typeface="Wingdings" pitchFamily="2" charset="2"/>
              </a:rPr>
              <a:t> of D = A’B + AB’ = A        B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500166" y="221455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C(Carry-out)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D(sum)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กลุ่ม 3"/>
          <p:cNvGrpSpPr/>
          <p:nvPr/>
        </p:nvGrpSpPr>
        <p:grpSpPr>
          <a:xfrm>
            <a:off x="5715008" y="4929198"/>
            <a:ext cx="214314" cy="214314"/>
            <a:chOff x="2412286" y="3866772"/>
            <a:chExt cx="214314" cy="214314"/>
          </a:xfrm>
        </p:grpSpPr>
        <p:sp>
          <p:nvSpPr>
            <p:cNvPr id="6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7" name="ตัวเชื่อมต่อตรง 5"/>
            <p:cNvCxnSpPr>
              <a:stCxn id="6" idx="0"/>
              <a:endCxn id="6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6"/>
            <p:cNvCxnSpPr>
              <a:stCxn id="6" idx="2"/>
              <a:endCxn id="6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: Wiring Diagram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1" y="1685567"/>
            <a:ext cx="4286279" cy="475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2666</TotalTime>
  <Words>824</Words>
  <Application>Microsoft Office PowerPoint</Application>
  <PresentationFormat>On-screen Show (4:3)</PresentationFormat>
  <Paragraphs>493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ตรงกลาง</vt:lpstr>
      <vt:lpstr>Minterm and MAXTERM Expansions</vt:lpstr>
      <vt:lpstr>Combinational Logic Design Using a Truth Table</vt:lpstr>
      <vt:lpstr>Minterm</vt:lpstr>
      <vt:lpstr>Simplification</vt:lpstr>
      <vt:lpstr>Maxterm</vt:lpstr>
      <vt:lpstr>Simplification</vt:lpstr>
      <vt:lpstr>Example1</vt:lpstr>
      <vt:lpstr>Example 2</vt:lpstr>
      <vt:lpstr>Example 2 : Wiring Diagram</vt:lpstr>
      <vt:lpstr>More than 1-bit binary adder</vt:lpstr>
      <vt:lpstr>Full Adder (1)</vt:lpstr>
      <vt:lpstr>Full Adder (2)</vt:lpstr>
      <vt:lpstr>Full Adder (3)</vt:lpstr>
      <vt:lpstr>Full Adder Application</vt:lpstr>
      <vt:lpstr>TODO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Detection and Correction</dc:title>
  <dc:creator>firehand</dc:creator>
  <cp:lastModifiedBy>admin</cp:lastModifiedBy>
  <cp:revision>171</cp:revision>
  <dcterms:created xsi:type="dcterms:W3CDTF">2009-10-27T02:23:19Z</dcterms:created>
  <dcterms:modified xsi:type="dcterms:W3CDTF">2010-02-03T16:08:23Z</dcterms:modified>
</cp:coreProperties>
</file>