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0" r:id="rId1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21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B6D8474-4DC7-4172-9E81-70F360114936}" type="datetimeFigureOut">
              <a:rPr lang="th-TH" smtClean="0"/>
              <a:pPr/>
              <a:t>29/01/53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EA9E8C-8D84-49BE-8060-29E2376D3F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8474-4DC7-4172-9E81-70F360114936}" type="datetimeFigureOut">
              <a:rPr lang="th-TH" smtClean="0"/>
              <a:pPr/>
              <a:t>29/01/53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9E8C-8D84-49BE-8060-29E2376D3F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B6D8474-4DC7-4172-9E81-70F360114936}" type="datetimeFigureOut">
              <a:rPr lang="th-TH" smtClean="0"/>
              <a:pPr/>
              <a:t>29/01/53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7EA9E8C-8D84-49BE-8060-29E2376D3F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8474-4DC7-4172-9E81-70F360114936}" type="datetimeFigureOut">
              <a:rPr lang="th-TH" smtClean="0"/>
              <a:pPr/>
              <a:t>29/01/53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EA9E8C-8D84-49BE-8060-29E2376D3F2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8474-4DC7-4172-9E81-70F360114936}" type="datetimeFigureOut">
              <a:rPr lang="th-TH" smtClean="0"/>
              <a:pPr/>
              <a:t>29/01/53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7EA9E8C-8D84-49BE-8060-29E2376D3F2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B6D8474-4DC7-4172-9E81-70F360114936}" type="datetimeFigureOut">
              <a:rPr lang="th-TH" smtClean="0"/>
              <a:pPr/>
              <a:t>29/01/53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EA9E8C-8D84-49BE-8060-29E2376D3F2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B6D8474-4DC7-4172-9E81-70F360114936}" type="datetimeFigureOut">
              <a:rPr lang="th-TH" smtClean="0"/>
              <a:pPr/>
              <a:t>29/01/53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EA9E8C-8D84-49BE-8060-29E2376D3F2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8474-4DC7-4172-9E81-70F360114936}" type="datetimeFigureOut">
              <a:rPr lang="th-TH" smtClean="0"/>
              <a:pPr/>
              <a:t>29/01/53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EA9E8C-8D84-49BE-8060-29E2376D3F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8474-4DC7-4172-9E81-70F360114936}" type="datetimeFigureOut">
              <a:rPr lang="th-TH" smtClean="0"/>
              <a:pPr/>
              <a:t>29/01/53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EA9E8C-8D84-49BE-8060-29E2376D3F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8474-4DC7-4172-9E81-70F360114936}" type="datetimeFigureOut">
              <a:rPr lang="th-TH" smtClean="0"/>
              <a:pPr/>
              <a:t>29/01/53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EA9E8C-8D84-49BE-8060-29E2376D3F2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B6D8474-4DC7-4172-9E81-70F360114936}" type="datetimeFigureOut">
              <a:rPr lang="th-TH" smtClean="0"/>
              <a:pPr/>
              <a:t>29/01/53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7EA9E8C-8D84-49BE-8060-29E2376D3F2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6D8474-4DC7-4172-9E81-70F360114936}" type="datetimeFigureOut">
              <a:rPr lang="th-TH" smtClean="0"/>
              <a:pPr/>
              <a:t>29/01/53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EA9E8C-8D84-49BE-8060-29E2376D3F23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CONSENSUS THEOREM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000" dirty="0" err="1" smtClean="0"/>
              <a:t>Choopan</a:t>
            </a:r>
            <a:r>
              <a:rPr lang="en-US" sz="2000" dirty="0" smtClean="0"/>
              <a:t> </a:t>
            </a:r>
            <a:r>
              <a:rPr lang="en-US" sz="2000" dirty="0" err="1" smtClean="0"/>
              <a:t>Rattanapoka</a:t>
            </a:r>
            <a:endParaRPr lang="th-TH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  = ABCD + B’CDE + A’B’ + BCE’</a:t>
            </a:r>
          </a:p>
          <a:p>
            <a:pPr lvl="1"/>
            <a:r>
              <a:rPr lang="en-US" dirty="0" smtClean="0"/>
              <a:t>Consensus of ABCD and B’CDE </a:t>
            </a:r>
            <a:r>
              <a:rPr lang="en-US" dirty="0" smtClean="0">
                <a:sym typeface="Wingdings" pitchFamily="2" charset="2"/>
              </a:rPr>
              <a:t> ACDE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Consensus of A’B’ and BCE’  ACE’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But none of them appear in the original expression.</a:t>
            </a:r>
          </a:p>
          <a:p>
            <a:r>
              <a:rPr lang="en-US" dirty="0" smtClean="0">
                <a:sym typeface="Wingdings" pitchFamily="2" charset="2"/>
              </a:rPr>
              <a:t>However, if we first add the consensus ACDE to F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 = ABCD + B’CDE + A’B’ + BCE’ + ACDE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Consensus of ACDE and A’B’  B’CDE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Consensus of ACDE and BCE’  ABCD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Thus,  F = A’B’ + BCE’ + ACDE</a:t>
            </a:r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Simplify each of the following expressions using only the consensus theorem</a:t>
            </a:r>
          </a:p>
          <a:p>
            <a:r>
              <a:rPr lang="en-US" sz="2400" dirty="0" smtClean="0"/>
              <a:t>BC’D’ + ABC’ + AC’D + AB’D + A’BD’ (reduce to 3 terms)</a:t>
            </a:r>
          </a:p>
          <a:p>
            <a:r>
              <a:rPr lang="en-US" sz="2400" dirty="0" smtClean="0"/>
              <a:t>W’Y’ + WYZ + XY’Z + WX’Y (reduce to 3 terms)</a:t>
            </a:r>
          </a:p>
          <a:p>
            <a:pPr>
              <a:buNone/>
            </a:pPr>
            <a:endParaRPr lang="th-TH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Algebraic Simplification 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Combining terms</a:t>
            </a:r>
          </a:p>
          <a:p>
            <a:pPr lvl="1"/>
            <a:r>
              <a:rPr lang="en-US" dirty="0" smtClean="0"/>
              <a:t>XY + XY’ = X</a:t>
            </a:r>
          </a:p>
          <a:p>
            <a:pPr lvl="1"/>
            <a:r>
              <a:rPr lang="en-US" dirty="0" smtClean="0"/>
              <a:t>Example :  </a:t>
            </a:r>
            <a:r>
              <a:rPr lang="en-US" dirty="0" err="1" smtClean="0"/>
              <a:t>abc’d</a:t>
            </a:r>
            <a:r>
              <a:rPr lang="en-US" dirty="0" smtClean="0"/>
              <a:t>’ + </a:t>
            </a:r>
            <a:r>
              <a:rPr lang="en-US" dirty="0" err="1" smtClean="0"/>
              <a:t>abcd</a:t>
            </a:r>
            <a:r>
              <a:rPr lang="en-US" dirty="0" smtClean="0"/>
              <a:t>’  = </a:t>
            </a:r>
            <a:r>
              <a:rPr lang="en-US" dirty="0" err="1" smtClean="0"/>
              <a:t>abd</a:t>
            </a:r>
            <a:r>
              <a:rPr lang="en-US" dirty="0" smtClean="0"/>
              <a:t>’  (X = </a:t>
            </a:r>
            <a:r>
              <a:rPr lang="en-US" dirty="0" err="1" smtClean="0"/>
              <a:t>abd</a:t>
            </a:r>
            <a:r>
              <a:rPr lang="en-US" dirty="0" smtClean="0"/>
              <a:t>’, Y = d)</a:t>
            </a:r>
          </a:p>
          <a:p>
            <a:r>
              <a:rPr lang="en-US" dirty="0" smtClean="0"/>
              <a:t>Complex example :</a:t>
            </a:r>
          </a:p>
          <a:p>
            <a:pPr lvl="1"/>
            <a:r>
              <a:rPr lang="en-US" dirty="0" err="1" smtClean="0"/>
              <a:t>a</a:t>
            </a:r>
            <a:r>
              <a:rPr lang="en-US" dirty="0" err="1" smtClean="0"/>
              <a:t>b’c</a:t>
            </a:r>
            <a:r>
              <a:rPr lang="en-US" dirty="0" smtClean="0"/>
              <a:t> + </a:t>
            </a:r>
            <a:r>
              <a:rPr lang="en-US" dirty="0" err="1" smtClean="0"/>
              <a:t>abc</a:t>
            </a:r>
            <a:r>
              <a:rPr lang="en-US" dirty="0" smtClean="0"/>
              <a:t> + </a:t>
            </a:r>
            <a:r>
              <a:rPr lang="en-US" dirty="0" err="1" smtClean="0"/>
              <a:t>a’bc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 (X + X = X)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a</a:t>
            </a:r>
            <a:r>
              <a:rPr lang="en-US" dirty="0" err="1" smtClean="0">
                <a:sym typeface="Wingdings" pitchFamily="2" charset="2"/>
              </a:rPr>
              <a:t>b’c</a:t>
            </a:r>
            <a:r>
              <a:rPr lang="en-US" dirty="0" smtClean="0">
                <a:sym typeface="Wingdings" pitchFamily="2" charset="2"/>
              </a:rPr>
              <a:t> + </a:t>
            </a:r>
            <a:r>
              <a:rPr lang="en-US" dirty="0" err="1" smtClean="0">
                <a:sym typeface="Wingdings" pitchFamily="2" charset="2"/>
              </a:rPr>
              <a:t>abc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+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abc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+ </a:t>
            </a:r>
            <a:r>
              <a:rPr lang="en-US" dirty="0" err="1" smtClean="0">
                <a:sym typeface="Wingdings" pitchFamily="2" charset="2"/>
              </a:rPr>
              <a:t>a’bc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        ac     +       </a:t>
            </a:r>
            <a:r>
              <a:rPr lang="en-US" dirty="0" err="1" smtClean="0"/>
              <a:t>bc</a:t>
            </a:r>
            <a:r>
              <a:rPr lang="en-US" dirty="0" smtClean="0"/>
              <a:t>       </a:t>
            </a:r>
          </a:p>
          <a:p>
            <a:pPr lvl="1"/>
            <a:endParaRPr lang="th-TH" dirty="0"/>
          </a:p>
        </p:txBody>
      </p:sp>
      <p:sp>
        <p:nvSpPr>
          <p:cNvPr id="4" name="Right Brace 3"/>
          <p:cNvSpPr/>
          <p:nvPr/>
        </p:nvSpPr>
        <p:spPr>
          <a:xfrm rot="5400000">
            <a:off x="1964513" y="4250537"/>
            <a:ext cx="357190" cy="1000132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ight Brace 4"/>
          <p:cNvSpPr/>
          <p:nvPr/>
        </p:nvSpPr>
        <p:spPr>
          <a:xfrm rot="5400000">
            <a:off x="3607587" y="4250537"/>
            <a:ext cx="357190" cy="1000132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Algebraic Simplification 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Eliminating terms</a:t>
            </a:r>
          </a:p>
          <a:p>
            <a:pPr lvl="1"/>
            <a:r>
              <a:rPr lang="en-US" dirty="0" smtClean="0"/>
              <a:t>X + XY = X</a:t>
            </a:r>
          </a:p>
          <a:p>
            <a:pPr lvl="2"/>
            <a:r>
              <a:rPr lang="en-US" dirty="0" smtClean="0"/>
              <a:t>Example : </a:t>
            </a:r>
          </a:p>
          <a:p>
            <a:pPr lvl="2"/>
            <a:r>
              <a:rPr lang="en-US" dirty="0" err="1" smtClean="0"/>
              <a:t>a’b</a:t>
            </a:r>
            <a:r>
              <a:rPr lang="en-US" dirty="0" smtClean="0"/>
              <a:t> + </a:t>
            </a:r>
            <a:r>
              <a:rPr lang="en-US" dirty="0" err="1" smtClean="0"/>
              <a:t>a’bc</a:t>
            </a:r>
            <a:r>
              <a:rPr lang="en-US" dirty="0" smtClean="0"/>
              <a:t> = </a:t>
            </a:r>
            <a:r>
              <a:rPr lang="en-US" dirty="0" err="1" smtClean="0"/>
              <a:t>a’b</a:t>
            </a:r>
            <a:r>
              <a:rPr lang="en-US" dirty="0" smtClean="0"/>
              <a:t>  (X = </a:t>
            </a:r>
            <a:r>
              <a:rPr lang="en-US" dirty="0" err="1" smtClean="0"/>
              <a:t>a’b</a:t>
            </a:r>
            <a:r>
              <a:rPr lang="en-US" dirty="0" smtClean="0"/>
              <a:t>, Y = c)</a:t>
            </a:r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en-US" dirty="0" smtClean="0"/>
              <a:t>XY + X’Z + YZ  = XY + X’Z   (consensus theorem)</a:t>
            </a:r>
          </a:p>
          <a:p>
            <a:pPr lvl="2"/>
            <a:r>
              <a:rPr lang="en-US" dirty="0" smtClean="0"/>
              <a:t>Example :</a:t>
            </a:r>
          </a:p>
          <a:p>
            <a:pPr lvl="2"/>
            <a:r>
              <a:rPr lang="en-US" dirty="0" err="1" smtClean="0"/>
              <a:t>a</a:t>
            </a:r>
            <a:r>
              <a:rPr lang="en-US" dirty="0" err="1" smtClean="0"/>
              <a:t>’bc</a:t>
            </a:r>
            <a:r>
              <a:rPr lang="en-US" dirty="0" smtClean="0"/>
              <a:t>’ + </a:t>
            </a:r>
            <a:r>
              <a:rPr lang="en-US" dirty="0" err="1" smtClean="0"/>
              <a:t>bcd</a:t>
            </a:r>
            <a:r>
              <a:rPr lang="en-US" dirty="0" smtClean="0"/>
              <a:t> + </a:t>
            </a:r>
            <a:r>
              <a:rPr lang="en-US" dirty="0" err="1" smtClean="0"/>
              <a:t>a’bd</a:t>
            </a:r>
            <a:r>
              <a:rPr lang="en-US" dirty="0" smtClean="0"/>
              <a:t> = </a:t>
            </a:r>
            <a:r>
              <a:rPr lang="en-US" dirty="0" err="1" smtClean="0"/>
              <a:t>a’bc</a:t>
            </a:r>
            <a:r>
              <a:rPr lang="en-US" dirty="0" smtClean="0"/>
              <a:t>’ + </a:t>
            </a:r>
            <a:r>
              <a:rPr lang="en-US" dirty="0" err="1" smtClean="0"/>
              <a:t>bcd</a:t>
            </a:r>
            <a:r>
              <a:rPr lang="en-US" dirty="0" smtClean="0"/>
              <a:t> (X = c, Y = </a:t>
            </a:r>
            <a:r>
              <a:rPr lang="en-US" dirty="0" err="1" smtClean="0"/>
              <a:t>bd</a:t>
            </a:r>
            <a:r>
              <a:rPr lang="en-US" dirty="0" smtClean="0"/>
              <a:t>, Z = </a:t>
            </a:r>
            <a:r>
              <a:rPr lang="en-US" dirty="0" err="1" smtClean="0"/>
              <a:t>a’b</a:t>
            </a:r>
            <a:r>
              <a:rPr lang="en-US" dirty="0" smtClean="0"/>
              <a:t>)</a:t>
            </a:r>
            <a:endParaRPr lang="th-TH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Algebraic Simplification (3)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Eliminating literals</a:t>
            </a:r>
          </a:p>
          <a:p>
            <a:pPr lvl="1"/>
            <a:r>
              <a:rPr lang="en-US" dirty="0" smtClean="0"/>
              <a:t>X + X’Y = X + Y</a:t>
            </a:r>
          </a:p>
          <a:p>
            <a:pPr lvl="1"/>
            <a:r>
              <a:rPr lang="en-US" dirty="0" smtClean="0"/>
              <a:t>Simply factoring may be necessary before the theorem is applied</a:t>
            </a:r>
          </a:p>
          <a:p>
            <a:pPr lvl="1"/>
            <a:r>
              <a:rPr lang="en-US" b="1" dirty="0" smtClean="0"/>
              <a:t>Example :</a:t>
            </a:r>
          </a:p>
          <a:p>
            <a:pPr lvl="2"/>
            <a:r>
              <a:rPr lang="en-US" dirty="0" smtClean="0"/>
              <a:t>A’B + A’B’C’D’ + ABCD’ = A’(B + B’C’D’) + ABCD’</a:t>
            </a:r>
          </a:p>
          <a:p>
            <a:pPr lvl="2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=  A’(B + C’D’)   + ABCD’</a:t>
            </a:r>
          </a:p>
          <a:p>
            <a:pPr lvl="2">
              <a:buNone/>
            </a:pPr>
            <a:r>
              <a:rPr lang="en-US" dirty="0" smtClean="0"/>
              <a:t>                                     =  A’B  + AC’D’  + ABCD’</a:t>
            </a:r>
          </a:p>
          <a:p>
            <a:pPr lvl="2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=  B(A’ + ACD’) + AC’D’ </a:t>
            </a:r>
          </a:p>
          <a:p>
            <a:pPr lvl="2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=  B(A’ + CD’) + AC’D’</a:t>
            </a:r>
          </a:p>
          <a:p>
            <a:pPr lvl="2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=  A’B + BCD’ + AC’D’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Algebraic Simplification (4)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Adding redundant terms.</a:t>
            </a:r>
          </a:p>
          <a:p>
            <a:pPr lvl="1"/>
            <a:r>
              <a:rPr lang="en-US" dirty="0" smtClean="0"/>
              <a:t>Redundant terms can be introduced in several ways such as </a:t>
            </a:r>
          </a:p>
          <a:p>
            <a:pPr lvl="2"/>
            <a:r>
              <a:rPr lang="en-US" dirty="0" smtClean="0"/>
              <a:t>adding xx’</a:t>
            </a:r>
          </a:p>
          <a:p>
            <a:pPr lvl="2"/>
            <a:r>
              <a:rPr lang="en-US" dirty="0" smtClean="0"/>
              <a:t>multiplying by (x + x’)</a:t>
            </a:r>
          </a:p>
          <a:p>
            <a:pPr lvl="2"/>
            <a:r>
              <a:rPr lang="en-US" dirty="0" smtClean="0"/>
              <a:t>Adding </a:t>
            </a:r>
            <a:r>
              <a:rPr lang="en-US" dirty="0" err="1" smtClean="0"/>
              <a:t>yz</a:t>
            </a:r>
            <a:r>
              <a:rPr lang="en-US" dirty="0" smtClean="0"/>
              <a:t> to </a:t>
            </a:r>
            <a:r>
              <a:rPr lang="en-US" dirty="0" err="1" smtClean="0"/>
              <a:t>xy+x’z</a:t>
            </a:r>
            <a:endParaRPr lang="en-US" dirty="0" smtClean="0"/>
          </a:p>
          <a:p>
            <a:pPr lvl="2"/>
            <a:r>
              <a:rPr lang="en-US" dirty="0" smtClean="0"/>
              <a:t>Adding </a:t>
            </a:r>
            <a:r>
              <a:rPr lang="en-US" dirty="0" err="1" smtClean="0"/>
              <a:t>xy</a:t>
            </a:r>
            <a:r>
              <a:rPr lang="en-US" dirty="0" smtClean="0"/>
              <a:t> to x</a:t>
            </a:r>
          </a:p>
          <a:p>
            <a:pPr lvl="2"/>
            <a:r>
              <a:rPr lang="en-US" b="1" dirty="0" smtClean="0"/>
              <a:t>Example :</a:t>
            </a:r>
          </a:p>
          <a:p>
            <a:pPr lvl="2"/>
            <a:r>
              <a:rPr lang="en-US" dirty="0" smtClean="0"/>
              <a:t>WX + XY + X’Z’ + WY’Z’ = A’(B + B’C’D’) + ABCD’</a:t>
            </a:r>
          </a:p>
          <a:p>
            <a:pPr lvl="2">
              <a:buNone/>
            </a:pPr>
            <a:r>
              <a:rPr lang="en-US" dirty="0" smtClean="0"/>
              <a:t> </a:t>
            </a:r>
            <a:r>
              <a:rPr lang="en-US" dirty="0" smtClean="0"/>
              <a:t>   = WX + XY + X’Z’ + WY’Z’ + </a:t>
            </a:r>
            <a:r>
              <a:rPr lang="en-US" dirty="0" smtClean="0">
                <a:solidFill>
                  <a:srgbClr val="FF0000"/>
                </a:solidFill>
              </a:rPr>
              <a:t>WZ’ </a:t>
            </a:r>
            <a:r>
              <a:rPr lang="en-US" dirty="0" smtClean="0"/>
              <a:t>(add WZ’ by consensus term)</a:t>
            </a:r>
          </a:p>
          <a:p>
            <a:pPr lvl="2">
              <a:buNone/>
            </a:pPr>
            <a:r>
              <a:rPr lang="en-US" dirty="0" smtClean="0"/>
              <a:t>    = WX + XY + X’Z’ + WZ’  (WZ’ + WY’Z’ </a:t>
            </a:r>
            <a:r>
              <a:rPr lang="en-US" dirty="0" smtClean="0">
                <a:sym typeface="Wingdings" pitchFamily="2" charset="2"/>
              </a:rPr>
              <a:t> WZ’)</a:t>
            </a:r>
          </a:p>
          <a:p>
            <a:pPr lvl="2">
              <a:buNone/>
            </a:pP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=  WX + XY + X’Z’ (eliminate WZ’ [consensus of WX and X’Z’])</a:t>
            </a: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TODO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Simplify to a sum of three terms:</a:t>
            </a:r>
          </a:p>
          <a:p>
            <a:pPr marL="514350" indent="-514350">
              <a:buAutoNum type="arabicParenR"/>
            </a:pPr>
            <a:r>
              <a:rPr lang="en-US" dirty="0" smtClean="0"/>
              <a:t>A’C’D’ + AC’ + BCD + A’CD’ + A’BC + AB’C’</a:t>
            </a:r>
          </a:p>
          <a:p>
            <a:pPr marL="514350" indent="-514350">
              <a:buAutoNum type="arabicParenR"/>
            </a:pPr>
            <a:r>
              <a:rPr lang="en-US" dirty="0" smtClean="0"/>
              <a:t>A’B’C’ + ABD + A’C + A’CD’ + AC’D + AB’C’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 to The Consensus Theorem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consensus theorem is very useful in simplifying Boolean expressions.</a:t>
            </a:r>
          </a:p>
          <a:p>
            <a:r>
              <a:rPr lang="en-US" dirty="0" smtClean="0"/>
              <a:t>Given an expression of the form</a:t>
            </a:r>
          </a:p>
          <a:p>
            <a:pPr lvl="1"/>
            <a:r>
              <a:rPr lang="en-US" dirty="0" smtClean="0"/>
              <a:t>XY  + X’Z + YZ   then term </a:t>
            </a:r>
            <a:r>
              <a:rPr lang="en-US" b="1" dirty="0" smtClean="0">
                <a:solidFill>
                  <a:srgbClr val="FF0000"/>
                </a:solidFill>
              </a:rPr>
              <a:t>YZ</a:t>
            </a:r>
            <a:r>
              <a:rPr lang="en-US" dirty="0" smtClean="0"/>
              <a:t> is redundant and can be eliminated to form the equivalent expression</a:t>
            </a:r>
          </a:p>
          <a:p>
            <a:pPr lvl="2"/>
            <a:r>
              <a:rPr lang="en-US" dirty="0" smtClean="0"/>
              <a:t>XY + X’Z</a:t>
            </a:r>
          </a:p>
          <a:p>
            <a:r>
              <a:rPr lang="en-US" dirty="0" smtClean="0"/>
              <a:t>The eliminated term is referred to as the </a:t>
            </a:r>
            <a:r>
              <a:rPr lang="en-US" b="1" dirty="0" smtClean="0">
                <a:solidFill>
                  <a:srgbClr val="FF0000"/>
                </a:solidFill>
              </a:rPr>
              <a:t>consensus term.</a:t>
            </a:r>
            <a:endParaRPr lang="th-TH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Consensus Term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 a pair of terms for which </a:t>
            </a:r>
            <a:r>
              <a:rPr lang="en-US" b="1" dirty="0" smtClean="0">
                <a:solidFill>
                  <a:srgbClr val="0070C0"/>
                </a:solidFill>
              </a:rPr>
              <a:t>a variable appears in one term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FF0000"/>
                </a:solidFill>
              </a:rPr>
              <a:t>the complement of that variable in another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consensus term is formed by </a:t>
            </a:r>
            <a:r>
              <a:rPr lang="en-US" b="1" dirty="0" smtClean="0">
                <a:solidFill>
                  <a:srgbClr val="00B0F0"/>
                </a:solidFill>
              </a:rPr>
              <a:t>multiplying the two original terms together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FF0000"/>
                </a:solidFill>
              </a:rPr>
              <a:t>leaving out the selected variable and its complement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Example 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00B0F0"/>
                </a:solidFill>
              </a:rPr>
              <a:t>B</a:t>
            </a:r>
            <a:r>
              <a:rPr lang="en-US" b="1" dirty="0" smtClean="0"/>
              <a:t>    </a:t>
            </a:r>
            <a:r>
              <a:rPr lang="en-US" b="1" dirty="0" smtClean="0"/>
              <a:t>and  </a:t>
            </a:r>
            <a:r>
              <a:rPr lang="en-US" b="1" dirty="0" smtClean="0">
                <a:solidFill>
                  <a:srgbClr val="FF0000"/>
                </a:solidFill>
              </a:rPr>
              <a:t>A’</a:t>
            </a:r>
            <a:r>
              <a:rPr lang="en-US" b="1" dirty="0" smtClean="0">
                <a:solidFill>
                  <a:srgbClr val="00B0F0"/>
                </a:solidFill>
              </a:rPr>
              <a:t>C</a:t>
            </a:r>
            <a:r>
              <a:rPr lang="en-US" b="1" dirty="0" smtClean="0"/>
              <a:t>  </a:t>
            </a:r>
            <a:r>
              <a:rPr lang="en-US" dirty="0" smtClean="0"/>
              <a:t>, consensus is </a:t>
            </a:r>
            <a:r>
              <a:rPr lang="en-US" b="1" dirty="0" smtClean="0">
                <a:solidFill>
                  <a:srgbClr val="00B0F0"/>
                </a:solidFill>
              </a:rPr>
              <a:t>BC</a:t>
            </a:r>
          </a:p>
          <a:p>
            <a:pPr lvl="1"/>
            <a:r>
              <a:rPr lang="en-US" b="1" dirty="0" smtClean="0">
                <a:solidFill>
                  <a:srgbClr val="00B0F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B</a:t>
            </a:r>
            <a:r>
              <a:rPr lang="en-US" b="1" dirty="0" smtClean="0">
                <a:solidFill>
                  <a:srgbClr val="00B0F0"/>
                </a:solidFill>
              </a:rPr>
              <a:t>D</a:t>
            </a:r>
            <a:r>
              <a:rPr lang="en-US" b="1" dirty="0" smtClean="0"/>
              <a:t>  and  </a:t>
            </a:r>
            <a:r>
              <a:rPr lang="en-US" b="1" dirty="0" smtClean="0">
                <a:solidFill>
                  <a:srgbClr val="FF0000"/>
                </a:solidFill>
              </a:rPr>
              <a:t>B’</a:t>
            </a:r>
            <a:r>
              <a:rPr lang="en-US" b="1" dirty="0" smtClean="0">
                <a:solidFill>
                  <a:srgbClr val="00B0F0"/>
                </a:solidFill>
              </a:rPr>
              <a:t>DE’</a:t>
            </a:r>
            <a:r>
              <a:rPr lang="en-US" dirty="0" smtClean="0"/>
              <a:t>, consensus is </a:t>
            </a:r>
            <a:r>
              <a:rPr lang="en-US" b="1" dirty="0" smtClean="0"/>
              <a:t>(AD)(DE’) </a:t>
            </a:r>
            <a:r>
              <a:rPr lang="en-US" b="1" dirty="0" smtClean="0">
                <a:sym typeface="Wingdings" pitchFamily="2" charset="2"/>
              </a:rPr>
              <a:t> ADE</a:t>
            </a:r>
            <a:r>
              <a:rPr lang="en-US" dirty="0" smtClean="0">
                <a:sym typeface="Wingdings" pitchFamily="2" charset="2"/>
              </a:rPr>
              <a:t>’</a:t>
            </a:r>
          </a:p>
          <a:p>
            <a:endParaRPr lang="th-TH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consensus theorem </a:t>
            </a:r>
            <a:r>
              <a:rPr lang="en-US" dirty="0" smtClean="0"/>
              <a:t>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ym typeface="Wingdings" pitchFamily="2" charset="2"/>
              </a:rPr>
              <a:t>The </a:t>
            </a:r>
            <a:r>
              <a:rPr lang="en-US" dirty="0" smtClean="0">
                <a:sym typeface="Wingdings" pitchFamily="2" charset="2"/>
              </a:rPr>
              <a:t>consensus theorem can be stated as follows: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           </a:t>
            </a:r>
            <a:r>
              <a:rPr lang="en-US" b="1" dirty="0" smtClean="0">
                <a:sym typeface="Wingdings" pitchFamily="2" charset="2"/>
              </a:rPr>
              <a:t>XY + X’Z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+ YZ  </a:t>
            </a:r>
            <a:r>
              <a:rPr lang="en-US" b="1" dirty="0" smtClean="0">
                <a:sym typeface="Wingdings" pitchFamily="2" charset="2"/>
              </a:rPr>
              <a:t>= XY + X’Z</a:t>
            </a:r>
          </a:p>
          <a:p>
            <a:r>
              <a:rPr lang="en-US" b="1" u="sng" dirty="0" smtClean="0">
                <a:sym typeface="Wingdings" pitchFamily="2" charset="2"/>
              </a:rPr>
              <a:t>Proof</a:t>
            </a:r>
            <a:r>
              <a:rPr lang="en-US" b="1" dirty="0" smtClean="0">
                <a:sym typeface="Wingdings" pitchFamily="2" charset="2"/>
              </a:rPr>
              <a:t> </a:t>
            </a:r>
          </a:p>
          <a:p>
            <a:pPr>
              <a:buNone/>
            </a:pPr>
            <a:r>
              <a:rPr lang="en-US" b="1" dirty="0" smtClean="0">
                <a:sym typeface="Wingdings" pitchFamily="2" charset="2"/>
              </a:rPr>
              <a:t>	</a:t>
            </a:r>
            <a:r>
              <a:rPr lang="en-US" dirty="0" smtClean="0">
                <a:sym typeface="Wingdings" pitchFamily="2" charset="2"/>
              </a:rPr>
              <a:t>XY + X’Z + YZ  XY + X’Z + (X + X’)YZ</a:t>
            </a:r>
          </a:p>
          <a:p>
            <a:pPr>
              <a:buNone/>
            </a:pPr>
            <a:r>
              <a:rPr lang="en-US" b="1" dirty="0" smtClean="0">
                <a:sym typeface="Wingdings" pitchFamily="2" charset="2"/>
              </a:rPr>
              <a:t>                           </a:t>
            </a:r>
            <a:r>
              <a:rPr lang="en-US" dirty="0" smtClean="0">
                <a:sym typeface="Wingdings" pitchFamily="2" charset="2"/>
              </a:rPr>
              <a:t> XY + X’Z + XYZ + X’YZ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                          (XY + XYZ) + (X’Z + X’YZ)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                          XY(1 + Z)  + X’Z(1 + Y)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                          XY + X’Z</a:t>
            </a:r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consensus theorem </a:t>
            </a:r>
            <a:r>
              <a:rPr lang="en-US" dirty="0" smtClean="0"/>
              <a:t>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Example </a:t>
            </a:r>
            <a:r>
              <a:rPr lang="en-US" dirty="0" smtClean="0"/>
              <a:t>: Simplify this expression</a:t>
            </a:r>
          </a:p>
          <a:p>
            <a:pPr>
              <a:buNone/>
            </a:pPr>
            <a:r>
              <a:rPr lang="en-US" dirty="0" smtClean="0"/>
              <a:t>                   A’B’ + AC + BC’ + B’C + AB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A’B’ + AC + BC’ + </a:t>
            </a:r>
            <a:r>
              <a:rPr lang="en-US" dirty="0" smtClean="0">
                <a:solidFill>
                  <a:srgbClr val="FF0000"/>
                </a:solidFill>
              </a:rPr>
              <a:t>B’C 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FF0000"/>
                </a:solidFill>
              </a:rPr>
              <a:t>AB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u="sng" dirty="0" err="1" smtClean="0">
                <a:solidFill>
                  <a:srgbClr val="FF0000"/>
                </a:solidFill>
              </a:rPr>
              <a:t>Ans</a:t>
            </a:r>
            <a:r>
              <a:rPr lang="en-US" b="1" u="sng" dirty="0" smtClean="0">
                <a:solidFill>
                  <a:srgbClr val="FF0000"/>
                </a:solidFill>
              </a:rPr>
              <a:t> :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/>
              <a:t>A’B’ + AC + BC</a:t>
            </a:r>
            <a:endParaRPr lang="th-TH" b="1" dirty="0"/>
          </a:p>
        </p:txBody>
      </p:sp>
      <p:sp>
        <p:nvSpPr>
          <p:cNvPr id="7" name="Curved Up Arrow 6"/>
          <p:cNvSpPr/>
          <p:nvPr/>
        </p:nvSpPr>
        <p:spPr>
          <a:xfrm>
            <a:off x="3214678" y="4286256"/>
            <a:ext cx="2428892" cy="78581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8" name="Left Bracket 7"/>
          <p:cNvSpPr/>
          <p:nvPr/>
        </p:nvSpPr>
        <p:spPr>
          <a:xfrm rot="16200000">
            <a:off x="3125383" y="3661173"/>
            <a:ext cx="178594" cy="1143009"/>
          </a:xfrm>
          <a:prstGeom prst="leftBracket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Left Bracket 8"/>
          <p:cNvSpPr/>
          <p:nvPr/>
        </p:nvSpPr>
        <p:spPr>
          <a:xfrm rot="5400000">
            <a:off x="4089796" y="3196827"/>
            <a:ext cx="107156" cy="1143009"/>
          </a:xfrm>
          <a:prstGeom prst="leftBracket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Curved Down Arrow 10"/>
          <p:cNvSpPr/>
          <p:nvPr/>
        </p:nvSpPr>
        <p:spPr>
          <a:xfrm>
            <a:off x="4214810" y="3071810"/>
            <a:ext cx="2286016" cy="6429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consensus theorem </a:t>
            </a:r>
            <a:r>
              <a:rPr lang="en-US" dirty="0" smtClean="0"/>
              <a:t>(3)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dual form of the consensus theorem is</a:t>
            </a:r>
          </a:p>
          <a:p>
            <a:pPr>
              <a:buNone/>
            </a:pPr>
            <a:r>
              <a:rPr lang="en-US" dirty="0" smtClean="0"/>
              <a:t>	     (X + Y)(X’ + Z)(Y + Z) = (X + Y)(X’ + Z)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Example : </a:t>
            </a:r>
            <a:r>
              <a:rPr lang="en-US" dirty="0" smtClean="0"/>
              <a:t>(A + B + </a:t>
            </a:r>
            <a:r>
              <a:rPr lang="en-US" dirty="0" smtClean="0">
                <a:solidFill>
                  <a:srgbClr val="FF0000"/>
                </a:solidFill>
              </a:rPr>
              <a:t>C’</a:t>
            </a:r>
            <a:r>
              <a:rPr lang="en-US" dirty="0" smtClean="0"/>
              <a:t>)(A + B + D’)(B + </a:t>
            </a:r>
            <a:r>
              <a:rPr lang="en-US" dirty="0" smtClean="0">
                <a:solidFill>
                  <a:srgbClr val="FF0000"/>
                </a:solidFill>
              </a:rPr>
              <a:t>C </a:t>
            </a:r>
            <a:r>
              <a:rPr lang="en-US" dirty="0" smtClean="0"/>
              <a:t>+ D’)</a:t>
            </a:r>
          </a:p>
          <a:p>
            <a:pPr lvl="1"/>
            <a:r>
              <a:rPr lang="en-US" dirty="0" smtClean="0"/>
              <a:t>The Consensus of (A + B + C’) and (B + C + D’) is</a:t>
            </a:r>
          </a:p>
          <a:p>
            <a:pPr>
              <a:buNone/>
            </a:pPr>
            <a:r>
              <a:rPr lang="en-US" b="1" dirty="0" smtClean="0"/>
              <a:t>       (A + B + D’)</a:t>
            </a:r>
          </a:p>
          <a:p>
            <a:pPr lvl="1"/>
            <a:r>
              <a:rPr lang="en-US" dirty="0" smtClean="0"/>
              <a:t>Thus,  we can eliminate the consensus term</a:t>
            </a:r>
          </a:p>
          <a:p>
            <a:pPr lvl="1"/>
            <a:r>
              <a:rPr lang="en-US" b="1" dirty="0" smtClean="0"/>
              <a:t>Answer :  </a:t>
            </a:r>
            <a:r>
              <a:rPr lang="en-US" dirty="0" smtClean="0"/>
              <a:t>(A + B + C’)(A + B + D’)</a:t>
            </a:r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Consensus Term Eliminating Order 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Attention</a:t>
            </a:r>
            <a:r>
              <a:rPr lang="en-US" b="1" dirty="0" smtClean="0"/>
              <a:t> </a:t>
            </a:r>
          </a:p>
          <a:p>
            <a:pPr lvl="1"/>
            <a:r>
              <a:rPr lang="en-US" dirty="0" smtClean="0"/>
              <a:t>The final result obtained by application of the consensus theorem may </a:t>
            </a:r>
            <a:r>
              <a:rPr lang="en-US" b="1" dirty="0" smtClean="0">
                <a:solidFill>
                  <a:srgbClr val="0070C0"/>
                </a:solidFill>
              </a:rPr>
              <a:t>depend on the order in which terms are eliminated</a:t>
            </a:r>
            <a:r>
              <a:rPr lang="en-US" b="1" dirty="0" smtClean="0"/>
              <a:t>.</a:t>
            </a:r>
          </a:p>
          <a:p>
            <a:r>
              <a:rPr lang="en-US" b="1" u="sng" dirty="0" smtClean="0"/>
              <a:t>Example :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	A’C’D + </a:t>
            </a:r>
            <a:r>
              <a:rPr lang="en-US" b="1" dirty="0" smtClean="0">
                <a:solidFill>
                  <a:srgbClr val="0070C0"/>
                </a:solidFill>
              </a:rPr>
              <a:t>A’BD</a:t>
            </a:r>
            <a:r>
              <a:rPr lang="en-US" b="1" dirty="0" smtClean="0"/>
              <a:t> + </a:t>
            </a:r>
            <a:r>
              <a:rPr lang="en-US" b="1" dirty="0" smtClean="0">
                <a:solidFill>
                  <a:srgbClr val="FF0000"/>
                </a:solidFill>
              </a:rPr>
              <a:t>BCD</a:t>
            </a:r>
            <a:r>
              <a:rPr lang="en-US" b="1" dirty="0" smtClean="0"/>
              <a:t> + </a:t>
            </a:r>
            <a:r>
              <a:rPr lang="en-US" b="1" dirty="0" smtClean="0">
                <a:solidFill>
                  <a:srgbClr val="0070C0"/>
                </a:solidFill>
              </a:rPr>
              <a:t>ABC</a:t>
            </a:r>
            <a:r>
              <a:rPr lang="en-US" b="1" dirty="0" smtClean="0"/>
              <a:t> + ACD’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>
                <a:sym typeface="Wingdings" pitchFamily="2" charset="2"/>
              </a:rPr>
              <a:t>  </a:t>
            </a:r>
            <a:r>
              <a:rPr lang="en-US" dirty="0" smtClean="0">
                <a:sym typeface="Wingdings" pitchFamily="2" charset="2"/>
              </a:rPr>
              <a:t>Eliminate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BCD </a:t>
            </a:r>
            <a:r>
              <a:rPr lang="en-US" dirty="0" smtClean="0">
                <a:sym typeface="Wingdings" pitchFamily="2" charset="2"/>
              </a:rPr>
              <a:t>terms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(consensus of A’BD , ABC)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  </a:t>
            </a:r>
            <a:r>
              <a:rPr lang="en-US" b="1" dirty="0" smtClean="0">
                <a:sym typeface="Wingdings" pitchFamily="2" charset="2"/>
              </a:rPr>
              <a:t>A’C’D + A’BD + ABC + ACD’  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    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(No more eliminated term.)</a:t>
            </a:r>
            <a:endParaRPr lang="th-TH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Consensus Term Eliminating Order 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u="sng" dirty="0" smtClean="0"/>
              <a:t>Same Example :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	</a:t>
            </a:r>
            <a:r>
              <a:rPr lang="en-US" b="1" dirty="0" smtClean="0">
                <a:solidFill>
                  <a:srgbClr val="0070C0"/>
                </a:solidFill>
              </a:rPr>
              <a:t>A’C’D</a:t>
            </a:r>
            <a:r>
              <a:rPr lang="en-US" b="1" dirty="0" smtClean="0"/>
              <a:t> + </a:t>
            </a:r>
            <a:r>
              <a:rPr lang="en-US" b="1" dirty="0" smtClean="0">
                <a:solidFill>
                  <a:srgbClr val="FF0000"/>
                </a:solidFill>
              </a:rPr>
              <a:t>A’BD</a:t>
            </a:r>
            <a:r>
              <a:rPr lang="en-US" b="1" dirty="0" smtClean="0"/>
              <a:t> + </a:t>
            </a:r>
            <a:r>
              <a:rPr lang="en-US" b="1" dirty="0" smtClean="0">
                <a:solidFill>
                  <a:srgbClr val="0070C0"/>
                </a:solidFill>
              </a:rPr>
              <a:t>BCD</a:t>
            </a:r>
            <a:r>
              <a:rPr lang="en-US" b="1" dirty="0" smtClean="0"/>
              <a:t> + ABC + ACD’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>
                <a:sym typeface="Wingdings" pitchFamily="2" charset="2"/>
              </a:rPr>
              <a:t>  </a:t>
            </a:r>
            <a:r>
              <a:rPr lang="en-US" dirty="0" smtClean="0">
                <a:sym typeface="Wingdings" pitchFamily="2" charset="2"/>
              </a:rPr>
              <a:t>Eliminate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A’BD </a:t>
            </a:r>
            <a:r>
              <a:rPr lang="en-US" dirty="0" smtClean="0">
                <a:sym typeface="Wingdings" pitchFamily="2" charset="2"/>
              </a:rPr>
              <a:t>terms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(consensus of A’C’D , BCD)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  A’C’D +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 BCD </a:t>
            </a:r>
            <a:r>
              <a:rPr lang="en-US" dirty="0" smtClean="0">
                <a:sym typeface="Wingdings" pitchFamily="2" charset="2"/>
              </a:rPr>
              <a:t>+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ABC</a:t>
            </a:r>
            <a:r>
              <a:rPr lang="en-US" dirty="0" smtClean="0">
                <a:sym typeface="Wingdings" pitchFamily="2" charset="2"/>
              </a:rPr>
              <a:t> +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ACD’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  Eliminate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ABC</a:t>
            </a:r>
            <a:r>
              <a:rPr lang="en-US" dirty="0" smtClean="0">
                <a:sym typeface="Wingdings" pitchFamily="2" charset="2"/>
              </a:rPr>
              <a:t> terms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(consensus of BCD, ACD’)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</a:t>
            </a:r>
            <a:r>
              <a:rPr lang="en-US" dirty="0" smtClean="0">
                <a:sym typeface="Wingdings" pitchFamily="2" charset="2"/>
              </a:rPr>
              <a:t>  A’C’D + BCD + ACD’  (no more eliminated term)</a:t>
            </a:r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Trick to use consensus theorem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Sometimes it is impossible to directly reduce an expression to a minimum number of terms by simply eliminating terms. </a:t>
            </a:r>
            <a:endParaRPr lang="en-US" dirty="0" smtClean="0"/>
          </a:p>
          <a:p>
            <a:r>
              <a:rPr lang="en-US" dirty="0" smtClean="0"/>
              <a:t>It may be necessary to first </a:t>
            </a:r>
            <a:r>
              <a:rPr lang="en-US" dirty="0" smtClean="0">
                <a:solidFill>
                  <a:srgbClr val="FF0000"/>
                </a:solidFill>
              </a:rPr>
              <a:t>add a term using the consensus theorem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then use the added term to eliminate other terms</a:t>
            </a:r>
            <a:r>
              <a:rPr lang="en-US" dirty="0" smtClean="0"/>
              <a:t>.</a:t>
            </a:r>
            <a:endParaRPr lang="th-TH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</TotalTime>
  <Words>781</Words>
  <Application>Microsoft Office PowerPoint</Application>
  <PresentationFormat>On-screen Show (4:3)</PresentationFormat>
  <Paragraphs>118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ตรงกลาง</vt:lpstr>
      <vt:lpstr>CONSENSUS THEOREM</vt:lpstr>
      <vt:lpstr>Introduction to The Consensus Theorem</vt:lpstr>
      <vt:lpstr>Consensus Term</vt:lpstr>
      <vt:lpstr>The consensus theorem (1)</vt:lpstr>
      <vt:lpstr>The consensus theorem (2)</vt:lpstr>
      <vt:lpstr>The consensus theorem (3)</vt:lpstr>
      <vt:lpstr>Consensus Term Eliminating Order (1)</vt:lpstr>
      <vt:lpstr>Consensus Term Eliminating Order (2)</vt:lpstr>
      <vt:lpstr>Trick to use consensus theorem</vt:lpstr>
      <vt:lpstr>Example </vt:lpstr>
      <vt:lpstr>Exercise 1</vt:lpstr>
      <vt:lpstr>Algebraic Simplification (1)</vt:lpstr>
      <vt:lpstr>Algebraic Simplification (2)</vt:lpstr>
      <vt:lpstr>Algebraic Simplification (3)</vt:lpstr>
      <vt:lpstr>Algebraic Simplification (4)</vt:lpstr>
      <vt:lpstr>TODO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iLLuSioN</dc:creator>
  <cp:lastModifiedBy>admin</cp:lastModifiedBy>
  <cp:revision>25</cp:revision>
  <dcterms:created xsi:type="dcterms:W3CDTF">2010-01-05T22:48:53Z</dcterms:created>
  <dcterms:modified xsi:type="dcterms:W3CDTF">2010-01-29T18:42:33Z</dcterms:modified>
</cp:coreProperties>
</file>