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90" r:id="rId4"/>
    <p:sldId id="258" r:id="rId5"/>
    <p:sldId id="273" r:id="rId6"/>
    <p:sldId id="274" r:id="rId7"/>
    <p:sldId id="259" r:id="rId8"/>
    <p:sldId id="275" r:id="rId9"/>
    <p:sldId id="260" r:id="rId10"/>
    <p:sldId id="261" r:id="rId11"/>
    <p:sldId id="276" r:id="rId12"/>
    <p:sldId id="277" r:id="rId13"/>
    <p:sldId id="278" r:id="rId14"/>
    <p:sldId id="279" r:id="rId15"/>
    <p:sldId id="280" r:id="rId16"/>
    <p:sldId id="288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300" r:id="rId25"/>
    <p:sldId id="298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251" autoAdjust="0"/>
  </p:normalViewPr>
  <p:slideViewPr>
    <p:cSldViewPr>
      <p:cViewPr varScale="1">
        <p:scale>
          <a:sx n="94" d="100"/>
          <a:sy n="94" d="100"/>
        </p:scale>
        <p:origin x="-21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52A11-6EF6-44D4-A6C2-95632B4233B9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9032-F8D9-4D40-BCBA-94D00F61124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 GATES &amp; </a:t>
            </a:r>
            <a:br>
              <a:rPr lang="en-US" dirty="0" smtClean="0"/>
            </a:br>
            <a:r>
              <a:rPr lang="en-US" dirty="0" smtClean="0"/>
              <a:t>Truth table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Operation: OR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write C = A + B, then given the values of A and B, we can determine C from the following table: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logic gate which performs the OR operation is represented by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2643182"/>
          <a:ext cx="37147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81"/>
                <a:gridCol w="718995"/>
                <a:gridCol w="2379500"/>
              </a:tblGrid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 = A + B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357826"/>
            <a:ext cx="356091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Expression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simplest expression consist of a single constant or variable, such as 0,  X,  or Y.</a:t>
            </a:r>
          </a:p>
          <a:p>
            <a:r>
              <a:rPr lang="en-US" dirty="0" smtClean="0"/>
              <a:t>More complicated expression are formed by combining two or more other expressions using AND or </a:t>
            </a:r>
            <a:r>
              <a:rPr lang="en-US" dirty="0" err="1" smtClean="0"/>
              <a:t>OR</a:t>
            </a:r>
            <a:r>
              <a:rPr lang="en-US" dirty="0" smtClean="0"/>
              <a:t>, or by complementing another expression.</a:t>
            </a:r>
          </a:p>
          <a:p>
            <a:r>
              <a:rPr lang="en-US" b="1" dirty="0" smtClean="0"/>
              <a:t>Example of Boolean Expression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AB’ + C</a:t>
            </a:r>
          </a:p>
          <a:p>
            <a:pPr lvl="1"/>
            <a:r>
              <a:rPr lang="en-US" dirty="0" smtClean="0"/>
              <a:t>[A ( C + D) ]’ + BE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Parentheses are added as needed to specify the order </a:t>
            </a:r>
            <a:r>
              <a:rPr lang="en-US" dirty="0" smtClean="0"/>
              <a:t>in which the operations are performed. </a:t>
            </a:r>
            <a:r>
              <a:rPr lang="en-US" dirty="0" smtClean="0">
                <a:solidFill>
                  <a:srgbClr val="FF0000"/>
                </a:solidFill>
              </a:rPr>
              <a:t>When parentheses are omitted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complementation</a:t>
            </a:r>
            <a:r>
              <a:rPr lang="en-US" dirty="0" smtClean="0"/>
              <a:t> is performed first followed by </a:t>
            </a:r>
            <a:r>
              <a:rPr lang="en-US" b="1" dirty="0" smtClean="0">
                <a:solidFill>
                  <a:srgbClr val="00B0F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err="1" smtClean="0"/>
              <a:t>and</a:t>
            </a:r>
            <a:r>
              <a:rPr lang="en-US" dirty="0" smtClean="0"/>
              <a:t> then </a:t>
            </a:r>
            <a:r>
              <a:rPr lang="en-US" b="1" dirty="0" smtClean="0">
                <a:solidFill>
                  <a:srgbClr val="00B0F0"/>
                </a:solidFill>
              </a:rPr>
              <a:t>OR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 : Example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AB’ + C</a:t>
            </a:r>
          </a:p>
          <a:p>
            <a:pPr lvl="1"/>
            <a:r>
              <a:rPr lang="en-US" dirty="0" smtClean="0"/>
              <a:t>No parentheses.</a:t>
            </a:r>
          </a:p>
          <a:p>
            <a:pPr lvl="1"/>
            <a:r>
              <a:rPr lang="en-US" dirty="0" smtClean="0"/>
              <a:t>So,  B’  is formed first, then AB’  and then AB’ + C</a:t>
            </a:r>
          </a:p>
          <a:p>
            <a:r>
              <a:rPr lang="en-US" dirty="0" smtClean="0"/>
              <a:t>Each expression corresponds directly to a circuit of logic gates.</a:t>
            </a:r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256"/>
            <a:ext cx="810956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truth table </a:t>
            </a:r>
            <a:r>
              <a:rPr lang="en-US" dirty="0" smtClean="0"/>
              <a:t>(also called a table of combination) specifies the values of a Boolean expression for </a:t>
            </a:r>
            <a:r>
              <a:rPr lang="en-US" dirty="0" smtClean="0">
                <a:solidFill>
                  <a:srgbClr val="FF0000"/>
                </a:solidFill>
              </a:rPr>
              <a:t>every possible combination of values of the variables in the expression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truth table for 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-variable expression will have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rows.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table: Example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AB’ + C   (3 variables, so a truth table has 8 rows)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5500725" cy="92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5918" y="314324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714380"/>
                <a:gridCol w="857256"/>
                <a:gridCol w="857256"/>
                <a:gridCol w="1143008"/>
                <a:gridCol w="1881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AB’ + C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the digital circuit and write the truth table of the following expression :</a:t>
            </a:r>
          </a:p>
          <a:p>
            <a:pPr lvl="1"/>
            <a:r>
              <a:rPr lang="en-US" dirty="0" smtClean="0"/>
              <a:t>(A + C)(B’ + C)</a:t>
            </a:r>
          </a:p>
          <a:p>
            <a:pPr lvl="1"/>
            <a:r>
              <a:rPr lang="en-US" dirty="0" smtClean="0"/>
              <a:t> BC’ + AC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b="1" dirty="0" smtClean="0"/>
              <a:t>Boolean expression</a:t>
            </a:r>
            <a:r>
              <a:rPr lang="en-US" dirty="0" smtClean="0"/>
              <a:t> of F and </a:t>
            </a:r>
            <a:r>
              <a:rPr lang="en-US" b="1" dirty="0" smtClean="0"/>
              <a:t>its truth table</a:t>
            </a:r>
            <a:endParaRPr lang="th-TH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643182"/>
            <a:ext cx="75678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928794" y="42862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      Y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Exclusive-OR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exclusive-OR operation (    ) is defined as follows :</a:t>
            </a:r>
          </a:p>
          <a:p>
            <a:pPr>
              <a:buNone/>
            </a:pPr>
            <a:r>
              <a:rPr lang="en-US" dirty="0" smtClean="0"/>
              <a:t>			0     0  = 0         0      1  =  1</a:t>
            </a:r>
          </a:p>
          <a:p>
            <a:pPr>
              <a:buNone/>
            </a:pPr>
            <a:r>
              <a:rPr lang="en-US" dirty="0" smtClean="0"/>
              <a:t>                  1     0  = 1         1      1  =  0</a:t>
            </a:r>
          </a:p>
          <a:p>
            <a:r>
              <a:rPr lang="en-US" dirty="0" smtClean="0"/>
              <a:t>Truth table of X   Y  is</a:t>
            </a:r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5286380" y="1785926"/>
            <a:ext cx="214314" cy="214314"/>
            <a:chOff x="2412286" y="3866772"/>
            <a:chExt cx="214314" cy="214314"/>
          </a:xfrm>
        </p:grpSpPr>
        <p:sp>
          <p:nvSpPr>
            <p:cNvPr id="6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7" name="ตัวเชื่อมต่อตรง 5"/>
            <p:cNvCxnSpPr>
              <a:stCxn id="6" idx="0"/>
              <a:endCxn id="6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6"/>
            <p:cNvCxnSpPr>
              <a:stCxn id="6" idx="2"/>
              <a:endCxn id="6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กลุ่ม 3"/>
          <p:cNvGrpSpPr/>
          <p:nvPr/>
        </p:nvGrpSpPr>
        <p:grpSpPr>
          <a:xfrm>
            <a:off x="6929454" y="4357694"/>
            <a:ext cx="214314" cy="214314"/>
            <a:chOff x="2412286" y="3866772"/>
            <a:chExt cx="214314" cy="214314"/>
          </a:xfrm>
        </p:grpSpPr>
        <p:sp>
          <p:nvSpPr>
            <p:cNvPr id="10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1" name="ตัวเชื่อมต่อตรง 5"/>
            <p:cNvCxnSpPr>
              <a:stCxn id="10" idx="0"/>
              <a:endCxn id="10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6"/>
            <p:cNvCxnSpPr>
              <a:stCxn id="10" idx="2"/>
              <a:endCxn id="10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กลุ่ม 3"/>
          <p:cNvGrpSpPr/>
          <p:nvPr/>
        </p:nvGrpSpPr>
        <p:grpSpPr>
          <a:xfrm>
            <a:off x="5429256" y="3286124"/>
            <a:ext cx="214314" cy="214314"/>
            <a:chOff x="2412286" y="3866772"/>
            <a:chExt cx="214314" cy="214314"/>
          </a:xfrm>
        </p:grpSpPr>
        <p:sp>
          <p:nvSpPr>
            <p:cNvPr id="14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5" name="ตัวเชื่อมต่อตรง 5"/>
            <p:cNvCxnSpPr>
              <a:stCxn id="14" idx="0"/>
              <a:endCxn id="14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6"/>
            <p:cNvCxnSpPr>
              <a:stCxn id="14" idx="2"/>
              <a:endCxn id="14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กลุ่ม 3"/>
          <p:cNvGrpSpPr/>
          <p:nvPr/>
        </p:nvGrpSpPr>
        <p:grpSpPr>
          <a:xfrm>
            <a:off x="5429256" y="2714620"/>
            <a:ext cx="214314" cy="214314"/>
            <a:chOff x="2412286" y="3866772"/>
            <a:chExt cx="214314" cy="214314"/>
          </a:xfrm>
        </p:grpSpPr>
        <p:sp>
          <p:nvSpPr>
            <p:cNvPr id="18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9" name="ตัวเชื่อมต่อตรง 5"/>
            <p:cNvCxnSpPr>
              <a:stCxn id="18" idx="0"/>
              <a:endCxn id="18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6"/>
            <p:cNvCxnSpPr>
              <a:stCxn id="18" idx="2"/>
              <a:endCxn id="18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กลุ่ม 3"/>
          <p:cNvGrpSpPr/>
          <p:nvPr/>
        </p:nvGrpSpPr>
        <p:grpSpPr>
          <a:xfrm>
            <a:off x="2857488" y="3286124"/>
            <a:ext cx="214314" cy="214314"/>
            <a:chOff x="2412286" y="3866772"/>
            <a:chExt cx="214314" cy="214314"/>
          </a:xfrm>
        </p:grpSpPr>
        <p:sp>
          <p:nvSpPr>
            <p:cNvPr id="22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3" name="ตัวเชื่อมต่อตรง 5"/>
            <p:cNvCxnSpPr>
              <a:stCxn id="22" idx="0"/>
              <a:endCxn id="22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6"/>
            <p:cNvCxnSpPr>
              <a:stCxn id="22" idx="2"/>
              <a:endCxn id="22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กลุ่ม 3"/>
          <p:cNvGrpSpPr/>
          <p:nvPr/>
        </p:nvGrpSpPr>
        <p:grpSpPr>
          <a:xfrm>
            <a:off x="2857488" y="2714620"/>
            <a:ext cx="214314" cy="214314"/>
            <a:chOff x="2412286" y="3866772"/>
            <a:chExt cx="214314" cy="214314"/>
          </a:xfrm>
        </p:grpSpPr>
        <p:sp>
          <p:nvSpPr>
            <p:cNvPr id="26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7" name="ตัวเชื่อมต่อตรง 5"/>
            <p:cNvCxnSpPr>
              <a:stCxn id="26" idx="0"/>
              <a:endCxn id="26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ตัวเชื่อมต่อตรง 6"/>
            <p:cNvCxnSpPr>
              <a:stCxn id="26" idx="2"/>
              <a:endCxn id="26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กลุ่ม 3"/>
          <p:cNvGrpSpPr/>
          <p:nvPr/>
        </p:nvGrpSpPr>
        <p:grpSpPr>
          <a:xfrm>
            <a:off x="3357554" y="3786190"/>
            <a:ext cx="214314" cy="214314"/>
            <a:chOff x="2412286" y="3866772"/>
            <a:chExt cx="214314" cy="214314"/>
          </a:xfrm>
        </p:grpSpPr>
        <p:sp>
          <p:nvSpPr>
            <p:cNvPr id="30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1" name="ตัวเชื่อมต่อตรง 5"/>
            <p:cNvCxnSpPr>
              <a:stCxn id="30" idx="0"/>
              <a:endCxn id="30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ตัวเชื่อมต่อตรง 6"/>
            <p:cNvCxnSpPr>
              <a:stCxn id="30" idx="2"/>
              <a:endCxn id="30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Exclusive-OR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represent C  = A    B by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following theorems apply to exclusive-OR</a:t>
            </a:r>
          </a:p>
          <a:p>
            <a:pPr lvl="1"/>
            <a:r>
              <a:rPr lang="en-US" dirty="0" smtClean="0"/>
              <a:t>X    0  = X</a:t>
            </a:r>
          </a:p>
          <a:p>
            <a:pPr lvl="1"/>
            <a:r>
              <a:rPr lang="en-US" dirty="0" smtClean="0"/>
              <a:t>X    1  = X’</a:t>
            </a:r>
          </a:p>
          <a:p>
            <a:pPr lvl="1"/>
            <a:r>
              <a:rPr lang="en-US" dirty="0" smtClean="0"/>
              <a:t>X    </a:t>
            </a:r>
            <a:r>
              <a:rPr lang="en-US" dirty="0" err="1" smtClean="0"/>
              <a:t>X</a:t>
            </a:r>
            <a:r>
              <a:rPr lang="en-US" dirty="0" smtClean="0"/>
              <a:t>  = 0</a:t>
            </a:r>
          </a:p>
          <a:p>
            <a:pPr lvl="1"/>
            <a:r>
              <a:rPr lang="en-US" dirty="0" smtClean="0"/>
              <a:t>X    </a:t>
            </a:r>
            <a:r>
              <a:rPr lang="en-US" dirty="0" err="1" smtClean="0"/>
              <a:t>X</a:t>
            </a:r>
            <a:r>
              <a:rPr lang="en-US" dirty="0" smtClean="0"/>
              <a:t>’ = 1</a:t>
            </a:r>
          </a:p>
          <a:p>
            <a:pPr lvl="1"/>
            <a:r>
              <a:rPr lang="en-US" dirty="0" smtClean="0"/>
              <a:t>X    Y  = Y    X</a:t>
            </a:r>
          </a:p>
          <a:p>
            <a:pPr lvl="1"/>
            <a:r>
              <a:rPr lang="en-US" dirty="0" smtClean="0"/>
              <a:t>(X    Y)    Z  =  X    (Y    Z) =  X    Y    Z</a:t>
            </a:r>
          </a:p>
          <a:p>
            <a:pPr lvl="1"/>
            <a:r>
              <a:rPr lang="en-US" dirty="0" smtClean="0"/>
              <a:t>X(Y   Z)  = XY    XZ</a:t>
            </a:r>
          </a:p>
          <a:p>
            <a:pPr lvl="1"/>
            <a:r>
              <a:rPr lang="en-US" dirty="0" smtClean="0"/>
              <a:t>(X    Y)’  =  X    Y’  =  X’    Y  = </a:t>
            </a:r>
            <a:r>
              <a:rPr lang="en-US" b="1" dirty="0" smtClean="0">
                <a:solidFill>
                  <a:srgbClr val="FF0000"/>
                </a:solidFill>
              </a:rPr>
              <a:t>XY + X’Y’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643050"/>
            <a:ext cx="2301891" cy="88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กลุ่ม 3"/>
          <p:cNvGrpSpPr/>
          <p:nvPr/>
        </p:nvGrpSpPr>
        <p:grpSpPr>
          <a:xfrm>
            <a:off x="3786182" y="1643050"/>
            <a:ext cx="214314" cy="214314"/>
            <a:chOff x="2412286" y="3866772"/>
            <a:chExt cx="214314" cy="214314"/>
          </a:xfrm>
        </p:grpSpPr>
        <p:sp>
          <p:nvSpPr>
            <p:cNvPr id="7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8" name="ตัวเชื่อมต่อตรง 5"/>
            <p:cNvCxnSpPr>
              <a:stCxn id="7" idx="0"/>
              <a:endCxn id="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ตัวเชื่อมต่อตรง 6"/>
            <p:cNvCxnSpPr>
              <a:stCxn id="7" idx="2"/>
              <a:endCxn id="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กลุ่ม 3"/>
          <p:cNvGrpSpPr/>
          <p:nvPr/>
        </p:nvGrpSpPr>
        <p:grpSpPr>
          <a:xfrm>
            <a:off x="4908870" y="4929198"/>
            <a:ext cx="214314" cy="214314"/>
            <a:chOff x="2412286" y="3866772"/>
            <a:chExt cx="214314" cy="214314"/>
          </a:xfrm>
        </p:grpSpPr>
        <p:sp>
          <p:nvSpPr>
            <p:cNvPr id="11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2" name="ตัวเชื่อมต่อตรง 5"/>
            <p:cNvCxnSpPr>
              <a:stCxn id="11" idx="0"/>
              <a:endCxn id="11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6"/>
            <p:cNvCxnSpPr>
              <a:stCxn id="11" idx="2"/>
              <a:endCxn id="11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กลุ่ม 3"/>
          <p:cNvGrpSpPr/>
          <p:nvPr/>
        </p:nvGrpSpPr>
        <p:grpSpPr>
          <a:xfrm>
            <a:off x="3786182" y="4929198"/>
            <a:ext cx="214314" cy="214314"/>
            <a:chOff x="2412286" y="3866772"/>
            <a:chExt cx="214314" cy="214314"/>
          </a:xfrm>
        </p:grpSpPr>
        <p:sp>
          <p:nvSpPr>
            <p:cNvPr id="15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6" name="ตัวเชื่อมต่อตรง 5"/>
            <p:cNvCxnSpPr>
              <a:stCxn id="15" idx="0"/>
              <a:endCxn id="1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6"/>
            <p:cNvCxnSpPr>
              <a:stCxn id="15" idx="2"/>
              <a:endCxn id="1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กลุ่ม 3"/>
          <p:cNvGrpSpPr/>
          <p:nvPr/>
        </p:nvGrpSpPr>
        <p:grpSpPr>
          <a:xfrm>
            <a:off x="3255636" y="4939676"/>
            <a:ext cx="214314" cy="214314"/>
            <a:chOff x="2412286" y="3866772"/>
            <a:chExt cx="214314" cy="214314"/>
          </a:xfrm>
        </p:grpSpPr>
        <p:sp>
          <p:nvSpPr>
            <p:cNvPr id="19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0" name="ตัวเชื่อมต่อตรง 5"/>
            <p:cNvCxnSpPr>
              <a:stCxn id="19" idx="0"/>
              <a:endCxn id="19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6"/>
            <p:cNvCxnSpPr>
              <a:stCxn id="19" idx="2"/>
              <a:endCxn id="19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กลุ่ม 3"/>
          <p:cNvGrpSpPr/>
          <p:nvPr/>
        </p:nvGrpSpPr>
        <p:grpSpPr>
          <a:xfrm>
            <a:off x="2153586" y="4949836"/>
            <a:ext cx="214314" cy="214314"/>
            <a:chOff x="2412286" y="3866772"/>
            <a:chExt cx="214314" cy="214314"/>
          </a:xfrm>
        </p:grpSpPr>
        <p:sp>
          <p:nvSpPr>
            <p:cNvPr id="23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4" name="ตัวเชื่อมต่อตรง 5"/>
            <p:cNvCxnSpPr>
              <a:stCxn id="23" idx="0"/>
              <a:endCxn id="23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ตัวเชื่อมต่อตรง 6"/>
            <p:cNvCxnSpPr>
              <a:stCxn id="23" idx="2"/>
              <a:endCxn id="23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กลุ่ม 3"/>
          <p:cNvGrpSpPr/>
          <p:nvPr/>
        </p:nvGrpSpPr>
        <p:grpSpPr>
          <a:xfrm>
            <a:off x="1612244" y="4939676"/>
            <a:ext cx="214314" cy="214314"/>
            <a:chOff x="2412286" y="3866772"/>
            <a:chExt cx="214314" cy="214314"/>
          </a:xfrm>
        </p:grpSpPr>
        <p:sp>
          <p:nvSpPr>
            <p:cNvPr id="27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8" name="ตัวเชื่อมต่อตรง 5"/>
            <p:cNvCxnSpPr>
              <a:stCxn id="27" idx="0"/>
              <a:endCxn id="2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ตัวเชื่อมต่อตรง 6"/>
            <p:cNvCxnSpPr>
              <a:stCxn id="27" idx="2"/>
              <a:endCxn id="2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กลุ่ม 3"/>
          <p:cNvGrpSpPr/>
          <p:nvPr/>
        </p:nvGrpSpPr>
        <p:grpSpPr>
          <a:xfrm>
            <a:off x="2571418" y="4582168"/>
            <a:ext cx="214314" cy="214314"/>
            <a:chOff x="2412286" y="3866772"/>
            <a:chExt cx="214314" cy="214314"/>
          </a:xfrm>
        </p:grpSpPr>
        <p:sp>
          <p:nvSpPr>
            <p:cNvPr id="31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2" name="ตัวเชื่อมต่อตรง 5"/>
            <p:cNvCxnSpPr>
              <a:stCxn id="31" idx="0"/>
              <a:endCxn id="31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ตัวเชื่อมต่อตรง 6"/>
            <p:cNvCxnSpPr>
              <a:stCxn id="31" idx="2"/>
              <a:endCxn id="31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กลุ่ม 3"/>
          <p:cNvGrpSpPr/>
          <p:nvPr/>
        </p:nvGrpSpPr>
        <p:grpSpPr>
          <a:xfrm>
            <a:off x="1541124" y="4592328"/>
            <a:ext cx="214314" cy="214314"/>
            <a:chOff x="2412286" y="3866772"/>
            <a:chExt cx="214314" cy="214314"/>
          </a:xfrm>
        </p:grpSpPr>
        <p:sp>
          <p:nvSpPr>
            <p:cNvPr id="35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36" name="ตัวเชื่อมต่อตรง 5"/>
            <p:cNvCxnSpPr>
              <a:stCxn id="35" idx="0"/>
              <a:endCxn id="3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6"/>
            <p:cNvCxnSpPr>
              <a:stCxn id="35" idx="2"/>
              <a:endCxn id="3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กลุ่ม 3"/>
          <p:cNvGrpSpPr/>
          <p:nvPr/>
        </p:nvGrpSpPr>
        <p:grpSpPr>
          <a:xfrm>
            <a:off x="1551284" y="4245298"/>
            <a:ext cx="214314" cy="214314"/>
            <a:chOff x="2412286" y="3866772"/>
            <a:chExt cx="214314" cy="214314"/>
          </a:xfrm>
        </p:grpSpPr>
        <p:sp>
          <p:nvSpPr>
            <p:cNvPr id="39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0" name="ตัวเชื่อมต่อตรง 5"/>
            <p:cNvCxnSpPr>
              <a:stCxn id="39" idx="0"/>
              <a:endCxn id="39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ตัวเชื่อมต่อตรง 6"/>
            <p:cNvCxnSpPr>
              <a:stCxn id="39" idx="2"/>
              <a:endCxn id="39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กลุ่ม 3"/>
          <p:cNvGrpSpPr/>
          <p:nvPr/>
        </p:nvGrpSpPr>
        <p:grpSpPr>
          <a:xfrm>
            <a:off x="1541124" y="3898268"/>
            <a:ext cx="214314" cy="214314"/>
            <a:chOff x="2412286" y="3866772"/>
            <a:chExt cx="214314" cy="214314"/>
          </a:xfrm>
        </p:grpSpPr>
        <p:sp>
          <p:nvSpPr>
            <p:cNvPr id="43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4" name="ตัวเชื่อมต่อตรง 5"/>
            <p:cNvCxnSpPr>
              <a:stCxn id="43" idx="0"/>
              <a:endCxn id="43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6"/>
            <p:cNvCxnSpPr>
              <a:stCxn id="43" idx="2"/>
              <a:endCxn id="43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กลุ่ม 3"/>
          <p:cNvGrpSpPr/>
          <p:nvPr/>
        </p:nvGrpSpPr>
        <p:grpSpPr>
          <a:xfrm>
            <a:off x="1530646" y="3551556"/>
            <a:ext cx="214314" cy="214314"/>
            <a:chOff x="2412286" y="3866772"/>
            <a:chExt cx="214314" cy="214314"/>
          </a:xfrm>
        </p:grpSpPr>
        <p:sp>
          <p:nvSpPr>
            <p:cNvPr id="47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8" name="ตัวเชื่อมต่อตรง 5"/>
            <p:cNvCxnSpPr>
              <a:stCxn id="47" idx="0"/>
              <a:endCxn id="4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6"/>
            <p:cNvCxnSpPr>
              <a:stCxn id="47" idx="2"/>
              <a:endCxn id="4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กลุ่ม 3"/>
          <p:cNvGrpSpPr/>
          <p:nvPr/>
        </p:nvGrpSpPr>
        <p:grpSpPr>
          <a:xfrm>
            <a:off x="1520486" y="3214686"/>
            <a:ext cx="214314" cy="214314"/>
            <a:chOff x="2412286" y="3866772"/>
            <a:chExt cx="214314" cy="214314"/>
          </a:xfrm>
        </p:grpSpPr>
        <p:sp>
          <p:nvSpPr>
            <p:cNvPr id="51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52" name="ตัวเชื่อมต่อตรง 5"/>
            <p:cNvCxnSpPr>
              <a:stCxn id="51" idx="0"/>
              <a:endCxn id="51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ตัวเชื่อมต่อตรง 6"/>
            <p:cNvCxnSpPr>
              <a:stCxn id="51" idx="2"/>
              <a:endCxn id="51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กลุ่ม 3"/>
          <p:cNvGrpSpPr/>
          <p:nvPr/>
        </p:nvGrpSpPr>
        <p:grpSpPr>
          <a:xfrm>
            <a:off x="4071934" y="5643578"/>
            <a:ext cx="214314" cy="214314"/>
            <a:chOff x="2412286" y="3866772"/>
            <a:chExt cx="214314" cy="214314"/>
          </a:xfrm>
        </p:grpSpPr>
        <p:sp>
          <p:nvSpPr>
            <p:cNvPr id="63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4" name="ตัวเชื่อมต่อตรง 5"/>
            <p:cNvCxnSpPr>
              <a:stCxn id="63" idx="0"/>
              <a:endCxn id="63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"/>
            <p:cNvCxnSpPr>
              <a:stCxn id="63" idx="2"/>
              <a:endCxn id="63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กลุ่ม 3"/>
          <p:cNvGrpSpPr/>
          <p:nvPr/>
        </p:nvGrpSpPr>
        <p:grpSpPr>
          <a:xfrm>
            <a:off x="2857488" y="5643578"/>
            <a:ext cx="214314" cy="214314"/>
            <a:chOff x="2412286" y="3866772"/>
            <a:chExt cx="214314" cy="214314"/>
          </a:xfrm>
        </p:grpSpPr>
        <p:sp>
          <p:nvSpPr>
            <p:cNvPr id="67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8" name="ตัวเชื่อมต่อตรง 5"/>
            <p:cNvCxnSpPr>
              <a:stCxn id="67" idx="0"/>
              <a:endCxn id="6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"/>
            <p:cNvCxnSpPr>
              <a:stCxn id="67" idx="2"/>
              <a:endCxn id="6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กลุ่ม 3"/>
          <p:cNvGrpSpPr/>
          <p:nvPr/>
        </p:nvGrpSpPr>
        <p:grpSpPr>
          <a:xfrm>
            <a:off x="1632882" y="5643578"/>
            <a:ext cx="214314" cy="214314"/>
            <a:chOff x="2412286" y="3866772"/>
            <a:chExt cx="214314" cy="214314"/>
          </a:xfrm>
        </p:grpSpPr>
        <p:sp>
          <p:nvSpPr>
            <p:cNvPr id="71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72" name="ตัวเชื่อมต่อตรง 5"/>
            <p:cNvCxnSpPr>
              <a:stCxn id="71" idx="0"/>
              <a:endCxn id="71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6"/>
            <p:cNvCxnSpPr>
              <a:stCxn id="71" idx="2"/>
              <a:endCxn id="71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กลุ่ม 3"/>
          <p:cNvGrpSpPr/>
          <p:nvPr/>
        </p:nvGrpSpPr>
        <p:grpSpPr>
          <a:xfrm>
            <a:off x="2928926" y="5286388"/>
            <a:ext cx="214314" cy="214314"/>
            <a:chOff x="2412286" y="3866772"/>
            <a:chExt cx="214314" cy="214314"/>
          </a:xfrm>
        </p:grpSpPr>
        <p:sp>
          <p:nvSpPr>
            <p:cNvPr id="75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76" name="ตัวเชื่อมต่อตรง 5"/>
            <p:cNvCxnSpPr>
              <a:stCxn id="75" idx="0"/>
              <a:endCxn id="7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ตัวเชื่อมต่อตรง 6"/>
            <p:cNvCxnSpPr>
              <a:stCxn id="75" idx="2"/>
              <a:endCxn id="7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กลุ่ม 3"/>
          <p:cNvGrpSpPr/>
          <p:nvPr/>
        </p:nvGrpSpPr>
        <p:grpSpPr>
          <a:xfrm>
            <a:off x="1734800" y="5286388"/>
            <a:ext cx="214314" cy="214314"/>
            <a:chOff x="2412286" y="3866772"/>
            <a:chExt cx="214314" cy="214314"/>
          </a:xfrm>
        </p:grpSpPr>
        <p:sp>
          <p:nvSpPr>
            <p:cNvPr id="79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80" name="ตัวเชื่อมต่อตรง 5"/>
            <p:cNvCxnSpPr>
              <a:stCxn id="79" idx="0"/>
              <a:endCxn id="79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ตรง 6"/>
            <p:cNvCxnSpPr>
              <a:stCxn id="79" idx="2"/>
              <a:endCxn id="79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กลุ่ม 3"/>
          <p:cNvGrpSpPr/>
          <p:nvPr/>
        </p:nvGrpSpPr>
        <p:grpSpPr>
          <a:xfrm>
            <a:off x="5357818" y="4929198"/>
            <a:ext cx="214314" cy="214314"/>
            <a:chOff x="2412286" y="3866772"/>
            <a:chExt cx="214314" cy="214314"/>
          </a:xfrm>
        </p:grpSpPr>
        <p:sp>
          <p:nvSpPr>
            <p:cNvPr id="83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84" name="ตัวเชื่อมต่อตรง 5"/>
            <p:cNvCxnSpPr>
              <a:stCxn id="83" idx="0"/>
              <a:endCxn id="83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ตัวเชื่อมต่อตรง 6"/>
            <p:cNvCxnSpPr>
              <a:stCxn id="83" idx="2"/>
              <a:endCxn id="83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Exclusive-NOR (XNOR)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XNOR operation is the complement of the XOR operation.</a:t>
            </a:r>
          </a:p>
          <a:p>
            <a:r>
              <a:rPr lang="en-US" dirty="0" smtClean="0"/>
              <a:t>We can write C = (A    B)’ or  A    B</a:t>
            </a:r>
          </a:p>
          <a:p>
            <a:r>
              <a:rPr lang="en-US" dirty="0" smtClean="0"/>
              <a:t>The symbol of XNOR gate is</a:t>
            </a:r>
          </a:p>
          <a:p>
            <a:endParaRPr lang="en-US" dirty="0" smtClean="0"/>
          </a:p>
          <a:p>
            <a:r>
              <a:rPr lang="en-US" dirty="0" smtClean="0"/>
              <a:t>The truth table of XNOR is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643314"/>
            <a:ext cx="15525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71736" y="4786322"/>
          <a:ext cx="40719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  <a:gridCol w="1357322"/>
              </a:tblGrid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= A        B</a:t>
                      </a:r>
                      <a:endParaRPr lang="th-TH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กลุ่ม 3"/>
          <p:cNvGrpSpPr/>
          <p:nvPr/>
        </p:nvGrpSpPr>
        <p:grpSpPr>
          <a:xfrm>
            <a:off x="4153532" y="2755578"/>
            <a:ext cx="214314" cy="214314"/>
            <a:chOff x="2412286" y="3866772"/>
            <a:chExt cx="214314" cy="214314"/>
          </a:xfrm>
        </p:grpSpPr>
        <p:sp>
          <p:nvSpPr>
            <p:cNvPr id="7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8" name="ตัวเชื่อมต่อตรง 5"/>
            <p:cNvCxnSpPr>
              <a:stCxn id="7" idx="0"/>
              <a:endCxn id="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ตัวเชื่อมต่อตรง 6"/>
            <p:cNvCxnSpPr>
              <a:stCxn id="7" idx="2"/>
              <a:endCxn id="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5715008" y="271462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5847724" y="28371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13"/>
          <p:cNvSpPr/>
          <p:nvPr/>
        </p:nvSpPr>
        <p:spPr>
          <a:xfrm>
            <a:off x="6029968" y="4796482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Oval 14"/>
          <p:cNvSpPr/>
          <p:nvPr/>
        </p:nvSpPr>
        <p:spPr>
          <a:xfrm>
            <a:off x="6162684" y="491903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Circuit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r>
              <a:rPr lang="en-US" dirty="0" smtClean="0"/>
              <a:t>We will study of 2 things here</a:t>
            </a:r>
          </a:p>
          <a:p>
            <a:pPr lvl="1"/>
            <a:r>
              <a:rPr lang="en-US" dirty="0" smtClean="0"/>
              <a:t>Digital circuit analysis</a:t>
            </a:r>
          </a:p>
          <a:p>
            <a:pPr lvl="1"/>
            <a:r>
              <a:rPr lang="en-US" dirty="0" smtClean="0"/>
              <a:t>Digital circuit synthesis</a:t>
            </a:r>
          </a:p>
          <a:p>
            <a:r>
              <a:rPr lang="en-US" dirty="0" smtClean="0"/>
              <a:t>Digital circuit analysis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(given)              (given)                </a:t>
            </a:r>
            <a:r>
              <a:rPr lang="en-US" dirty="0" smtClean="0">
                <a:solidFill>
                  <a:srgbClr val="FF0000"/>
                </a:solidFill>
              </a:rPr>
              <a:t>(require) </a:t>
            </a:r>
          </a:p>
          <a:p>
            <a:r>
              <a:rPr lang="en-US" dirty="0" smtClean="0"/>
              <a:t>Digital circuit synthesis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(given)             </a:t>
            </a:r>
            <a:r>
              <a:rPr lang="en-US" dirty="0" smtClean="0">
                <a:solidFill>
                  <a:srgbClr val="FF0000"/>
                </a:solidFill>
              </a:rPr>
              <a:t>(require)             </a:t>
            </a:r>
            <a:r>
              <a:rPr lang="en-US" dirty="0" smtClean="0"/>
              <a:t>(given)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642146" y="3571876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th-TH" dirty="0"/>
          </a:p>
        </p:txBody>
      </p:sp>
      <p:sp>
        <p:nvSpPr>
          <p:cNvPr id="5" name="Right Arrow 4"/>
          <p:cNvSpPr/>
          <p:nvPr/>
        </p:nvSpPr>
        <p:spPr>
          <a:xfrm>
            <a:off x="2642014" y="3786190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5570972" y="3786190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784758" y="364331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642542" y="3643314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3306" y="5143512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th-TH" dirty="0"/>
          </a:p>
        </p:txBody>
      </p:sp>
      <p:sp>
        <p:nvSpPr>
          <p:cNvPr id="10" name="Right Arrow 9"/>
          <p:cNvSpPr/>
          <p:nvPr/>
        </p:nvSpPr>
        <p:spPr>
          <a:xfrm>
            <a:off x="2643174" y="5357826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>
            <a:off x="5572132" y="5357826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1785918" y="521495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643702" y="5214950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(Not AND)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expression </a:t>
            </a:r>
            <a:r>
              <a:rPr lang="en-US" b="1" dirty="0" smtClean="0"/>
              <a:t>C = (A • B)’</a:t>
            </a:r>
          </a:p>
          <a:p>
            <a:r>
              <a:rPr lang="en-US" dirty="0" smtClean="0"/>
              <a:t>Truth table of NAND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logic gate is represented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2643182"/>
          <a:ext cx="37147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81"/>
                <a:gridCol w="718995"/>
                <a:gridCol w="2379500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 = (A • B)’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357826"/>
            <a:ext cx="2661565" cy="102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 (Not OR)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expression </a:t>
            </a:r>
            <a:r>
              <a:rPr lang="en-US" b="1" dirty="0" smtClean="0"/>
              <a:t>C = (A + B)’</a:t>
            </a:r>
          </a:p>
          <a:p>
            <a:r>
              <a:rPr lang="en-US" dirty="0" smtClean="0"/>
              <a:t>Truth table of NOR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logic gate is represented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2643182"/>
          <a:ext cx="37147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81"/>
                <a:gridCol w="718995"/>
                <a:gridCol w="2379500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 = (A + B)’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357827"/>
            <a:ext cx="258764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Logic Gate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NAND or NOR gates alone can represent all basic operations</a:t>
            </a:r>
          </a:p>
          <a:p>
            <a:r>
              <a:rPr lang="en-US" dirty="0" smtClean="0"/>
              <a:t>It can reduce the cost of circuit by using NAND or NOR instead of AND, OR, NOT gates.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as basic operations</a:t>
            </a: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21473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656942"/>
            <a:ext cx="2286016" cy="65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286124"/>
            <a:ext cx="170543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3214686"/>
            <a:ext cx="3974198" cy="74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5072074"/>
            <a:ext cx="1714512" cy="6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4573495"/>
            <a:ext cx="4000528" cy="186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b="1" dirty="0" smtClean="0"/>
              <a:t>Boolean expression</a:t>
            </a:r>
            <a:r>
              <a:rPr lang="en-US" dirty="0" smtClean="0"/>
              <a:t> of F and </a:t>
            </a:r>
            <a:r>
              <a:rPr lang="en-US" b="1" dirty="0" smtClean="0"/>
              <a:t>its truth table</a:t>
            </a:r>
            <a:endParaRPr lang="th-TH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018" y="2928934"/>
            <a:ext cx="840326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wiring diagram of these </a:t>
            </a:r>
            <a:r>
              <a:rPr lang="en-US" dirty="0" smtClean="0"/>
              <a:t>B</a:t>
            </a:r>
            <a:r>
              <a:rPr lang="en-US" dirty="0" smtClean="0"/>
              <a:t>oolean expressions:</a:t>
            </a:r>
          </a:p>
          <a:p>
            <a:pPr lvl="1"/>
            <a:r>
              <a:rPr lang="en-US" dirty="0" smtClean="0"/>
              <a:t>(A + B)’     (B’C)</a:t>
            </a:r>
          </a:p>
          <a:p>
            <a:pPr lvl="1"/>
            <a:r>
              <a:rPr lang="en-US" dirty="0" smtClean="0"/>
              <a:t>(A’BC + AB’C)(B    C)</a:t>
            </a:r>
          </a:p>
          <a:p>
            <a:r>
              <a:rPr lang="en-US" dirty="0" smtClean="0"/>
              <a:t>Find the Boolean expression and the truth table of this wiring diagram:</a:t>
            </a:r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2446112" y="2257684"/>
            <a:ext cx="214314" cy="214314"/>
            <a:chOff x="2412286" y="3866772"/>
            <a:chExt cx="214314" cy="214314"/>
          </a:xfrm>
        </p:grpSpPr>
        <p:sp>
          <p:nvSpPr>
            <p:cNvPr id="5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5" idx="0"/>
              <a:endCxn id="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ตัวเชื่อมต่อตรง 6"/>
            <p:cNvCxnSpPr>
              <a:stCxn id="5" idx="2"/>
              <a:endCxn id="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3442478" y="2677686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3575194" y="28002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000504"/>
            <a:ext cx="58569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variable has 2 values </a:t>
            </a:r>
          </a:p>
          <a:p>
            <a:pPr lvl="1"/>
            <a:r>
              <a:rPr lang="en-US" dirty="0" smtClean="0"/>
              <a:t>0  and 1</a:t>
            </a:r>
          </a:p>
          <a:p>
            <a:r>
              <a:rPr lang="en-US" dirty="0" smtClean="0"/>
              <a:t>Example :</a:t>
            </a:r>
          </a:p>
          <a:p>
            <a:pPr lvl="1"/>
            <a:r>
              <a:rPr lang="en-US" dirty="0" smtClean="0"/>
              <a:t>X is a Boolean variable</a:t>
            </a:r>
          </a:p>
          <a:p>
            <a:pPr lvl="1"/>
            <a:r>
              <a:rPr lang="en-US" dirty="0" smtClean="0"/>
              <a:t>Thus, X can be either 0 or 1</a:t>
            </a:r>
          </a:p>
          <a:p>
            <a:r>
              <a:rPr lang="en-US" dirty="0" smtClean="0"/>
              <a:t>In digital,</a:t>
            </a:r>
          </a:p>
          <a:p>
            <a:pPr lvl="1"/>
            <a:r>
              <a:rPr lang="en-US" dirty="0" smtClean="0"/>
              <a:t>0 represents a low voltage</a:t>
            </a:r>
          </a:p>
          <a:p>
            <a:pPr lvl="1"/>
            <a:r>
              <a:rPr lang="en-US" dirty="0" smtClean="0"/>
              <a:t>1 represents a high voltage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Operations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operations of Boolean algebra are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NOT (complement or inverse)</a:t>
            </a:r>
          </a:p>
          <a:p>
            <a:r>
              <a:rPr lang="en-US" dirty="0" smtClean="0"/>
              <a:t>Additional operations</a:t>
            </a:r>
          </a:p>
          <a:p>
            <a:pPr lvl="1"/>
            <a:r>
              <a:rPr lang="en-US" dirty="0" smtClean="0"/>
              <a:t>Exclusive-OR (XOR)</a:t>
            </a:r>
          </a:p>
          <a:p>
            <a:pPr lvl="1"/>
            <a:r>
              <a:rPr lang="en-US" dirty="0" smtClean="0"/>
              <a:t>Exclusive-NOR (XNOR)</a:t>
            </a:r>
          </a:p>
          <a:p>
            <a:pPr lvl="1"/>
            <a:r>
              <a:rPr lang="en-US" dirty="0" smtClean="0"/>
              <a:t>NAND</a:t>
            </a:r>
          </a:p>
          <a:p>
            <a:pPr lvl="1"/>
            <a:r>
              <a:rPr lang="en-US" dirty="0" smtClean="0"/>
              <a:t>NOR</a:t>
            </a: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 : NOT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complement of 0 is 1, and the complement of 1 is 0.</a:t>
            </a:r>
          </a:p>
          <a:p>
            <a:r>
              <a:rPr lang="en-US" dirty="0" smtClean="0"/>
              <a:t>We can write symbolically :</a:t>
            </a:r>
          </a:p>
          <a:p>
            <a:pPr lvl="1"/>
            <a:r>
              <a:rPr lang="en-US" dirty="0" smtClean="0"/>
              <a:t>0’  =  1  and 1’  =  0</a:t>
            </a:r>
          </a:p>
          <a:p>
            <a:r>
              <a:rPr lang="en-US" dirty="0" smtClean="0"/>
              <a:t>The prime (’) denotes complementation.</a:t>
            </a:r>
          </a:p>
          <a:p>
            <a:pPr lvl="1"/>
            <a:r>
              <a:rPr lang="en-US" dirty="0" smtClean="0"/>
              <a:t>If X is a Boolean variable</a:t>
            </a:r>
          </a:p>
          <a:p>
            <a:pPr lvl="1"/>
            <a:r>
              <a:rPr lang="en-US" dirty="0" smtClean="0"/>
              <a:t>X’ = 1 if X = 0</a:t>
            </a:r>
          </a:p>
          <a:p>
            <a:pPr lvl="1"/>
            <a:r>
              <a:rPr lang="en-US" dirty="0" smtClean="0"/>
              <a:t>X’ = 0 if X = 1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 : NOT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alternate name for complementation is </a:t>
            </a:r>
            <a:r>
              <a:rPr lang="en-US" dirty="0" smtClean="0">
                <a:solidFill>
                  <a:srgbClr val="FF0000"/>
                </a:solidFill>
              </a:rPr>
              <a:t>inversion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represent an inverter by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X                   </a:t>
            </a:r>
            <a:r>
              <a:rPr lang="en-US" dirty="0" err="1" smtClean="0"/>
              <a:t>X</a:t>
            </a:r>
            <a:r>
              <a:rPr lang="en-US" dirty="0" smtClean="0"/>
              <a:t>’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1704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 : AND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AND operation can be defined as follows :</a:t>
            </a:r>
          </a:p>
          <a:p>
            <a:pPr lvl="1"/>
            <a:r>
              <a:rPr lang="en-US" dirty="0" smtClean="0"/>
              <a:t>0 • 0 = 0</a:t>
            </a:r>
          </a:p>
          <a:p>
            <a:pPr lvl="1"/>
            <a:r>
              <a:rPr lang="en-US" dirty="0" smtClean="0"/>
              <a:t>0 • 1 = 0</a:t>
            </a:r>
          </a:p>
          <a:p>
            <a:pPr lvl="1"/>
            <a:r>
              <a:rPr lang="en-US" dirty="0" smtClean="0"/>
              <a:t>1 • 0 = 0</a:t>
            </a:r>
          </a:p>
          <a:p>
            <a:pPr lvl="1"/>
            <a:r>
              <a:rPr lang="en-US" dirty="0" smtClean="0"/>
              <a:t>1 • 1 = 1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“•”</a:t>
            </a:r>
            <a:r>
              <a:rPr lang="en-US" dirty="0" smtClean="0"/>
              <a:t> denotes AND.</a:t>
            </a:r>
          </a:p>
          <a:p>
            <a:r>
              <a:rPr lang="en-US" dirty="0" smtClean="0"/>
              <a:t>AND operation is also referred to as </a:t>
            </a:r>
            <a:r>
              <a:rPr lang="en-US" dirty="0" smtClean="0">
                <a:solidFill>
                  <a:srgbClr val="FF0000"/>
                </a:solidFill>
              </a:rPr>
              <a:t>logical multiplication.</a:t>
            </a:r>
          </a:p>
          <a:p>
            <a:r>
              <a:rPr lang="en-US" dirty="0" smtClean="0"/>
              <a:t>However, the “•” symbol is frequently omitted in a Boolean expression, and we will usually write </a:t>
            </a:r>
            <a:r>
              <a:rPr lang="en-US" dirty="0" smtClean="0">
                <a:solidFill>
                  <a:srgbClr val="FF0000"/>
                </a:solidFill>
              </a:rPr>
              <a:t>AB </a:t>
            </a:r>
            <a:r>
              <a:rPr lang="en-US" dirty="0" smtClean="0"/>
              <a:t>instead of </a:t>
            </a:r>
            <a:r>
              <a:rPr lang="en-US" dirty="0" smtClean="0">
                <a:solidFill>
                  <a:srgbClr val="FF0000"/>
                </a:solidFill>
              </a:rPr>
              <a:t>A • B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 : AND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write the Boolean expression C = A • B,</a:t>
            </a:r>
          </a:p>
          <a:p>
            <a:pPr>
              <a:buNone/>
            </a:pPr>
            <a:r>
              <a:rPr lang="en-US" dirty="0" smtClean="0"/>
              <a:t>   Then given the values of A and B, we can determine C from the following table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logic gate which performs the AND operation is represented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28860" y="3000372"/>
          <a:ext cx="37147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81"/>
                <a:gridCol w="718995"/>
                <a:gridCol w="2379500"/>
              </a:tblGrid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 = A • B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500702"/>
            <a:ext cx="276959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Operation: OR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OR operation can be defined as follows :</a:t>
            </a:r>
          </a:p>
          <a:p>
            <a:pPr lvl="1"/>
            <a:r>
              <a:rPr lang="en-US" dirty="0" smtClean="0"/>
              <a:t>0 + 0  = 0</a:t>
            </a:r>
          </a:p>
          <a:p>
            <a:pPr lvl="1"/>
            <a:r>
              <a:rPr lang="en-US" dirty="0" smtClean="0"/>
              <a:t>0 + 1  = 1</a:t>
            </a:r>
          </a:p>
          <a:p>
            <a:pPr lvl="1"/>
            <a:r>
              <a:rPr lang="en-US" dirty="0" smtClean="0"/>
              <a:t>1 + 0  = 0</a:t>
            </a:r>
          </a:p>
          <a:p>
            <a:pPr lvl="1"/>
            <a:r>
              <a:rPr lang="en-US" dirty="0" smtClean="0"/>
              <a:t>1 + 1  = 1</a:t>
            </a:r>
          </a:p>
          <a:p>
            <a:r>
              <a:rPr lang="en-US" dirty="0" smtClean="0"/>
              <a:t>The “+” denotes OR, sometimes called </a:t>
            </a:r>
            <a:r>
              <a:rPr lang="en-US" dirty="0" smtClean="0">
                <a:solidFill>
                  <a:srgbClr val="FF0000"/>
                </a:solidFill>
              </a:rPr>
              <a:t>inclusive-OR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OR operation is also referred as </a:t>
            </a:r>
            <a:r>
              <a:rPr lang="en-US" dirty="0" smtClean="0">
                <a:solidFill>
                  <a:srgbClr val="FF0000"/>
                </a:solidFill>
              </a:rPr>
              <a:t>logical addition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1781</TotalTime>
  <Words>1126</Words>
  <Application>Microsoft Office PowerPoint</Application>
  <PresentationFormat>On-screen Show (4:3)</PresentationFormat>
  <Paragraphs>305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ตรงกลาง</vt:lpstr>
      <vt:lpstr>Logic GATES &amp;  Truth table</vt:lpstr>
      <vt:lpstr>Digital Circuit</vt:lpstr>
      <vt:lpstr>Boolean variable</vt:lpstr>
      <vt:lpstr>Boolean Operations</vt:lpstr>
      <vt:lpstr>Basic Operation : NOT (1)</vt:lpstr>
      <vt:lpstr>Basic Operation : NOT (2)</vt:lpstr>
      <vt:lpstr>Basic Operation : AND (1)</vt:lpstr>
      <vt:lpstr>Basic Operation : AND (2)</vt:lpstr>
      <vt:lpstr>Basic Operation: OR (1)</vt:lpstr>
      <vt:lpstr>Basic Operation: OR (2)</vt:lpstr>
      <vt:lpstr>Boolean Expression</vt:lpstr>
      <vt:lpstr>Boolean Expression : Example</vt:lpstr>
      <vt:lpstr>Truth Table</vt:lpstr>
      <vt:lpstr>Truth table: Example</vt:lpstr>
      <vt:lpstr>Exercise 1</vt:lpstr>
      <vt:lpstr>Exercise 2</vt:lpstr>
      <vt:lpstr>Exclusive-OR (1)</vt:lpstr>
      <vt:lpstr>Exclusive-OR (2)</vt:lpstr>
      <vt:lpstr>Exclusive-NOR (XNOR)</vt:lpstr>
      <vt:lpstr>NAND (Not AND)</vt:lpstr>
      <vt:lpstr>NOR (Not OR)</vt:lpstr>
      <vt:lpstr>Universal Logic Gate</vt:lpstr>
      <vt:lpstr>NAND as basic operations</vt:lpstr>
      <vt:lpstr>Exercise 3</vt:lpstr>
      <vt:lpstr>TODO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Detection and Correction</dc:title>
  <dc:creator>firehand</dc:creator>
  <cp:lastModifiedBy>admin</cp:lastModifiedBy>
  <cp:revision>119</cp:revision>
  <dcterms:created xsi:type="dcterms:W3CDTF">2009-10-27T02:23:19Z</dcterms:created>
  <dcterms:modified xsi:type="dcterms:W3CDTF">2010-01-06T02:18:54Z</dcterms:modified>
</cp:coreProperties>
</file>