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6" r:id="rId10"/>
    <p:sldId id="267" r:id="rId11"/>
    <p:sldId id="264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0B8A190-E2EB-488C-B53D-D5870154AB4F}" type="datetimeFigureOut">
              <a:rPr lang="th-TH" smtClean="0"/>
              <a:pPr/>
              <a:t>15/12/52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8A190-E2EB-488C-B53D-D5870154AB4F}" type="datetimeFigureOut">
              <a:rPr lang="th-TH" smtClean="0"/>
              <a:pPr/>
              <a:t>15/12/52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0B8A190-E2EB-488C-B53D-D5870154AB4F}" type="datetimeFigureOut">
              <a:rPr lang="th-TH" smtClean="0"/>
              <a:pPr/>
              <a:t>15/12/52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8A190-E2EB-488C-B53D-D5870154AB4F}" type="datetimeFigureOut">
              <a:rPr lang="th-TH" smtClean="0"/>
              <a:pPr/>
              <a:t>15/12/52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8A190-E2EB-488C-B53D-D5870154AB4F}" type="datetimeFigureOut">
              <a:rPr lang="th-TH" smtClean="0"/>
              <a:pPr/>
              <a:t>15/12/52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8" name="ตัวยึดวันที่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0B8A190-E2EB-488C-B53D-D5870154AB4F}" type="datetimeFigureOut">
              <a:rPr lang="th-TH" smtClean="0"/>
              <a:pPr/>
              <a:t>15/12/52</a:t>
            </a:fld>
            <a:endParaRPr lang="th-TH"/>
          </a:p>
        </p:txBody>
      </p:sp>
      <p:sp>
        <p:nvSpPr>
          <p:cNvPr id="10" name="ตัวยึดหมายเลขภาพนิ่ง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ตัวยึดท้ายกระดา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0B8A190-E2EB-488C-B53D-D5870154AB4F}" type="datetimeFigureOut">
              <a:rPr lang="th-TH" smtClean="0"/>
              <a:pPr/>
              <a:t>15/12/52</a:t>
            </a:fld>
            <a:endParaRPr lang="th-TH"/>
          </a:p>
        </p:txBody>
      </p:sp>
      <p:sp>
        <p:nvSpPr>
          <p:cNvPr id="12" name="ตัวยึดหมายเลขภาพนิ่ง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ตัวยึดข้อความ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ยึดข้อความ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8A190-E2EB-488C-B53D-D5870154AB4F}" type="datetimeFigureOut">
              <a:rPr lang="th-TH" smtClean="0"/>
              <a:pPr/>
              <a:t>15/12/52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8A190-E2EB-488C-B53D-D5870154AB4F}" type="datetimeFigureOut">
              <a:rPr lang="th-TH" smtClean="0"/>
              <a:pPr/>
              <a:t>15/12/52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8A190-E2EB-488C-B53D-D5870154AB4F}" type="datetimeFigureOut">
              <a:rPr lang="th-TH" smtClean="0"/>
              <a:pPr/>
              <a:t>15/12/52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0B8A190-E2EB-488C-B53D-D5870154AB4F}" type="datetimeFigureOut">
              <a:rPr lang="th-TH" smtClean="0"/>
              <a:pPr/>
              <a:t>15/12/52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0B8A190-E2EB-488C-B53D-D5870154AB4F}" type="datetimeFigureOut">
              <a:rPr lang="th-TH" smtClean="0"/>
              <a:pPr/>
              <a:t>15/12/52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Error Detection and Correction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r"/>
            <a:r>
              <a:rPr lang="en-US" dirty="0" smtClean="0"/>
              <a:t>350151 – Digital Circuit 1</a:t>
            </a:r>
          </a:p>
          <a:p>
            <a:pPr algn="r"/>
            <a:r>
              <a:rPr lang="en-US" dirty="0" err="1" smtClean="0"/>
              <a:t>Choopan</a:t>
            </a:r>
            <a:r>
              <a:rPr lang="en-US" dirty="0" smtClean="0"/>
              <a:t> </a:t>
            </a:r>
            <a:r>
              <a:rPr lang="en-US" dirty="0" err="1" smtClean="0"/>
              <a:t>Rattanapoka</a:t>
            </a:r>
            <a:endParaRPr lang="th-TH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2</a:t>
            </a:r>
            <a:endParaRPr lang="th-TH" dirty="0"/>
          </a:p>
        </p:txBody>
      </p:sp>
      <p:sp>
        <p:nvSpPr>
          <p:cNvPr id="5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42910" y="1571612"/>
            <a:ext cx="8153400" cy="4495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Find error pulses from 12 input pulses.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1  1  0  1  0  1  0  1  0  1  1  1</a:t>
            </a:r>
          </a:p>
          <a:p>
            <a:pPr>
              <a:buNone/>
            </a:pPr>
            <a:r>
              <a:rPr lang="en-US" dirty="0" smtClean="0"/>
              <a:t>0  1  0  0  0  0  1  1  1  1  0  1</a:t>
            </a:r>
          </a:p>
          <a:p>
            <a:pPr>
              <a:buNone/>
            </a:pPr>
            <a:r>
              <a:rPr lang="en-US" dirty="0" smtClean="0"/>
              <a:t>0  1  0  0  0  0  1  1  1  0  1  1</a:t>
            </a:r>
          </a:p>
          <a:p>
            <a:pPr>
              <a:buNone/>
            </a:pPr>
            <a:r>
              <a:rPr lang="en-US" dirty="0" smtClean="0"/>
              <a:t>1  1  0  0  1  0  1  0  1  1  0  0</a:t>
            </a:r>
          </a:p>
          <a:p>
            <a:pPr>
              <a:buNone/>
            </a:pPr>
            <a:r>
              <a:rPr lang="en-US" dirty="0" smtClean="0"/>
              <a:t>0  1  0  0  0  1  1  1  1  0  0  1</a:t>
            </a:r>
          </a:p>
          <a:p>
            <a:pPr>
              <a:buNone/>
            </a:pPr>
            <a:r>
              <a:rPr lang="en-US" i="1" dirty="0" smtClean="0"/>
              <a:t>l   k   j   </a:t>
            </a:r>
            <a:r>
              <a:rPr lang="en-US" i="1" dirty="0" err="1" smtClean="0"/>
              <a:t>i</a:t>
            </a:r>
            <a:r>
              <a:rPr lang="en-US" i="1" dirty="0" smtClean="0"/>
              <a:t>   h   g  f  e  d  c   b  a</a:t>
            </a:r>
            <a:endParaRPr lang="th-TH" i="1" dirty="0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6858016" y="2714620"/>
            <a:ext cx="1571636" cy="2714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ODD</a:t>
            </a:r>
            <a:r>
              <a:rPr lang="en-US" sz="2400" dirty="0" smtClean="0"/>
              <a:t> –Parity Bit Error Detector</a:t>
            </a:r>
            <a:endParaRPr lang="th-TH" sz="2400" dirty="0"/>
          </a:p>
        </p:txBody>
      </p:sp>
      <p:cxnSp>
        <p:nvCxnSpPr>
          <p:cNvPr id="7" name="ตัวเชื่อมต่อตรง 6"/>
          <p:cNvCxnSpPr>
            <a:stCxn id="6" idx="3"/>
          </p:cNvCxnSpPr>
          <p:nvPr/>
        </p:nvCxnSpPr>
        <p:spPr>
          <a:xfrm>
            <a:off x="8429652" y="4071942"/>
            <a:ext cx="28575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ตัวเชื่อมต่อตรง 7"/>
          <p:cNvCxnSpPr/>
          <p:nvPr/>
        </p:nvCxnSpPr>
        <p:spPr>
          <a:xfrm>
            <a:off x="6572264" y="2928934"/>
            <a:ext cx="28575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ตัวเชื่อมต่อตรง 8"/>
          <p:cNvCxnSpPr/>
          <p:nvPr/>
        </p:nvCxnSpPr>
        <p:spPr>
          <a:xfrm>
            <a:off x="6572264" y="3429000"/>
            <a:ext cx="28575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ตัวเชื่อมต่อตรง 9"/>
          <p:cNvCxnSpPr/>
          <p:nvPr/>
        </p:nvCxnSpPr>
        <p:spPr>
          <a:xfrm>
            <a:off x="6572264" y="3929066"/>
            <a:ext cx="28575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ตัวเชื่อมต่อตรง 10"/>
          <p:cNvCxnSpPr/>
          <p:nvPr/>
        </p:nvCxnSpPr>
        <p:spPr>
          <a:xfrm>
            <a:off x="6572264" y="4500570"/>
            <a:ext cx="28575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ตัวเชื่อมต่อตรง 11"/>
          <p:cNvCxnSpPr/>
          <p:nvPr/>
        </p:nvCxnSpPr>
        <p:spPr>
          <a:xfrm>
            <a:off x="6572264" y="5072074"/>
            <a:ext cx="28575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500826" y="3000372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th-TH" dirty="0"/>
          </a:p>
        </p:txBody>
      </p:sp>
      <p:sp>
        <p:nvSpPr>
          <p:cNvPr id="14" name="TextBox 13"/>
          <p:cNvSpPr txBox="1"/>
          <p:nvPr/>
        </p:nvSpPr>
        <p:spPr>
          <a:xfrm>
            <a:off x="6500826" y="2500306"/>
            <a:ext cx="4010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th-TH" dirty="0"/>
          </a:p>
        </p:txBody>
      </p:sp>
      <p:sp>
        <p:nvSpPr>
          <p:cNvPr id="15" name="TextBox 14"/>
          <p:cNvSpPr txBox="1"/>
          <p:nvPr/>
        </p:nvSpPr>
        <p:spPr>
          <a:xfrm>
            <a:off x="6456944" y="3500438"/>
            <a:ext cx="4010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th-TH" dirty="0"/>
          </a:p>
        </p:txBody>
      </p:sp>
      <p:sp>
        <p:nvSpPr>
          <p:cNvPr id="16" name="TextBox 15"/>
          <p:cNvSpPr txBox="1"/>
          <p:nvPr/>
        </p:nvSpPr>
        <p:spPr>
          <a:xfrm>
            <a:off x="6500826" y="4071942"/>
            <a:ext cx="4010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th-TH" dirty="0"/>
          </a:p>
        </p:txBody>
      </p:sp>
      <p:sp>
        <p:nvSpPr>
          <p:cNvPr id="17" name="TextBox 16"/>
          <p:cNvSpPr txBox="1"/>
          <p:nvPr/>
        </p:nvSpPr>
        <p:spPr>
          <a:xfrm>
            <a:off x="6500826" y="469173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endParaRPr lang="th-TH" dirty="0"/>
          </a:p>
        </p:txBody>
      </p:sp>
      <p:sp>
        <p:nvSpPr>
          <p:cNvPr id="18" name="TextBox 17"/>
          <p:cNvSpPr txBox="1"/>
          <p:nvPr/>
        </p:nvSpPr>
        <p:spPr>
          <a:xfrm>
            <a:off x="8358214" y="3714752"/>
            <a:ext cx="6748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Error</a:t>
            </a:r>
            <a:endParaRPr lang="th-TH" sz="2000" dirty="0"/>
          </a:p>
        </p:txBody>
      </p:sp>
      <p:cxnSp>
        <p:nvCxnSpPr>
          <p:cNvPr id="19" name="ลูกศรเชื่อมต่อแบบตรง 18"/>
          <p:cNvCxnSpPr/>
          <p:nvPr/>
        </p:nvCxnSpPr>
        <p:spPr>
          <a:xfrm>
            <a:off x="5500694" y="2928934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ลูกศรเชื่อมต่อแบบตรง 19"/>
          <p:cNvCxnSpPr/>
          <p:nvPr/>
        </p:nvCxnSpPr>
        <p:spPr>
          <a:xfrm>
            <a:off x="5500694" y="3427412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ลูกศรเชื่อมต่อแบบตรง 20"/>
          <p:cNvCxnSpPr/>
          <p:nvPr/>
        </p:nvCxnSpPr>
        <p:spPr>
          <a:xfrm>
            <a:off x="5500694" y="3927478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ลูกศรเชื่อมต่อแบบตรง 21"/>
          <p:cNvCxnSpPr/>
          <p:nvPr/>
        </p:nvCxnSpPr>
        <p:spPr>
          <a:xfrm>
            <a:off x="5500694" y="4498982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ลูกศรเชื่อมต่อแบบตรง 22"/>
          <p:cNvCxnSpPr/>
          <p:nvPr/>
        </p:nvCxnSpPr>
        <p:spPr>
          <a:xfrm>
            <a:off x="5500694" y="5070486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ตัวเชื่อมต่อตรง 23"/>
          <p:cNvCxnSpPr/>
          <p:nvPr/>
        </p:nvCxnSpPr>
        <p:spPr>
          <a:xfrm>
            <a:off x="642910" y="2714620"/>
            <a:ext cx="35719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ตัวเชื่อมต่อตรง 25"/>
          <p:cNvCxnSpPr/>
          <p:nvPr/>
        </p:nvCxnSpPr>
        <p:spPr>
          <a:xfrm>
            <a:off x="1000100" y="2714620"/>
            <a:ext cx="42862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ตัวเชื่อมต่อตรง 26"/>
          <p:cNvCxnSpPr/>
          <p:nvPr/>
        </p:nvCxnSpPr>
        <p:spPr>
          <a:xfrm rot="5400000">
            <a:off x="2464579" y="2893215"/>
            <a:ext cx="35719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ตัวเชื่อมต่อตรง 27"/>
          <p:cNvCxnSpPr/>
          <p:nvPr/>
        </p:nvCxnSpPr>
        <p:spPr>
          <a:xfrm>
            <a:off x="3071802" y="3071810"/>
            <a:ext cx="42862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ตัวเชื่อมต่อตรง 28"/>
          <p:cNvCxnSpPr/>
          <p:nvPr/>
        </p:nvCxnSpPr>
        <p:spPr>
          <a:xfrm rot="5400000">
            <a:off x="3321835" y="2893215"/>
            <a:ext cx="35719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ตัวเชื่อมต่อตรง 29"/>
          <p:cNvCxnSpPr/>
          <p:nvPr/>
        </p:nvCxnSpPr>
        <p:spPr>
          <a:xfrm>
            <a:off x="3500430" y="2714620"/>
            <a:ext cx="35719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ตัวเชื่อมต่อตรง 30"/>
          <p:cNvCxnSpPr/>
          <p:nvPr/>
        </p:nvCxnSpPr>
        <p:spPr>
          <a:xfrm>
            <a:off x="1428728" y="3590538"/>
            <a:ext cx="1643074" cy="0"/>
          </a:xfrm>
          <a:prstGeom prst="line">
            <a:avLst/>
          </a:prstGeom>
          <a:ln w="285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ตัวเชื่อมต่อตรง 31"/>
          <p:cNvCxnSpPr/>
          <p:nvPr/>
        </p:nvCxnSpPr>
        <p:spPr>
          <a:xfrm rot="5400000">
            <a:off x="2911495" y="3420713"/>
            <a:ext cx="320614" cy="0"/>
          </a:xfrm>
          <a:prstGeom prst="line">
            <a:avLst/>
          </a:prstGeom>
          <a:ln w="285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ตัวเชื่อมต่อตรง 32"/>
          <p:cNvCxnSpPr/>
          <p:nvPr/>
        </p:nvCxnSpPr>
        <p:spPr>
          <a:xfrm>
            <a:off x="3071802" y="3267462"/>
            <a:ext cx="1643074" cy="0"/>
          </a:xfrm>
          <a:prstGeom prst="line">
            <a:avLst/>
          </a:prstGeom>
          <a:ln w="285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ตัวเชื่อมต่อตรง 33"/>
          <p:cNvCxnSpPr/>
          <p:nvPr/>
        </p:nvCxnSpPr>
        <p:spPr>
          <a:xfrm>
            <a:off x="642910" y="4143380"/>
            <a:ext cx="357190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ตัวเชื่อมต่อตรง 34"/>
          <p:cNvCxnSpPr/>
          <p:nvPr/>
        </p:nvCxnSpPr>
        <p:spPr>
          <a:xfrm rot="5400000">
            <a:off x="821505" y="3964785"/>
            <a:ext cx="357190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ตัวเชื่อมต่อตรง 35"/>
          <p:cNvCxnSpPr/>
          <p:nvPr/>
        </p:nvCxnSpPr>
        <p:spPr>
          <a:xfrm>
            <a:off x="1000100" y="3786190"/>
            <a:ext cx="428628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ตัวเชื่อมต่อตรง 36"/>
          <p:cNvCxnSpPr/>
          <p:nvPr/>
        </p:nvCxnSpPr>
        <p:spPr>
          <a:xfrm rot="5400000">
            <a:off x="1250133" y="3964785"/>
            <a:ext cx="357190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ตัวเชื่อมต่อตรง 37"/>
          <p:cNvCxnSpPr/>
          <p:nvPr/>
        </p:nvCxnSpPr>
        <p:spPr>
          <a:xfrm>
            <a:off x="1428728" y="4143380"/>
            <a:ext cx="428628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ตัวเชื่อมต่อตรง 39"/>
          <p:cNvCxnSpPr/>
          <p:nvPr/>
        </p:nvCxnSpPr>
        <p:spPr>
          <a:xfrm>
            <a:off x="1857356" y="4143380"/>
            <a:ext cx="121444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ตัวเชื่อมต่อตรง 40"/>
          <p:cNvCxnSpPr/>
          <p:nvPr/>
        </p:nvCxnSpPr>
        <p:spPr>
          <a:xfrm rot="5400000">
            <a:off x="2893207" y="3964785"/>
            <a:ext cx="357190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ตัวเชื่อมต่อตรง 41"/>
          <p:cNvCxnSpPr/>
          <p:nvPr/>
        </p:nvCxnSpPr>
        <p:spPr>
          <a:xfrm>
            <a:off x="3071802" y="3786190"/>
            <a:ext cx="121444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ตัวเชื่อมต่อตรง 42"/>
          <p:cNvCxnSpPr/>
          <p:nvPr/>
        </p:nvCxnSpPr>
        <p:spPr>
          <a:xfrm rot="5400000">
            <a:off x="4107653" y="3964785"/>
            <a:ext cx="357190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ตัวเชื่อมต่อตรง 43"/>
          <p:cNvCxnSpPr/>
          <p:nvPr/>
        </p:nvCxnSpPr>
        <p:spPr>
          <a:xfrm>
            <a:off x="4714876" y="3786190"/>
            <a:ext cx="785818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ตัวเชื่อมต่อตรง 44"/>
          <p:cNvCxnSpPr/>
          <p:nvPr/>
        </p:nvCxnSpPr>
        <p:spPr>
          <a:xfrm rot="5400000">
            <a:off x="4536281" y="3964785"/>
            <a:ext cx="357190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ตัวเชื่อมต่อตรง 45"/>
          <p:cNvCxnSpPr/>
          <p:nvPr/>
        </p:nvCxnSpPr>
        <p:spPr>
          <a:xfrm>
            <a:off x="4286248" y="4143380"/>
            <a:ext cx="428628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ตัวเชื่อมต่อตรง 46"/>
          <p:cNvCxnSpPr/>
          <p:nvPr/>
        </p:nvCxnSpPr>
        <p:spPr>
          <a:xfrm>
            <a:off x="642910" y="4313688"/>
            <a:ext cx="785818" cy="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ตัวเชื่อมต่อตรง 47"/>
          <p:cNvCxnSpPr/>
          <p:nvPr/>
        </p:nvCxnSpPr>
        <p:spPr>
          <a:xfrm rot="5400000">
            <a:off x="1250133" y="4492283"/>
            <a:ext cx="357190" cy="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ตัวเชื่อมต่อตรง 48"/>
          <p:cNvCxnSpPr/>
          <p:nvPr/>
        </p:nvCxnSpPr>
        <p:spPr>
          <a:xfrm>
            <a:off x="1428728" y="4670878"/>
            <a:ext cx="857256" cy="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ตัวเชื่อมต่อตรง 49"/>
          <p:cNvCxnSpPr/>
          <p:nvPr/>
        </p:nvCxnSpPr>
        <p:spPr>
          <a:xfrm rot="5400000">
            <a:off x="2107389" y="4492283"/>
            <a:ext cx="357190" cy="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ตัวเชื่อมต่อตรง 50"/>
          <p:cNvCxnSpPr/>
          <p:nvPr/>
        </p:nvCxnSpPr>
        <p:spPr>
          <a:xfrm>
            <a:off x="2285984" y="4313688"/>
            <a:ext cx="357190" cy="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ตัวเชื่อมต่อตรง 51"/>
          <p:cNvCxnSpPr/>
          <p:nvPr/>
        </p:nvCxnSpPr>
        <p:spPr>
          <a:xfrm rot="5400000">
            <a:off x="2893207" y="4492283"/>
            <a:ext cx="357190" cy="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ตัวเชื่อมต่อตรง 52"/>
          <p:cNvCxnSpPr/>
          <p:nvPr/>
        </p:nvCxnSpPr>
        <p:spPr>
          <a:xfrm>
            <a:off x="3500430" y="4670878"/>
            <a:ext cx="428628" cy="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ตัวเชื่อมต่อตรง 53"/>
          <p:cNvCxnSpPr/>
          <p:nvPr/>
        </p:nvCxnSpPr>
        <p:spPr>
          <a:xfrm rot="5400000">
            <a:off x="3750463" y="4492283"/>
            <a:ext cx="357190" cy="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ตัวเชื่อมต่อตรง 54"/>
          <p:cNvCxnSpPr/>
          <p:nvPr/>
        </p:nvCxnSpPr>
        <p:spPr>
          <a:xfrm>
            <a:off x="3929058" y="4313688"/>
            <a:ext cx="785818" cy="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ตัวเชื่อมต่อตรง 55"/>
          <p:cNvCxnSpPr/>
          <p:nvPr/>
        </p:nvCxnSpPr>
        <p:spPr>
          <a:xfrm rot="5400000">
            <a:off x="4536281" y="4492283"/>
            <a:ext cx="357190" cy="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ตัวเชื่อมต่อตรง 56"/>
          <p:cNvCxnSpPr/>
          <p:nvPr/>
        </p:nvCxnSpPr>
        <p:spPr>
          <a:xfrm>
            <a:off x="4714876" y="4670878"/>
            <a:ext cx="785818" cy="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ตัวเชื่อมต่อตรง 57"/>
          <p:cNvCxnSpPr/>
          <p:nvPr/>
        </p:nvCxnSpPr>
        <p:spPr>
          <a:xfrm>
            <a:off x="1428728" y="5214950"/>
            <a:ext cx="1214446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ตัวเชื่อมต่อตรง 58"/>
          <p:cNvCxnSpPr/>
          <p:nvPr/>
        </p:nvCxnSpPr>
        <p:spPr>
          <a:xfrm rot="5400000">
            <a:off x="4964909" y="5036355"/>
            <a:ext cx="357190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ตัวเชื่อมต่อตรง 61"/>
          <p:cNvCxnSpPr/>
          <p:nvPr/>
        </p:nvCxnSpPr>
        <p:spPr>
          <a:xfrm>
            <a:off x="3071802" y="4857760"/>
            <a:ext cx="1214446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ตัวเชื่อมต่อตรง 62"/>
          <p:cNvCxnSpPr/>
          <p:nvPr/>
        </p:nvCxnSpPr>
        <p:spPr>
          <a:xfrm rot="5400000">
            <a:off x="4107653" y="5036355"/>
            <a:ext cx="357190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ตัวเชื่อมต่อตรง 63"/>
          <p:cNvCxnSpPr/>
          <p:nvPr/>
        </p:nvCxnSpPr>
        <p:spPr>
          <a:xfrm>
            <a:off x="5143504" y="4857760"/>
            <a:ext cx="357190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-32" y="4786322"/>
            <a:ext cx="7768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Parity</a:t>
            </a:r>
          </a:p>
          <a:p>
            <a:r>
              <a:rPr lang="en-US" sz="2000" dirty="0" smtClean="0"/>
              <a:t>bit</a:t>
            </a:r>
            <a:endParaRPr lang="th-TH" sz="2000" dirty="0"/>
          </a:p>
        </p:txBody>
      </p:sp>
      <p:cxnSp>
        <p:nvCxnSpPr>
          <p:cNvPr id="66" name="ตัวเชื่อมต่อตรง 65"/>
          <p:cNvCxnSpPr/>
          <p:nvPr/>
        </p:nvCxnSpPr>
        <p:spPr>
          <a:xfrm rot="5400000">
            <a:off x="1250133" y="2893215"/>
            <a:ext cx="35719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ตัวเชื่อมต่อตรง 66"/>
          <p:cNvCxnSpPr/>
          <p:nvPr/>
        </p:nvCxnSpPr>
        <p:spPr>
          <a:xfrm rot="5400000">
            <a:off x="1678761" y="2893215"/>
            <a:ext cx="35719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ตัวเชื่อมต่อตรง 67"/>
          <p:cNvCxnSpPr/>
          <p:nvPr/>
        </p:nvCxnSpPr>
        <p:spPr>
          <a:xfrm rot="5400000">
            <a:off x="2054613" y="2893215"/>
            <a:ext cx="35719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ตัวเชื่อมต่อตรง 69"/>
          <p:cNvCxnSpPr/>
          <p:nvPr/>
        </p:nvCxnSpPr>
        <p:spPr>
          <a:xfrm>
            <a:off x="1428728" y="3071810"/>
            <a:ext cx="42862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ตัวเชื่อมต่อตรง 71"/>
          <p:cNvCxnSpPr/>
          <p:nvPr/>
        </p:nvCxnSpPr>
        <p:spPr>
          <a:xfrm>
            <a:off x="1857356" y="2714620"/>
            <a:ext cx="35719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ตัวเชื่อมต่อตรง 73"/>
          <p:cNvCxnSpPr/>
          <p:nvPr/>
        </p:nvCxnSpPr>
        <p:spPr>
          <a:xfrm>
            <a:off x="2214546" y="3071810"/>
            <a:ext cx="42862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ตัวเชื่อมต่อตรง 77"/>
          <p:cNvCxnSpPr/>
          <p:nvPr/>
        </p:nvCxnSpPr>
        <p:spPr>
          <a:xfrm>
            <a:off x="2643174" y="2714620"/>
            <a:ext cx="42862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ตัวเชื่อมต่อตรง 78"/>
          <p:cNvCxnSpPr/>
          <p:nvPr/>
        </p:nvCxnSpPr>
        <p:spPr>
          <a:xfrm rot="5400000">
            <a:off x="2893207" y="2893215"/>
            <a:ext cx="35719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ตัวเชื่อมต่อตรง 80"/>
          <p:cNvCxnSpPr/>
          <p:nvPr/>
        </p:nvCxnSpPr>
        <p:spPr>
          <a:xfrm rot="5400000">
            <a:off x="3679024" y="2893215"/>
            <a:ext cx="35719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ตัวเชื่อมต่อตรง 81"/>
          <p:cNvCxnSpPr/>
          <p:nvPr/>
        </p:nvCxnSpPr>
        <p:spPr>
          <a:xfrm>
            <a:off x="3857620" y="3071810"/>
            <a:ext cx="42862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ตัวเชื่อมต่อตรง 82"/>
          <p:cNvCxnSpPr/>
          <p:nvPr/>
        </p:nvCxnSpPr>
        <p:spPr>
          <a:xfrm rot="5400000">
            <a:off x="4107653" y="2893215"/>
            <a:ext cx="35719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ตัวเชื่อมต่อตรง 83"/>
          <p:cNvCxnSpPr/>
          <p:nvPr/>
        </p:nvCxnSpPr>
        <p:spPr>
          <a:xfrm>
            <a:off x="4286248" y="2714620"/>
            <a:ext cx="114300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ตัวเชื่อมต่อตรง 85"/>
          <p:cNvCxnSpPr/>
          <p:nvPr/>
        </p:nvCxnSpPr>
        <p:spPr>
          <a:xfrm>
            <a:off x="642910" y="3590538"/>
            <a:ext cx="357190" cy="0"/>
          </a:xfrm>
          <a:prstGeom prst="line">
            <a:avLst/>
          </a:prstGeom>
          <a:ln w="285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ตัวเชื่อมต่อตรง 88"/>
          <p:cNvCxnSpPr/>
          <p:nvPr/>
        </p:nvCxnSpPr>
        <p:spPr>
          <a:xfrm rot="5400000">
            <a:off x="839793" y="3412317"/>
            <a:ext cx="320614" cy="0"/>
          </a:xfrm>
          <a:prstGeom prst="line">
            <a:avLst/>
          </a:prstGeom>
          <a:ln w="285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ตัวเชื่อมต่อตรง 91"/>
          <p:cNvCxnSpPr/>
          <p:nvPr/>
        </p:nvCxnSpPr>
        <p:spPr>
          <a:xfrm>
            <a:off x="1000100" y="3242679"/>
            <a:ext cx="428628" cy="0"/>
          </a:xfrm>
          <a:prstGeom prst="line">
            <a:avLst/>
          </a:prstGeom>
          <a:ln w="285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ตัวเชื่อมต่อตรง 97"/>
          <p:cNvCxnSpPr/>
          <p:nvPr/>
        </p:nvCxnSpPr>
        <p:spPr>
          <a:xfrm rot="5400000">
            <a:off x="1268421" y="3427769"/>
            <a:ext cx="320614" cy="0"/>
          </a:xfrm>
          <a:prstGeom prst="line">
            <a:avLst/>
          </a:prstGeom>
          <a:ln w="285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ตัวเชื่อมต่อตรง 99"/>
          <p:cNvCxnSpPr/>
          <p:nvPr/>
        </p:nvCxnSpPr>
        <p:spPr>
          <a:xfrm>
            <a:off x="4714876" y="3590538"/>
            <a:ext cx="428628" cy="0"/>
          </a:xfrm>
          <a:prstGeom prst="line">
            <a:avLst/>
          </a:prstGeom>
          <a:ln w="285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ตัวเชื่อมต่อตรง 100"/>
          <p:cNvCxnSpPr/>
          <p:nvPr/>
        </p:nvCxnSpPr>
        <p:spPr>
          <a:xfrm rot="5400000">
            <a:off x="4554569" y="3437100"/>
            <a:ext cx="320614" cy="0"/>
          </a:xfrm>
          <a:prstGeom prst="line">
            <a:avLst/>
          </a:prstGeom>
          <a:ln w="285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ตัวเชื่อมต่อตรง 101"/>
          <p:cNvCxnSpPr/>
          <p:nvPr/>
        </p:nvCxnSpPr>
        <p:spPr>
          <a:xfrm rot="5400000">
            <a:off x="4939752" y="3418438"/>
            <a:ext cx="320614" cy="0"/>
          </a:xfrm>
          <a:prstGeom prst="line">
            <a:avLst/>
          </a:prstGeom>
          <a:ln w="285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ตัวเชื่อมต่อตรง 103"/>
          <p:cNvCxnSpPr/>
          <p:nvPr/>
        </p:nvCxnSpPr>
        <p:spPr>
          <a:xfrm>
            <a:off x="5072066" y="3248800"/>
            <a:ext cx="428628" cy="0"/>
          </a:xfrm>
          <a:prstGeom prst="line">
            <a:avLst/>
          </a:prstGeom>
          <a:ln w="285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ตัวเชื่อมต่อตรง 106"/>
          <p:cNvCxnSpPr/>
          <p:nvPr/>
        </p:nvCxnSpPr>
        <p:spPr>
          <a:xfrm rot="5400000">
            <a:off x="2464579" y="4483513"/>
            <a:ext cx="357190" cy="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ตัวเชื่อมต่อตรง 107"/>
          <p:cNvCxnSpPr/>
          <p:nvPr/>
        </p:nvCxnSpPr>
        <p:spPr>
          <a:xfrm>
            <a:off x="2643174" y="4662108"/>
            <a:ext cx="428628" cy="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ตัวเชื่อมต่อตรง 110"/>
          <p:cNvCxnSpPr/>
          <p:nvPr/>
        </p:nvCxnSpPr>
        <p:spPr>
          <a:xfrm>
            <a:off x="3071802" y="4314249"/>
            <a:ext cx="428628" cy="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ตัวเชื่อมต่อตรง 113"/>
          <p:cNvCxnSpPr/>
          <p:nvPr/>
        </p:nvCxnSpPr>
        <p:spPr>
          <a:xfrm rot="5400000">
            <a:off x="3306383" y="4508296"/>
            <a:ext cx="357190" cy="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ตัวเชื่อมต่อตรง 116"/>
          <p:cNvCxnSpPr/>
          <p:nvPr/>
        </p:nvCxnSpPr>
        <p:spPr>
          <a:xfrm rot="5400000">
            <a:off x="821505" y="5036355"/>
            <a:ext cx="357190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ตัวเชื่อมต่อตรง 117"/>
          <p:cNvCxnSpPr/>
          <p:nvPr/>
        </p:nvCxnSpPr>
        <p:spPr>
          <a:xfrm rot="5400000">
            <a:off x="1250133" y="5036355"/>
            <a:ext cx="357190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ตัวเชื่อมต่อตรง 119"/>
          <p:cNvCxnSpPr/>
          <p:nvPr/>
        </p:nvCxnSpPr>
        <p:spPr>
          <a:xfrm>
            <a:off x="642910" y="5214950"/>
            <a:ext cx="357190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ตัวเชื่อมต่อตรง 124"/>
          <p:cNvCxnSpPr/>
          <p:nvPr/>
        </p:nvCxnSpPr>
        <p:spPr>
          <a:xfrm>
            <a:off x="1000100" y="4857760"/>
            <a:ext cx="428628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ตัวเชื่อมต่อตรง 127"/>
          <p:cNvCxnSpPr/>
          <p:nvPr/>
        </p:nvCxnSpPr>
        <p:spPr>
          <a:xfrm rot="5400000">
            <a:off x="2464579" y="5036355"/>
            <a:ext cx="357190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ตัวเชื่อมต่อตรง 128"/>
          <p:cNvCxnSpPr/>
          <p:nvPr/>
        </p:nvCxnSpPr>
        <p:spPr>
          <a:xfrm>
            <a:off x="2643174" y="4857760"/>
            <a:ext cx="785818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ตัวเชื่อมต่อตรง 131"/>
          <p:cNvCxnSpPr/>
          <p:nvPr/>
        </p:nvCxnSpPr>
        <p:spPr>
          <a:xfrm>
            <a:off x="4286248" y="5214950"/>
            <a:ext cx="857256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Error Correction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1-bit parity is used to verify the correctness between the data transmission.</a:t>
            </a:r>
          </a:p>
          <a:p>
            <a:r>
              <a:rPr lang="en-US" dirty="0" smtClean="0"/>
              <a:t>However, it </a:t>
            </a:r>
            <a:r>
              <a:rPr lang="en-US" b="1" dirty="0" smtClean="0">
                <a:solidFill>
                  <a:srgbClr val="FF0000"/>
                </a:solidFill>
              </a:rPr>
              <a:t>can’t</a:t>
            </a:r>
            <a:r>
              <a:rPr lang="en-US" dirty="0" smtClean="0"/>
              <a:t> identify the error bit’s position</a:t>
            </a:r>
          </a:p>
          <a:p>
            <a:r>
              <a:rPr lang="en-US" dirty="0" smtClean="0"/>
              <a:t>To correct the error, we use the </a:t>
            </a:r>
            <a:r>
              <a:rPr lang="en-US" b="1" dirty="0" smtClean="0">
                <a:solidFill>
                  <a:srgbClr val="0070C0"/>
                </a:solidFill>
              </a:rPr>
              <a:t>hamming code</a:t>
            </a:r>
          </a:p>
          <a:p>
            <a:pPr lvl="1"/>
            <a:r>
              <a:rPr lang="en-US" dirty="0" smtClean="0"/>
              <a:t>If we want to transmit </a:t>
            </a:r>
            <a:r>
              <a:rPr lang="en-US" b="1" i="1" dirty="0" smtClean="0">
                <a:solidFill>
                  <a:srgbClr val="FF0000"/>
                </a:solidFill>
              </a:rPr>
              <a:t>r</a:t>
            </a:r>
            <a:r>
              <a:rPr lang="en-US" dirty="0" smtClean="0"/>
              <a:t> bits, we need to add </a:t>
            </a:r>
            <a:r>
              <a:rPr lang="en-US" b="1" i="1" dirty="0" smtClean="0">
                <a:solidFill>
                  <a:srgbClr val="FF0000"/>
                </a:solidFill>
              </a:rPr>
              <a:t>m</a:t>
            </a:r>
            <a:r>
              <a:rPr lang="en-US" dirty="0" smtClean="0"/>
              <a:t> bits parity.  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0070C0"/>
                </a:solidFill>
              </a:rPr>
              <a:t>   (assume:  n = r + m )</a:t>
            </a:r>
          </a:p>
          <a:p>
            <a:pPr lvl="1"/>
            <a:r>
              <a:rPr lang="en-US" dirty="0" smtClean="0"/>
              <a:t>Hamming code can correct an error if </a:t>
            </a:r>
          </a:p>
          <a:p>
            <a:pPr lvl="2"/>
            <a:r>
              <a:rPr lang="en-US" b="1" dirty="0" smtClean="0">
                <a:solidFill>
                  <a:srgbClr val="0070C0"/>
                </a:solidFill>
              </a:rPr>
              <a:t>   2</a:t>
            </a:r>
            <a:r>
              <a:rPr lang="en-US" b="1" baseline="30000" dirty="0" smtClean="0">
                <a:solidFill>
                  <a:srgbClr val="0070C0"/>
                </a:solidFill>
              </a:rPr>
              <a:t>m</a:t>
            </a:r>
            <a:r>
              <a:rPr lang="en-US" b="1" dirty="0" smtClean="0">
                <a:solidFill>
                  <a:srgbClr val="0070C0"/>
                </a:solidFill>
              </a:rPr>
              <a:t> ≥ n + 1</a:t>
            </a:r>
          </a:p>
          <a:p>
            <a:pPr lvl="1"/>
            <a:r>
              <a:rPr lang="en-US" b="1" dirty="0" smtClean="0"/>
              <a:t>Example : </a:t>
            </a:r>
            <a:r>
              <a:rPr lang="en-US" dirty="0" smtClean="0"/>
              <a:t>if we want to transmit </a:t>
            </a:r>
            <a:r>
              <a:rPr lang="en-US" b="1" dirty="0" smtClean="0"/>
              <a:t>4</a:t>
            </a:r>
            <a:r>
              <a:rPr lang="en-US" dirty="0" smtClean="0"/>
              <a:t> bits, we need</a:t>
            </a:r>
          </a:p>
          <a:p>
            <a:pPr lvl="2"/>
            <a:r>
              <a:rPr lang="en-US" dirty="0" smtClean="0"/>
              <a:t>2</a:t>
            </a:r>
            <a:r>
              <a:rPr lang="en-US" baseline="30000" dirty="0" smtClean="0"/>
              <a:t>m</a:t>
            </a:r>
            <a:r>
              <a:rPr lang="en-US" dirty="0" smtClean="0"/>
              <a:t>  ≥ (m + 4) + 1</a:t>
            </a:r>
          </a:p>
          <a:p>
            <a:pPr lvl="2"/>
            <a:r>
              <a:rPr lang="en-US" dirty="0" smtClean="0"/>
              <a:t>2</a:t>
            </a:r>
            <a:r>
              <a:rPr lang="en-US" baseline="30000" dirty="0" smtClean="0"/>
              <a:t>m</a:t>
            </a:r>
            <a:r>
              <a:rPr lang="en-US" dirty="0" smtClean="0"/>
              <a:t>  ≥ m + 5</a:t>
            </a:r>
          </a:p>
          <a:p>
            <a:pPr lvl="2"/>
            <a:r>
              <a:rPr lang="en-US" dirty="0" smtClean="0"/>
              <a:t>m   ≥ 3</a:t>
            </a:r>
          </a:p>
          <a:p>
            <a:pPr lvl="2"/>
            <a:r>
              <a:rPr lang="en-US" b="1" dirty="0" smtClean="0"/>
              <a:t>3-bit parity  </a:t>
            </a:r>
          </a:p>
          <a:p>
            <a:pPr lvl="2"/>
            <a:endParaRPr lang="en-US" b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Hamming code (1)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Parity bits will be put in power of 2 positions.</a:t>
            </a:r>
          </a:p>
          <a:p>
            <a:pPr>
              <a:buNone/>
            </a:pPr>
            <a:r>
              <a:rPr lang="en-US" dirty="0" smtClean="0"/>
              <a:t>   (1, 2, 4, 8, …)  </a:t>
            </a:r>
            <a:r>
              <a:rPr lang="en-US" dirty="0" smtClean="0">
                <a:solidFill>
                  <a:srgbClr val="0070C0"/>
                </a:solidFill>
              </a:rPr>
              <a:t>[position start from 1]</a:t>
            </a:r>
          </a:p>
          <a:p>
            <a:r>
              <a:rPr lang="en-US" dirty="0" smtClean="0"/>
              <a:t>Rearrange data bits in order and avoid parity bits position.</a:t>
            </a:r>
          </a:p>
          <a:p>
            <a:r>
              <a:rPr lang="en-US" b="1" dirty="0" smtClean="0"/>
              <a:t>Example : </a:t>
            </a:r>
            <a:r>
              <a:rPr lang="en-US" dirty="0" smtClean="0"/>
              <a:t>for 4-bit data</a:t>
            </a:r>
            <a:r>
              <a:rPr lang="en-US" dirty="0" smtClean="0">
                <a:solidFill>
                  <a:srgbClr val="FF0000"/>
                </a:solidFill>
              </a:rPr>
              <a:t>(D</a:t>
            </a:r>
            <a:r>
              <a:rPr lang="en-US" baseline="-25000" dirty="0" smtClean="0">
                <a:solidFill>
                  <a:srgbClr val="FF0000"/>
                </a:solidFill>
              </a:rPr>
              <a:t>4</a:t>
            </a:r>
            <a:r>
              <a:rPr lang="en-US" dirty="0" smtClean="0">
                <a:solidFill>
                  <a:srgbClr val="FF0000"/>
                </a:solidFill>
              </a:rPr>
              <a:t>, D</a:t>
            </a:r>
            <a:r>
              <a:rPr lang="en-US" baseline="-25000" dirty="0" smtClean="0">
                <a:solidFill>
                  <a:srgbClr val="FF0000"/>
                </a:solidFill>
              </a:rPr>
              <a:t>3</a:t>
            </a:r>
            <a:r>
              <a:rPr lang="en-US" dirty="0" smtClean="0">
                <a:solidFill>
                  <a:srgbClr val="FF0000"/>
                </a:solidFill>
              </a:rPr>
              <a:t>, D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, D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, we need at least 3-bit parity </a:t>
            </a:r>
            <a:r>
              <a:rPr lang="en-US" dirty="0" smtClean="0">
                <a:solidFill>
                  <a:srgbClr val="0070C0"/>
                </a:solidFill>
              </a:rPr>
              <a:t>(P</a:t>
            </a:r>
            <a:r>
              <a:rPr lang="en-US" baseline="-25000" dirty="0" smtClean="0">
                <a:solidFill>
                  <a:srgbClr val="0070C0"/>
                </a:solidFill>
              </a:rPr>
              <a:t>3</a:t>
            </a:r>
            <a:r>
              <a:rPr lang="en-US" dirty="0" smtClean="0">
                <a:solidFill>
                  <a:srgbClr val="0070C0"/>
                </a:solidFill>
              </a:rPr>
              <a:t>, P</a:t>
            </a:r>
            <a:r>
              <a:rPr lang="en-US" baseline="-25000" dirty="0" smtClean="0">
                <a:solidFill>
                  <a:srgbClr val="0070C0"/>
                </a:solidFill>
              </a:rPr>
              <a:t>2</a:t>
            </a:r>
            <a:r>
              <a:rPr lang="en-US" dirty="0" smtClean="0">
                <a:solidFill>
                  <a:srgbClr val="0070C0"/>
                </a:solidFill>
              </a:rPr>
              <a:t>, P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dirty="0" smtClean="0">
                <a:solidFill>
                  <a:srgbClr val="0070C0"/>
                </a:solidFill>
              </a:rPr>
              <a:t>).</a:t>
            </a:r>
          </a:p>
          <a:p>
            <a:pPr lvl="1"/>
            <a:r>
              <a:rPr lang="en-US" dirty="0" smtClean="0"/>
              <a:t>Put parity bits in power of 2 position :</a:t>
            </a:r>
          </a:p>
          <a:p>
            <a:pPr lvl="1">
              <a:buNone/>
            </a:pPr>
            <a:r>
              <a:rPr lang="en-US" dirty="0" smtClean="0">
                <a:solidFill>
                  <a:srgbClr val="0070C0"/>
                </a:solidFill>
              </a:rPr>
              <a:t>			</a:t>
            </a:r>
            <a:r>
              <a:rPr lang="en-US" sz="2000" b="1" dirty="0" smtClean="0">
                <a:solidFill>
                  <a:srgbClr val="C00000"/>
                </a:solidFill>
              </a:rPr>
              <a:t>7       6        5        4       3       2        1    </a:t>
            </a:r>
          </a:p>
          <a:p>
            <a:pPr lvl="1">
              <a:buNone/>
            </a:pPr>
            <a:r>
              <a:rPr lang="en-US" sz="2000" b="1" dirty="0" smtClean="0">
                <a:solidFill>
                  <a:srgbClr val="0070C0"/>
                </a:solidFill>
              </a:rPr>
              <a:t>                                                       P</a:t>
            </a:r>
            <a:r>
              <a:rPr lang="en-US" sz="2000" b="1" baseline="-25000" dirty="0" smtClean="0">
                <a:solidFill>
                  <a:srgbClr val="0070C0"/>
                </a:solidFill>
              </a:rPr>
              <a:t>3</a:t>
            </a:r>
            <a:r>
              <a:rPr lang="en-US" sz="2000" b="1" dirty="0" smtClean="0">
                <a:solidFill>
                  <a:srgbClr val="0070C0"/>
                </a:solidFill>
              </a:rPr>
              <a:t>               P</a:t>
            </a:r>
            <a:r>
              <a:rPr lang="en-US" sz="2000" b="1" baseline="-25000" dirty="0" smtClean="0">
                <a:solidFill>
                  <a:srgbClr val="0070C0"/>
                </a:solidFill>
              </a:rPr>
              <a:t>2</a:t>
            </a:r>
            <a:r>
              <a:rPr lang="en-US" sz="2000" b="1" dirty="0" smtClean="0">
                <a:solidFill>
                  <a:srgbClr val="0070C0"/>
                </a:solidFill>
              </a:rPr>
              <a:t>      P</a:t>
            </a:r>
            <a:r>
              <a:rPr lang="en-US" sz="2000" b="1" baseline="-25000" dirty="0" smtClean="0">
                <a:solidFill>
                  <a:srgbClr val="0070C0"/>
                </a:solidFill>
              </a:rPr>
              <a:t>1</a:t>
            </a:r>
          </a:p>
          <a:p>
            <a:pPr lvl="1"/>
            <a:r>
              <a:rPr lang="en-US" sz="2400" dirty="0" smtClean="0"/>
              <a:t>Rearrange data bit in order</a:t>
            </a:r>
            <a:r>
              <a:rPr lang="en-US" sz="2000" b="1" dirty="0" smtClean="0">
                <a:solidFill>
                  <a:srgbClr val="0070C0"/>
                </a:solidFill>
              </a:rPr>
              <a:t>	</a:t>
            </a:r>
          </a:p>
          <a:p>
            <a:pPr lvl="1">
              <a:buNone/>
            </a:pPr>
            <a:r>
              <a:rPr lang="en-US" sz="1800" dirty="0" smtClean="0">
                <a:solidFill>
                  <a:srgbClr val="0070C0"/>
                </a:solidFill>
              </a:rPr>
              <a:t>			</a:t>
            </a:r>
            <a:r>
              <a:rPr lang="en-US" sz="2000" b="1" dirty="0" smtClean="0">
                <a:solidFill>
                  <a:srgbClr val="C00000"/>
                </a:solidFill>
              </a:rPr>
              <a:t>7       6        5        4       3       2        1    </a:t>
            </a:r>
          </a:p>
          <a:p>
            <a:pPr lvl="1"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			</a:t>
            </a:r>
            <a:r>
              <a:rPr lang="en-US" sz="2000" b="1" dirty="0" smtClean="0">
                <a:solidFill>
                  <a:srgbClr val="FF0000"/>
                </a:solidFill>
              </a:rPr>
              <a:t>D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2000" b="1" dirty="0" smtClean="0">
                <a:solidFill>
                  <a:srgbClr val="FF0000"/>
                </a:solidFill>
              </a:rPr>
              <a:t>      D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000" b="1" dirty="0" smtClean="0">
                <a:solidFill>
                  <a:srgbClr val="FF0000"/>
                </a:solidFill>
              </a:rPr>
              <a:t>     D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000" b="1" dirty="0" smtClean="0">
                <a:solidFill>
                  <a:srgbClr val="0070C0"/>
                </a:solidFill>
              </a:rPr>
              <a:t>       P</a:t>
            </a:r>
            <a:r>
              <a:rPr lang="en-US" sz="2000" b="1" baseline="-25000" dirty="0" smtClean="0">
                <a:solidFill>
                  <a:srgbClr val="0070C0"/>
                </a:solidFill>
              </a:rPr>
              <a:t>3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     D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1</a:t>
            </a:r>
            <a:r>
              <a:rPr lang="en-US" sz="2000" b="1" dirty="0" smtClean="0">
                <a:solidFill>
                  <a:srgbClr val="0070C0"/>
                </a:solidFill>
              </a:rPr>
              <a:t>     P</a:t>
            </a:r>
            <a:r>
              <a:rPr lang="en-US" sz="2000" b="1" baseline="-25000" dirty="0" smtClean="0">
                <a:solidFill>
                  <a:srgbClr val="0070C0"/>
                </a:solidFill>
              </a:rPr>
              <a:t>2</a:t>
            </a:r>
            <a:r>
              <a:rPr lang="en-US" sz="2000" b="1" dirty="0" smtClean="0">
                <a:solidFill>
                  <a:srgbClr val="0070C0"/>
                </a:solidFill>
              </a:rPr>
              <a:t>      P</a:t>
            </a:r>
            <a:r>
              <a:rPr lang="en-US" sz="2000" b="1" baseline="-25000" dirty="0" smtClean="0">
                <a:solidFill>
                  <a:srgbClr val="0070C0"/>
                </a:solidFill>
              </a:rPr>
              <a:t>1</a:t>
            </a:r>
          </a:p>
          <a:p>
            <a:pPr lvl="1">
              <a:buNone/>
            </a:pPr>
            <a:r>
              <a:rPr lang="en-US" sz="2000" b="1" dirty="0" smtClean="0">
                <a:solidFill>
                  <a:srgbClr val="0070C0"/>
                </a:solidFill>
              </a:rPr>
              <a:t>			     </a:t>
            </a:r>
            <a:endParaRPr lang="en-US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Hamming Code (2)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4-bit data are in position of 7, 6, 5, and 3 digit</a:t>
            </a:r>
          </a:p>
          <a:p>
            <a:r>
              <a:rPr lang="en-US" dirty="0" smtClean="0"/>
              <a:t>Convert it to binary</a:t>
            </a:r>
          </a:p>
          <a:p>
            <a:pPr lvl="1"/>
            <a:r>
              <a:rPr lang="en-US" dirty="0" smtClean="0"/>
              <a:t>D</a:t>
            </a:r>
            <a:r>
              <a:rPr lang="en-US" baseline="-25000" dirty="0" smtClean="0"/>
              <a:t>4</a:t>
            </a:r>
            <a:r>
              <a:rPr lang="en-US" dirty="0" smtClean="0"/>
              <a:t>   :  7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1</a:t>
            </a:r>
            <a:r>
              <a:rPr lang="en-US" dirty="0" smtClean="0">
                <a:solidFill>
                  <a:srgbClr val="00B0F0"/>
                </a:solidFill>
                <a:sym typeface="Wingdings" pitchFamily="2" charset="2"/>
              </a:rPr>
              <a:t>1</a:t>
            </a:r>
            <a:r>
              <a:rPr lang="en-US" dirty="0" smtClean="0">
                <a:solidFill>
                  <a:srgbClr val="00B050"/>
                </a:solidFill>
                <a:sym typeface="Wingdings" pitchFamily="2" charset="2"/>
              </a:rPr>
              <a:t>1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D</a:t>
            </a:r>
            <a:r>
              <a:rPr lang="en-US" baseline="-25000" dirty="0" smtClean="0">
                <a:sym typeface="Wingdings" pitchFamily="2" charset="2"/>
              </a:rPr>
              <a:t>3</a:t>
            </a:r>
            <a:r>
              <a:rPr lang="en-US" dirty="0" smtClean="0">
                <a:sym typeface="Wingdings" pitchFamily="2" charset="2"/>
              </a:rPr>
              <a:t>   :  6 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1</a:t>
            </a:r>
            <a:r>
              <a:rPr lang="en-US" dirty="0" smtClean="0">
                <a:solidFill>
                  <a:srgbClr val="00B0F0"/>
                </a:solidFill>
                <a:sym typeface="Wingdings" pitchFamily="2" charset="2"/>
              </a:rPr>
              <a:t>1</a:t>
            </a:r>
            <a:r>
              <a:rPr lang="en-US" dirty="0" smtClean="0">
                <a:sym typeface="Wingdings" pitchFamily="2" charset="2"/>
              </a:rPr>
              <a:t>0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D</a:t>
            </a:r>
            <a:r>
              <a:rPr lang="en-US" baseline="-25000" dirty="0" smtClean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   :  5 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1</a:t>
            </a:r>
            <a:r>
              <a:rPr lang="en-US" dirty="0" smtClean="0">
                <a:sym typeface="Wingdings" pitchFamily="2" charset="2"/>
              </a:rPr>
              <a:t>0</a:t>
            </a:r>
            <a:r>
              <a:rPr lang="en-US" dirty="0" smtClean="0">
                <a:solidFill>
                  <a:srgbClr val="00B050"/>
                </a:solidFill>
                <a:sym typeface="Wingdings" pitchFamily="2" charset="2"/>
              </a:rPr>
              <a:t>1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D</a:t>
            </a:r>
            <a:r>
              <a:rPr lang="en-US" baseline="-25000" dirty="0" smtClean="0">
                <a:sym typeface="Wingdings" pitchFamily="2" charset="2"/>
              </a:rPr>
              <a:t>1</a:t>
            </a:r>
            <a:r>
              <a:rPr lang="en-US" dirty="0" smtClean="0">
                <a:sym typeface="Wingdings" pitchFamily="2" charset="2"/>
              </a:rPr>
              <a:t>   :  3  0</a:t>
            </a:r>
            <a:r>
              <a:rPr lang="en-US" dirty="0" smtClean="0">
                <a:solidFill>
                  <a:srgbClr val="00B0F0"/>
                </a:solidFill>
                <a:sym typeface="Wingdings" pitchFamily="2" charset="2"/>
              </a:rPr>
              <a:t>1</a:t>
            </a:r>
            <a:r>
              <a:rPr lang="en-US" dirty="0" smtClean="0">
                <a:solidFill>
                  <a:srgbClr val="00B050"/>
                </a:solidFill>
                <a:sym typeface="Wingdings" pitchFamily="2" charset="2"/>
              </a:rPr>
              <a:t>1</a:t>
            </a:r>
          </a:p>
          <a:p>
            <a:r>
              <a:rPr lang="en-US" dirty="0" smtClean="0">
                <a:sym typeface="Wingdings" pitchFamily="2" charset="2"/>
              </a:rPr>
              <a:t>Parity bit (</a:t>
            </a:r>
            <a:r>
              <a:rPr lang="en-US" dirty="0" smtClean="0">
                <a:solidFill>
                  <a:srgbClr val="00B050"/>
                </a:solidFill>
                <a:sym typeface="Wingdings" pitchFamily="2" charset="2"/>
              </a:rPr>
              <a:t>P</a:t>
            </a:r>
            <a:r>
              <a:rPr lang="en-US" baseline="-25000" dirty="0" smtClean="0">
                <a:solidFill>
                  <a:srgbClr val="00B050"/>
                </a:solidFill>
                <a:sym typeface="Wingdings" pitchFamily="2" charset="2"/>
              </a:rPr>
              <a:t>1</a:t>
            </a:r>
            <a:r>
              <a:rPr lang="en-US" dirty="0" smtClean="0">
                <a:sym typeface="Wingdings" pitchFamily="2" charset="2"/>
              </a:rPr>
              <a:t>) use for data bit that LSB of its position is 1. 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   (in this case :   </a:t>
            </a:r>
            <a:r>
              <a:rPr lang="en-US" dirty="0" smtClean="0">
                <a:solidFill>
                  <a:srgbClr val="00B050"/>
                </a:solidFill>
                <a:sym typeface="Wingdings" pitchFamily="2" charset="2"/>
              </a:rPr>
              <a:t>D</a:t>
            </a:r>
            <a:r>
              <a:rPr lang="en-US" baseline="-25000" dirty="0" smtClean="0">
                <a:solidFill>
                  <a:srgbClr val="00B050"/>
                </a:solidFill>
                <a:sym typeface="Wingdings" pitchFamily="2" charset="2"/>
              </a:rPr>
              <a:t>4</a:t>
            </a:r>
            <a:r>
              <a:rPr lang="en-US" dirty="0" smtClean="0">
                <a:sym typeface="Wingdings" pitchFamily="2" charset="2"/>
              </a:rPr>
              <a:t>,  </a:t>
            </a:r>
            <a:r>
              <a:rPr lang="en-US" dirty="0" smtClean="0">
                <a:solidFill>
                  <a:srgbClr val="00B050"/>
                </a:solidFill>
                <a:sym typeface="Wingdings" pitchFamily="2" charset="2"/>
              </a:rPr>
              <a:t>D</a:t>
            </a:r>
            <a:r>
              <a:rPr lang="en-US" baseline="-25000" dirty="0" smtClean="0">
                <a:solidFill>
                  <a:srgbClr val="00B050"/>
                </a:solidFill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, and </a:t>
            </a:r>
            <a:r>
              <a:rPr lang="en-US" dirty="0" smtClean="0">
                <a:solidFill>
                  <a:srgbClr val="00B050"/>
                </a:solidFill>
                <a:sym typeface="Wingdings" pitchFamily="2" charset="2"/>
              </a:rPr>
              <a:t>D</a:t>
            </a:r>
            <a:r>
              <a:rPr lang="en-US" baseline="-25000" dirty="0" smtClean="0">
                <a:solidFill>
                  <a:srgbClr val="00B050"/>
                </a:solidFill>
                <a:sym typeface="Wingdings" pitchFamily="2" charset="2"/>
              </a:rPr>
              <a:t>1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r>
              <a:rPr lang="en-US" dirty="0" smtClean="0">
                <a:sym typeface="Wingdings" pitchFamily="2" charset="2"/>
              </a:rPr>
              <a:t>Parity bit (</a:t>
            </a:r>
            <a:r>
              <a:rPr lang="en-US" dirty="0" smtClean="0">
                <a:solidFill>
                  <a:srgbClr val="00B0F0"/>
                </a:solidFill>
                <a:sym typeface="Wingdings" pitchFamily="2" charset="2"/>
              </a:rPr>
              <a:t>P</a:t>
            </a:r>
            <a:r>
              <a:rPr lang="en-US" baseline="-25000" dirty="0" smtClean="0">
                <a:solidFill>
                  <a:srgbClr val="00B0F0"/>
                </a:solidFill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) use for data bit that second bit from LSB of its position is 1. (in this case : </a:t>
            </a:r>
            <a:r>
              <a:rPr lang="en-US" dirty="0" smtClean="0">
                <a:solidFill>
                  <a:srgbClr val="00B0F0"/>
                </a:solidFill>
                <a:sym typeface="Wingdings" pitchFamily="2" charset="2"/>
              </a:rPr>
              <a:t>D</a:t>
            </a:r>
            <a:r>
              <a:rPr lang="en-US" baseline="-25000" dirty="0" smtClean="0">
                <a:solidFill>
                  <a:srgbClr val="00B0F0"/>
                </a:solidFill>
                <a:sym typeface="Wingdings" pitchFamily="2" charset="2"/>
              </a:rPr>
              <a:t>4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smtClean="0">
                <a:solidFill>
                  <a:srgbClr val="00B0F0"/>
                </a:solidFill>
                <a:sym typeface="Wingdings" pitchFamily="2" charset="2"/>
              </a:rPr>
              <a:t>D</a:t>
            </a:r>
            <a:r>
              <a:rPr lang="en-US" baseline="-25000" dirty="0" smtClean="0">
                <a:solidFill>
                  <a:srgbClr val="00B0F0"/>
                </a:solidFill>
                <a:sym typeface="Wingdings" pitchFamily="2" charset="2"/>
              </a:rPr>
              <a:t>3</a:t>
            </a:r>
            <a:r>
              <a:rPr lang="en-US" dirty="0" smtClean="0">
                <a:sym typeface="Wingdings" pitchFamily="2" charset="2"/>
              </a:rPr>
              <a:t>, and </a:t>
            </a:r>
            <a:r>
              <a:rPr lang="en-US" dirty="0" smtClean="0">
                <a:solidFill>
                  <a:srgbClr val="00B0F0"/>
                </a:solidFill>
                <a:sym typeface="Wingdings" pitchFamily="2" charset="2"/>
              </a:rPr>
              <a:t>D</a:t>
            </a:r>
            <a:r>
              <a:rPr lang="en-US" baseline="-25000" dirty="0" smtClean="0">
                <a:solidFill>
                  <a:srgbClr val="00B0F0"/>
                </a:solidFill>
                <a:sym typeface="Wingdings" pitchFamily="2" charset="2"/>
              </a:rPr>
              <a:t>1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r>
              <a:rPr lang="en-US" dirty="0" smtClean="0">
                <a:sym typeface="Wingdings" pitchFamily="2" charset="2"/>
              </a:rPr>
              <a:t>Parity bit (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P</a:t>
            </a:r>
            <a:r>
              <a:rPr lang="en-US" baseline="-25000" dirty="0" smtClean="0">
                <a:solidFill>
                  <a:srgbClr val="FF0000"/>
                </a:solidFill>
                <a:sym typeface="Wingdings" pitchFamily="2" charset="2"/>
              </a:rPr>
              <a:t>3</a:t>
            </a:r>
            <a:r>
              <a:rPr lang="en-US" dirty="0" smtClean="0">
                <a:sym typeface="Wingdings" pitchFamily="2" charset="2"/>
              </a:rPr>
              <a:t>) use for data bit that third bit from LSB of its position is 1. (in this case :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D</a:t>
            </a:r>
            <a:r>
              <a:rPr lang="en-US" baseline="-25000" dirty="0" smtClean="0">
                <a:solidFill>
                  <a:srgbClr val="FF0000"/>
                </a:solidFill>
                <a:sym typeface="Wingdings" pitchFamily="2" charset="2"/>
              </a:rPr>
              <a:t>4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D</a:t>
            </a:r>
            <a:r>
              <a:rPr lang="en-US" baseline="-25000" dirty="0" smtClean="0">
                <a:solidFill>
                  <a:srgbClr val="FF0000"/>
                </a:solidFill>
                <a:sym typeface="Wingdings" pitchFamily="2" charset="2"/>
              </a:rPr>
              <a:t>3</a:t>
            </a:r>
            <a:r>
              <a:rPr lang="en-US" dirty="0" smtClean="0">
                <a:sym typeface="Wingdings" pitchFamily="2" charset="2"/>
              </a:rPr>
              <a:t>, and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D</a:t>
            </a:r>
            <a:r>
              <a:rPr lang="en-US" baseline="-25000" dirty="0" smtClean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)</a:t>
            </a:r>
            <a:endParaRPr lang="th-TH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: Hamming Code </a:t>
            </a:r>
            <a:br>
              <a:rPr lang="en-US" dirty="0" smtClean="0"/>
            </a:br>
            <a:r>
              <a:rPr lang="en-US" dirty="0" smtClean="0"/>
              <a:t>               (Even Parity Bit)</a:t>
            </a:r>
            <a:endParaRPr lang="th-TH" dirty="0"/>
          </a:p>
        </p:txBody>
      </p:sp>
      <p:sp>
        <p:nvSpPr>
          <p:cNvPr id="5" name="TextBox 4"/>
          <p:cNvSpPr txBox="1"/>
          <p:nvPr/>
        </p:nvSpPr>
        <p:spPr>
          <a:xfrm>
            <a:off x="142844" y="2071678"/>
            <a:ext cx="8858312" cy="4688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r>
              <a:rPr lang="en-US" baseline="-25000" dirty="0" smtClean="0"/>
              <a:t>4 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  1							1  </a:t>
            </a:r>
            <a:r>
              <a:rPr lang="en-US" dirty="0" smtClean="0"/>
              <a:t> D</a:t>
            </a:r>
            <a:r>
              <a:rPr lang="en-US" baseline="-25000" dirty="0" smtClean="0"/>
              <a:t>4</a:t>
            </a:r>
          </a:p>
          <a:p>
            <a:r>
              <a:rPr lang="en-US" dirty="0" smtClean="0"/>
              <a:t>D</a:t>
            </a:r>
            <a:r>
              <a:rPr lang="en-US" baseline="-25000" dirty="0" smtClean="0"/>
              <a:t>3   </a:t>
            </a:r>
            <a:r>
              <a:rPr lang="en-US" dirty="0" smtClean="0">
                <a:sym typeface="Wingdings" pitchFamily="2" charset="2"/>
              </a:rPr>
              <a:t>   0							0  </a:t>
            </a:r>
            <a:r>
              <a:rPr lang="en-US" dirty="0" smtClean="0"/>
              <a:t> D</a:t>
            </a:r>
            <a:r>
              <a:rPr lang="en-US" baseline="-25000" dirty="0" smtClean="0"/>
              <a:t>3</a:t>
            </a:r>
            <a:endParaRPr lang="en-US" dirty="0" smtClean="0"/>
          </a:p>
          <a:p>
            <a:r>
              <a:rPr lang="en-US" dirty="0" smtClean="0"/>
              <a:t>D</a:t>
            </a:r>
            <a:r>
              <a:rPr lang="en-US" baseline="-25000" dirty="0" smtClean="0"/>
              <a:t>2   </a:t>
            </a:r>
            <a:r>
              <a:rPr lang="en-US" dirty="0" smtClean="0">
                <a:sym typeface="Wingdings" pitchFamily="2" charset="2"/>
              </a:rPr>
              <a:t>   1							1  </a:t>
            </a:r>
            <a:r>
              <a:rPr lang="en-US" dirty="0" smtClean="0"/>
              <a:t> D</a:t>
            </a:r>
            <a:r>
              <a:rPr lang="en-US" baseline="-25000" dirty="0" smtClean="0"/>
              <a:t>2</a:t>
            </a:r>
            <a:endParaRPr lang="en-US" dirty="0" smtClean="0"/>
          </a:p>
          <a:p>
            <a:r>
              <a:rPr lang="en-US" dirty="0" smtClean="0"/>
              <a:t>P</a:t>
            </a:r>
            <a:r>
              <a:rPr lang="en-US" baseline="-25000" dirty="0" smtClean="0"/>
              <a:t>3   </a:t>
            </a:r>
            <a:r>
              <a:rPr lang="en-US" dirty="0" smtClean="0">
                <a:sym typeface="Wingdings" pitchFamily="2" charset="2"/>
              </a:rPr>
              <a:t>   (</a:t>
            </a:r>
            <a:r>
              <a:rPr lang="en-US" dirty="0" smtClean="0"/>
              <a:t>D</a:t>
            </a:r>
            <a:r>
              <a:rPr lang="en-US" baseline="-25000" dirty="0" smtClean="0"/>
              <a:t>4 </a:t>
            </a:r>
            <a:r>
              <a:rPr lang="en-US" dirty="0" smtClean="0"/>
              <a:t>D</a:t>
            </a:r>
            <a:r>
              <a:rPr lang="en-US" baseline="-25000" dirty="0" smtClean="0"/>
              <a:t>3</a:t>
            </a:r>
            <a:r>
              <a:rPr lang="en-US" dirty="0" smtClean="0"/>
              <a:t> D</a:t>
            </a:r>
            <a:r>
              <a:rPr lang="en-US" baseline="-25000" dirty="0" smtClean="0"/>
              <a:t>2 </a:t>
            </a:r>
            <a:r>
              <a:rPr lang="en-US" dirty="0" smtClean="0">
                <a:sym typeface="Wingdings" pitchFamily="2" charset="2"/>
              </a:rPr>
              <a:t>)  0		  0  </a:t>
            </a:r>
            <a:r>
              <a:rPr lang="en-US" dirty="0" smtClean="0"/>
              <a:t> P</a:t>
            </a:r>
            <a:r>
              <a:rPr lang="en-US" baseline="-25000" dirty="0" smtClean="0"/>
              <a:t>3 </a:t>
            </a:r>
            <a:r>
              <a:rPr lang="en-US" dirty="0" smtClean="0">
                <a:sym typeface="Wingdings" pitchFamily="2" charset="2"/>
              </a:rPr>
              <a:t> 0  (</a:t>
            </a:r>
            <a:r>
              <a:rPr lang="en-US" dirty="0" smtClean="0"/>
              <a:t>D</a:t>
            </a:r>
            <a:r>
              <a:rPr lang="en-US" baseline="-25000" dirty="0" smtClean="0"/>
              <a:t>4 </a:t>
            </a:r>
            <a:r>
              <a:rPr lang="en-US" dirty="0" smtClean="0"/>
              <a:t>D</a:t>
            </a:r>
            <a:r>
              <a:rPr lang="en-US" baseline="-25000" dirty="0" smtClean="0"/>
              <a:t>3</a:t>
            </a:r>
            <a:r>
              <a:rPr lang="en-US" dirty="0" smtClean="0"/>
              <a:t> D</a:t>
            </a:r>
            <a:r>
              <a:rPr lang="en-US" baseline="-25000" dirty="0" smtClean="0"/>
              <a:t>2 </a:t>
            </a:r>
            <a:r>
              <a:rPr lang="en-US" dirty="0" smtClean="0">
                <a:sym typeface="Wingdings" pitchFamily="2" charset="2"/>
              </a:rPr>
              <a:t>)</a:t>
            </a:r>
            <a:endParaRPr lang="en-US" dirty="0" smtClean="0"/>
          </a:p>
          <a:p>
            <a:r>
              <a:rPr lang="en-US" dirty="0" smtClean="0"/>
              <a:t>D</a:t>
            </a:r>
            <a:r>
              <a:rPr lang="en-US" baseline="-25000" dirty="0" smtClean="0"/>
              <a:t>1   </a:t>
            </a:r>
            <a:r>
              <a:rPr lang="en-US" dirty="0" smtClean="0">
                <a:sym typeface="Wingdings" pitchFamily="2" charset="2"/>
              </a:rPr>
              <a:t>   1							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0</a:t>
            </a:r>
            <a:r>
              <a:rPr lang="en-US" dirty="0" smtClean="0">
                <a:sym typeface="Wingdings" pitchFamily="2" charset="2"/>
              </a:rPr>
              <a:t>  </a:t>
            </a:r>
            <a:r>
              <a:rPr lang="en-US" dirty="0" smtClean="0"/>
              <a:t> D</a:t>
            </a:r>
            <a:r>
              <a:rPr lang="en-US" baseline="-25000" dirty="0" smtClean="0"/>
              <a:t>1</a:t>
            </a:r>
          </a:p>
          <a:p>
            <a:r>
              <a:rPr lang="en-US" dirty="0" smtClean="0"/>
              <a:t>P</a:t>
            </a:r>
            <a:r>
              <a:rPr lang="en-US" baseline="-25000" dirty="0" smtClean="0"/>
              <a:t>2   </a:t>
            </a:r>
            <a:r>
              <a:rPr lang="en-US" dirty="0" smtClean="0">
                <a:sym typeface="Wingdings" pitchFamily="2" charset="2"/>
              </a:rPr>
              <a:t>   (</a:t>
            </a:r>
            <a:r>
              <a:rPr lang="en-US" dirty="0" smtClean="0"/>
              <a:t>D</a:t>
            </a:r>
            <a:r>
              <a:rPr lang="en-US" baseline="-25000" dirty="0" smtClean="0"/>
              <a:t>4 </a:t>
            </a:r>
            <a:r>
              <a:rPr lang="en-US" dirty="0" smtClean="0"/>
              <a:t>D</a:t>
            </a:r>
            <a:r>
              <a:rPr lang="en-US" baseline="-25000" dirty="0" smtClean="0"/>
              <a:t>3</a:t>
            </a:r>
            <a:r>
              <a:rPr lang="en-US" dirty="0" smtClean="0"/>
              <a:t> D</a:t>
            </a:r>
            <a:r>
              <a:rPr lang="en-US" baseline="-25000" dirty="0" smtClean="0"/>
              <a:t>1 </a:t>
            </a:r>
            <a:r>
              <a:rPr lang="en-US" dirty="0" smtClean="0">
                <a:sym typeface="Wingdings" pitchFamily="2" charset="2"/>
              </a:rPr>
              <a:t>)  0		  0  </a:t>
            </a:r>
            <a:r>
              <a:rPr lang="en-US" dirty="0" smtClean="0"/>
              <a:t> P</a:t>
            </a:r>
            <a:r>
              <a:rPr lang="en-US" baseline="-25000" dirty="0" smtClean="0"/>
              <a:t>2</a:t>
            </a:r>
            <a:r>
              <a:rPr lang="en-US" dirty="0" smtClean="0">
                <a:sym typeface="Wingdings" pitchFamily="2" charset="2"/>
              </a:rPr>
              <a:t> 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1</a:t>
            </a:r>
            <a:r>
              <a:rPr lang="en-US" dirty="0" smtClean="0">
                <a:sym typeface="Wingdings" pitchFamily="2" charset="2"/>
              </a:rPr>
              <a:t>  (</a:t>
            </a:r>
            <a:r>
              <a:rPr lang="en-US" dirty="0" smtClean="0"/>
              <a:t>D</a:t>
            </a:r>
            <a:r>
              <a:rPr lang="en-US" baseline="-25000" dirty="0" smtClean="0"/>
              <a:t>4 </a:t>
            </a:r>
            <a:r>
              <a:rPr lang="en-US" dirty="0" smtClean="0"/>
              <a:t>D</a:t>
            </a:r>
            <a:r>
              <a:rPr lang="en-US" baseline="-25000" dirty="0" smtClean="0"/>
              <a:t>3</a:t>
            </a:r>
            <a:r>
              <a:rPr lang="en-US" dirty="0" smtClean="0"/>
              <a:t> D</a:t>
            </a:r>
            <a:r>
              <a:rPr lang="en-US" baseline="-25000" dirty="0" smtClean="0"/>
              <a:t>1 </a:t>
            </a:r>
            <a:r>
              <a:rPr lang="en-US" dirty="0" smtClean="0">
                <a:sym typeface="Wingdings" pitchFamily="2" charset="2"/>
              </a:rPr>
              <a:t>)</a:t>
            </a:r>
            <a:endParaRPr lang="en-US" dirty="0" smtClean="0"/>
          </a:p>
          <a:p>
            <a:r>
              <a:rPr lang="en-US" dirty="0" smtClean="0"/>
              <a:t>P</a:t>
            </a:r>
            <a:r>
              <a:rPr lang="en-US" baseline="-25000" dirty="0" smtClean="0"/>
              <a:t>1   </a:t>
            </a:r>
            <a:r>
              <a:rPr lang="en-US" dirty="0" smtClean="0">
                <a:sym typeface="Wingdings" pitchFamily="2" charset="2"/>
              </a:rPr>
              <a:t>   (</a:t>
            </a:r>
            <a:r>
              <a:rPr lang="en-US" dirty="0" smtClean="0"/>
              <a:t>D</a:t>
            </a:r>
            <a:r>
              <a:rPr lang="en-US" baseline="-25000" dirty="0" smtClean="0"/>
              <a:t>4 </a:t>
            </a:r>
            <a:r>
              <a:rPr lang="en-US" dirty="0" smtClean="0"/>
              <a:t>D</a:t>
            </a:r>
            <a:r>
              <a:rPr lang="en-US" baseline="-25000" dirty="0" smtClean="0"/>
              <a:t>2</a:t>
            </a:r>
            <a:r>
              <a:rPr lang="en-US" dirty="0" smtClean="0"/>
              <a:t> D</a:t>
            </a:r>
            <a:r>
              <a:rPr lang="en-US" baseline="-25000" dirty="0" smtClean="0"/>
              <a:t>1 </a:t>
            </a:r>
            <a:r>
              <a:rPr lang="en-US" dirty="0" smtClean="0">
                <a:sym typeface="Wingdings" pitchFamily="2" charset="2"/>
              </a:rPr>
              <a:t>)  1		  1  </a:t>
            </a:r>
            <a:r>
              <a:rPr lang="en-US" dirty="0" smtClean="0"/>
              <a:t> P</a:t>
            </a:r>
            <a:r>
              <a:rPr lang="en-US" baseline="-25000" dirty="0" smtClean="0"/>
              <a:t>1 </a:t>
            </a:r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0</a:t>
            </a:r>
            <a:r>
              <a:rPr lang="en-US" dirty="0" smtClean="0">
                <a:sym typeface="Wingdings" pitchFamily="2" charset="2"/>
              </a:rPr>
              <a:t>  (</a:t>
            </a:r>
            <a:r>
              <a:rPr lang="en-US" dirty="0" smtClean="0"/>
              <a:t>D</a:t>
            </a:r>
            <a:r>
              <a:rPr lang="en-US" baseline="-25000" dirty="0" smtClean="0"/>
              <a:t>4 </a:t>
            </a:r>
            <a:r>
              <a:rPr lang="en-US" dirty="0" smtClean="0"/>
              <a:t>D</a:t>
            </a:r>
            <a:r>
              <a:rPr lang="en-US" baseline="-25000" dirty="0" smtClean="0"/>
              <a:t>2</a:t>
            </a:r>
            <a:r>
              <a:rPr lang="en-US" dirty="0" smtClean="0"/>
              <a:t> D</a:t>
            </a:r>
            <a:r>
              <a:rPr lang="en-US" baseline="-25000" dirty="0" smtClean="0"/>
              <a:t>1 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endParaRPr lang="en-US" baseline="-25000" dirty="0" smtClean="0">
              <a:sym typeface="Wingdings" pitchFamily="2" charset="2"/>
            </a:endParaRPr>
          </a:p>
          <a:p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	There is an error occurred during the transmission !!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P2 and P1 got wrong parity bit so D1 is error !!</a:t>
            </a:r>
            <a:endParaRPr lang="en-US" baseline="-25000" dirty="0" smtClean="0">
              <a:solidFill>
                <a:srgbClr val="FF0000"/>
              </a:solidFill>
            </a:endParaRPr>
          </a:p>
          <a:p>
            <a:endParaRPr lang="th-TH" dirty="0"/>
          </a:p>
        </p:txBody>
      </p:sp>
      <p:sp>
        <p:nvSpPr>
          <p:cNvPr id="6" name="ลูกศรขวา 5"/>
          <p:cNvSpPr/>
          <p:nvPr/>
        </p:nvSpPr>
        <p:spPr>
          <a:xfrm>
            <a:off x="3143240" y="2143116"/>
            <a:ext cx="2500330" cy="1000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transmission</a:t>
            </a:r>
            <a:endParaRPr lang="th-TH" dirty="0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71406" y="1714488"/>
            <a:ext cx="185738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Sender</a:t>
            </a:r>
            <a:endParaRPr lang="th-TH" dirty="0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7143768" y="1714488"/>
            <a:ext cx="185738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Receiver</a:t>
            </a:r>
            <a:endParaRPr lang="th-TH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Hamming Code (3)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Formal error detection :</a:t>
            </a:r>
          </a:p>
          <a:p>
            <a:pPr lvl="1"/>
            <a:r>
              <a:rPr lang="en-US" dirty="0" smtClean="0"/>
              <a:t>Received parity bits   </a:t>
            </a:r>
            <a:r>
              <a:rPr lang="en-US" b="1" dirty="0" smtClean="0"/>
              <a:t>XOR</a:t>
            </a:r>
            <a:r>
              <a:rPr lang="en-US" dirty="0" smtClean="0"/>
              <a:t>   Calculated parity bits</a:t>
            </a:r>
          </a:p>
          <a:p>
            <a:r>
              <a:rPr lang="en-US" dirty="0" smtClean="0"/>
              <a:t>The result of XOR operation shows the error position.</a:t>
            </a:r>
          </a:p>
          <a:p>
            <a:r>
              <a:rPr lang="en-US" b="1" dirty="0" smtClean="0"/>
              <a:t>From Example :</a:t>
            </a:r>
          </a:p>
          <a:p>
            <a:pPr lvl="1">
              <a:buNone/>
            </a:pPr>
            <a:r>
              <a:rPr lang="en-US" b="1" dirty="0" smtClean="0"/>
              <a:t>                          </a:t>
            </a:r>
            <a:r>
              <a:rPr lang="en-US" dirty="0" smtClean="0"/>
              <a:t>P</a:t>
            </a:r>
            <a:r>
              <a:rPr lang="en-US" baseline="-25000" dirty="0" smtClean="0"/>
              <a:t>3                        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>
                <a:sym typeface="Wingdings" pitchFamily="2" charset="2"/>
              </a:rPr>
              <a:t>                 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</a:p>
          <a:p>
            <a:pPr lvl="1"/>
            <a:r>
              <a:rPr lang="en-US" dirty="0" smtClean="0"/>
              <a:t>Received     :   0                 0                   1</a:t>
            </a:r>
          </a:p>
          <a:p>
            <a:pPr lvl="1"/>
            <a:r>
              <a:rPr lang="en-US" dirty="0" smtClean="0"/>
              <a:t>Calculated  </a:t>
            </a:r>
            <a:r>
              <a:rPr lang="en-US" dirty="0" smtClean="0"/>
              <a:t>:   0                 1                   0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Error digit   :   0                 1                   1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 3 (D</a:t>
            </a:r>
            <a:r>
              <a:rPr lang="en-US" baseline="-25000" dirty="0" smtClean="0">
                <a:solidFill>
                  <a:srgbClr val="FF0000"/>
                </a:solidFill>
                <a:sym typeface="Wingdings" pitchFamily="2" charset="2"/>
              </a:rPr>
              <a:t>1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)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and Solution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Some problems may occur when you transmit digital data. (such as noise)</a:t>
            </a:r>
          </a:p>
          <a:p>
            <a:r>
              <a:rPr lang="en-US" dirty="0" smtClean="0"/>
              <a:t>Thus, the solution that can prevent incorrect digital data during the transmission are</a:t>
            </a:r>
          </a:p>
          <a:p>
            <a:pPr lvl="1"/>
            <a:r>
              <a:rPr lang="en-US" dirty="0" smtClean="0"/>
              <a:t>Error Detection</a:t>
            </a:r>
          </a:p>
          <a:p>
            <a:pPr lvl="2"/>
            <a:r>
              <a:rPr lang="en-US" dirty="0" smtClean="0"/>
              <a:t>the ability to detect the presence of errors caused by noise or other impairments during transmission from the transmitter to the receiver</a:t>
            </a:r>
          </a:p>
          <a:p>
            <a:pPr lvl="1"/>
            <a:r>
              <a:rPr lang="en-US" dirty="0" smtClean="0"/>
              <a:t>Error Correction</a:t>
            </a:r>
          </a:p>
          <a:p>
            <a:pPr lvl="2"/>
            <a:r>
              <a:rPr lang="en-US" dirty="0" smtClean="0"/>
              <a:t>the additional ability to reconstruct the original, error-free data.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Detection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There are several schemes exist to achieve error detection, and they are quite simple.</a:t>
            </a:r>
          </a:p>
          <a:p>
            <a:r>
              <a:rPr lang="en-US" dirty="0" smtClean="0"/>
              <a:t>We need to transmit more bits than in the original data.</a:t>
            </a:r>
          </a:p>
          <a:p>
            <a:r>
              <a:rPr lang="en-US" dirty="0" smtClean="0"/>
              <a:t>Example of error detection schemes</a:t>
            </a:r>
          </a:p>
          <a:p>
            <a:pPr lvl="1"/>
            <a:r>
              <a:rPr lang="en-US" dirty="0" smtClean="0"/>
              <a:t>Repetition schemes</a:t>
            </a:r>
          </a:p>
          <a:p>
            <a:pPr lvl="1"/>
            <a:r>
              <a:rPr lang="en-US" dirty="0" smtClean="0"/>
              <a:t>Parity schemes</a:t>
            </a:r>
          </a:p>
          <a:p>
            <a:pPr lvl="1"/>
            <a:r>
              <a:rPr lang="en-US" dirty="0" smtClean="0"/>
              <a:t>Checksum</a:t>
            </a:r>
          </a:p>
          <a:p>
            <a:pPr lvl="1"/>
            <a:r>
              <a:rPr lang="en-US" dirty="0" smtClean="0"/>
              <a:t>Cyclic redundancy checks</a:t>
            </a:r>
          </a:p>
          <a:p>
            <a:pPr lvl="1"/>
            <a:r>
              <a:rPr lang="en-US" dirty="0" smtClean="0"/>
              <a:t>Hamming distance based checks</a:t>
            </a:r>
          </a:p>
          <a:p>
            <a:pPr lvl="1"/>
            <a:r>
              <a:rPr lang="en-US" dirty="0" smtClean="0"/>
              <a:t>Hash function</a:t>
            </a:r>
          </a:p>
          <a:p>
            <a:pPr lvl="1"/>
            <a:r>
              <a:rPr lang="en-US" dirty="0" smtClean="0"/>
              <a:t>Horizontal and vertical redundancy check</a:t>
            </a:r>
            <a:endParaRPr lang="th-TH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Repetition Schemes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Given a stream of data that is to be sent, the data is </a:t>
            </a:r>
            <a:r>
              <a:rPr lang="en-US" dirty="0" smtClean="0">
                <a:solidFill>
                  <a:srgbClr val="FF0000"/>
                </a:solidFill>
              </a:rPr>
              <a:t>broken up into blocks of bits</a:t>
            </a:r>
            <a:r>
              <a:rPr lang="en-US" dirty="0" smtClean="0"/>
              <a:t>, and in sending, </a:t>
            </a:r>
            <a:r>
              <a:rPr lang="en-US" dirty="0" smtClean="0">
                <a:solidFill>
                  <a:srgbClr val="FF0000"/>
                </a:solidFill>
              </a:rPr>
              <a:t>each block is sent some predetermined number of times. </a:t>
            </a:r>
          </a:p>
          <a:p>
            <a:r>
              <a:rPr lang="en-US" dirty="0" smtClean="0"/>
              <a:t>For example, if we want to send "1011", we may repeat this block three times each.</a:t>
            </a:r>
          </a:p>
          <a:p>
            <a:pPr lvl="1"/>
            <a:r>
              <a:rPr lang="en-US" dirty="0" smtClean="0"/>
              <a:t>Suppose we send 1011 1011 1011  </a:t>
            </a:r>
          </a:p>
          <a:p>
            <a:pPr lvl="1"/>
            <a:r>
              <a:rPr lang="en-US" dirty="0" smtClean="0"/>
              <a:t>The receiver receives </a:t>
            </a:r>
            <a:r>
              <a:rPr lang="en-US" dirty="0" smtClean="0">
                <a:solidFill>
                  <a:srgbClr val="0070C0"/>
                </a:solidFill>
              </a:rPr>
              <a:t>1010</a:t>
            </a:r>
            <a:r>
              <a:rPr lang="en-US" dirty="0" smtClean="0"/>
              <a:t> 1011 1011</a:t>
            </a:r>
          </a:p>
          <a:p>
            <a:pPr lvl="1"/>
            <a:r>
              <a:rPr lang="en-US" dirty="0" smtClean="0"/>
              <a:t>As one group is not the same as the other two, we can determine that an error has occurred. </a:t>
            </a:r>
          </a:p>
          <a:p>
            <a:r>
              <a:rPr lang="en-US" dirty="0" smtClean="0"/>
              <a:t>This schemes </a:t>
            </a:r>
            <a:r>
              <a:rPr lang="en-US" dirty="0" smtClean="0">
                <a:solidFill>
                  <a:srgbClr val="C00000"/>
                </a:solidFill>
              </a:rPr>
              <a:t>is not efficient</a:t>
            </a:r>
          </a:p>
          <a:p>
            <a:r>
              <a:rPr lang="en-US" dirty="0" smtClean="0"/>
              <a:t>If receiver receives 1010 1010 1010 then receiver will think that the data is correct !!</a:t>
            </a:r>
            <a:endParaRPr lang="th-TH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Parity Schemes (1)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There are 2 types of parity error detection:</a:t>
            </a:r>
          </a:p>
          <a:p>
            <a:pPr lvl="1"/>
            <a:r>
              <a:rPr lang="en-US" dirty="0" smtClean="0"/>
              <a:t>Even parity schemes</a:t>
            </a:r>
          </a:p>
          <a:p>
            <a:pPr lvl="1"/>
            <a:r>
              <a:rPr lang="en-US" dirty="0" smtClean="0"/>
              <a:t>Odd parity schemes</a:t>
            </a:r>
          </a:p>
          <a:p>
            <a:r>
              <a:rPr lang="en-US" dirty="0" smtClean="0"/>
              <a:t>The stream of data is broken up into blocks of bits, and </a:t>
            </a:r>
            <a:r>
              <a:rPr lang="en-US" dirty="0" smtClean="0">
                <a:solidFill>
                  <a:srgbClr val="FF0000"/>
                </a:solidFill>
              </a:rPr>
              <a:t>the number of 1 bits is counted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We add an extra bit called </a:t>
            </a:r>
            <a:r>
              <a:rPr lang="en-US" dirty="0" smtClean="0">
                <a:solidFill>
                  <a:srgbClr val="FF0000"/>
                </a:solidFill>
              </a:rPr>
              <a:t>parity bit </a:t>
            </a:r>
            <a:r>
              <a:rPr lang="en-US" dirty="0" smtClean="0"/>
              <a:t>during the transmission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th-TH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Parity schemes (2)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Even parity scheme</a:t>
            </a:r>
          </a:p>
          <a:p>
            <a:pPr lvl="1"/>
            <a:r>
              <a:rPr lang="en-US" dirty="0" smtClean="0"/>
              <a:t>The number of bits “1” including parity bit is </a:t>
            </a:r>
            <a:r>
              <a:rPr lang="en-US" dirty="0" smtClean="0">
                <a:solidFill>
                  <a:srgbClr val="FF0000"/>
                </a:solidFill>
              </a:rPr>
              <a:t>EVEN</a:t>
            </a:r>
            <a:r>
              <a:rPr lang="en-US" dirty="0" smtClean="0"/>
              <a:t>.</a:t>
            </a:r>
          </a:p>
          <a:p>
            <a:pPr lvl="1"/>
            <a:r>
              <a:rPr lang="en-US" b="1" dirty="0" smtClean="0"/>
              <a:t>Ex 1 :  </a:t>
            </a:r>
            <a:r>
              <a:rPr lang="en-US" dirty="0" smtClean="0"/>
              <a:t>10010</a:t>
            </a:r>
            <a:r>
              <a:rPr lang="en-US" b="1" dirty="0" smtClean="0"/>
              <a:t>      </a:t>
            </a:r>
            <a:r>
              <a:rPr lang="en-US" dirty="0" smtClean="0"/>
              <a:t>parity bit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0  </a:t>
            </a:r>
          </a:p>
          <a:p>
            <a:pPr lvl="1"/>
            <a:r>
              <a:rPr lang="en-US" b="1" dirty="0" smtClean="0"/>
              <a:t>Ex 2 :  </a:t>
            </a:r>
            <a:r>
              <a:rPr lang="en-US" dirty="0" smtClean="0"/>
              <a:t>11001      parity bit </a:t>
            </a:r>
            <a:r>
              <a:rPr lang="en-US" dirty="0" smtClean="0">
                <a:sym typeface="Wingdings" pitchFamily="2" charset="2"/>
              </a:rPr>
              <a:t> 1</a:t>
            </a:r>
          </a:p>
          <a:p>
            <a:r>
              <a:rPr lang="en-US" b="1" dirty="0" smtClean="0">
                <a:sym typeface="Wingdings" pitchFamily="2" charset="2"/>
              </a:rPr>
              <a:t>Odd parity scheme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The number of bits “1” including parity bit is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ODD</a:t>
            </a:r>
            <a:r>
              <a:rPr lang="en-US" dirty="0" smtClean="0">
                <a:sym typeface="Wingdings" pitchFamily="2" charset="2"/>
              </a:rPr>
              <a:t>.</a:t>
            </a:r>
          </a:p>
          <a:p>
            <a:pPr lvl="1"/>
            <a:r>
              <a:rPr lang="en-US" b="1" dirty="0" smtClean="0"/>
              <a:t>Ex 1 :  </a:t>
            </a:r>
            <a:r>
              <a:rPr lang="en-US" dirty="0" smtClean="0"/>
              <a:t>10010</a:t>
            </a:r>
            <a:r>
              <a:rPr lang="en-US" b="1" dirty="0" smtClean="0"/>
              <a:t>      </a:t>
            </a:r>
            <a:r>
              <a:rPr lang="en-US" dirty="0" smtClean="0"/>
              <a:t>parity bit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1  </a:t>
            </a:r>
          </a:p>
          <a:p>
            <a:pPr lvl="1"/>
            <a:r>
              <a:rPr lang="en-US" b="1" dirty="0" smtClean="0"/>
              <a:t>Ex 2 :  </a:t>
            </a:r>
            <a:r>
              <a:rPr lang="en-US" dirty="0" smtClean="0"/>
              <a:t>11001      parity bit </a:t>
            </a:r>
            <a:r>
              <a:rPr lang="en-US" dirty="0" smtClean="0">
                <a:sym typeface="Wingdings" pitchFamily="2" charset="2"/>
              </a:rPr>
              <a:t> 0</a:t>
            </a:r>
          </a:p>
          <a:p>
            <a:pPr lvl="1">
              <a:buNone/>
            </a:pPr>
            <a:endParaRPr lang="th-TH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Parity schemes (3)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sender calculates parity bit and then send it with the data.</a:t>
            </a:r>
          </a:p>
          <a:p>
            <a:r>
              <a:rPr lang="en-US" dirty="0" smtClean="0">
                <a:sym typeface="Wingdings" pitchFamily="2" charset="2"/>
              </a:rPr>
              <a:t>When, the receiver receives data and parity bit, it calculate if error occurred during the transmission.</a:t>
            </a:r>
          </a:p>
          <a:p>
            <a:r>
              <a:rPr lang="en-US" b="1" dirty="0" smtClean="0">
                <a:sym typeface="Wingdings" pitchFamily="2" charset="2"/>
              </a:rPr>
              <a:t>Ex 1:</a:t>
            </a:r>
            <a:r>
              <a:rPr lang="en-US" dirty="0" smtClean="0">
                <a:sym typeface="Wingdings" pitchFamily="2" charset="2"/>
              </a:rPr>
              <a:t> Even parity scheme  (data error)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		Sender 				   Receiver </a:t>
            </a:r>
          </a:p>
          <a:p>
            <a:pPr lvl="1">
              <a:buNone/>
            </a:pPr>
            <a:r>
              <a:rPr lang="en-US" b="1" dirty="0" smtClean="0"/>
              <a:t>        10011</a:t>
            </a:r>
            <a:r>
              <a:rPr lang="en-US" b="1" dirty="0" smtClean="0">
                <a:solidFill>
                  <a:srgbClr val="00B050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                                             </a:t>
            </a:r>
            <a:r>
              <a:rPr lang="en-US" b="1" dirty="0" smtClean="0"/>
              <a:t>1</a:t>
            </a:r>
            <a:r>
              <a:rPr lang="en-US" b="1" dirty="0" smtClean="0">
                <a:solidFill>
                  <a:srgbClr val="FF0000"/>
                </a:solidFill>
              </a:rPr>
              <a:t>1</a:t>
            </a:r>
            <a:r>
              <a:rPr lang="en-US" b="1" dirty="0" smtClean="0"/>
              <a:t>011</a:t>
            </a:r>
            <a:r>
              <a:rPr lang="en-US" b="1" dirty="0" smtClean="0">
                <a:solidFill>
                  <a:srgbClr val="00B050"/>
                </a:solidFill>
              </a:rPr>
              <a:t>1  </a:t>
            </a:r>
            <a:r>
              <a:rPr lang="en-US" b="1" dirty="0" smtClean="0">
                <a:solidFill>
                  <a:srgbClr val="FF0000"/>
                </a:solidFill>
              </a:rPr>
              <a:t>(error)</a:t>
            </a:r>
          </a:p>
          <a:p>
            <a:r>
              <a:rPr lang="en-US" b="1" dirty="0" smtClean="0"/>
              <a:t>Ex 2:</a:t>
            </a:r>
            <a:r>
              <a:rPr lang="en-US" dirty="0" smtClean="0"/>
              <a:t> Even parity scheme (parity error)</a:t>
            </a:r>
          </a:p>
          <a:p>
            <a:pPr>
              <a:buNone/>
            </a:pPr>
            <a:r>
              <a:rPr lang="en-US" dirty="0" smtClean="0"/>
              <a:t>		Sender				   Receiver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sz="2600" b="1" dirty="0" smtClean="0"/>
              <a:t>10011</a:t>
            </a:r>
            <a:r>
              <a:rPr lang="en-US" sz="2600" b="1" dirty="0" smtClean="0">
                <a:solidFill>
                  <a:srgbClr val="00B050"/>
                </a:solidFill>
              </a:rPr>
              <a:t>1</a:t>
            </a:r>
            <a:r>
              <a:rPr lang="en-US" sz="2600" b="1" dirty="0" smtClean="0"/>
              <a:t>				   10011</a:t>
            </a:r>
            <a:r>
              <a:rPr lang="en-US" sz="2600" b="1" dirty="0" smtClean="0">
                <a:solidFill>
                  <a:srgbClr val="FF0000"/>
                </a:solidFill>
              </a:rPr>
              <a:t>0</a:t>
            </a:r>
            <a:r>
              <a:rPr lang="en-US" sz="2600" b="1" dirty="0" smtClean="0"/>
              <a:t>  </a:t>
            </a:r>
            <a:r>
              <a:rPr lang="en-US" sz="2600" b="1" dirty="0" smtClean="0">
                <a:solidFill>
                  <a:srgbClr val="FF0000"/>
                </a:solidFill>
              </a:rPr>
              <a:t>(error)</a:t>
            </a:r>
          </a:p>
          <a:p>
            <a:r>
              <a:rPr lang="en-US" sz="2800" dirty="0" smtClean="0"/>
              <a:t>However, if </a:t>
            </a:r>
            <a:r>
              <a:rPr lang="en-US" sz="2800" dirty="0" smtClean="0">
                <a:solidFill>
                  <a:srgbClr val="FF0000"/>
                </a:solidFill>
              </a:rPr>
              <a:t>there are even number of error bit</a:t>
            </a:r>
            <a:r>
              <a:rPr lang="en-US" sz="2800" dirty="0" smtClean="0"/>
              <a:t>, the parity scheme </a:t>
            </a:r>
            <a:r>
              <a:rPr lang="en-US" sz="2800" dirty="0" smtClean="0">
                <a:solidFill>
                  <a:srgbClr val="FF0000"/>
                </a:solidFill>
              </a:rPr>
              <a:t>can not detect </a:t>
            </a:r>
            <a:r>
              <a:rPr lang="en-US" sz="2800" dirty="0" smtClean="0"/>
              <a:t>them</a:t>
            </a:r>
          </a:p>
          <a:p>
            <a:pPr>
              <a:buNone/>
            </a:pPr>
            <a:r>
              <a:rPr lang="en-US" sz="2800" dirty="0" smtClean="0"/>
              <a:t>		Sender  			   Receiver</a:t>
            </a:r>
          </a:p>
          <a:p>
            <a:pPr>
              <a:buNone/>
            </a:pPr>
            <a:r>
              <a:rPr lang="en-US" sz="2800" dirty="0" smtClean="0"/>
              <a:t>		</a:t>
            </a:r>
            <a:r>
              <a:rPr lang="en-US" sz="2800" b="1" dirty="0" smtClean="0"/>
              <a:t>10011</a:t>
            </a:r>
            <a:r>
              <a:rPr lang="en-US" sz="2800" b="1" dirty="0" smtClean="0">
                <a:solidFill>
                  <a:srgbClr val="00B050"/>
                </a:solidFill>
              </a:rPr>
              <a:t>1</a:t>
            </a:r>
            <a:r>
              <a:rPr lang="en-US" sz="2800" dirty="0" smtClean="0"/>
              <a:t>				   </a:t>
            </a:r>
            <a:r>
              <a:rPr lang="en-US" sz="2800" b="1" dirty="0" smtClean="0"/>
              <a:t>11001</a:t>
            </a:r>
            <a:r>
              <a:rPr lang="en-US" sz="2800" b="1" dirty="0" smtClean="0">
                <a:solidFill>
                  <a:srgbClr val="00B050"/>
                </a:solidFill>
              </a:rPr>
              <a:t>1</a:t>
            </a: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(correct !!!)</a:t>
            </a:r>
          </a:p>
          <a:p>
            <a:pPr lvl="1">
              <a:buNone/>
            </a:pPr>
            <a:endParaRPr lang="th-TH" b="1" dirty="0">
              <a:solidFill>
                <a:srgbClr val="FF0000"/>
              </a:solidFill>
            </a:endParaRPr>
          </a:p>
        </p:txBody>
      </p:sp>
      <p:sp>
        <p:nvSpPr>
          <p:cNvPr id="4" name="ลูกศรขวา 3"/>
          <p:cNvSpPr/>
          <p:nvPr/>
        </p:nvSpPr>
        <p:spPr>
          <a:xfrm>
            <a:off x="2857488" y="3286124"/>
            <a:ext cx="2286016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ลูกศรขวา 5"/>
          <p:cNvSpPr/>
          <p:nvPr/>
        </p:nvSpPr>
        <p:spPr>
          <a:xfrm>
            <a:off x="2857488" y="4357694"/>
            <a:ext cx="2286016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ลูกศรขวา 6"/>
          <p:cNvSpPr/>
          <p:nvPr/>
        </p:nvSpPr>
        <p:spPr>
          <a:xfrm>
            <a:off x="2857488" y="5643578"/>
            <a:ext cx="2286016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apply parity bit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14282" y="2071678"/>
            <a:ext cx="1428760" cy="192882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Transmitting digital System</a:t>
            </a:r>
            <a:endParaRPr lang="th-TH" sz="1800" dirty="0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7143768" y="2071678"/>
            <a:ext cx="1428760" cy="192882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Receiving digital System</a:t>
            </a:r>
            <a:endParaRPr lang="th-TH" sz="1800" dirty="0"/>
          </a:p>
        </p:txBody>
      </p:sp>
      <p:cxnSp>
        <p:nvCxnSpPr>
          <p:cNvPr id="7" name="ลูกศรเชื่อมต่อแบบตรง 6"/>
          <p:cNvCxnSpPr/>
          <p:nvPr/>
        </p:nvCxnSpPr>
        <p:spPr>
          <a:xfrm>
            <a:off x="1643042" y="2214554"/>
            <a:ext cx="550072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ลูกศรเชื่อมต่อแบบตรง 7"/>
          <p:cNvCxnSpPr/>
          <p:nvPr/>
        </p:nvCxnSpPr>
        <p:spPr>
          <a:xfrm>
            <a:off x="1643042" y="2571744"/>
            <a:ext cx="550072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ลูกศรเชื่อมต่อแบบตรง 8"/>
          <p:cNvCxnSpPr/>
          <p:nvPr/>
        </p:nvCxnSpPr>
        <p:spPr>
          <a:xfrm>
            <a:off x="1665922" y="2923218"/>
            <a:ext cx="5477846" cy="57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ลูกศรเชื่อมต่อแบบตรง 9"/>
          <p:cNvCxnSpPr/>
          <p:nvPr/>
        </p:nvCxnSpPr>
        <p:spPr>
          <a:xfrm>
            <a:off x="1643042" y="3357562"/>
            <a:ext cx="550072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22" name="สี่เหลี่ยมผืนผ้า 21"/>
          <p:cNvSpPr/>
          <p:nvPr/>
        </p:nvSpPr>
        <p:spPr>
          <a:xfrm>
            <a:off x="2571736" y="4071942"/>
            <a:ext cx="1428760" cy="857256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Parity-bit</a:t>
            </a:r>
          </a:p>
          <a:p>
            <a:pPr algn="ctr"/>
            <a:r>
              <a:rPr lang="en-US" sz="1800" dirty="0" smtClean="0"/>
              <a:t>generator</a:t>
            </a:r>
            <a:endParaRPr lang="th-TH" sz="1800" dirty="0"/>
          </a:p>
        </p:txBody>
      </p:sp>
      <p:cxnSp>
        <p:nvCxnSpPr>
          <p:cNvPr id="24" name="ตัวเชื่อมต่อตรง 23"/>
          <p:cNvCxnSpPr/>
          <p:nvPr/>
        </p:nvCxnSpPr>
        <p:spPr>
          <a:xfrm rot="5400000">
            <a:off x="1285852" y="3214686"/>
            <a:ext cx="20002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ลูกศรเชื่อมต่อแบบตรง 25"/>
          <p:cNvCxnSpPr/>
          <p:nvPr/>
        </p:nvCxnSpPr>
        <p:spPr>
          <a:xfrm>
            <a:off x="2285984" y="4214818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ตัวเชื่อมต่อตรง 26"/>
          <p:cNvCxnSpPr/>
          <p:nvPr/>
        </p:nvCxnSpPr>
        <p:spPr>
          <a:xfrm rot="5400000">
            <a:off x="1214414" y="3500438"/>
            <a:ext cx="185738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ลูกศรเชื่อมต่อแบบตรง 29"/>
          <p:cNvCxnSpPr/>
          <p:nvPr/>
        </p:nvCxnSpPr>
        <p:spPr>
          <a:xfrm>
            <a:off x="2143108" y="4429132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ตัวเชื่อมต่อตรง 32"/>
          <p:cNvCxnSpPr/>
          <p:nvPr/>
        </p:nvCxnSpPr>
        <p:spPr>
          <a:xfrm rot="5400000">
            <a:off x="1142976" y="3786190"/>
            <a:ext cx="1714512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5" name="ลูกศรเชื่อมต่อแบบตรง 34"/>
          <p:cNvCxnSpPr/>
          <p:nvPr/>
        </p:nvCxnSpPr>
        <p:spPr>
          <a:xfrm>
            <a:off x="2000232" y="464185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7" name="ตัวเชื่อมต่อตรง 36"/>
          <p:cNvCxnSpPr/>
          <p:nvPr/>
        </p:nvCxnSpPr>
        <p:spPr>
          <a:xfrm rot="5400000">
            <a:off x="1107257" y="4107661"/>
            <a:ext cx="1500198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9" name="ลูกศรเชื่อมต่อแบบตรง 38"/>
          <p:cNvCxnSpPr/>
          <p:nvPr/>
        </p:nvCxnSpPr>
        <p:spPr>
          <a:xfrm>
            <a:off x="1857356" y="4856172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2" name="ตัวเชื่อมต่อตรง 41"/>
          <p:cNvCxnSpPr>
            <a:stCxn id="22" idx="3"/>
          </p:cNvCxnSpPr>
          <p:nvPr/>
        </p:nvCxnSpPr>
        <p:spPr>
          <a:xfrm>
            <a:off x="4000496" y="4500570"/>
            <a:ext cx="285752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4" name="ตัวเชื่อมต่อตรง 43"/>
          <p:cNvCxnSpPr/>
          <p:nvPr/>
        </p:nvCxnSpPr>
        <p:spPr>
          <a:xfrm rot="5400000" flipH="1" flipV="1">
            <a:off x="3857620" y="4071942"/>
            <a:ext cx="857256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6" name="ตัวเชื่อมต่อตรง 45"/>
          <p:cNvCxnSpPr/>
          <p:nvPr/>
        </p:nvCxnSpPr>
        <p:spPr>
          <a:xfrm>
            <a:off x="4286248" y="3643314"/>
            <a:ext cx="1714512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8" name="ตัวเชื่อมต่อตรง 47"/>
          <p:cNvCxnSpPr/>
          <p:nvPr/>
        </p:nvCxnSpPr>
        <p:spPr>
          <a:xfrm rot="5400000">
            <a:off x="5072066" y="4572008"/>
            <a:ext cx="1857388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9" name="สี่เหลี่ยมผืนผ้า 48"/>
          <p:cNvSpPr/>
          <p:nvPr/>
        </p:nvSpPr>
        <p:spPr>
          <a:xfrm>
            <a:off x="6858016" y="4429132"/>
            <a:ext cx="1143008" cy="128588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Error detector</a:t>
            </a:r>
            <a:endParaRPr lang="th-TH" sz="1800" dirty="0"/>
          </a:p>
        </p:txBody>
      </p:sp>
      <p:cxnSp>
        <p:nvCxnSpPr>
          <p:cNvPr id="53" name="ลูกศรเชื่อมต่อแบบตรง 52"/>
          <p:cNvCxnSpPr/>
          <p:nvPr/>
        </p:nvCxnSpPr>
        <p:spPr>
          <a:xfrm>
            <a:off x="6000760" y="5500702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5" name="ตัวเชื่อมต่อตรง 54"/>
          <p:cNvCxnSpPr/>
          <p:nvPr/>
        </p:nvCxnSpPr>
        <p:spPr>
          <a:xfrm rot="5400000">
            <a:off x="5357818" y="3429000"/>
            <a:ext cx="242889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ลูกศรเชื่อมต่อแบบตรง 57"/>
          <p:cNvCxnSpPr/>
          <p:nvPr/>
        </p:nvCxnSpPr>
        <p:spPr>
          <a:xfrm>
            <a:off x="6572264" y="4643446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ตัวเชื่อมต่อตรง 58"/>
          <p:cNvCxnSpPr/>
          <p:nvPr/>
        </p:nvCxnSpPr>
        <p:spPr>
          <a:xfrm rot="5400000">
            <a:off x="5286380" y="3714752"/>
            <a:ext cx="228601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4" name="ลูกศรเชื่อมต่อแบบตรง 63"/>
          <p:cNvCxnSpPr/>
          <p:nvPr/>
        </p:nvCxnSpPr>
        <p:spPr>
          <a:xfrm>
            <a:off x="6429388" y="4856172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5" name="ตัวเชื่อมต่อตรง 64"/>
          <p:cNvCxnSpPr/>
          <p:nvPr/>
        </p:nvCxnSpPr>
        <p:spPr>
          <a:xfrm rot="5400000">
            <a:off x="5214942" y="4000504"/>
            <a:ext cx="2143140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7" name="ลูกศรเชื่อมต่อแบบตรง 66"/>
          <p:cNvCxnSpPr/>
          <p:nvPr/>
        </p:nvCxnSpPr>
        <p:spPr>
          <a:xfrm>
            <a:off x="6286512" y="5072074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8" name="ตัวเชื่อมต่อตรง 67"/>
          <p:cNvCxnSpPr/>
          <p:nvPr/>
        </p:nvCxnSpPr>
        <p:spPr>
          <a:xfrm rot="5400000">
            <a:off x="5179223" y="4321975"/>
            <a:ext cx="1928826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70" name="ลูกศรเชื่อมต่อแบบตรง 69"/>
          <p:cNvCxnSpPr/>
          <p:nvPr/>
        </p:nvCxnSpPr>
        <p:spPr>
          <a:xfrm>
            <a:off x="6143636" y="5284800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72" name="วงรี 71"/>
          <p:cNvSpPr/>
          <p:nvPr/>
        </p:nvSpPr>
        <p:spPr>
          <a:xfrm>
            <a:off x="8001024" y="4857760"/>
            <a:ext cx="1000100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Alarm</a:t>
            </a:r>
            <a:endParaRPr lang="th-TH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1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42910" y="1571612"/>
            <a:ext cx="8153400" cy="4495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Find the output (P) of 12 input pulses.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0  1  1  1  1  0  0  1  1  1  1  1</a:t>
            </a:r>
          </a:p>
          <a:p>
            <a:pPr>
              <a:buNone/>
            </a:pPr>
            <a:r>
              <a:rPr lang="en-US" dirty="0" smtClean="0"/>
              <a:t>1  1  1  1  1  1  0  0  0  0  0  0</a:t>
            </a:r>
          </a:p>
          <a:p>
            <a:pPr>
              <a:buNone/>
            </a:pPr>
            <a:r>
              <a:rPr lang="en-US" dirty="0" smtClean="0"/>
              <a:t>0  1  0  1  1  1  0  0  0  1  1  0</a:t>
            </a:r>
          </a:p>
          <a:p>
            <a:pPr>
              <a:buNone/>
            </a:pPr>
            <a:r>
              <a:rPr lang="en-US" dirty="0" smtClean="0"/>
              <a:t>1  1  0  0  1  1  0  0  1  1  1  0</a:t>
            </a:r>
          </a:p>
          <a:p>
            <a:pPr>
              <a:buNone/>
            </a:pPr>
            <a:r>
              <a:rPr lang="en-US" dirty="0" smtClean="0"/>
              <a:t>0  0  0  0  1  1  0  0  0  0  1  1</a:t>
            </a:r>
          </a:p>
          <a:p>
            <a:pPr>
              <a:buNone/>
            </a:pPr>
            <a:r>
              <a:rPr lang="en-US" i="1" dirty="0" smtClean="0"/>
              <a:t>l   k   j   </a:t>
            </a:r>
            <a:r>
              <a:rPr lang="en-US" i="1" dirty="0" err="1" smtClean="0"/>
              <a:t>i</a:t>
            </a:r>
            <a:r>
              <a:rPr lang="en-US" i="1" dirty="0" smtClean="0"/>
              <a:t>   h   g  f  e  d  c   b  a</a:t>
            </a:r>
            <a:endParaRPr lang="th-TH" i="1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6858016" y="2714620"/>
            <a:ext cx="1571636" cy="2714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Even</a:t>
            </a:r>
            <a:r>
              <a:rPr lang="en-US" sz="2400" dirty="0" smtClean="0"/>
              <a:t> –Parity Bit Generator</a:t>
            </a:r>
            <a:endParaRPr lang="th-TH" sz="2400" dirty="0"/>
          </a:p>
        </p:txBody>
      </p:sp>
      <p:cxnSp>
        <p:nvCxnSpPr>
          <p:cNvPr id="8" name="ตัวเชื่อมต่อตรง 7"/>
          <p:cNvCxnSpPr>
            <a:stCxn id="4" idx="3"/>
          </p:cNvCxnSpPr>
          <p:nvPr/>
        </p:nvCxnSpPr>
        <p:spPr>
          <a:xfrm>
            <a:off x="8429652" y="4071942"/>
            <a:ext cx="28575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ตัวเชื่อมต่อตรง 8"/>
          <p:cNvCxnSpPr/>
          <p:nvPr/>
        </p:nvCxnSpPr>
        <p:spPr>
          <a:xfrm>
            <a:off x="6572264" y="2928934"/>
            <a:ext cx="28575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ตัวเชื่อมต่อตรง 9"/>
          <p:cNvCxnSpPr/>
          <p:nvPr/>
        </p:nvCxnSpPr>
        <p:spPr>
          <a:xfrm>
            <a:off x="6572264" y="3429000"/>
            <a:ext cx="28575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ตัวเชื่อมต่อตรง 10"/>
          <p:cNvCxnSpPr/>
          <p:nvPr/>
        </p:nvCxnSpPr>
        <p:spPr>
          <a:xfrm>
            <a:off x="6572264" y="3929066"/>
            <a:ext cx="28575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ตัวเชื่อมต่อตรง 11"/>
          <p:cNvCxnSpPr/>
          <p:nvPr/>
        </p:nvCxnSpPr>
        <p:spPr>
          <a:xfrm>
            <a:off x="6572264" y="4500570"/>
            <a:ext cx="28575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ตัวเชื่อมต่อตรง 12"/>
          <p:cNvCxnSpPr/>
          <p:nvPr/>
        </p:nvCxnSpPr>
        <p:spPr>
          <a:xfrm>
            <a:off x="6572264" y="5072074"/>
            <a:ext cx="28575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500826" y="3000372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th-TH" dirty="0"/>
          </a:p>
        </p:txBody>
      </p:sp>
      <p:sp>
        <p:nvSpPr>
          <p:cNvPr id="15" name="TextBox 14"/>
          <p:cNvSpPr txBox="1"/>
          <p:nvPr/>
        </p:nvSpPr>
        <p:spPr>
          <a:xfrm>
            <a:off x="6500826" y="2500306"/>
            <a:ext cx="4010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th-TH" dirty="0"/>
          </a:p>
        </p:txBody>
      </p:sp>
      <p:sp>
        <p:nvSpPr>
          <p:cNvPr id="16" name="TextBox 15"/>
          <p:cNvSpPr txBox="1"/>
          <p:nvPr/>
        </p:nvSpPr>
        <p:spPr>
          <a:xfrm>
            <a:off x="6456944" y="3500438"/>
            <a:ext cx="4010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th-TH" dirty="0"/>
          </a:p>
        </p:txBody>
      </p:sp>
      <p:sp>
        <p:nvSpPr>
          <p:cNvPr id="17" name="TextBox 16"/>
          <p:cNvSpPr txBox="1"/>
          <p:nvPr/>
        </p:nvSpPr>
        <p:spPr>
          <a:xfrm>
            <a:off x="6500826" y="4071942"/>
            <a:ext cx="4010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th-TH" dirty="0"/>
          </a:p>
        </p:txBody>
      </p:sp>
      <p:sp>
        <p:nvSpPr>
          <p:cNvPr id="18" name="TextBox 17"/>
          <p:cNvSpPr txBox="1"/>
          <p:nvPr/>
        </p:nvSpPr>
        <p:spPr>
          <a:xfrm>
            <a:off x="6500826" y="4691730"/>
            <a:ext cx="3417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th-TH" dirty="0"/>
          </a:p>
        </p:txBody>
      </p:sp>
      <p:sp>
        <p:nvSpPr>
          <p:cNvPr id="19" name="TextBox 18"/>
          <p:cNvSpPr txBox="1"/>
          <p:nvPr/>
        </p:nvSpPr>
        <p:spPr>
          <a:xfrm>
            <a:off x="8501090" y="3571876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endParaRPr lang="th-TH" dirty="0"/>
          </a:p>
        </p:txBody>
      </p:sp>
      <p:cxnSp>
        <p:nvCxnSpPr>
          <p:cNvPr id="21" name="ลูกศรเชื่อมต่อแบบตรง 20"/>
          <p:cNvCxnSpPr/>
          <p:nvPr/>
        </p:nvCxnSpPr>
        <p:spPr>
          <a:xfrm>
            <a:off x="5500694" y="2928934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ลูกศรเชื่อมต่อแบบตรง 21"/>
          <p:cNvCxnSpPr/>
          <p:nvPr/>
        </p:nvCxnSpPr>
        <p:spPr>
          <a:xfrm>
            <a:off x="5500694" y="3427412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ลูกศรเชื่อมต่อแบบตรง 22"/>
          <p:cNvCxnSpPr/>
          <p:nvPr/>
        </p:nvCxnSpPr>
        <p:spPr>
          <a:xfrm>
            <a:off x="5500694" y="3927478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ลูกศรเชื่อมต่อแบบตรง 23"/>
          <p:cNvCxnSpPr/>
          <p:nvPr/>
        </p:nvCxnSpPr>
        <p:spPr>
          <a:xfrm>
            <a:off x="5500694" y="4498982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ลูกศรเชื่อมต่อแบบตรง 24"/>
          <p:cNvCxnSpPr/>
          <p:nvPr/>
        </p:nvCxnSpPr>
        <p:spPr>
          <a:xfrm>
            <a:off x="5500694" y="5070486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ตัวเชื่อมต่อตรง 26"/>
          <p:cNvCxnSpPr/>
          <p:nvPr/>
        </p:nvCxnSpPr>
        <p:spPr>
          <a:xfrm>
            <a:off x="642910" y="3071810"/>
            <a:ext cx="35719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ตัวเชื่อมต่อตรง 28"/>
          <p:cNvCxnSpPr/>
          <p:nvPr/>
        </p:nvCxnSpPr>
        <p:spPr>
          <a:xfrm rot="5400000" flipH="1" flipV="1">
            <a:off x="821505" y="2893215"/>
            <a:ext cx="35719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ตัวเชื่อมต่อตรง 30"/>
          <p:cNvCxnSpPr/>
          <p:nvPr/>
        </p:nvCxnSpPr>
        <p:spPr>
          <a:xfrm>
            <a:off x="1000100" y="2714620"/>
            <a:ext cx="164307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ตัวเชื่อมต่อตรง 32"/>
          <p:cNvCxnSpPr/>
          <p:nvPr/>
        </p:nvCxnSpPr>
        <p:spPr>
          <a:xfrm rot="5400000">
            <a:off x="2464579" y="2893215"/>
            <a:ext cx="35719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ตัวเชื่อมต่อตรง 34"/>
          <p:cNvCxnSpPr/>
          <p:nvPr/>
        </p:nvCxnSpPr>
        <p:spPr>
          <a:xfrm>
            <a:off x="2643174" y="3071810"/>
            <a:ext cx="8572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ตัวเชื่อมต่อตรง 37"/>
          <p:cNvCxnSpPr/>
          <p:nvPr/>
        </p:nvCxnSpPr>
        <p:spPr>
          <a:xfrm rot="5400000">
            <a:off x="3321835" y="2893215"/>
            <a:ext cx="35719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ตัวเชื่อมต่อตรง 39"/>
          <p:cNvCxnSpPr/>
          <p:nvPr/>
        </p:nvCxnSpPr>
        <p:spPr>
          <a:xfrm>
            <a:off x="3500430" y="2714620"/>
            <a:ext cx="185738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ตัวเชื่อมต่อตรง 41"/>
          <p:cNvCxnSpPr/>
          <p:nvPr/>
        </p:nvCxnSpPr>
        <p:spPr>
          <a:xfrm>
            <a:off x="642910" y="3251262"/>
            <a:ext cx="2428892" cy="0"/>
          </a:xfrm>
          <a:prstGeom prst="line">
            <a:avLst/>
          </a:prstGeom>
          <a:ln w="285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ตัวเชื่อมต่อตรง 45"/>
          <p:cNvCxnSpPr/>
          <p:nvPr/>
        </p:nvCxnSpPr>
        <p:spPr>
          <a:xfrm rot="5400000">
            <a:off x="2911495" y="3420713"/>
            <a:ext cx="320614" cy="0"/>
          </a:xfrm>
          <a:prstGeom prst="line">
            <a:avLst/>
          </a:prstGeom>
          <a:ln w="285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ตัวเชื่อมต่อตรง 47"/>
          <p:cNvCxnSpPr/>
          <p:nvPr/>
        </p:nvCxnSpPr>
        <p:spPr>
          <a:xfrm>
            <a:off x="3071802" y="3590164"/>
            <a:ext cx="2357454" cy="0"/>
          </a:xfrm>
          <a:prstGeom prst="line">
            <a:avLst/>
          </a:prstGeom>
          <a:ln w="285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ตัวเชื่อมต่อตรง 53"/>
          <p:cNvCxnSpPr/>
          <p:nvPr/>
        </p:nvCxnSpPr>
        <p:spPr>
          <a:xfrm>
            <a:off x="642910" y="4143380"/>
            <a:ext cx="357190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ตัวเชื่อมต่อตรง 55"/>
          <p:cNvCxnSpPr/>
          <p:nvPr/>
        </p:nvCxnSpPr>
        <p:spPr>
          <a:xfrm rot="5400000">
            <a:off x="821505" y="3964785"/>
            <a:ext cx="357190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ตัวเชื่อมต่อตรง 57"/>
          <p:cNvCxnSpPr/>
          <p:nvPr/>
        </p:nvCxnSpPr>
        <p:spPr>
          <a:xfrm>
            <a:off x="1000100" y="3786190"/>
            <a:ext cx="428628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ตัวเชื่อมต่อตรง 62"/>
          <p:cNvCxnSpPr/>
          <p:nvPr/>
        </p:nvCxnSpPr>
        <p:spPr>
          <a:xfrm rot="5400000">
            <a:off x="1250133" y="3964785"/>
            <a:ext cx="357190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ตัวเชื่อมต่อตรง 64"/>
          <p:cNvCxnSpPr/>
          <p:nvPr/>
        </p:nvCxnSpPr>
        <p:spPr>
          <a:xfrm>
            <a:off x="1428728" y="4143380"/>
            <a:ext cx="428628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ตัวเชื่อมต่อตรง 66"/>
          <p:cNvCxnSpPr/>
          <p:nvPr/>
        </p:nvCxnSpPr>
        <p:spPr>
          <a:xfrm rot="5400000">
            <a:off x="1678761" y="3964785"/>
            <a:ext cx="357190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ตัวเชื่อมต่อตรง 68"/>
          <p:cNvCxnSpPr/>
          <p:nvPr/>
        </p:nvCxnSpPr>
        <p:spPr>
          <a:xfrm>
            <a:off x="1857356" y="3786190"/>
            <a:ext cx="121444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ตัวเชื่อมต่อตรง 70"/>
          <p:cNvCxnSpPr/>
          <p:nvPr/>
        </p:nvCxnSpPr>
        <p:spPr>
          <a:xfrm rot="5400000">
            <a:off x="2893207" y="3964785"/>
            <a:ext cx="357190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ตัวเชื่อมต่อตรง 72"/>
          <p:cNvCxnSpPr/>
          <p:nvPr/>
        </p:nvCxnSpPr>
        <p:spPr>
          <a:xfrm>
            <a:off x="3071802" y="4143380"/>
            <a:ext cx="121444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ตัวเชื่อมต่อตรง 75"/>
          <p:cNvCxnSpPr/>
          <p:nvPr/>
        </p:nvCxnSpPr>
        <p:spPr>
          <a:xfrm rot="5400000">
            <a:off x="4107653" y="3964785"/>
            <a:ext cx="357190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ตัวเชื่อมต่อตรง 77"/>
          <p:cNvCxnSpPr/>
          <p:nvPr/>
        </p:nvCxnSpPr>
        <p:spPr>
          <a:xfrm>
            <a:off x="4286248" y="3786190"/>
            <a:ext cx="785818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ตัวเชื่อมต่อตรง 79"/>
          <p:cNvCxnSpPr/>
          <p:nvPr/>
        </p:nvCxnSpPr>
        <p:spPr>
          <a:xfrm rot="5400000">
            <a:off x="4893471" y="3964785"/>
            <a:ext cx="357190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ตัวเชื่อมต่อตรง 81"/>
          <p:cNvCxnSpPr/>
          <p:nvPr/>
        </p:nvCxnSpPr>
        <p:spPr>
          <a:xfrm>
            <a:off x="5072066" y="4143380"/>
            <a:ext cx="357190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ตัวเชื่อมต่อตรง 83"/>
          <p:cNvCxnSpPr/>
          <p:nvPr/>
        </p:nvCxnSpPr>
        <p:spPr>
          <a:xfrm>
            <a:off x="714348" y="4313688"/>
            <a:ext cx="714380" cy="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ตัวเชื่อมต่อตรง 85"/>
          <p:cNvCxnSpPr/>
          <p:nvPr/>
        </p:nvCxnSpPr>
        <p:spPr>
          <a:xfrm rot="5400000">
            <a:off x="1250133" y="4492283"/>
            <a:ext cx="357190" cy="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ตัวเชื่อมต่อตรง 87"/>
          <p:cNvCxnSpPr/>
          <p:nvPr/>
        </p:nvCxnSpPr>
        <p:spPr>
          <a:xfrm>
            <a:off x="1428728" y="4670878"/>
            <a:ext cx="857256" cy="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ตัวเชื่อมต่อตรง 89"/>
          <p:cNvCxnSpPr/>
          <p:nvPr/>
        </p:nvCxnSpPr>
        <p:spPr>
          <a:xfrm rot="5400000">
            <a:off x="2107389" y="4492283"/>
            <a:ext cx="357190" cy="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ตัวเชื่อมต่อตรง 91"/>
          <p:cNvCxnSpPr/>
          <p:nvPr/>
        </p:nvCxnSpPr>
        <p:spPr>
          <a:xfrm>
            <a:off x="2285984" y="4313688"/>
            <a:ext cx="785818" cy="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ตัวเชื่อมต่อตรง 93"/>
          <p:cNvCxnSpPr/>
          <p:nvPr/>
        </p:nvCxnSpPr>
        <p:spPr>
          <a:xfrm rot="5400000">
            <a:off x="2893207" y="4492283"/>
            <a:ext cx="357190" cy="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ตัวเชื่อมต่อตรง 98"/>
          <p:cNvCxnSpPr/>
          <p:nvPr/>
        </p:nvCxnSpPr>
        <p:spPr>
          <a:xfrm>
            <a:off x="3071802" y="4670878"/>
            <a:ext cx="857256" cy="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ตัวเชื่อมต่อตรง 100"/>
          <p:cNvCxnSpPr/>
          <p:nvPr/>
        </p:nvCxnSpPr>
        <p:spPr>
          <a:xfrm rot="5400000">
            <a:off x="3750463" y="4492283"/>
            <a:ext cx="357190" cy="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ตัวเชื่อมต่อตรง 103"/>
          <p:cNvCxnSpPr/>
          <p:nvPr/>
        </p:nvCxnSpPr>
        <p:spPr>
          <a:xfrm>
            <a:off x="3929058" y="4313688"/>
            <a:ext cx="1143008" cy="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ตัวเชื่อมต่อตรง 105"/>
          <p:cNvCxnSpPr/>
          <p:nvPr/>
        </p:nvCxnSpPr>
        <p:spPr>
          <a:xfrm rot="5400000">
            <a:off x="4893471" y="4492283"/>
            <a:ext cx="357190" cy="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ตัวเชื่อมต่อตรง 108"/>
          <p:cNvCxnSpPr/>
          <p:nvPr/>
        </p:nvCxnSpPr>
        <p:spPr>
          <a:xfrm>
            <a:off x="5072066" y="4670878"/>
            <a:ext cx="428628" cy="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ตัวเชื่อมต่อตรง 110"/>
          <p:cNvCxnSpPr/>
          <p:nvPr/>
        </p:nvCxnSpPr>
        <p:spPr>
          <a:xfrm>
            <a:off x="714348" y="5214950"/>
            <a:ext cx="1571636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ตัวเชื่อมต่อตรง 112"/>
          <p:cNvCxnSpPr/>
          <p:nvPr/>
        </p:nvCxnSpPr>
        <p:spPr>
          <a:xfrm rot="5400000">
            <a:off x="2107389" y="5036355"/>
            <a:ext cx="357190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ตัวเชื่อมต่อตรง 115"/>
          <p:cNvCxnSpPr/>
          <p:nvPr/>
        </p:nvCxnSpPr>
        <p:spPr>
          <a:xfrm>
            <a:off x="2285984" y="4857760"/>
            <a:ext cx="785818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ตัวเชื่อมต่อตรง 117"/>
          <p:cNvCxnSpPr/>
          <p:nvPr/>
        </p:nvCxnSpPr>
        <p:spPr>
          <a:xfrm rot="5400000">
            <a:off x="2893207" y="5036355"/>
            <a:ext cx="357190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ตัวเชื่อมต่อตรง 118"/>
          <p:cNvCxnSpPr/>
          <p:nvPr/>
        </p:nvCxnSpPr>
        <p:spPr>
          <a:xfrm>
            <a:off x="3071802" y="5214950"/>
            <a:ext cx="1643074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ตัวเชื่อมต่อตรง 120"/>
          <p:cNvCxnSpPr/>
          <p:nvPr/>
        </p:nvCxnSpPr>
        <p:spPr>
          <a:xfrm rot="5400000">
            <a:off x="4528851" y="5036355"/>
            <a:ext cx="357190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ตัวเชื่อมต่อตรง 122"/>
          <p:cNvCxnSpPr/>
          <p:nvPr/>
        </p:nvCxnSpPr>
        <p:spPr>
          <a:xfrm>
            <a:off x="4714876" y="4857760"/>
            <a:ext cx="785818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ตรงกลาง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1181</TotalTime>
  <Words>1005</Words>
  <Application>Microsoft Office PowerPoint</Application>
  <PresentationFormat>นำเสนอทางหน้าจอ (4:3)</PresentationFormat>
  <Paragraphs>158</Paragraphs>
  <Slides>15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15</vt:i4>
      </vt:variant>
    </vt:vector>
  </HeadingPairs>
  <TitlesOfParts>
    <vt:vector size="16" baseType="lpstr">
      <vt:lpstr>ตรงกลาง</vt:lpstr>
      <vt:lpstr>Error Detection and Correction</vt:lpstr>
      <vt:lpstr>Problems and Solution</vt:lpstr>
      <vt:lpstr>Error Detection</vt:lpstr>
      <vt:lpstr>Repetition Schemes</vt:lpstr>
      <vt:lpstr>Parity Schemes (1)</vt:lpstr>
      <vt:lpstr>Parity schemes (2)</vt:lpstr>
      <vt:lpstr>Parity schemes (3)</vt:lpstr>
      <vt:lpstr>How to apply parity bit</vt:lpstr>
      <vt:lpstr>Exercise 1</vt:lpstr>
      <vt:lpstr>Exercise 2</vt:lpstr>
      <vt:lpstr>Error Correction</vt:lpstr>
      <vt:lpstr>Hamming code (1)</vt:lpstr>
      <vt:lpstr>Hamming Code (2)</vt:lpstr>
      <vt:lpstr>Example : Hamming Code                 (Even Parity Bit)</vt:lpstr>
      <vt:lpstr>Hamming Code (3)</vt:lpstr>
    </vt:vector>
  </TitlesOfParts>
  <Company>firehand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Error Detection and Correction</dc:title>
  <dc:creator>firehand</dc:creator>
  <cp:lastModifiedBy>iLLuSioN</cp:lastModifiedBy>
  <cp:revision>66</cp:revision>
  <dcterms:created xsi:type="dcterms:W3CDTF">2009-10-27T02:23:19Z</dcterms:created>
  <dcterms:modified xsi:type="dcterms:W3CDTF">2009-12-15T14:48:24Z</dcterms:modified>
</cp:coreProperties>
</file>