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9" r:id="rId3"/>
    <p:sldId id="265" r:id="rId4"/>
    <p:sldId id="290" r:id="rId5"/>
    <p:sldId id="289" r:id="rId6"/>
    <p:sldId id="270" r:id="rId7"/>
    <p:sldId id="291" r:id="rId8"/>
    <p:sldId id="292" r:id="rId9"/>
    <p:sldId id="293" r:id="rId10"/>
    <p:sldId id="294" r:id="rId11"/>
    <p:sldId id="296" r:id="rId12"/>
    <p:sldId id="297" r:id="rId13"/>
    <p:sldId id="298" r:id="rId14"/>
    <p:sldId id="295" r:id="rId15"/>
    <p:sldId id="299" r:id="rId16"/>
    <p:sldId id="300" r:id="rId17"/>
    <p:sldId id="301" r:id="rId18"/>
    <p:sldId id="303" r:id="rId19"/>
    <p:sldId id="302" r:id="rId2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9B2A1A-DF01-44B5-88E7-8EB299CD7290}" type="datetimeFigureOut">
              <a:rPr lang="th-TH" smtClean="0"/>
              <a:pPr/>
              <a:t>21/10/52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A5A713A-C171-4DBE-B993-5A483A68CD7C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Binary Code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350151 – Digital Circuit 1</a:t>
            </a:r>
          </a:p>
          <a:p>
            <a:pPr algn="r"/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Gray Code: 1</a:t>
            </a:r>
            <a:r>
              <a:rPr lang="en-US" baseline="30000" dirty="0" smtClean="0"/>
              <a:t>st</a:t>
            </a:r>
            <a:r>
              <a:rPr lang="en-US" dirty="0" smtClean="0"/>
              <a:t> Method</a:t>
            </a:r>
            <a:endParaRPr lang="th-TH" dirty="0"/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1838306" y="2400350"/>
          <a:ext cx="933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6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1838306" y="3240466"/>
          <a:ext cx="933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6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28728" y="2071678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2-bit Gray code</a:t>
            </a:r>
            <a:endParaRPr lang="th-TH" sz="2000" dirty="0"/>
          </a:p>
        </p:txBody>
      </p:sp>
      <p:graphicFrame>
        <p:nvGraphicFramePr>
          <p:cNvPr id="16" name="ตาราง 15"/>
          <p:cNvGraphicFramePr>
            <a:graphicFrameLocks noGrp="1"/>
          </p:cNvGraphicFramePr>
          <p:nvPr/>
        </p:nvGraphicFramePr>
        <p:xfrm>
          <a:off x="3767132" y="2400350"/>
          <a:ext cx="933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6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ตาราง 16"/>
          <p:cNvGraphicFramePr>
            <a:graphicFrameLocks noGrp="1"/>
          </p:cNvGraphicFramePr>
          <p:nvPr/>
        </p:nvGraphicFramePr>
        <p:xfrm>
          <a:off x="3767132" y="3240466"/>
          <a:ext cx="933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6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ตาราง 18"/>
          <p:cNvGraphicFramePr>
            <a:graphicFrameLocks noGrp="1"/>
          </p:cNvGraphicFramePr>
          <p:nvPr/>
        </p:nvGraphicFramePr>
        <p:xfrm>
          <a:off x="3786182" y="4071942"/>
          <a:ext cx="933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6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0" name="ตาราง 19"/>
          <p:cNvGraphicFramePr>
            <a:graphicFrameLocks noGrp="1"/>
          </p:cNvGraphicFramePr>
          <p:nvPr/>
        </p:nvGraphicFramePr>
        <p:xfrm>
          <a:off x="3786182" y="4912058"/>
          <a:ext cx="933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6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2" name="ตัวเชื่อมต่อตรง 21"/>
          <p:cNvCxnSpPr/>
          <p:nvPr/>
        </p:nvCxnSpPr>
        <p:spPr>
          <a:xfrm>
            <a:off x="3571868" y="4018792"/>
            <a:ext cx="135732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ลูกศรขวา 22"/>
          <p:cNvSpPr/>
          <p:nvPr/>
        </p:nvSpPr>
        <p:spPr>
          <a:xfrm>
            <a:off x="3143240" y="3071810"/>
            <a:ext cx="42862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ลูกศรขวา 23"/>
          <p:cNvSpPr/>
          <p:nvPr/>
        </p:nvSpPr>
        <p:spPr>
          <a:xfrm>
            <a:off x="5072066" y="3071810"/>
            <a:ext cx="428628" cy="4286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25" name="ตาราง 24"/>
          <p:cNvGraphicFramePr>
            <a:graphicFrameLocks noGrp="1"/>
          </p:cNvGraphicFramePr>
          <p:nvPr/>
        </p:nvGraphicFramePr>
        <p:xfrm>
          <a:off x="6053148" y="2400350"/>
          <a:ext cx="933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6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00</a:t>
                      </a:r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00</a:t>
                      </a:r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ตาราง 25"/>
          <p:cNvGraphicFramePr>
            <a:graphicFrameLocks noGrp="1"/>
          </p:cNvGraphicFramePr>
          <p:nvPr/>
        </p:nvGraphicFramePr>
        <p:xfrm>
          <a:off x="6053148" y="3240466"/>
          <a:ext cx="933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6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01</a:t>
                      </a:r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7" name="ตาราง 26"/>
          <p:cNvGraphicFramePr>
            <a:graphicFrameLocks noGrp="1"/>
          </p:cNvGraphicFramePr>
          <p:nvPr/>
        </p:nvGraphicFramePr>
        <p:xfrm>
          <a:off x="6072198" y="4071942"/>
          <a:ext cx="933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6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11</a:t>
                      </a:r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8" name="ตาราง 27"/>
          <p:cNvGraphicFramePr>
            <a:graphicFrameLocks noGrp="1"/>
          </p:cNvGraphicFramePr>
          <p:nvPr/>
        </p:nvGraphicFramePr>
        <p:xfrm>
          <a:off x="6072198" y="4912058"/>
          <a:ext cx="933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6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9" name="ตัวเชื่อมต่อตรง 28"/>
          <p:cNvCxnSpPr/>
          <p:nvPr/>
        </p:nvCxnSpPr>
        <p:spPr>
          <a:xfrm>
            <a:off x="5857884" y="4018792"/>
            <a:ext cx="135732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715008" y="2071678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3</a:t>
            </a:r>
            <a:r>
              <a:rPr lang="en-US" sz="2000" dirty="0" smtClean="0"/>
              <a:t>-bit Gray code</a:t>
            </a:r>
            <a:endParaRPr lang="th-TH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Generating Gray Code: 2</a:t>
            </a:r>
            <a:r>
              <a:rPr lang="en-US" baseline="30000" dirty="0" smtClean="0"/>
              <a:t>nd</a:t>
            </a:r>
            <a:r>
              <a:rPr lang="en-US" dirty="0" smtClean="0"/>
              <a:t> method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4-bit Binary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b</a:t>
            </a:r>
            <a:r>
              <a:rPr lang="en-US" baseline="-25000" dirty="0" smtClean="0"/>
              <a:t>3</a:t>
            </a:r>
            <a:r>
              <a:rPr lang="en-US" dirty="0" smtClean="0"/>
              <a:t>	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	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	b</a:t>
            </a:r>
            <a:r>
              <a:rPr lang="en-US" baseline="-25000" dirty="0" smtClean="0"/>
              <a:t>0</a:t>
            </a:r>
            <a:endParaRPr lang="en-US" dirty="0" smtClean="0"/>
          </a:p>
          <a:p>
            <a:r>
              <a:rPr lang="en-US" dirty="0" smtClean="0"/>
              <a:t>4-bit Gray code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		g</a:t>
            </a:r>
            <a:r>
              <a:rPr lang="en-US" baseline="-25000" dirty="0" smtClean="0"/>
              <a:t>3</a:t>
            </a:r>
            <a:r>
              <a:rPr lang="en-US" dirty="0" smtClean="0"/>
              <a:t>	g</a:t>
            </a:r>
            <a:r>
              <a:rPr lang="en-US" baseline="-25000" dirty="0" smtClean="0"/>
              <a:t>2</a:t>
            </a:r>
            <a:r>
              <a:rPr lang="en-US" dirty="0" smtClean="0"/>
              <a:t>	</a:t>
            </a:r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	g</a:t>
            </a:r>
            <a:r>
              <a:rPr lang="en-US" baseline="-25000" dirty="0" smtClean="0"/>
              <a:t>0</a:t>
            </a:r>
          </a:p>
          <a:p>
            <a:pPr>
              <a:buNone/>
            </a:pPr>
            <a:endParaRPr lang="en-US" baseline="-25000" dirty="0" smtClean="0"/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0</a:t>
            </a:r>
            <a:r>
              <a:rPr lang="en-US" dirty="0" smtClean="0"/>
              <a:t>  = b</a:t>
            </a:r>
            <a:r>
              <a:rPr lang="en-US" baseline="-25000" dirty="0" smtClean="0"/>
              <a:t>0       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1</a:t>
            </a:r>
            <a:r>
              <a:rPr lang="en-US" dirty="0" smtClean="0"/>
              <a:t>  </a:t>
            </a:r>
            <a:r>
              <a:rPr lang="en-US" dirty="0" smtClean="0"/>
              <a:t>= </a:t>
            </a:r>
            <a:r>
              <a:rPr lang="en-US" dirty="0" smtClean="0"/>
              <a:t>b</a:t>
            </a:r>
            <a:r>
              <a:rPr lang="en-US" baseline="-25000" dirty="0" smtClean="0"/>
              <a:t>1       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endParaRPr lang="en-US" baseline="-25000" dirty="0" smtClean="0"/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  </a:t>
            </a:r>
            <a:r>
              <a:rPr lang="en-US" dirty="0" smtClean="0"/>
              <a:t>= </a:t>
            </a:r>
            <a:r>
              <a:rPr lang="en-US" dirty="0" smtClean="0"/>
              <a:t>b</a:t>
            </a:r>
            <a:r>
              <a:rPr lang="en-US" baseline="-25000" dirty="0" smtClean="0"/>
              <a:t>2       </a:t>
            </a:r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endParaRPr lang="en-US" baseline="-25000" dirty="0" smtClean="0"/>
          </a:p>
          <a:p>
            <a:pPr lvl="1"/>
            <a:r>
              <a:rPr lang="en-US" dirty="0" smtClean="0"/>
              <a:t>g</a:t>
            </a:r>
            <a:r>
              <a:rPr lang="en-US" baseline="-25000" dirty="0" smtClean="0"/>
              <a:t>3</a:t>
            </a:r>
            <a:r>
              <a:rPr lang="en-US" dirty="0" smtClean="0"/>
              <a:t>  </a:t>
            </a:r>
            <a:r>
              <a:rPr lang="en-US" dirty="0" smtClean="0"/>
              <a:t>= </a:t>
            </a:r>
            <a:r>
              <a:rPr lang="en-US" dirty="0" smtClean="0"/>
              <a:t>b</a:t>
            </a:r>
            <a:r>
              <a:rPr lang="en-US" baseline="-25000" dirty="0" smtClean="0"/>
              <a:t>3      </a:t>
            </a:r>
            <a:endParaRPr lang="en-US" baseline="-25000" dirty="0" smtClean="0"/>
          </a:p>
          <a:p>
            <a:pPr lvl="1"/>
            <a:endParaRPr lang="th-TH" dirty="0"/>
          </a:p>
        </p:txBody>
      </p:sp>
      <p:grpSp>
        <p:nvGrpSpPr>
          <p:cNvPr id="9" name="กลุ่ม 8"/>
          <p:cNvGrpSpPr/>
          <p:nvPr/>
        </p:nvGrpSpPr>
        <p:grpSpPr>
          <a:xfrm>
            <a:off x="2500298" y="5196662"/>
            <a:ext cx="214314" cy="214314"/>
            <a:chOff x="2412286" y="3866772"/>
            <a:chExt cx="214314" cy="214314"/>
          </a:xfrm>
        </p:grpSpPr>
        <p:sp>
          <p:nvSpPr>
            <p:cNvPr id="4" name="วงรี 3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" name="ตัวเชื่อมต่อตรง 5"/>
            <p:cNvCxnSpPr>
              <a:stCxn id="4" idx="0"/>
              <a:endCxn id="4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ตัวเชื่อมต่อตรง 7"/>
            <p:cNvCxnSpPr>
              <a:stCxn id="4" idx="2"/>
              <a:endCxn id="4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กลุ่ม 9"/>
          <p:cNvGrpSpPr/>
          <p:nvPr/>
        </p:nvGrpSpPr>
        <p:grpSpPr>
          <a:xfrm>
            <a:off x="2500298" y="4258824"/>
            <a:ext cx="214314" cy="214314"/>
            <a:chOff x="2412286" y="3866772"/>
            <a:chExt cx="214314" cy="214314"/>
          </a:xfrm>
        </p:grpSpPr>
        <p:sp>
          <p:nvSpPr>
            <p:cNvPr id="11" name="วงรี 10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2" name="ตัวเชื่อมต่อตรง 11"/>
            <p:cNvCxnSpPr>
              <a:stCxn id="11" idx="0"/>
              <a:endCxn id="11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ตัวเชื่อมต่อตรง 12"/>
            <p:cNvCxnSpPr>
              <a:stCxn id="11" idx="2"/>
              <a:endCxn id="11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กลุ่ม 13"/>
          <p:cNvGrpSpPr/>
          <p:nvPr/>
        </p:nvGrpSpPr>
        <p:grpSpPr>
          <a:xfrm>
            <a:off x="2500298" y="4724028"/>
            <a:ext cx="214314" cy="214314"/>
            <a:chOff x="2412286" y="3866772"/>
            <a:chExt cx="214314" cy="214314"/>
          </a:xfrm>
        </p:grpSpPr>
        <p:sp>
          <p:nvSpPr>
            <p:cNvPr id="15" name="วงรี 1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6" name="ตัวเชื่อมต่อตรง 15"/>
            <p:cNvCxnSpPr>
              <a:stCxn id="15" idx="0"/>
              <a:endCxn id="15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ตัวเชื่อมต่อตรง 16"/>
            <p:cNvCxnSpPr>
              <a:stCxn id="15" idx="2"/>
              <a:endCxn id="15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สี่เหลี่ยมผืนผ้า 17"/>
          <p:cNvSpPr/>
          <p:nvPr/>
        </p:nvSpPr>
        <p:spPr>
          <a:xfrm>
            <a:off x="4572000" y="4071942"/>
            <a:ext cx="3286148" cy="2428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= Exclusive-OR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0     0  = 0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0     1  = 1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     </a:t>
            </a:r>
            <a:r>
              <a:rPr lang="en-US" dirty="0" smtClean="0">
                <a:solidFill>
                  <a:schemeClr val="tx1"/>
                </a:solidFill>
              </a:rPr>
              <a:t>0  = 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     </a:t>
            </a:r>
            <a:r>
              <a:rPr lang="en-US" dirty="0" smtClean="0">
                <a:solidFill>
                  <a:schemeClr val="tx1"/>
                </a:solidFill>
              </a:rPr>
              <a:t>1  = </a:t>
            </a:r>
            <a:r>
              <a:rPr lang="en-US" dirty="0" smtClean="0">
                <a:solidFill>
                  <a:schemeClr val="tx1"/>
                </a:solidFill>
              </a:rPr>
              <a:t>0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/>
          </a:p>
        </p:txBody>
      </p:sp>
      <p:grpSp>
        <p:nvGrpSpPr>
          <p:cNvPr id="19" name="กลุ่ม 18"/>
          <p:cNvGrpSpPr/>
          <p:nvPr/>
        </p:nvGrpSpPr>
        <p:grpSpPr>
          <a:xfrm>
            <a:off x="4857752" y="4143380"/>
            <a:ext cx="214314" cy="214314"/>
            <a:chOff x="2412286" y="3866772"/>
            <a:chExt cx="214314" cy="214314"/>
          </a:xfrm>
        </p:grpSpPr>
        <p:sp>
          <p:nvSpPr>
            <p:cNvPr id="20" name="วงรี 19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1" name="ตัวเชื่อมต่อตรง 20"/>
            <p:cNvCxnSpPr>
              <a:stCxn id="20" idx="0"/>
              <a:endCxn id="20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ตัวเชื่อมต่อตรง 21"/>
            <p:cNvCxnSpPr>
              <a:stCxn id="20" idx="2"/>
              <a:endCxn id="20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3" name="กลุ่ม 22"/>
          <p:cNvGrpSpPr/>
          <p:nvPr/>
        </p:nvGrpSpPr>
        <p:grpSpPr>
          <a:xfrm>
            <a:off x="5715008" y="4537146"/>
            <a:ext cx="214314" cy="214314"/>
            <a:chOff x="2412286" y="3866772"/>
            <a:chExt cx="214314" cy="214314"/>
          </a:xfrm>
        </p:grpSpPr>
        <p:sp>
          <p:nvSpPr>
            <p:cNvPr id="24" name="วงรี 23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5" name="ตัวเชื่อมต่อตรง 24"/>
            <p:cNvCxnSpPr>
              <a:stCxn id="24" idx="0"/>
              <a:endCxn id="24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ตัวเชื่อมต่อตรง 25"/>
            <p:cNvCxnSpPr>
              <a:stCxn id="24" idx="2"/>
              <a:endCxn id="24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กลุ่ม 26"/>
          <p:cNvGrpSpPr/>
          <p:nvPr/>
        </p:nvGrpSpPr>
        <p:grpSpPr>
          <a:xfrm>
            <a:off x="5715008" y="4973204"/>
            <a:ext cx="214314" cy="214314"/>
            <a:chOff x="2412286" y="3866772"/>
            <a:chExt cx="214314" cy="214314"/>
          </a:xfrm>
        </p:grpSpPr>
        <p:sp>
          <p:nvSpPr>
            <p:cNvPr id="28" name="วงรี 27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9" name="ตัวเชื่อมต่อตรง 28"/>
            <p:cNvCxnSpPr>
              <a:stCxn id="28" idx="0"/>
              <a:endCxn id="28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ตัวเชื่อมต่อตรง 29"/>
            <p:cNvCxnSpPr>
              <a:stCxn id="28" idx="2"/>
              <a:endCxn id="28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กลุ่ม 30"/>
          <p:cNvGrpSpPr/>
          <p:nvPr/>
        </p:nvGrpSpPr>
        <p:grpSpPr>
          <a:xfrm>
            <a:off x="5731582" y="5403546"/>
            <a:ext cx="214314" cy="214314"/>
            <a:chOff x="2412286" y="3866772"/>
            <a:chExt cx="214314" cy="214314"/>
          </a:xfrm>
        </p:grpSpPr>
        <p:sp>
          <p:nvSpPr>
            <p:cNvPr id="32" name="วงรี 31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33" name="ตัวเชื่อมต่อตรง 32"/>
            <p:cNvCxnSpPr>
              <a:stCxn id="32" idx="0"/>
              <a:endCxn id="32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ตัวเชื่อมต่อตรง 33"/>
            <p:cNvCxnSpPr>
              <a:stCxn id="32" idx="2"/>
              <a:endCxn id="32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กลุ่ม 34"/>
          <p:cNvGrpSpPr/>
          <p:nvPr/>
        </p:nvGrpSpPr>
        <p:grpSpPr>
          <a:xfrm>
            <a:off x="5715008" y="5830460"/>
            <a:ext cx="214314" cy="214314"/>
            <a:chOff x="2412286" y="3866772"/>
            <a:chExt cx="214314" cy="214314"/>
          </a:xfrm>
        </p:grpSpPr>
        <p:sp>
          <p:nvSpPr>
            <p:cNvPr id="36" name="วงรี 35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37" name="ตัวเชื่อมต่อตรง 36"/>
            <p:cNvCxnSpPr>
              <a:stCxn id="36" idx="0"/>
              <a:endCxn id="36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ตัวเชื่อมต่อตรง 37"/>
            <p:cNvCxnSpPr>
              <a:stCxn id="36" idx="2"/>
              <a:endCxn id="36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Generating Gray Code: 2</a:t>
            </a:r>
            <a:r>
              <a:rPr lang="en-US" baseline="30000" dirty="0" smtClean="0"/>
              <a:t>nd</a:t>
            </a:r>
            <a:r>
              <a:rPr lang="en-US" dirty="0" smtClean="0"/>
              <a:t> method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00634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Example:  </a:t>
            </a:r>
            <a:r>
              <a:rPr lang="en-US" dirty="0" smtClean="0"/>
              <a:t>Convert a decimal number 60</a:t>
            </a:r>
            <a:r>
              <a:rPr lang="en-US" baseline="-25000" dirty="0" smtClean="0"/>
              <a:t>10</a:t>
            </a:r>
            <a:r>
              <a:rPr lang="en-US" dirty="0" smtClean="0"/>
              <a:t> to Gray code.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N &gt;= </a:t>
            </a:r>
            <a:r>
              <a:rPr lang="en-US" dirty="0" smtClean="0"/>
              <a:t>log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60   approx. N = 6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We need </a:t>
            </a:r>
            <a:r>
              <a:rPr lang="en-US" b="1" dirty="0" smtClean="0">
                <a:solidFill>
                  <a:srgbClr val="C00000"/>
                </a:solidFill>
              </a:rPr>
              <a:t>6-bit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Gray code ( g</a:t>
            </a:r>
            <a:r>
              <a:rPr lang="en-US" baseline="-25000" dirty="0" smtClean="0"/>
              <a:t>5</a:t>
            </a:r>
            <a:r>
              <a:rPr lang="en-US" dirty="0" smtClean="0"/>
              <a:t> g</a:t>
            </a:r>
            <a:r>
              <a:rPr lang="en-US" baseline="-25000" dirty="0" smtClean="0"/>
              <a:t>4</a:t>
            </a:r>
            <a:r>
              <a:rPr lang="en-US" dirty="0" smtClean="0"/>
              <a:t> g</a:t>
            </a:r>
            <a:r>
              <a:rPr lang="en-US" baseline="-25000" dirty="0" smtClean="0"/>
              <a:t>3 </a:t>
            </a:r>
            <a:r>
              <a:rPr lang="en-US" dirty="0" smtClean="0"/>
              <a:t>g</a:t>
            </a:r>
            <a:r>
              <a:rPr lang="en-US" baseline="-25000" dirty="0" smtClean="0"/>
              <a:t>2</a:t>
            </a:r>
            <a:r>
              <a:rPr lang="en-US" dirty="0" smtClean="0"/>
              <a:t> g</a:t>
            </a:r>
            <a:r>
              <a:rPr lang="en-US" baseline="-25000" dirty="0" smtClean="0"/>
              <a:t>1 </a:t>
            </a:r>
            <a:r>
              <a:rPr lang="en-US" dirty="0" smtClean="0"/>
              <a:t>g</a:t>
            </a:r>
            <a:r>
              <a:rPr lang="en-US" baseline="-25000" dirty="0" smtClean="0"/>
              <a:t>0 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Binary equivalent of 60</a:t>
            </a:r>
            <a:r>
              <a:rPr lang="en-US" baseline="-25000" dirty="0" smtClean="0">
                <a:solidFill>
                  <a:srgbClr val="0070C0"/>
                </a:solidFill>
              </a:rPr>
              <a:t>10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  <a:sym typeface="Wingdings" pitchFamily="2" charset="2"/>
              </a:rPr>
              <a:t> 111100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	</a:t>
            </a:r>
            <a:r>
              <a:rPr lang="en-US" dirty="0" smtClean="0"/>
              <a:t>g</a:t>
            </a:r>
            <a:r>
              <a:rPr lang="en-US" baseline="-25000" dirty="0" smtClean="0"/>
              <a:t>0 </a:t>
            </a:r>
            <a:r>
              <a:rPr lang="en-US" dirty="0" smtClean="0"/>
              <a:t>=</a:t>
            </a:r>
            <a:r>
              <a:rPr lang="en-US" dirty="0" smtClean="0"/>
              <a:t> b</a:t>
            </a:r>
            <a:r>
              <a:rPr lang="en-US" baseline="-25000" dirty="0" smtClean="0"/>
              <a:t>0       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aseline="-25000" dirty="0" smtClean="0"/>
              <a:t> </a:t>
            </a:r>
            <a:r>
              <a:rPr lang="en-US" dirty="0" smtClean="0"/>
              <a:t>=  0    0 = 0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</a:t>
            </a:r>
            <a:r>
              <a:rPr lang="en-US" dirty="0" smtClean="0"/>
              <a:t>g</a:t>
            </a:r>
            <a:r>
              <a:rPr lang="en-US" baseline="-25000" dirty="0" smtClean="0"/>
              <a:t>1 </a:t>
            </a:r>
            <a:r>
              <a:rPr lang="en-US" dirty="0" smtClean="0"/>
              <a:t>= 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baseline="-25000" dirty="0" smtClean="0"/>
              <a:t>       </a:t>
            </a:r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aseline="-25000" dirty="0" smtClean="0"/>
              <a:t> </a:t>
            </a:r>
            <a:r>
              <a:rPr lang="en-US" dirty="0" smtClean="0"/>
              <a:t>=  0    </a:t>
            </a:r>
            <a:r>
              <a:rPr lang="en-US" dirty="0" smtClean="0"/>
              <a:t>1 </a:t>
            </a:r>
            <a:r>
              <a:rPr lang="en-US" dirty="0" smtClean="0"/>
              <a:t>= 1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		</a:t>
            </a:r>
            <a:r>
              <a:rPr lang="en-US" dirty="0" smtClean="0"/>
              <a:t>g</a:t>
            </a:r>
            <a:r>
              <a:rPr lang="en-US" baseline="-25000" dirty="0" smtClean="0"/>
              <a:t>2 </a:t>
            </a:r>
            <a:r>
              <a:rPr lang="en-US" dirty="0" smtClean="0"/>
              <a:t>= </a:t>
            </a:r>
            <a:r>
              <a:rPr lang="en-US" dirty="0" smtClean="0"/>
              <a:t>b</a:t>
            </a:r>
            <a:r>
              <a:rPr lang="en-US" baseline="-25000" dirty="0" smtClean="0"/>
              <a:t>2       </a:t>
            </a:r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aseline="-25000" dirty="0" smtClean="0"/>
              <a:t> </a:t>
            </a:r>
            <a:r>
              <a:rPr lang="en-US" dirty="0" smtClean="0"/>
              <a:t>=  </a:t>
            </a:r>
            <a:r>
              <a:rPr lang="en-US" dirty="0" smtClean="0"/>
              <a:t>1    1 </a:t>
            </a:r>
            <a:r>
              <a:rPr lang="en-US" dirty="0" smtClean="0"/>
              <a:t>= </a:t>
            </a:r>
            <a:r>
              <a:rPr lang="en-US" dirty="0" smtClean="0"/>
              <a:t>0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		</a:t>
            </a:r>
            <a:r>
              <a:rPr lang="en-US" dirty="0" smtClean="0"/>
              <a:t>g</a:t>
            </a:r>
            <a:r>
              <a:rPr lang="en-US" baseline="-25000" dirty="0" smtClean="0"/>
              <a:t>3 </a:t>
            </a:r>
            <a:r>
              <a:rPr lang="en-US" dirty="0" smtClean="0"/>
              <a:t>= </a:t>
            </a:r>
            <a:r>
              <a:rPr lang="en-US" dirty="0" smtClean="0"/>
              <a:t>b</a:t>
            </a:r>
            <a:r>
              <a:rPr lang="en-US" baseline="-25000" dirty="0" smtClean="0"/>
              <a:t>3       </a:t>
            </a:r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aseline="-25000" dirty="0" smtClean="0"/>
              <a:t> </a:t>
            </a:r>
            <a:r>
              <a:rPr lang="en-US" dirty="0" smtClean="0"/>
              <a:t>=  </a:t>
            </a:r>
            <a:r>
              <a:rPr lang="en-US" dirty="0" smtClean="0"/>
              <a:t>1    1 </a:t>
            </a:r>
            <a:r>
              <a:rPr lang="en-US" dirty="0" smtClean="0"/>
              <a:t>= </a:t>
            </a:r>
            <a:r>
              <a:rPr lang="en-US" dirty="0" smtClean="0"/>
              <a:t>0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		</a:t>
            </a:r>
            <a:r>
              <a:rPr lang="en-US" dirty="0" smtClean="0"/>
              <a:t>g</a:t>
            </a:r>
            <a:r>
              <a:rPr lang="en-US" baseline="-25000" dirty="0" smtClean="0"/>
              <a:t>4 </a:t>
            </a:r>
            <a:r>
              <a:rPr lang="en-US" dirty="0" smtClean="0"/>
              <a:t>= </a:t>
            </a:r>
            <a:r>
              <a:rPr lang="en-US" dirty="0" smtClean="0"/>
              <a:t>b</a:t>
            </a:r>
            <a:r>
              <a:rPr lang="en-US" baseline="-25000" dirty="0" smtClean="0"/>
              <a:t>4       </a:t>
            </a:r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aseline="-25000" dirty="0" smtClean="0"/>
              <a:t> </a:t>
            </a:r>
            <a:r>
              <a:rPr lang="en-US" dirty="0" smtClean="0"/>
              <a:t>=  </a:t>
            </a:r>
            <a:r>
              <a:rPr lang="en-US" dirty="0" smtClean="0"/>
              <a:t>1    1 </a:t>
            </a:r>
            <a:r>
              <a:rPr lang="en-US" dirty="0" smtClean="0"/>
              <a:t>= </a:t>
            </a:r>
            <a:r>
              <a:rPr lang="en-US" dirty="0" smtClean="0"/>
              <a:t>0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		</a:t>
            </a:r>
            <a:r>
              <a:rPr lang="en-US" dirty="0" smtClean="0"/>
              <a:t>g</a:t>
            </a:r>
            <a:r>
              <a:rPr lang="en-US" baseline="-25000" dirty="0" smtClean="0"/>
              <a:t>5 </a:t>
            </a:r>
            <a:r>
              <a:rPr lang="en-US" dirty="0" smtClean="0"/>
              <a:t>= </a:t>
            </a:r>
            <a:r>
              <a:rPr lang="en-US" dirty="0" smtClean="0"/>
              <a:t>b</a:t>
            </a:r>
            <a:r>
              <a:rPr lang="en-US" baseline="-25000" dirty="0" smtClean="0"/>
              <a:t>5  </a:t>
            </a:r>
            <a:r>
              <a:rPr lang="en-US" dirty="0" smtClean="0"/>
              <a:t>= 1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Ans</a:t>
            </a:r>
            <a:r>
              <a:rPr lang="en-US" b="1" dirty="0" smtClean="0">
                <a:solidFill>
                  <a:srgbClr val="FF0000"/>
                </a:solidFill>
              </a:rPr>
              <a:t> :  </a:t>
            </a:r>
            <a:r>
              <a:rPr lang="en-US" dirty="0" smtClean="0"/>
              <a:t>Grey code of 60</a:t>
            </a:r>
            <a:r>
              <a:rPr lang="en-US" baseline="-25000" dirty="0" smtClean="0"/>
              <a:t>10  </a:t>
            </a:r>
            <a:r>
              <a:rPr lang="en-US" dirty="0" smtClean="0"/>
              <a:t>is  </a:t>
            </a:r>
            <a:r>
              <a:rPr lang="en-US" dirty="0" smtClean="0">
                <a:solidFill>
                  <a:srgbClr val="002060"/>
                </a:solidFill>
              </a:rPr>
              <a:t>100010</a:t>
            </a:r>
            <a:endParaRPr lang="th-TH" dirty="0">
              <a:solidFill>
                <a:srgbClr val="002060"/>
              </a:solidFill>
            </a:endParaRPr>
          </a:p>
        </p:txBody>
      </p:sp>
      <p:grpSp>
        <p:nvGrpSpPr>
          <p:cNvPr id="4" name="กลุ่ม 3"/>
          <p:cNvGrpSpPr/>
          <p:nvPr/>
        </p:nvGrpSpPr>
        <p:grpSpPr>
          <a:xfrm>
            <a:off x="2606598" y="3240404"/>
            <a:ext cx="214314" cy="214314"/>
            <a:chOff x="2412286" y="3866772"/>
            <a:chExt cx="214314" cy="214314"/>
          </a:xfrm>
        </p:grpSpPr>
        <p:sp>
          <p:nvSpPr>
            <p:cNvPr id="5" name="วงรี 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6" name="ตัวเชื่อมต่อตรง 5"/>
            <p:cNvCxnSpPr>
              <a:stCxn id="5" idx="0"/>
              <a:endCxn id="5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ตัวเชื่อมต่อตรง 6"/>
            <p:cNvCxnSpPr>
              <a:stCxn id="5" idx="2"/>
              <a:endCxn id="5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กลุ่ม 7"/>
          <p:cNvGrpSpPr/>
          <p:nvPr/>
        </p:nvGrpSpPr>
        <p:grpSpPr>
          <a:xfrm>
            <a:off x="4023926" y="3223830"/>
            <a:ext cx="214314" cy="214314"/>
            <a:chOff x="2412286" y="3866772"/>
            <a:chExt cx="214314" cy="214314"/>
          </a:xfrm>
        </p:grpSpPr>
        <p:sp>
          <p:nvSpPr>
            <p:cNvPr id="9" name="วงรี 8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0" name="ตัวเชื่อมต่อตรง 9"/>
            <p:cNvCxnSpPr>
              <a:stCxn id="9" idx="0"/>
              <a:endCxn id="9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ตัวเชื่อมต่อตรง 10"/>
            <p:cNvCxnSpPr>
              <a:stCxn id="9" idx="2"/>
              <a:endCxn id="9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กลุ่ม 11"/>
          <p:cNvGrpSpPr/>
          <p:nvPr/>
        </p:nvGrpSpPr>
        <p:grpSpPr>
          <a:xfrm>
            <a:off x="2606598" y="3643314"/>
            <a:ext cx="214314" cy="214314"/>
            <a:chOff x="2412286" y="3866772"/>
            <a:chExt cx="214314" cy="214314"/>
          </a:xfrm>
        </p:grpSpPr>
        <p:sp>
          <p:nvSpPr>
            <p:cNvPr id="13" name="วงรี 12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4" name="ตัวเชื่อมต่อตรง 13"/>
            <p:cNvCxnSpPr>
              <a:stCxn id="13" idx="0"/>
              <a:endCxn id="13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ตัวเชื่อมต่อตรง 14"/>
            <p:cNvCxnSpPr>
              <a:stCxn id="13" idx="2"/>
              <a:endCxn id="13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กลุ่ม 15"/>
          <p:cNvGrpSpPr/>
          <p:nvPr/>
        </p:nvGrpSpPr>
        <p:grpSpPr>
          <a:xfrm>
            <a:off x="4023926" y="3626740"/>
            <a:ext cx="214314" cy="214314"/>
            <a:chOff x="2412286" y="3866772"/>
            <a:chExt cx="214314" cy="214314"/>
          </a:xfrm>
        </p:grpSpPr>
        <p:sp>
          <p:nvSpPr>
            <p:cNvPr id="17" name="วงรี 16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18" name="ตัวเชื่อมต่อตรง 17"/>
            <p:cNvCxnSpPr>
              <a:stCxn id="17" idx="0"/>
              <a:endCxn id="17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ตัวเชื่อมต่อตรง 18"/>
            <p:cNvCxnSpPr>
              <a:stCxn id="17" idx="2"/>
              <a:endCxn id="17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กลุ่ม 19"/>
          <p:cNvGrpSpPr/>
          <p:nvPr/>
        </p:nvGrpSpPr>
        <p:grpSpPr>
          <a:xfrm>
            <a:off x="2608312" y="4037080"/>
            <a:ext cx="214314" cy="214314"/>
            <a:chOff x="2412286" y="3866772"/>
            <a:chExt cx="214314" cy="214314"/>
          </a:xfrm>
        </p:grpSpPr>
        <p:sp>
          <p:nvSpPr>
            <p:cNvPr id="21" name="วงรี 20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2" name="ตัวเชื่อมต่อตรง 21"/>
            <p:cNvCxnSpPr>
              <a:stCxn id="21" idx="0"/>
              <a:endCxn id="21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ตัวเชื่อมต่อตรง 22"/>
            <p:cNvCxnSpPr>
              <a:stCxn id="21" idx="2"/>
              <a:endCxn id="21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4" name="กลุ่ม 23"/>
          <p:cNvGrpSpPr/>
          <p:nvPr/>
        </p:nvGrpSpPr>
        <p:grpSpPr>
          <a:xfrm>
            <a:off x="4025640" y="4020506"/>
            <a:ext cx="214314" cy="214314"/>
            <a:chOff x="2412286" y="3866772"/>
            <a:chExt cx="214314" cy="214314"/>
          </a:xfrm>
        </p:grpSpPr>
        <p:sp>
          <p:nvSpPr>
            <p:cNvPr id="25" name="วงรี 24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6" name="ตัวเชื่อมต่อตรง 25"/>
            <p:cNvCxnSpPr>
              <a:stCxn id="25" idx="0"/>
              <a:endCxn id="25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ตัวเชื่อมต่อตรง 26"/>
            <p:cNvCxnSpPr>
              <a:stCxn id="25" idx="2"/>
              <a:endCxn id="25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กลุ่ม 27"/>
          <p:cNvGrpSpPr/>
          <p:nvPr/>
        </p:nvGrpSpPr>
        <p:grpSpPr>
          <a:xfrm>
            <a:off x="2608312" y="4419988"/>
            <a:ext cx="214314" cy="214314"/>
            <a:chOff x="2412286" y="3866772"/>
            <a:chExt cx="214314" cy="214314"/>
          </a:xfrm>
        </p:grpSpPr>
        <p:sp>
          <p:nvSpPr>
            <p:cNvPr id="29" name="วงรี 28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30" name="ตัวเชื่อมต่อตรง 29"/>
            <p:cNvCxnSpPr>
              <a:stCxn id="29" idx="0"/>
              <a:endCxn id="29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ตัวเชื่อมต่อตรง 30"/>
            <p:cNvCxnSpPr>
              <a:stCxn id="29" idx="2"/>
              <a:endCxn id="29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กลุ่ม 31"/>
          <p:cNvGrpSpPr/>
          <p:nvPr/>
        </p:nvGrpSpPr>
        <p:grpSpPr>
          <a:xfrm>
            <a:off x="4025640" y="4403414"/>
            <a:ext cx="214314" cy="214314"/>
            <a:chOff x="2412286" y="3866772"/>
            <a:chExt cx="214314" cy="214314"/>
          </a:xfrm>
        </p:grpSpPr>
        <p:sp>
          <p:nvSpPr>
            <p:cNvPr id="33" name="วงรี 32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34" name="ตัวเชื่อมต่อตรง 33"/>
            <p:cNvCxnSpPr>
              <a:stCxn id="33" idx="0"/>
              <a:endCxn id="33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ตัวเชื่อมต่อตรง 34"/>
            <p:cNvCxnSpPr>
              <a:stCxn id="33" idx="2"/>
              <a:endCxn id="33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6" name="กลุ่ม 35"/>
          <p:cNvGrpSpPr/>
          <p:nvPr/>
        </p:nvGrpSpPr>
        <p:grpSpPr>
          <a:xfrm>
            <a:off x="2599168" y="4839472"/>
            <a:ext cx="214314" cy="214314"/>
            <a:chOff x="2412286" y="3866772"/>
            <a:chExt cx="214314" cy="214314"/>
          </a:xfrm>
        </p:grpSpPr>
        <p:sp>
          <p:nvSpPr>
            <p:cNvPr id="37" name="วงรี 36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38" name="ตัวเชื่อมต่อตรง 37"/>
            <p:cNvCxnSpPr>
              <a:stCxn id="37" idx="0"/>
              <a:endCxn id="37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ตัวเชื่อมต่อตรง 38"/>
            <p:cNvCxnSpPr>
              <a:stCxn id="37" idx="2"/>
              <a:endCxn id="37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กลุ่ม 39"/>
          <p:cNvGrpSpPr/>
          <p:nvPr/>
        </p:nvGrpSpPr>
        <p:grpSpPr>
          <a:xfrm>
            <a:off x="4016496" y="4822898"/>
            <a:ext cx="214314" cy="214314"/>
            <a:chOff x="2412286" y="3866772"/>
            <a:chExt cx="214314" cy="214314"/>
          </a:xfrm>
        </p:grpSpPr>
        <p:sp>
          <p:nvSpPr>
            <p:cNvPr id="41" name="วงรี 40"/>
            <p:cNvSpPr/>
            <p:nvPr/>
          </p:nvSpPr>
          <p:spPr>
            <a:xfrm>
              <a:off x="2412286" y="3866772"/>
              <a:ext cx="214314" cy="21431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42" name="ตัวเชื่อมต่อตรง 41"/>
            <p:cNvCxnSpPr>
              <a:stCxn id="41" idx="0"/>
              <a:endCxn id="41" idx="4"/>
            </p:cNvCxnSpPr>
            <p:nvPr/>
          </p:nvCxnSpPr>
          <p:spPr>
            <a:xfrm rot="162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ตัวเชื่อมต่อตรง 42"/>
            <p:cNvCxnSpPr>
              <a:stCxn id="41" idx="2"/>
              <a:endCxn id="41" idx="6"/>
            </p:cNvCxnSpPr>
            <p:nvPr/>
          </p:nvCxnSpPr>
          <p:spPr>
            <a:xfrm rot="10800000" flipH="1">
              <a:off x="2412286" y="397392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Gray Code to Binary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Example : </a:t>
            </a:r>
            <a:r>
              <a:rPr lang="en-US" dirty="0" smtClean="0"/>
              <a:t>Convert Gray code100010 to Binary number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Gray code     1     0     0     0     1     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Binary           1      1     1     1     0     0</a:t>
            </a:r>
            <a:endParaRPr lang="th-TH" dirty="0"/>
          </a:p>
        </p:txBody>
      </p:sp>
      <p:cxnSp>
        <p:nvCxnSpPr>
          <p:cNvPr id="5" name="ลูกศรเชื่อมต่อแบบตรง 4"/>
          <p:cNvCxnSpPr/>
          <p:nvPr/>
        </p:nvCxnSpPr>
        <p:spPr>
          <a:xfrm rot="5400000">
            <a:off x="2916004" y="3897062"/>
            <a:ext cx="598142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18" name="กลุ่ม 17"/>
          <p:cNvGrpSpPr/>
          <p:nvPr/>
        </p:nvGrpSpPr>
        <p:grpSpPr>
          <a:xfrm>
            <a:off x="3357554" y="3571876"/>
            <a:ext cx="428628" cy="571504"/>
            <a:chOff x="3357554" y="3571876"/>
            <a:chExt cx="428628" cy="571504"/>
          </a:xfrm>
        </p:grpSpPr>
        <p:cxnSp>
          <p:nvCxnSpPr>
            <p:cNvPr id="17" name="ลูกศรเชื่อมต่อแบบตรง 16"/>
            <p:cNvCxnSpPr/>
            <p:nvPr/>
          </p:nvCxnSpPr>
          <p:spPr>
            <a:xfrm rot="5400000" flipH="1" flipV="1">
              <a:off x="3286116" y="3643314"/>
              <a:ext cx="571504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วงรี 7"/>
            <p:cNvSpPr/>
            <p:nvPr/>
          </p:nvSpPr>
          <p:spPr>
            <a:xfrm>
              <a:off x="3502144" y="3714752"/>
              <a:ext cx="214314" cy="2143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9" name="ตัวเชื่อมต่อตรง 8"/>
            <p:cNvCxnSpPr>
              <a:stCxn id="8" idx="0"/>
              <a:endCxn id="8" idx="4"/>
            </p:cNvCxnSpPr>
            <p:nvPr/>
          </p:nvCxnSpPr>
          <p:spPr>
            <a:xfrm rot="16200000" flipH="1">
              <a:off x="3502144" y="382190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ตัวเชื่อมต่อตรง 9"/>
            <p:cNvCxnSpPr>
              <a:stCxn id="8" idx="2"/>
              <a:endCxn id="8" idx="6"/>
            </p:cNvCxnSpPr>
            <p:nvPr/>
          </p:nvCxnSpPr>
          <p:spPr>
            <a:xfrm rot="10800000" flipH="1">
              <a:off x="3502144" y="382190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4" name="ลูกศรเชื่อมต่อแบบตรง 23"/>
          <p:cNvCxnSpPr/>
          <p:nvPr/>
        </p:nvCxnSpPr>
        <p:spPr>
          <a:xfrm rot="5400000">
            <a:off x="3639528" y="3897062"/>
            <a:ext cx="598142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5" name="กลุ่ม 24"/>
          <p:cNvGrpSpPr/>
          <p:nvPr/>
        </p:nvGrpSpPr>
        <p:grpSpPr>
          <a:xfrm>
            <a:off x="4081078" y="3571876"/>
            <a:ext cx="428628" cy="571504"/>
            <a:chOff x="3357554" y="3571876"/>
            <a:chExt cx="428628" cy="571504"/>
          </a:xfrm>
        </p:grpSpPr>
        <p:cxnSp>
          <p:nvCxnSpPr>
            <p:cNvPr id="26" name="ลูกศรเชื่อมต่อแบบตรง 25"/>
            <p:cNvCxnSpPr/>
            <p:nvPr/>
          </p:nvCxnSpPr>
          <p:spPr>
            <a:xfrm rot="5400000" flipH="1" flipV="1">
              <a:off x="3286116" y="3643314"/>
              <a:ext cx="571504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วงรี 26"/>
            <p:cNvSpPr/>
            <p:nvPr/>
          </p:nvSpPr>
          <p:spPr>
            <a:xfrm>
              <a:off x="3502144" y="3714752"/>
              <a:ext cx="214314" cy="2143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28" name="ตัวเชื่อมต่อตรง 27"/>
            <p:cNvCxnSpPr>
              <a:stCxn id="27" idx="0"/>
              <a:endCxn id="27" idx="4"/>
            </p:cNvCxnSpPr>
            <p:nvPr/>
          </p:nvCxnSpPr>
          <p:spPr>
            <a:xfrm rot="16200000" flipH="1">
              <a:off x="3502144" y="382190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ตัวเชื่อมต่อตรง 28"/>
            <p:cNvCxnSpPr>
              <a:stCxn id="27" idx="2"/>
              <a:endCxn id="27" idx="6"/>
            </p:cNvCxnSpPr>
            <p:nvPr/>
          </p:nvCxnSpPr>
          <p:spPr>
            <a:xfrm rot="10800000" flipH="1">
              <a:off x="3502144" y="382190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0" name="ลูกศรเชื่อมต่อแบบตรง 29"/>
          <p:cNvCxnSpPr/>
          <p:nvPr/>
        </p:nvCxnSpPr>
        <p:spPr>
          <a:xfrm rot="5400000">
            <a:off x="4353908" y="3897062"/>
            <a:ext cx="598142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1" name="กลุ่ม 30"/>
          <p:cNvGrpSpPr/>
          <p:nvPr/>
        </p:nvGrpSpPr>
        <p:grpSpPr>
          <a:xfrm>
            <a:off x="4795458" y="3571876"/>
            <a:ext cx="428628" cy="571504"/>
            <a:chOff x="3357554" y="3571876"/>
            <a:chExt cx="428628" cy="571504"/>
          </a:xfrm>
        </p:grpSpPr>
        <p:cxnSp>
          <p:nvCxnSpPr>
            <p:cNvPr id="32" name="ลูกศรเชื่อมต่อแบบตรง 31"/>
            <p:cNvCxnSpPr/>
            <p:nvPr/>
          </p:nvCxnSpPr>
          <p:spPr>
            <a:xfrm rot="5400000" flipH="1" flipV="1">
              <a:off x="3286116" y="3643314"/>
              <a:ext cx="571504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วงรี 32"/>
            <p:cNvSpPr/>
            <p:nvPr/>
          </p:nvSpPr>
          <p:spPr>
            <a:xfrm>
              <a:off x="3502144" y="3714752"/>
              <a:ext cx="214314" cy="2143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34" name="ตัวเชื่อมต่อตรง 33"/>
            <p:cNvCxnSpPr>
              <a:stCxn id="33" idx="0"/>
              <a:endCxn id="33" idx="4"/>
            </p:cNvCxnSpPr>
            <p:nvPr/>
          </p:nvCxnSpPr>
          <p:spPr>
            <a:xfrm rot="16200000" flipH="1">
              <a:off x="3502144" y="382190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ตัวเชื่อมต่อตรง 34"/>
            <p:cNvCxnSpPr>
              <a:stCxn id="33" idx="2"/>
              <a:endCxn id="33" idx="6"/>
            </p:cNvCxnSpPr>
            <p:nvPr/>
          </p:nvCxnSpPr>
          <p:spPr>
            <a:xfrm rot="10800000" flipH="1">
              <a:off x="3502144" y="382190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6" name="ลูกศรเชื่อมต่อแบบตรง 35"/>
          <p:cNvCxnSpPr/>
          <p:nvPr/>
        </p:nvCxnSpPr>
        <p:spPr>
          <a:xfrm rot="5400000">
            <a:off x="5075718" y="3897062"/>
            <a:ext cx="598142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7" name="กลุ่ม 36"/>
          <p:cNvGrpSpPr/>
          <p:nvPr/>
        </p:nvGrpSpPr>
        <p:grpSpPr>
          <a:xfrm>
            <a:off x="5517268" y="3571876"/>
            <a:ext cx="428628" cy="571504"/>
            <a:chOff x="3357554" y="3571876"/>
            <a:chExt cx="428628" cy="571504"/>
          </a:xfrm>
        </p:grpSpPr>
        <p:cxnSp>
          <p:nvCxnSpPr>
            <p:cNvPr id="38" name="ลูกศรเชื่อมต่อแบบตรง 37"/>
            <p:cNvCxnSpPr/>
            <p:nvPr/>
          </p:nvCxnSpPr>
          <p:spPr>
            <a:xfrm rot="5400000" flipH="1" flipV="1">
              <a:off x="3286116" y="3643314"/>
              <a:ext cx="571504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9" name="วงรี 38"/>
            <p:cNvSpPr/>
            <p:nvPr/>
          </p:nvSpPr>
          <p:spPr>
            <a:xfrm>
              <a:off x="3502144" y="3714752"/>
              <a:ext cx="214314" cy="2143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40" name="ตัวเชื่อมต่อตรง 39"/>
            <p:cNvCxnSpPr>
              <a:stCxn id="39" idx="0"/>
              <a:endCxn id="39" idx="4"/>
            </p:cNvCxnSpPr>
            <p:nvPr/>
          </p:nvCxnSpPr>
          <p:spPr>
            <a:xfrm rot="16200000" flipH="1">
              <a:off x="3502144" y="382190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ตัวเชื่อมต่อตรง 40"/>
            <p:cNvCxnSpPr>
              <a:stCxn id="39" idx="2"/>
              <a:endCxn id="39" idx="6"/>
            </p:cNvCxnSpPr>
            <p:nvPr/>
          </p:nvCxnSpPr>
          <p:spPr>
            <a:xfrm rot="10800000" flipH="1">
              <a:off x="3502144" y="382190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2" name="ลูกศรเชื่อมต่อแบบตรง 41"/>
          <p:cNvCxnSpPr/>
          <p:nvPr/>
        </p:nvCxnSpPr>
        <p:spPr>
          <a:xfrm rot="5400000">
            <a:off x="5773524" y="3897062"/>
            <a:ext cx="598142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3" name="กลุ่ม 42"/>
          <p:cNvGrpSpPr/>
          <p:nvPr/>
        </p:nvGrpSpPr>
        <p:grpSpPr>
          <a:xfrm>
            <a:off x="6215074" y="3571876"/>
            <a:ext cx="428628" cy="571504"/>
            <a:chOff x="3357554" y="3571876"/>
            <a:chExt cx="428628" cy="571504"/>
          </a:xfrm>
        </p:grpSpPr>
        <p:cxnSp>
          <p:nvCxnSpPr>
            <p:cNvPr id="44" name="ลูกศรเชื่อมต่อแบบตรง 43"/>
            <p:cNvCxnSpPr/>
            <p:nvPr/>
          </p:nvCxnSpPr>
          <p:spPr>
            <a:xfrm rot="5400000" flipH="1" flipV="1">
              <a:off x="3286116" y="3643314"/>
              <a:ext cx="571504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วงรี 44"/>
            <p:cNvSpPr/>
            <p:nvPr/>
          </p:nvSpPr>
          <p:spPr>
            <a:xfrm>
              <a:off x="3502144" y="3714752"/>
              <a:ext cx="214314" cy="21431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cxnSp>
          <p:nvCxnSpPr>
            <p:cNvPr id="46" name="ตัวเชื่อมต่อตรง 45"/>
            <p:cNvCxnSpPr>
              <a:stCxn id="45" idx="0"/>
              <a:endCxn id="45" idx="4"/>
            </p:cNvCxnSpPr>
            <p:nvPr/>
          </p:nvCxnSpPr>
          <p:spPr>
            <a:xfrm rot="16200000" flipH="1">
              <a:off x="3502144" y="382190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ตัวเชื่อมต่อตรง 46"/>
            <p:cNvCxnSpPr>
              <a:stCxn id="45" idx="2"/>
              <a:endCxn id="45" idx="6"/>
            </p:cNvCxnSpPr>
            <p:nvPr/>
          </p:nvCxnSpPr>
          <p:spPr>
            <a:xfrm rot="10800000" flipH="1">
              <a:off x="3502144" y="3821909"/>
              <a:ext cx="2143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8" name="ลูกศรเชื่อมต่อแบบตรง 47"/>
          <p:cNvCxnSpPr/>
          <p:nvPr/>
        </p:nvCxnSpPr>
        <p:spPr>
          <a:xfrm rot="5400000">
            <a:off x="6487110" y="3870550"/>
            <a:ext cx="598142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How many minimum bit do we need for Gray code in order to express 128 decimal values ?</a:t>
            </a:r>
          </a:p>
          <a:p>
            <a:r>
              <a:rPr lang="en-US" dirty="0" smtClean="0"/>
              <a:t> Find Gray codes for the following decimal numbers:</a:t>
            </a:r>
          </a:p>
          <a:p>
            <a:pPr lvl="1"/>
            <a:r>
              <a:rPr lang="en-US" dirty="0" smtClean="0"/>
              <a:t>4</a:t>
            </a:r>
          </a:p>
          <a:p>
            <a:pPr lvl="1"/>
            <a:r>
              <a:rPr lang="en-US" dirty="0" smtClean="0"/>
              <a:t>20</a:t>
            </a:r>
          </a:p>
          <a:p>
            <a:pPr lvl="1"/>
            <a:r>
              <a:rPr lang="en-US" dirty="0" smtClean="0"/>
              <a:t>65</a:t>
            </a:r>
          </a:p>
          <a:p>
            <a:pPr lvl="1"/>
            <a:r>
              <a:rPr lang="en-US" dirty="0" smtClean="0"/>
              <a:t>90</a:t>
            </a:r>
          </a:p>
          <a:p>
            <a:pPr lvl="1"/>
            <a:r>
              <a:rPr lang="en-US" dirty="0" smtClean="0"/>
              <a:t>120</a:t>
            </a:r>
          </a:p>
          <a:p>
            <a:r>
              <a:rPr lang="en-US" dirty="0" smtClean="0"/>
              <a:t>Convert these gray codes to binary number</a:t>
            </a:r>
          </a:p>
          <a:p>
            <a:pPr lvl="1"/>
            <a:r>
              <a:rPr lang="en-US" dirty="0" smtClean="0"/>
              <a:t>001</a:t>
            </a:r>
          </a:p>
          <a:p>
            <a:pPr lvl="1"/>
            <a:r>
              <a:rPr lang="en-US" dirty="0" smtClean="0"/>
              <a:t>11100</a:t>
            </a:r>
          </a:p>
          <a:p>
            <a:pPr lvl="1"/>
            <a:r>
              <a:rPr lang="en-US" dirty="0" smtClean="0"/>
              <a:t>10100</a:t>
            </a:r>
          </a:p>
          <a:p>
            <a:pPr lvl="1"/>
            <a:r>
              <a:rPr lang="en-US" dirty="0" smtClean="0"/>
              <a:t>10101</a:t>
            </a:r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	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applications of computers require the processing of data which contains numbers, letters, and other symbols. </a:t>
            </a:r>
          </a:p>
          <a:p>
            <a:r>
              <a:rPr lang="en-US" dirty="0" smtClean="0"/>
              <a:t>The common alphanumeric code is ASCII code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(American Standard Code for Information Interchange).</a:t>
            </a:r>
          </a:p>
          <a:p>
            <a:r>
              <a:rPr lang="en-US" dirty="0" smtClean="0"/>
              <a:t>ASCII is 7-bit code</a:t>
            </a: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 standard</a:t>
            </a:r>
            <a:endParaRPr lang="th-TH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33540"/>
            <a:ext cx="8143932" cy="4967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 extension (8-bit)</a:t>
            </a:r>
            <a:endParaRPr lang="th-TH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970" y="1524001"/>
            <a:ext cx="8176872" cy="5048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ASCII code for “Hi”.</a:t>
            </a:r>
          </a:p>
          <a:p>
            <a:pPr lvl="1"/>
            <a:r>
              <a:rPr lang="en-US" dirty="0" smtClean="0"/>
              <a:t>H </a:t>
            </a:r>
            <a:r>
              <a:rPr lang="en-US" dirty="0" smtClean="0">
                <a:sym typeface="Wingdings" pitchFamily="2" charset="2"/>
              </a:rPr>
              <a:t>  72</a:t>
            </a:r>
            <a:r>
              <a:rPr lang="en-US" baseline="-25000" dirty="0" smtClean="0">
                <a:sym typeface="Wingdings" pitchFamily="2" charset="2"/>
              </a:rPr>
              <a:t>10   </a:t>
            </a:r>
            <a:r>
              <a:rPr lang="en-US" dirty="0" smtClean="0">
                <a:sym typeface="Wingdings" pitchFamily="2" charset="2"/>
              </a:rPr>
              <a:t> 1001000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i</a:t>
            </a:r>
            <a:r>
              <a:rPr lang="en-US" dirty="0" smtClean="0">
                <a:sym typeface="Wingdings" pitchFamily="2" charset="2"/>
              </a:rPr>
              <a:t>    105</a:t>
            </a:r>
            <a:r>
              <a:rPr lang="en-US" baseline="-25000" dirty="0" smtClean="0">
                <a:sym typeface="Wingdings" pitchFamily="2" charset="2"/>
              </a:rPr>
              <a:t>10 </a:t>
            </a:r>
            <a:r>
              <a:rPr lang="en-US" dirty="0" smtClean="0">
                <a:sym typeface="Wingdings" pitchFamily="2" charset="2"/>
              </a:rPr>
              <a:t> 1101001</a:t>
            </a: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b="1" dirty="0" smtClean="0">
                <a:sym typeface="Wingdings" pitchFamily="2" charset="2"/>
              </a:rPr>
              <a:t>Answer :  </a:t>
            </a:r>
            <a:r>
              <a:rPr lang="en-US" dirty="0" smtClean="0">
                <a:sym typeface="Wingdings" pitchFamily="2" charset="2"/>
              </a:rPr>
              <a:t>Hi  10010001101001  </a:t>
            </a:r>
            <a:endParaRPr lang="th-TH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 (TODO)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Find binary, 8421BCD, and  Excess-3 of the following decimal numbers:</a:t>
            </a:r>
          </a:p>
          <a:p>
            <a:pPr lvl="1"/>
            <a:r>
              <a:rPr lang="en-US" dirty="0" smtClean="0"/>
              <a:t>32, 128, 210</a:t>
            </a:r>
          </a:p>
          <a:p>
            <a:r>
              <a:rPr lang="en-US" dirty="0" smtClean="0"/>
              <a:t>Find decimal numbers of this 8421 BCD:</a:t>
            </a:r>
          </a:p>
          <a:p>
            <a:pPr lvl="1"/>
            <a:r>
              <a:rPr lang="en-US" dirty="0" smtClean="0"/>
              <a:t>01000111, 10010011</a:t>
            </a:r>
          </a:p>
          <a:p>
            <a:r>
              <a:rPr lang="en-US" dirty="0" smtClean="0"/>
              <a:t>Find decimal numbers of this Excess-3:</a:t>
            </a:r>
          </a:p>
          <a:p>
            <a:pPr lvl="1"/>
            <a:r>
              <a:rPr lang="en-US" dirty="0" smtClean="0"/>
              <a:t>10010100, 10100111</a:t>
            </a:r>
          </a:p>
          <a:p>
            <a:r>
              <a:rPr lang="en-US" dirty="0" smtClean="0"/>
              <a:t>Find Gray codes for the following decimal numbers:</a:t>
            </a:r>
          </a:p>
          <a:p>
            <a:pPr lvl="1"/>
            <a:r>
              <a:rPr lang="en-US" dirty="0" smtClean="0"/>
              <a:t>10, 30, 85</a:t>
            </a:r>
          </a:p>
          <a:p>
            <a:r>
              <a:rPr lang="en-US" dirty="0" smtClean="0"/>
              <a:t>Find decimal numbers of this Gray codes:</a:t>
            </a:r>
          </a:p>
          <a:p>
            <a:pPr lvl="1"/>
            <a:r>
              <a:rPr lang="en-US" dirty="0" smtClean="0"/>
              <a:t>0100, 10001, 110010</a:t>
            </a:r>
          </a:p>
          <a:p>
            <a:r>
              <a:rPr lang="en-US" dirty="0" smtClean="0"/>
              <a:t>Find the ASCII code (7-bit) for theses words :</a:t>
            </a:r>
          </a:p>
          <a:p>
            <a:pPr lvl="1"/>
            <a:r>
              <a:rPr lang="en-US" dirty="0" smtClean="0"/>
              <a:t>L33T,  OMG!,  </a:t>
            </a:r>
            <a:r>
              <a:rPr lang="en-US" dirty="0" err="1" smtClean="0"/>
              <a:t>YaHoo</a:t>
            </a:r>
            <a:endParaRPr lang="en-US" dirty="0" smtClean="0"/>
          </a:p>
          <a:p>
            <a:r>
              <a:rPr lang="en-US" dirty="0" smtClean="0"/>
              <a:t>Find word from this ASCII code :</a:t>
            </a:r>
          </a:p>
          <a:p>
            <a:pPr lvl="1"/>
            <a:r>
              <a:rPr lang="en-US" dirty="0" smtClean="0"/>
              <a:t>1001001   0010100  1001100  1110101  1110110   0010100   1010101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Binary Code Decimal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computer works </a:t>
            </a:r>
            <a:r>
              <a:rPr lang="en-US" dirty="0" smtClean="0">
                <a:solidFill>
                  <a:srgbClr val="FF0000"/>
                </a:solidFill>
              </a:rPr>
              <a:t>internally with binary numbers</a:t>
            </a:r>
            <a:r>
              <a:rPr lang="en-US" dirty="0" smtClean="0"/>
              <a:t>, However, the </a:t>
            </a:r>
            <a:r>
              <a:rPr lang="en-US" dirty="0" smtClean="0">
                <a:solidFill>
                  <a:srgbClr val="FF0000"/>
                </a:solidFill>
              </a:rPr>
              <a:t>input-output generally uses decimal number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logic circuits only accept two-valued signal, the decimal number must be coded in terms of binary signals.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B.C.D. (4-bit code) : 8-4-2-1 (1)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576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8-4-2-1 Code</a:t>
            </a:r>
          </a:p>
          <a:p>
            <a:pPr lvl="1"/>
            <a:r>
              <a:rPr lang="en-US" dirty="0" smtClean="0"/>
              <a:t>Sometime calls BCD code.</a:t>
            </a:r>
            <a:endParaRPr lang="en-US" dirty="0" smtClean="0"/>
          </a:p>
          <a:p>
            <a:pPr lvl="1"/>
            <a:r>
              <a:rPr lang="en-US" dirty="0" smtClean="0"/>
              <a:t>Each decimal digit is represented by 4-bit binary number</a:t>
            </a:r>
          </a:p>
          <a:p>
            <a:pPr lvl="1"/>
            <a:r>
              <a:rPr lang="en-US" dirty="0" smtClean="0"/>
              <a:t>            </a:t>
            </a:r>
            <a:r>
              <a:rPr lang="en-US" b="1" dirty="0" smtClean="0"/>
              <a:t>N = 8b</a:t>
            </a:r>
            <a:r>
              <a:rPr lang="en-US" b="1" baseline="-25000" dirty="0" smtClean="0"/>
              <a:t>4</a:t>
            </a:r>
            <a:r>
              <a:rPr lang="en-US" b="1" dirty="0" smtClean="0"/>
              <a:t> + 4b</a:t>
            </a:r>
            <a:r>
              <a:rPr lang="en-US" b="1" baseline="-25000" dirty="0" smtClean="0"/>
              <a:t>3</a:t>
            </a:r>
            <a:r>
              <a:rPr lang="en-US" b="1" dirty="0" smtClean="0"/>
              <a:t> + 2b</a:t>
            </a:r>
            <a:r>
              <a:rPr lang="en-US" b="1" baseline="-25000" dirty="0" smtClean="0"/>
              <a:t>2</a:t>
            </a:r>
            <a:r>
              <a:rPr lang="en-US" b="1" dirty="0" smtClean="0"/>
              <a:t> + b</a:t>
            </a:r>
            <a:r>
              <a:rPr lang="en-US" b="1" baseline="-25000" dirty="0" smtClean="0"/>
              <a:t>1</a:t>
            </a:r>
          </a:p>
          <a:p>
            <a:pPr lvl="1"/>
            <a:r>
              <a:rPr lang="en-US" dirty="0" smtClean="0"/>
              <a:t>Ex :  5 </a:t>
            </a:r>
            <a:r>
              <a:rPr lang="en-US" dirty="0" smtClean="0">
                <a:sym typeface="Wingdings" pitchFamily="2" charset="2"/>
              </a:rPr>
              <a:t> 8x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0</a:t>
            </a:r>
            <a:r>
              <a:rPr lang="en-US" dirty="0" smtClean="0">
                <a:sym typeface="Wingdings" pitchFamily="2" charset="2"/>
              </a:rPr>
              <a:t> + 4x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 + 2x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0</a:t>
            </a:r>
            <a:r>
              <a:rPr lang="en-US" dirty="0" smtClean="0">
                <a:sym typeface="Wingdings" pitchFamily="2" charset="2"/>
              </a:rPr>
              <a:t> +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1</a:t>
            </a:r>
            <a:r>
              <a:rPr lang="en-US" dirty="0" smtClean="0">
                <a:sym typeface="Wingdings" pitchFamily="2" charset="2"/>
              </a:rPr>
              <a:t>  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0101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Example :   58</a:t>
            </a:r>
            <a:r>
              <a:rPr lang="en-US" b="1" baseline="-25000" dirty="0" smtClean="0"/>
              <a:t>10</a:t>
            </a:r>
          </a:p>
          <a:p>
            <a:r>
              <a:rPr lang="en-US" dirty="0" smtClean="0"/>
              <a:t>Binary equivalent </a:t>
            </a:r>
            <a:r>
              <a:rPr lang="en-US" dirty="0" smtClean="0">
                <a:sym typeface="Wingdings" pitchFamily="2" charset="2"/>
              </a:rPr>
              <a:t> 111010</a:t>
            </a:r>
            <a:r>
              <a:rPr lang="en-US" baseline="-25000" dirty="0" smtClean="0">
                <a:sym typeface="Wingdings" pitchFamily="2" charset="2"/>
              </a:rPr>
              <a:t>2</a:t>
            </a:r>
          </a:p>
          <a:p>
            <a:r>
              <a:rPr lang="en-US" dirty="0" smtClean="0">
                <a:sym typeface="Wingdings" pitchFamily="2" charset="2"/>
              </a:rPr>
              <a:t>8-4-2-1 Code        5     8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				  0101     1000    01011000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</p:txBody>
      </p:sp>
      <p:cxnSp>
        <p:nvCxnSpPr>
          <p:cNvPr id="9" name="ลูกศรเชื่อมต่อแบบตรง 8"/>
          <p:cNvCxnSpPr/>
          <p:nvPr/>
        </p:nvCxnSpPr>
        <p:spPr>
          <a:xfrm flipV="1">
            <a:off x="3929058" y="5072074"/>
            <a:ext cx="142876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ลูกศรเชื่อมต่อแบบตรง 10"/>
          <p:cNvCxnSpPr/>
          <p:nvPr/>
        </p:nvCxnSpPr>
        <p:spPr>
          <a:xfrm rot="10800000">
            <a:off x="4929190" y="4929198"/>
            <a:ext cx="357190" cy="1428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B.C.D. (4-bit code) : 8-4-2-1 (</a:t>
            </a:r>
            <a:r>
              <a:rPr lang="en-US" dirty="0" smtClean="0"/>
              <a:t>2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900502"/>
          </a:xfrm>
        </p:spPr>
        <p:txBody>
          <a:bodyPr>
            <a:normAutofit/>
          </a:bodyPr>
          <a:lstStyle/>
          <a:p>
            <a:r>
              <a:rPr lang="en-US" dirty="0" smtClean="0"/>
              <a:t>Convert 8-4-2-1 back to decimal number</a:t>
            </a:r>
          </a:p>
          <a:p>
            <a:r>
              <a:rPr lang="en-US" b="1" dirty="0" smtClean="0"/>
              <a:t>Ex :</a:t>
            </a:r>
            <a:r>
              <a:rPr lang="en-US" dirty="0" smtClean="0">
                <a:solidFill>
                  <a:srgbClr val="FF0000"/>
                </a:solidFill>
              </a:rPr>
              <a:t>  1001</a:t>
            </a:r>
            <a:r>
              <a:rPr lang="en-US" dirty="0" smtClean="0"/>
              <a:t>0001</a:t>
            </a:r>
            <a:r>
              <a:rPr lang="en-US" dirty="0" smtClean="0">
                <a:solidFill>
                  <a:srgbClr val="0070C0"/>
                </a:solidFill>
              </a:rPr>
              <a:t>0000</a:t>
            </a:r>
            <a:r>
              <a:rPr lang="en-US" dirty="0" smtClean="0">
                <a:solidFill>
                  <a:srgbClr val="C00000"/>
                </a:solidFill>
              </a:rPr>
              <a:t>0001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  </a:t>
            </a:r>
            <a:r>
              <a:rPr lang="en-US" dirty="0" smtClean="0">
                <a:solidFill>
                  <a:srgbClr val="FF0000"/>
                </a:solidFill>
              </a:rPr>
              <a:t>1001 </a:t>
            </a:r>
            <a:r>
              <a:rPr lang="en-US" dirty="0" smtClean="0">
                <a:solidFill>
                  <a:srgbClr val="C00000"/>
                </a:solidFill>
              </a:rPr>
              <a:t>  </a:t>
            </a:r>
            <a:r>
              <a:rPr lang="en-US" dirty="0" smtClean="0"/>
              <a:t>0001</a:t>
            </a:r>
            <a:r>
              <a:rPr lang="en-US" dirty="0" smtClean="0">
                <a:solidFill>
                  <a:srgbClr val="C00000"/>
                </a:solidFill>
              </a:rPr>
              <a:t>   </a:t>
            </a:r>
            <a:r>
              <a:rPr lang="en-US" dirty="0" smtClean="0">
                <a:solidFill>
                  <a:srgbClr val="0070C0"/>
                </a:solidFill>
              </a:rPr>
              <a:t>0000 </a:t>
            </a:r>
            <a:r>
              <a:rPr lang="en-US" dirty="0" smtClean="0">
                <a:solidFill>
                  <a:srgbClr val="C00000"/>
                </a:solidFill>
              </a:rPr>
              <a:t>  0001</a:t>
            </a: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	</a:t>
            </a:r>
            <a:r>
              <a:rPr lang="en-US" dirty="0" smtClean="0">
                <a:solidFill>
                  <a:srgbClr val="C00000"/>
                </a:solidFill>
              </a:rPr>
              <a:t>	    </a:t>
            </a:r>
            <a:r>
              <a:rPr lang="en-US" dirty="0" smtClean="0">
                <a:solidFill>
                  <a:srgbClr val="FF0000"/>
                </a:solidFill>
              </a:rPr>
              <a:t> 9        </a:t>
            </a:r>
            <a:r>
              <a:rPr lang="en-US" dirty="0" smtClean="0"/>
              <a:t> 1        </a:t>
            </a:r>
            <a:r>
              <a:rPr lang="en-US" dirty="0" smtClean="0">
                <a:solidFill>
                  <a:srgbClr val="0070C0"/>
                </a:solidFill>
              </a:rPr>
              <a:t> 0        </a:t>
            </a:r>
            <a:r>
              <a:rPr lang="en-US" dirty="0" smtClean="0">
                <a:solidFill>
                  <a:srgbClr val="C00000"/>
                </a:solidFill>
              </a:rPr>
              <a:t>1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Answer :  </a:t>
            </a:r>
            <a:r>
              <a:rPr lang="en-US" dirty="0" smtClean="0"/>
              <a:t>1001000100000001 =  9101</a:t>
            </a:r>
            <a:r>
              <a:rPr lang="en-US" baseline="-25000" dirty="0" smtClean="0"/>
              <a:t>10</a:t>
            </a:r>
            <a:endParaRPr lang="en-US" dirty="0" smtClean="0"/>
          </a:p>
        </p:txBody>
      </p:sp>
      <p:sp>
        <p:nvSpPr>
          <p:cNvPr id="4" name="ลูกศรลง 3"/>
          <p:cNvSpPr/>
          <p:nvPr/>
        </p:nvSpPr>
        <p:spPr>
          <a:xfrm>
            <a:off x="2143108" y="3214686"/>
            <a:ext cx="214314" cy="50006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ลูกศรลง 4"/>
          <p:cNvSpPr/>
          <p:nvPr/>
        </p:nvSpPr>
        <p:spPr>
          <a:xfrm>
            <a:off x="3214678" y="3214686"/>
            <a:ext cx="214314" cy="50006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ลูกศรลง 5"/>
          <p:cNvSpPr/>
          <p:nvPr/>
        </p:nvSpPr>
        <p:spPr>
          <a:xfrm>
            <a:off x="4357686" y="3214686"/>
            <a:ext cx="214314" cy="50006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ลูกศรลง 6"/>
          <p:cNvSpPr/>
          <p:nvPr/>
        </p:nvSpPr>
        <p:spPr>
          <a:xfrm>
            <a:off x="5357818" y="3214686"/>
            <a:ext cx="214314" cy="500066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B.C.D (4-bit code) : Excess-3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Excess-3 or XS3 based on 8-4-2-1 code but </a:t>
            </a:r>
            <a:r>
              <a:rPr lang="en-US" dirty="0" smtClean="0">
                <a:solidFill>
                  <a:srgbClr val="FF0000"/>
                </a:solidFill>
              </a:rPr>
              <a:t>add 3 on each decimal digit</a:t>
            </a:r>
            <a:r>
              <a:rPr lang="en-US" dirty="0" smtClean="0"/>
              <a:t> before convert it to with 8-4-2-1 style</a:t>
            </a:r>
          </a:p>
          <a:p>
            <a:r>
              <a:rPr lang="en-US" b="1" dirty="0" smtClean="0"/>
              <a:t>N + 3 = 8b</a:t>
            </a:r>
            <a:r>
              <a:rPr lang="en-US" b="1" baseline="-25000" dirty="0" smtClean="0"/>
              <a:t>4</a:t>
            </a:r>
            <a:r>
              <a:rPr lang="en-US" b="1" dirty="0" smtClean="0"/>
              <a:t> </a:t>
            </a:r>
            <a:r>
              <a:rPr lang="en-US" b="1" dirty="0" smtClean="0"/>
              <a:t>+ 4b</a:t>
            </a:r>
            <a:r>
              <a:rPr lang="en-US" b="1" baseline="-25000" dirty="0" smtClean="0"/>
              <a:t>3</a:t>
            </a:r>
            <a:r>
              <a:rPr lang="en-US" b="1" dirty="0" smtClean="0"/>
              <a:t> + 2b</a:t>
            </a:r>
            <a:r>
              <a:rPr lang="en-US" b="1" baseline="-25000" dirty="0" smtClean="0"/>
              <a:t>2</a:t>
            </a:r>
            <a:r>
              <a:rPr lang="en-US" b="1" dirty="0" smtClean="0"/>
              <a:t> + </a:t>
            </a:r>
            <a:r>
              <a:rPr lang="en-US" b="1" dirty="0" smtClean="0"/>
              <a:t>b</a:t>
            </a:r>
            <a:r>
              <a:rPr lang="en-US" b="1" baseline="-25000" dirty="0" smtClean="0"/>
              <a:t>1</a:t>
            </a:r>
          </a:p>
          <a:p>
            <a:pPr>
              <a:buNone/>
            </a:pPr>
            <a:endParaRPr lang="en-US" b="1" baseline="-25000" dirty="0" smtClean="0"/>
          </a:p>
          <a:p>
            <a:pPr>
              <a:buNone/>
            </a:pPr>
            <a:r>
              <a:rPr lang="en-US" b="1" dirty="0" smtClean="0"/>
              <a:t>Example :   </a:t>
            </a:r>
            <a:r>
              <a:rPr lang="en-US" dirty="0" smtClean="0"/>
              <a:t>58</a:t>
            </a:r>
            <a:r>
              <a:rPr lang="en-US" baseline="-25000" dirty="0" smtClean="0"/>
              <a:t>10</a:t>
            </a:r>
          </a:p>
          <a:p>
            <a:pPr>
              <a:buNone/>
            </a:pPr>
            <a:r>
              <a:rPr lang="en-US" b="1" baseline="-25000" dirty="0" smtClean="0"/>
              <a:t>				</a:t>
            </a:r>
            <a:r>
              <a:rPr lang="en-US" b="1" dirty="0" smtClean="0"/>
              <a:t>        		</a:t>
            </a:r>
            <a:r>
              <a:rPr lang="en-US" dirty="0" smtClean="0"/>
              <a:t>5       8</a:t>
            </a:r>
          </a:p>
          <a:p>
            <a:r>
              <a:rPr lang="en-US" sz="2000" dirty="0" smtClean="0">
                <a:sym typeface="Wingdings" pitchFamily="2" charset="2"/>
              </a:rPr>
              <a:t>Add 3 on each decimal digit    		8	11</a:t>
            </a:r>
          </a:p>
          <a:p>
            <a:r>
              <a:rPr lang="en-US" sz="2000" dirty="0" smtClean="0">
                <a:sym typeface="Wingdings" pitchFamily="2" charset="2"/>
              </a:rPr>
              <a:t>8-4-2-1 </a:t>
            </a:r>
            <a:r>
              <a:rPr lang="en-US" sz="2000" dirty="0" smtClean="0">
                <a:sym typeface="Wingdings" pitchFamily="2" charset="2"/>
              </a:rPr>
              <a:t>Code </a:t>
            </a:r>
            <a:r>
              <a:rPr lang="en-US" sz="2000" dirty="0" smtClean="0">
                <a:sym typeface="Wingdings" pitchFamily="2" charset="2"/>
              </a:rPr>
              <a:t>		                  1000           1011</a:t>
            </a:r>
          </a:p>
          <a:p>
            <a:pPr>
              <a:buNone/>
            </a:pPr>
            <a:endParaRPr lang="en-US" sz="2000" dirty="0" smtClean="0">
              <a:sym typeface="Wingdings" pitchFamily="2" charset="2"/>
            </a:endParaRPr>
          </a:p>
          <a:p>
            <a:r>
              <a:rPr lang="en-US" sz="2800" dirty="0" smtClean="0">
                <a:sym typeface="Wingdings" pitchFamily="2" charset="2"/>
              </a:rPr>
              <a:t>Thus,  Excess-3 of 58</a:t>
            </a:r>
            <a:r>
              <a:rPr lang="en-US" sz="2800" baseline="-25000" dirty="0" smtClean="0">
                <a:sym typeface="Wingdings" pitchFamily="2" charset="2"/>
              </a:rPr>
              <a:t>10</a:t>
            </a:r>
            <a:r>
              <a:rPr lang="en-US" sz="2800" dirty="0" smtClean="0">
                <a:sym typeface="Wingdings" pitchFamily="2" charset="2"/>
              </a:rPr>
              <a:t> is 10001011</a:t>
            </a:r>
            <a:endParaRPr lang="en-US" sz="2800" b="1" baseline="-25000" dirty="0" smtClean="0"/>
          </a:p>
          <a:p>
            <a:pPr>
              <a:buNone/>
            </a:pPr>
            <a:endParaRPr lang="en-US" b="1" baseline="-25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29196"/>
          </a:xfrm>
        </p:spPr>
        <p:txBody>
          <a:bodyPr>
            <a:normAutofit/>
          </a:bodyPr>
          <a:lstStyle/>
          <a:p>
            <a:r>
              <a:rPr lang="en-US" dirty="0" smtClean="0">
                <a:sym typeface="Wingdings" pitchFamily="2" charset="2"/>
              </a:rPr>
              <a:t>Convert these decimal numbers to binary number,  8-4-2-1 binary code, and Excess-3 binary code: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25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128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200</a:t>
            </a:r>
          </a:p>
          <a:p>
            <a:r>
              <a:rPr lang="en-US" dirty="0" smtClean="0">
                <a:sym typeface="Wingdings" pitchFamily="2" charset="2"/>
              </a:rPr>
              <a:t>From these binary codes(8-4-2-1 code, and Execess-3), convert them to decima</a:t>
            </a:r>
            <a:r>
              <a:rPr lang="en-US" dirty="0" smtClean="0">
                <a:sym typeface="Wingdings" pitchFamily="2" charset="2"/>
              </a:rPr>
              <a:t>l numbers: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10001111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10110010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100000010101</a:t>
            </a:r>
          </a:p>
          <a:p>
            <a:pPr lvl="1"/>
            <a:endParaRPr lang="en-US" dirty="0" smtClean="0">
              <a:sym typeface="Wingdings" pitchFamily="2" charset="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B.C.D. codes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5-bit code</a:t>
            </a:r>
          </a:p>
          <a:p>
            <a:pPr lvl="1"/>
            <a:r>
              <a:rPr lang="en-US" dirty="0" smtClean="0"/>
              <a:t>2-out-of-5</a:t>
            </a:r>
          </a:p>
          <a:p>
            <a:pPr lvl="1"/>
            <a:r>
              <a:rPr lang="en-US" dirty="0" smtClean="0"/>
              <a:t>51111</a:t>
            </a:r>
          </a:p>
          <a:p>
            <a:pPr lvl="1"/>
            <a:r>
              <a:rPr lang="en-US" dirty="0" smtClean="0"/>
              <a:t>Shift counter</a:t>
            </a:r>
          </a:p>
          <a:p>
            <a:pPr lvl="1"/>
            <a:r>
              <a:rPr lang="en-US" dirty="0" smtClean="0"/>
              <a:t>86421</a:t>
            </a:r>
          </a:p>
          <a:p>
            <a:r>
              <a:rPr lang="en-US" dirty="0" smtClean="0"/>
              <a:t>More than 5-bit code</a:t>
            </a:r>
          </a:p>
          <a:p>
            <a:pPr lvl="1"/>
            <a:r>
              <a:rPr lang="en-US" dirty="0" err="1" smtClean="0"/>
              <a:t>Biquinary</a:t>
            </a:r>
            <a:r>
              <a:rPr lang="en-US" dirty="0" smtClean="0"/>
              <a:t> code</a:t>
            </a:r>
          </a:p>
          <a:p>
            <a:pPr lvl="1"/>
            <a:r>
              <a:rPr lang="en-US" dirty="0" smtClean="0"/>
              <a:t>543210 code</a:t>
            </a:r>
          </a:p>
          <a:p>
            <a:pPr lvl="1"/>
            <a:r>
              <a:rPr lang="en-US" dirty="0" smtClean="0"/>
              <a:t>Ring counter code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Gray Code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represent </a:t>
            </a:r>
            <a:r>
              <a:rPr lang="en-US" b="1" i="1" dirty="0" smtClean="0"/>
              <a:t>D</a:t>
            </a:r>
            <a:r>
              <a:rPr lang="en-US" b="1" dirty="0" smtClean="0"/>
              <a:t> </a:t>
            </a:r>
            <a:r>
              <a:rPr lang="en-US" dirty="0" smtClean="0"/>
              <a:t>decimal values, a Gray code of </a:t>
            </a:r>
            <a:r>
              <a:rPr lang="en-US" b="1" i="1" dirty="0" smtClean="0"/>
              <a:t>N</a:t>
            </a:r>
            <a:r>
              <a:rPr lang="en-US" dirty="0" smtClean="0"/>
              <a:t> bits is required.</a:t>
            </a:r>
          </a:p>
          <a:p>
            <a:pPr lvl="1"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	</a:t>
            </a:r>
            <a:r>
              <a:rPr lang="en-US" dirty="0" smtClean="0"/>
              <a:t>where 	  </a:t>
            </a:r>
            <a:r>
              <a:rPr lang="en-US" b="1" dirty="0" smtClean="0"/>
              <a:t>N &gt;= log</a:t>
            </a:r>
            <a:r>
              <a:rPr lang="en-US" b="1" baseline="-25000" dirty="0" smtClean="0"/>
              <a:t>2</a:t>
            </a:r>
            <a:r>
              <a:rPr lang="en-US" b="1" dirty="0" smtClean="0"/>
              <a:t> D</a:t>
            </a:r>
          </a:p>
          <a:p>
            <a:pPr lvl="1">
              <a:buNone/>
            </a:pPr>
            <a:endParaRPr lang="en-US" b="1" dirty="0" smtClean="0"/>
          </a:p>
          <a:p>
            <a:r>
              <a:rPr lang="en-US" b="1" dirty="0" smtClean="0"/>
              <a:t>Example : </a:t>
            </a:r>
            <a:r>
              <a:rPr lang="en-US" dirty="0" smtClean="0"/>
              <a:t>To represent 16 values of decimal number we need at least  </a:t>
            </a:r>
          </a:p>
          <a:p>
            <a:pPr lvl="1"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		N &gt;=</a:t>
            </a:r>
            <a:r>
              <a:rPr lang="en-US" dirty="0" smtClean="0"/>
              <a:t> </a:t>
            </a:r>
            <a:r>
              <a:rPr lang="en-US" b="1" dirty="0" smtClean="0"/>
              <a:t>log</a:t>
            </a:r>
            <a:r>
              <a:rPr lang="en-US" b="1" baseline="-25000" dirty="0" smtClean="0"/>
              <a:t>2</a:t>
            </a:r>
            <a:r>
              <a:rPr lang="en-US" b="1" dirty="0" smtClean="0"/>
              <a:t> </a:t>
            </a:r>
            <a:r>
              <a:rPr lang="en-US" b="1" dirty="0" smtClean="0"/>
              <a:t>16</a:t>
            </a:r>
          </a:p>
          <a:p>
            <a:pPr lvl="1"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		N &gt;= 4</a:t>
            </a:r>
          </a:p>
          <a:p>
            <a:r>
              <a:rPr lang="en-US" dirty="0" smtClean="0"/>
              <a:t>Gray code is also called a </a:t>
            </a:r>
            <a:r>
              <a:rPr lang="en-US" b="1" i="1" dirty="0" smtClean="0"/>
              <a:t>minimum changed code </a:t>
            </a:r>
            <a:r>
              <a:rPr lang="en-US" dirty="0" smtClean="0"/>
              <a:t>because only 1 bit changes value between any two consecutive Gray codes.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Generating Gray Code : 1</a:t>
            </a:r>
            <a:r>
              <a:rPr lang="en-US" baseline="30000" dirty="0" smtClean="0"/>
              <a:t>st</a:t>
            </a:r>
            <a:r>
              <a:rPr lang="en-US" dirty="0" smtClean="0"/>
              <a:t> method </a:t>
            </a:r>
            <a:endParaRPr lang="th-TH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1357290" y="3043292"/>
          <a:ext cx="57150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43042" y="1428736"/>
            <a:ext cx="63579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alternative mirroring of the pattern</a:t>
            </a:r>
            <a:endParaRPr lang="th-TH" dirty="0"/>
          </a:p>
        </p:txBody>
      </p:sp>
      <p:sp>
        <p:nvSpPr>
          <p:cNvPr id="6" name="TextBox 5"/>
          <p:cNvSpPr txBox="1"/>
          <p:nvPr/>
        </p:nvSpPr>
        <p:spPr>
          <a:xfrm>
            <a:off x="642910" y="2757540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 bit Gray Code</a:t>
            </a:r>
            <a:endParaRPr lang="th-TH" sz="2000" dirty="0"/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/>
        </p:nvGraphicFramePr>
        <p:xfrm>
          <a:off x="3571868" y="3043292"/>
          <a:ext cx="57150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28926" y="2757540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Alternative Mirror</a:t>
            </a:r>
            <a:endParaRPr lang="th-TH" sz="2000" dirty="0"/>
          </a:p>
        </p:txBody>
      </p:sp>
      <p:graphicFrame>
        <p:nvGraphicFramePr>
          <p:cNvPr id="9" name="ตาราง 8"/>
          <p:cNvGraphicFramePr>
            <a:graphicFrameLocks noGrp="1"/>
          </p:cNvGraphicFramePr>
          <p:nvPr/>
        </p:nvGraphicFramePr>
        <p:xfrm>
          <a:off x="3571868" y="3883408"/>
          <a:ext cx="57150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ลูกศรขวา 9"/>
          <p:cNvSpPr/>
          <p:nvPr/>
        </p:nvSpPr>
        <p:spPr>
          <a:xfrm>
            <a:off x="2786050" y="3329044"/>
            <a:ext cx="57150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ลูกศรขวา 10"/>
          <p:cNvSpPr/>
          <p:nvPr/>
        </p:nvSpPr>
        <p:spPr>
          <a:xfrm>
            <a:off x="4786314" y="3329044"/>
            <a:ext cx="571504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aphicFrame>
        <p:nvGraphicFramePr>
          <p:cNvPr id="12" name="ตาราง 11"/>
          <p:cNvGraphicFramePr>
            <a:graphicFrameLocks noGrp="1"/>
          </p:cNvGraphicFramePr>
          <p:nvPr/>
        </p:nvGraphicFramePr>
        <p:xfrm>
          <a:off x="6338900" y="3071810"/>
          <a:ext cx="933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6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/>
        </p:nvGraphicFramePr>
        <p:xfrm>
          <a:off x="6338900" y="3911926"/>
          <a:ext cx="93345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456"/>
              </a:tblGrid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dirty="0" smtClean="0"/>
                        <a:t>1</a:t>
                      </a:r>
                      <a:endParaRPr lang="th-TH" dirty="0"/>
                    </a:p>
                  </a:txBody>
                  <a:tcPr/>
                </a:tc>
              </a:tr>
              <a:tr h="33512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dirty="0" smtClean="0"/>
                        <a:t>0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500694" y="2363924"/>
            <a:ext cx="3500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Fill 0 on the first part and</a:t>
            </a:r>
          </a:p>
          <a:p>
            <a:r>
              <a:rPr lang="en-US" sz="2000" dirty="0" smtClean="0"/>
              <a:t>Fill 1 on the second part</a:t>
            </a:r>
            <a:endParaRPr lang="th-TH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857884" y="4671964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2-bit Gray code</a:t>
            </a:r>
            <a:endParaRPr lang="th-TH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843</TotalTime>
  <Words>603</Words>
  <Application>Microsoft Office PowerPoint</Application>
  <PresentationFormat>นำเสนอทางหน้าจอ (4:3)</PresentationFormat>
  <Paragraphs>181</Paragraphs>
  <Slides>19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19</vt:i4>
      </vt:variant>
    </vt:vector>
  </HeadingPairs>
  <TitlesOfParts>
    <vt:vector size="20" baseType="lpstr">
      <vt:lpstr>ตรงกลาง</vt:lpstr>
      <vt:lpstr>Binary Code</vt:lpstr>
      <vt:lpstr>Binary Code Decimal</vt:lpstr>
      <vt:lpstr>B.C.D. (4-bit code) : 8-4-2-1 (1)</vt:lpstr>
      <vt:lpstr>B.C.D. (4-bit code) : 8-4-2-1 (2)</vt:lpstr>
      <vt:lpstr>B.C.D (4-bit code) : Excess-3</vt:lpstr>
      <vt:lpstr>Exercise 1</vt:lpstr>
      <vt:lpstr>Other B.C.D. codes</vt:lpstr>
      <vt:lpstr>Gray Code</vt:lpstr>
      <vt:lpstr>Generating Gray Code : 1st method </vt:lpstr>
      <vt:lpstr>Generating Gray Code: 1st Method</vt:lpstr>
      <vt:lpstr>Generating Gray Code: 2nd method</vt:lpstr>
      <vt:lpstr>Generating Gray Code: 2nd method</vt:lpstr>
      <vt:lpstr>Gray Code to Binary</vt:lpstr>
      <vt:lpstr>Exercise 2</vt:lpstr>
      <vt:lpstr>ASCII </vt:lpstr>
      <vt:lpstr>ASCII standard</vt:lpstr>
      <vt:lpstr>ASCII extension (8-bit)</vt:lpstr>
      <vt:lpstr>Example :</vt:lpstr>
      <vt:lpstr>Exercise 3 (TODO)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1’s complement &amp; 2’s Complement </dc:title>
  <dc:creator>firehand</dc:creator>
  <cp:lastModifiedBy>firehand</cp:lastModifiedBy>
  <cp:revision>79</cp:revision>
  <dcterms:created xsi:type="dcterms:W3CDTF">2009-10-19T09:42:40Z</dcterms:created>
  <dcterms:modified xsi:type="dcterms:W3CDTF">2009-10-21T09:29:24Z</dcterms:modified>
</cp:coreProperties>
</file>