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65" r:id="rId4"/>
    <p:sldId id="270" r:id="rId5"/>
    <p:sldId id="271" r:id="rId6"/>
    <p:sldId id="272" r:id="rId7"/>
    <p:sldId id="273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67" r:id="rId16"/>
    <p:sldId id="259" r:id="rId17"/>
    <p:sldId id="283" r:id="rId18"/>
    <p:sldId id="284" r:id="rId19"/>
    <p:sldId id="285" r:id="rId20"/>
    <p:sldId id="286" r:id="rId21"/>
    <p:sldId id="287" r:id="rId22"/>
    <p:sldId id="288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Negative Binary Number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Example 1: </a:t>
            </a:r>
            <a:r>
              <a:rPr lang="en-US" dirty="0" smtClean="0"/>
              <a:t>Convert -5</a:t>
            </a:r>
            <a:r>
              <a:rPr lang="en-US" baseline="-25000" dirty="0" smtClean="0"/>
              <a:t>10</a:t>
            </a:r>
            <a:r>
              <a:rPr lang="en-US" dirty="0" smtClean="0"/>
              <a:t> to </a:t>
            </a:r>
            <a:r>
              <a:rPr lang="en-US" dirty="0" smtClean="0">
                <a:sym typeface="Wingdings" pitchFamily="2" charset="2"/>
              </a:rPr>
              <a:t>4-bit 2’s complement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2’s complement = 2</a:t>
            </a:r>
            <a:r>
              <a:rPr lang="en-US" baseline="30000" dirty="0" smtClean="0"/>
              <a:t>4</a:t>
            </a:r>
            <a:r>
              <a:rPr lang="en-US" dirty="0" smtClean="0"/>
              <a:t>  – 5</a:t>
            </a:r>
          </a:p>
          <a:p>
            <a:pPr>
              <a:buNone/>
            </a:pPr>
            <a:r>
              <a:rPr lang="en-US" dirty="0" smtClean="0"/>
              <a:t>		                                = 16  – 5</a:t>
            </a:r>
          </a:p>
          <a:p>
            <a:pPr>
              <a:buNone/>
            </a:pPr>
            <a:r>
              <a:rPr lang="en-US" dirty="0" smtClean="0"/>
              <a:t>			  	             = 11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1011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-5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= 1011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/>
              <a:t>Example 2:</a:t>
            </a:r>
            <a:r>
              <a:rPr lang="en-US" dirty="0" smtClean="0"/>
              <a:t> Convert  -120</a:t>
            </a:r>
            <a:r>
              <a:rPr lang="en-US" baseline="-25000" dirty="0" smtClean="0"/>
              <a:t>10</a:t>
            </a:r>
            <a:r>
              <a:rPr lang="en-US" dirty="0" smtClean="0"/>
              <a:t> to  8-bit 2’s complement representation</a:t>
            </a:r>
          </a:p>
          <a:p>
            <a:pPr>
              <a:buNone/>
            </a:pPr>
            <a:r>
              <a:rPr lang="en-US" dirty="0" smtClean="0"/>
              <a:t>		2’s complement   = 2</a:t>
            </a:r>
            <a:r>
              <a:rPr lang="en-US" baseline="30000" dirty="0" smtClean="0"/>
              <a:t>8</a:t>
            </a:r>
            <a:r>
              <a:rPr lang="en-US" dirty="0" smtClean="0"/>
              <a:t>   – 120</a:t>
            </a:r>
          </a:p>
          <a:p>
            <a:pPr>
              <a:buNone/>
            </a:pPr>
            <a:r>
              <a:rPr lang="en-US" dirty="0" smtClean="0"/>
              <a:t>                                  = 256 – 120 </a:t>
            </a:r>
          </a:p>
          <a:p>
            <a:pPr>
              <a:buNone/>
            </a:pPr>
            <a:r>
              <a:rPr lang="en-US" dirty="0" smtClean="0"/>
              <a:t>                                  = 136  </a:t>
            </a:r>
            <a:r>
              <a:rPr lang="en-US" dirty="0" smtClean="0">
                <a:sym typeface="Wingdings" pitchFamily="2" charset="2"/>
              </a:rPr>
              <a:t> 1000 1000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-120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b="1" dirty="0" smtClean="0">
                <a:solidFill>
                  <a:srgbClr val="00B0F0"/>
                </a:solidFill>
                <a:sym typeface="Wingdings" pitchFamily="2" charset="2"/>
              </a:rPr>
              <a:t>= 10001000</a:t>
            </a:r>
            <a:r>
              <a:rPr lang="en-US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		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 (3)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Another method to calculate 2’s complement</a:t>
            </a:r>
          </a:p>
          <a:p>
            <a:pPr lvl="1"/>
            <a:r>
              <a:rPr lang="en-US" dirty="0" smtClean="0"/>
              <a:t>Convert number to 1’s complement</a:t>
            </a:r>
          </a:p>
          <a:p>
            <a:pPr lvl="1"/>
            <a:r>
              <a:rPr lang="en-US" dirty="0" smtClean="0"/>
              <a:t>Then, add 1 to that number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sz="2400" b="1" dirty="0" smtClean="0"/>
              <a:t>Example :</a:t>
            </a:r>
            <a:r>
              <a:rPr lang="en-US" sz="2400" dirty="0" smtClean="0"/>
              <a:t> Convert  -120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to  8-bit 2’s complement representation</a:t>
            </a:r>
          </a:p>
          <a:p>
            <a:pPr>
              <a:buNone/>
            </a:pPr>
            <a:r>
              <a:rPr lang="en-US" sz="2400" dirty="0" smtClean="0"/>
              <a:t>			120</a:t>
            </a:r>
            <a:r>
              <a:rPr lang="en-US" sz="2400" baseline="-25000" dirty="0" smtClean="0"/>
              <a:t>10        </a:t>
            </a:r>
            <a:r>
              <a:rPr lang="en-US" sz="2400" dirty="0" smtClean="0"/>
              <a:t>=   01111000</a:t>
            </a:r>
          </a:p>
          <a:p>
            <a:pPr>
              <a:buNone/>
            </a:pPr>
            <a:r>
              <a:rPr lang="en-US" sz="2400" dirty="0" smtClean="0"/>
              <a:t>		1’s complement 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  10000111  (invert bits) </a:t>
            </a:r>
          </a:p>
          <a:p>
            <a:pPr>
              <a:buNone/>
            </a:pPr>
            <a:r>
              <a:rPr lang="en-US" sz="2400" dirty="0" smtClean="0"/>
              <a:t>		2’s complement  </a:t>
            </a:r>
            <a:r>
              <a:rPr lang="en-US" sz="2400" dirty="0" smtClean="0">
                <a:sym typeface="Wingdings" pitchFamily="2" charset="2"/>
              </a:rPr>
              <a:t>   10000111 + 1 = 10001000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 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-120</a:t>
            </a:r>
            <a:r>
              <a:rPr lang="en-US" sz="2400" b="1" baseline="-25000" dirty="0" smtClean="0">
                <a:solidFill>
                  <a:srgbClr val="00B0F0"/>
                </a:solidFill>
                <a:sym typeface="Wingdings" pitchFamily="2" charset="2"/>
              </a:rPr>
              <a:t>10 </a:t>
            </a:r>
            <a:r>
              <a:rPr lang="en-US" sz="2400" b="1" dirty="0" smtClean="0">
                <a:solidFill>
                  <a:srgbClr val="00B0F0"/>
                </a:solidFill>
                <a:sym typeface="Wingdings" pitchFamily="2" charset="2"/>
              </a:rPr>
              <a:t>= 10001000</a:t>
            </a:r>
            <a:r>
              <a:rPr lang="en-US" sz="2400" b="1" baseline="-25000" dirty="0" smtClean="0">
                <a:solidFill>
                  <a:srgbClr val="00B0F0"/>
                </a:solidFill>
                <a:sym typeface="Wingdings" pitchFamily="2" charset="2"/>
              </a:rPr>
              <a:t>2</a:t>
            </a:r>
            <a:endParaRPr lang="en-US" sz="2400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 (4)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method to calculate 2’s complement</a:t>
            </a:r>
          </a:p>
          <a:p>
            <a:pPr lvl="1"/>
            <a:r>
              <a:rPr lang="en-US" dirty="0" smtClean="0"/>
              <a:t>Keep same bit from LSB </a:t>
            </a:r>
            <a:r>
              <a:rPr lang="en-US" dirty="0" smtClean="0">
                <a:sym typeface="Wingdings" pitchFamily="2" charset="2"/>
              </a:rPr>
              <a:t> MSB until found “1”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 1’s complement on the rest bits.</a:t>
            </a:r>
          </a:p>
          <a:p>
            <a:pPr lvl="1">
              <a:buNone/>
            </a:pPr>
            <a:endParaRPr lang="en-US" dirty="0" smtClean="0">
              <a:sym typeface="Wingdings" pitchFamily="2" charset="2"/>
            </a:endParaRPr>
          </a:p>
          <a:p>
            <a:r>
              <a:rPr lang="en-US" sz="2400" b="1" dirty="0" smtClean="0"/>
              <a:t>Example :</a:t>
            </a:r>
            <a:r>
              <a:rPr lang="en-US" sz="2400" dirty="0" smtClean="0"/>
              <a:t> Convert  -120</a:t>
            </a:r>
            <a:r>
              <a:rPr lang="en-US" sz="2400" baseline="-25000" dirty="0" smtClean="0"/>
              <a:t>10</a:t>
            </a:r>
            <a:r>
              <a:rPr lang="en-US" sz="2400" dirty="0" smtClean="0"/>
              <a:t> to  8-bit 2’s complement representation</a:t>
            </a:r>
          </a:p>
          <a:p>
            <a:pPr>
              <a:buNone/>
            </a:pPr>
            <a:r>
              <a:rPr lang="en-US" sz="2400" dirty="0" smtClean="0"/>
              <a:t>			120</a:t>
            </a:r>
            <a:r>
              <a:rPr lang="en-US" sz="2400" baseline="-25000" dirty="0" smtClean="0"/>
              <a:t>10        </a:t>
            </a:r>
            <a:r>
              <a:rPr lang="en-US" sz="2400" dirty="0" smtClean="0"/>
              <a:t>=   0111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000</a:t>
            </a:r>
          </a:p>
          <a:p>
            <a:pPr>
              <a:buNone/>
            </a:pPr>
            <a:r>
              <a:rPr lang="en-US" sz="2400" dirty="0" smtClean="0"/>
              <a:t>				   =   </a:t>
            </a:r>
            <a:r>
              <a:rPr lang="en-US" sz="2400" i="1" dirty="0" smtClean="0">
                <a:solidFill>
                  <a:srgbClr val="002060"/>
                </a:solidFill>
              </a:rPr>
              <a:t>1000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en-US" sz="2400" b="1" dirty="0" smtClean="0"/>
              <a:t>000</a:t>
            </a:r>
            <a:r>
              <a:rPr lang="en-US" sz="2400" dirty="0" smtClean="0"/>
              <a:t>	</a:t>
            </a:r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ลูกศรขวา 3"/>
          <p:cNvSpPr/>
          <p:nvPr/>
        </p:nvSpPr>
        <p:spPr>
          <a:xfrm rot="10800000">
            <a:off x="4143373" y="4357693"/>
            <a:ext cx="1285884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Transform these decimal numbers to 2’s complement representation.</a:t>
            </a:r>
          </a:p>
          <a:p>
            <a:pPr lvl="1"/>
            <a:r>
              <a:rPr lang="en-US" dirty="0" smtClean="0"/>
              <a:t>4 bits</a:t>
            </a:r>
          </a:p>
          <a:p>
            <a:pPr lvl="2"/>
            <a:r>
              <a:rPr lang="en-US" dirty="0" smtClean="0"/>
              <a:t>-5</a:t>
            </a:r>
          </a:p>
          <a:p>
            <a:pPr lvl="2"/>
            <a:r>
              <a:rPr lang="en-US" dirty="0" smtClean="0"/>
              <a:t>-2</a:t>
            </a:r>
          </a:p>
          <a:p>
            <a:pPr lvl="1"/>
            <a:r>
              <a:rPr lang="en-US" dirty="0" smtClean="0"/>
              <a:t>8 bits</a:t>
            </a:r>
          </a:p>
          <a:p>
            <a:pPr lvl="2"/>
            <a:r>
              <a:rPr lang="en-US" dirty="0" smtClean="0"/>
              <a:t>-100</a:t>
            </a:r>
          </a:p>
          <a:p>
            <a:pPr lvl="1"/>
            <a:r>
              <a:rPr lang="en-US" dirty="0" smtClean="0"/>
              <a:t>16 bits</a:t>
            </a:r>
          </a:p>
          <a:p>
            <a:pPr lvl="2"/>
            <a:r>
              <a:rPr lang="en-US" dirty="0" smtClean="0"/>
              <a:t>-256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4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Find the equivalent decimal number of when these negative binary numbers are represented by signed-magnitude, 1’s complement, and 2’s complement (8-bit).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1000 0011</a:t>
            </a:r>
          </a:p>
          <a:p>
            <a:pPr lvl="1"/>
            <a:r>
              <a:rPr lang="en-US" dirty="0" smtClean="0"/>
              <a:t>1011 1100</a:t>
            </a:r>
          </a:p>
          <a:p>
            <a:pPr lvl="1"/>
            <a:r>
              <a:rPr lang="en-US" dirty="0" smtClean="0"/>
              <a:t>1000 1001</a:t>
            </a:r>
          </a:p>
          <a:p>
            <a:pPr lvl="1"/>
            <a:r>
              <a:rPr lang="en-US" dirty="0" smtClean="0"/>
              <a:t>1100 1100</a:t>
            </a:r>
          </a:p>
          <a:p>
            <a:pPr lvl="1"/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bit Microprocessor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071538" y="2002172"/>
          <a:ext cx="7072363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"/>
                <a:gridCol w="1428760"/>
                <a:gridCol w="571504"/>
                <a:gridCol w="1214446"/>
                <a:gridCol w="1643074"/>
                <a:gridCol w="15716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 N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r>
                        <a:rPr lang="en-US" sz="1400" baseline="0" dirty="0" smtClean="0"/>
                        <a:t> Integers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(all systems)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N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Sign and Magnitude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2’s Complement</a:t>
                      </a:r>
                    </a:p>
                    <a:p>
                      <a:pPr algn="ctr"/>
                      <a:r>
                        <a:rPr lang="en-US" sz="1400" dirty="0" smtClean="0"/>
                        <a:t>N</a:t>
                      </a:r>
                      <a:r>
                        <a:rPr lang="en-US" sz="1400" baseline="30000" dirty="0" smtClean="0"/>
                        <a:t>*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1’s Complement</a:t>
                      </a:r>
                    </a:p>
                    <a:p>
                      <a:pPr algn="ctr"/>
                      <a:r>
                        <a:rPr lang="en-US" sz="1400" dirty="0" smtClean="0"/>
                        <a:t>N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-------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1111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1110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+2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-2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1101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-3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-4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1011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+5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-5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1010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-6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-7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1111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1001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</a:t>
                      </a:r>
                      <a:endParaRPr lang="th-TH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-8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-------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1000</a:t>
                      </a:r>
                      <a:endParaRPr lang="th-T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-------</a:t>
                      </a:r>
                      <a:endParaRPr lang="th-TH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ตัวเชื่อมต่อตรง 11"/>
          <p:cNvCxnSpPr/>
          <p:nvPr/>
        </p:nvCxnSpPr>
        <p:spPr>
          <a:xfrm>
            <a:off x="7259212" y="3090098"/>
            <a:ext cx="2143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binary subtraction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16</a:t>
            </a:r>
            <a:r>
              <a:rPr lang="en-US" baseline="-25000" dirty="0" smtClean="0"/>
              <a:t>10</a:t>
            </a:r>
            <a:r>
              <a:rPr lang="en-US" dirty="0" smtClean="0"/>
              <a:t> - 5</a:t>
            </a:r>
            <a:r>
              <a:rPr lang="en-US" baseline="-25000" dirty="0" smtClean="0"/>
              <a:t>10</a:t>
            </a:r>
            <a:endParaRPr lang="en-US" dirty="0" smtClean="0"/>
          </a:p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10000</a:t>
            </a:r>
            <a:r>
              <a:rPr lang="en-US" baseline="-25000" dirty="0" smtClean="0"/>
              <a:t>2</a:t>
            </a:r>
            <a:r>
              <a:rPr lang="en-US" dirty="0" smtClean="0"/>
              <a:t> – 101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smtClean="0">
                <a:solidFill>
                  <a:srgbClr val="FF0000"/>
                </a:solidFill>
              </a:rPr>
              <a:t>0 1 1 1 2</a:t>
            </a:r>
          </a:p>
          <a:p>
            <a:pPr>
              <a:buNone/>
            </a:pPr>
            <a:r>
              <a:rPr lang="en-US" dirty="0" smtClean="0"/>
              <a:t>			1 0 0 0 0</a:t>
            </a:r>
          </a:p>
          <a:p>
            <a:pPr>
              <a:buNone/>
            </a:pPr>
            <a:r>
              <a:rPr lang="en-US" dirty="0" smtClean="0"/>
              <a:t>		      -         1 0 1</a:t>
            </a:r>
          </a:p>
          <a:p>
            <a:pPr>
              <a:buNone/>
            </a:pPr>
            <a:r>
              <a:rPr lang="en-US" dirty="0" smtClean="0"/>
              <a:t>                       1 0  1 1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Binary subtraction </a:t>
            </a:r>
            <a:r>
              <a:rPr lang="en-US" dirty="0" smtClean="0">
                <a:solidFill>
                  <a:srgbClr val="FF0000"/>
                </a:solidFill>
              </a:rPr>
              <a:t>is not easy </a:t>
            </a:r>
            <a:r>
              <a:rPr lang="en-US" dirty="0" smtClean="0"/>
              <a:t>to implement in digital circuit.</a:t>
            </a:r>
          </a:p>
          <a:p>
            <a:r>
              <a:rPr lang="en-US" dirty="0" smtClean="0"/>
              <a:t>Thus, we try to implement the binary addition of negative value instead.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071670" y="3571876"/>
            <a:ext cx="21431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flipV="1">
            <a:off x="2500298" y="2857496"/>
            <a:ext cx="21431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ตัวเชื่อมต่อตรง 11"/>
          <p:cNvCxnSpPr/>
          <p:nvPr/>
        </p:nvCxnSpPr>
        <p:spPr>
          <a:xfrm flipV="1">
            <a:off x="2786050" y="2857496"/>
            <a:ext cx="21431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 flipV="1">
            <a:off x="3000364" y="2857496"/>
            <a:ext cx="21431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ตัวเชื่อมต่อตรง 13"/>
          <p:cNvCxnSpPr/>
          <p:nvPr/>
        </p:nvCxnSpPr>
        <p:spPr>
          <a:xfrm flipV="1">
            <a:off x="3286116" y="2857496"/>
            <a:ext cx="214314" cy="14287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1’s Complement Subtraction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baseline="-25000" dirty="0" smtClean="0"/>
              <a:t>10</a:t>
            </a:r>
            <a:r>
              <a:rPr lang="en-US" dirty="0" smtClean="0"/>
              <a:t> – 5</a:t>
            </a:r>
            <a:r>
              <a:rPr lang="en-US" baseline="-25000" dirty="0" smtClean="0"/>
              <a:t>10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16</a:t>
            </a:r>
            <a:r>
              <a:rPr lang="en-US" baseline="-25000" dirty="0" smtClean="0"/>
              <a:t>10</a:t>
            </a:r>
            <a:r>
              <a:rPr lang="en-US" dirty="0" smtClean="0"/>
              <a:t> + (– 5</a:t>
            </a:r>
            <a:r>
              <a:rPr lang="en-US" baseline="-25000" dirty="0" smtClean="0"/>
              <a:t>10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>
                <a:sym typeface="Wingdings" pitchFamily="2" charset="2"/>
              </a:rPr>
              <a:t> 1 0 0 0 0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( 1 1 0 1 0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)</a:t>
            </a:r>
            <a:endParaRPr lang="en-US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baseline="-25000" dirty="0" smtClean="0"/>
              <a:t>			</a:t>
            </a:r>
            <a:r>
              <a:rPr lang="en-US" dirty="0" smtClean="0"/>
              <a:t>1  0  0  0  0</a:t>
            </a:r>
          </a:p>
          <a:p>
            <a:pPr>
              <a:buNone/>
            </a:pPr>
            <a:r>
              <a:rPr lang="en-US" dirty="0" smtClean="0"/>
              <a:t>		+	1  1  0  1  0</a:t>
            </a:r>
          </a:p>
          <a:p>
            <a:pPr>
              <a:buNone/>
            </a:pPr>
            <a:r>
              <a:rPr lang="en-US" dirty="0" smtClean="0"/>
              <a:t>		     1  0  1  0  1  0</a:t>
            </a:r>
          </a:p>
          <a:p>
            <a:pPr>
              <a:buNone/>
            </a:pPr>
            <a:r>
              <a:rPr lang="en-US" dirty="0" smtClean="0"/>
              <a:t>		+                       1</a:t>
            </a:r>
          </a:p>
          <a:p>
            <a:pPr>
              <a:buNone/>
            </a:pPr>
            <a:r>
              <a:rPr lang="en-US" dirty="0" smtClean="0"/>
              <a:t>                  0  1  0  1  1     </a:t>
            </a:r>
            <a:r>
              <a:rPr lang="en-US" dirty="0" smtClean="0">
                <a:sym typeface="Wingdings" pitchFamily="2" charset="2"/>
              </a:rPr>
              <a:t>  11</a:t>
            </a:r>
            <a:r>
              <a:rPr lang="en-US" baseline="-25000" dirty="0" smtClean="0">
                <a:sym typeface="Wingdings" pitchFamily="2" charset="2"/>
              </a:rPr>
              <a:t>10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071670" y="4071942"/>
            <a:ext cx="24288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สี่เหลี่ยมผืนผ้า 6"/>
          <p:cNvSpPr/>
          <p:nvPr/>
        </p:nvSpPr>
        <p:spPr>
          <a:xfrm>
            <a:off x="2000232" y="4143380"/>
            <a:ext cx="428628" cy="500066"/>
          </a:xfrm>
          <a:prstGeom prst="rect">
            <a:avLst/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>
            <a:off x="2500298" y="4572008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ตัวเชื่อมต่อตรง 9"/>
          <p:cNvCxnSpPr/>
          <p:nvPr/>
        </p:nvCxnSpPr>
        <p:spPr>
          <a:xfrm>
            <a:off x="2071670" y="5072074"/>
            <a:ext cx="24288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 Subtraction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r>
              <a:rPr lang="en-US" baseline="-25000" dirty="0" smtClean="0"/>
              <a:t>10</a:t>
            </a:r>
            <a:r>
              <a:rPr lang="en-US" dirty="0" smtClean="0"/>
              <a:t> – 5</a:t>
            </a:r>
            <a:r>
              <a:rPr lang="en-US" baseline="-25000" dirty="0" smtClean="0"/>
              <a:t>10 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16</a:t>
            </a:r>
            <a:r>
              <a:rPr lang="en-US" baseline="-25000" dirty="0" smtClean="0"/>
              <a:t>10</a:t>
            </a:r>
            <a:r>
              <a:rPr lang="en-US" dirty="0" smtClean="0"/>
              <a:t> + (– 5</a:t>
            </a:r>
            <a:r>
              <a:rPr lang="en-US" baseline="-25000" dirty="0" smtClean="0"/>
              <a:t>10</a:t>
            </a:r>
            <a:r>
              <a:rPr lang="en-US" dirty="0" smtClean="0"/>
              <a:t>)</a:t>
            </a:r>
            <a:endParaRPr lang="en-US" baseline="-25000" dirty="0" smtClean="0"/>
          </a:p>
          <a:p>
            <a:r>
              <a:rPr lang="en-US" dirty="0" smtClean="0">
                <a:sym typeface="Wingdings" pitchFamily="2" charset="2"/>
              </a:rPr>
              <a:t> 1 0 0 0 0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+ ( 1 1 0 1 1</a:t>
            </a:r>
            <a:r>
              <a:rPr lang="en-US" baseline="-25000" dirty="0" smtClean="0">
                <a:sym typeface="Wingdings" pitchFamily="2" charset="2"/>
              </a:rPr>
              <a:t>2</a:t>
            </a:r>
            <a:r>
              <a:rPr lang="en-US" dirty="0" smtClean="0">
                <a:sym typeface="Wingdings" pitchFamily="2" charset="2"/>
              </a:rPr>
              <a:t> )</a:t>
            </a:r>
            <a:endParaRPr lang="en-US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baseline="-25000" dirty="0" smtClean="0"/>
              <a:t>			</a:t>
            </a:r>
            <a:r>
              <a:rPr lang="en-US" dirty="0" smtClean="0"/>
              <a:t>1  0  0  0  0</a:t>
            </a:r>
          </a:p>
          <a:p>
            <a:pPr>
              <a:buNone/>
            </a:pPr>
            <a:r>
              <a:rPr lang="en-US" dirty="0" smtClean="0"/>
              <a:t>		+	1  1  0  1  1</a:t>
            </a:r>
          </a:p>
          <a:p>
            <a:pPr>
              <a:buNone/>
            </a:pPr>
            <a:r>
              <a:rPr lang="en-US" dirty="0" smtClean="0"/>
              <a:t>		     1  0  1  0  1  1      </a:t>
            </a:r>
            <a:r>
              <a:rPr lang="en-US" dirty="0" smtClean="0">
                <a:sym typeface="Wingdings" pitchFamily="2" charset="2"/>
              </a:rPr>
              <a:t>  11</a:t>
            </a:r>
            <a:r>
              <a:rPr lang="en-US" baseline="-25000" dirty="0" smtClean="0">
                <a:sym typeface="Wingdings" pitchFamily="2" charset="2"/>
              </a:rPr>
              <a:t>10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Faster and easier than signed-magnitude and 1’s complement subtraction.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2071670" y="4071942"/>
            <a:ext cx="242889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สี่เหลี่ยมผืนผ้า 6"/>
          <p:cNvSpPr/>
          <p:nvPr/>
        </p:nvSpPr>
        <p:spPr>
          <a:xfrm>
            <a:off x="2000232" y="4143380"/>
            <a:ext cx="428628" cy="500066"/>
          </a:xfrm>
          <a:prstGeom prst="rect">
            <a:avLst/>
          </a:prstGeom>
          <a:solidFill>
            <a:srgbClr val="FF0000">
              <a:alpha val="19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Overflow and Underflow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Overflow </a:t>
            </a:r>
            <a:r>
              <a:rPr lang="en-US" dirty="0" smtClean="0"/>
              <a:t>occurs when an arithmetic operation yields a result that is greater than the range’s positive limit of  2</a:t>
            </a:r>
            <a:r>
              <a:rPr lang="en-US" baseline="30000" dirty="0" smtClean="0"/>
              <a:t>N-1</a:t>
            </a:r>
            <a:r>
              <a:rPr lang="en-US" dirty="0" smtClean="0"/>
              <a:t> – 1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Underflow </a:t>
            </a:r>
            <a:r>
              <a:rPr lang="en-US" dirty="0" smtClean="0"/>
              <a:t>occurs when an arithmetic operation yields a result that is less than the range’s negative limit of -2</a:t>
            </a:r>
            <a:r>
              <a:rPr lang="en-US" baseline="30000" dirty="0" smtClean="0"/>
              <a:t>N-1</a:t>
            </a:r>
            <a:endParaRPr lang="th-TH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Representing Negative Numbers in Binary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Up to this point, we have not been discussed how to represent negative numbers in binary.</a:t>
            </a:r>
          </a:p>
          <a:p>
            <a:r>
              <a:rPr lang="en-US" dirty="0" smtClean="0"/>
              <a:t>Ex:  5</a:t>
            </a:r>
            <a:r>
              <a:rPr lang="en-US" baseline="-25000" dirty="0" smtClean="0"/>
              <a:t>10</a:t>
            </a:r>
            <a:r>
              <a:rPr lang="en-US" dirty="0" smtClean="0"/>
              <a:t> – 7</a:t>
            </a:r>
            <a:r>
              <a:rPr lang="en-US" baseline="-25000" dirty="0" smtClean="0"/>
              <a:t>10  </a:t>
            </a:r>
            <a:r>
              <a:rPr lang="en-US" dirty="0" smtClean="0"/>
              <a:t>= -2</a:t>
            </a:r>
            <a:r>
              <a:rPr lang="en-US" baseline="-25000" dirty="0" smtClean="0"/>
              <a:t>10   </a:t>
            </a:r>
            <a:r>
              <a:rPr lang="en-US" dirty="0" smtClean="0">
                <a:solidFill>
                  <a:srgbClr val="C00000"/>
                </a:solidFill>
              </a:rPr>
              <a:t>How to represent in binary ?</a:t>
            </a:r>
            <a:endParaRPr lang="th-TH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There are several representation :</a:t>
            </a:r>
          </a:p>
          <a:p>
            <a:pPr lvl="1"/>
            <a:r>
              <a:rPr lang="en-US" dirty="0" smtClean="0"/>
              <a:t>Signed-magnitude representation.</a:t>
            </a:r>
          </a:p>
          <a:p>
            <a:pPr lvl="1"/>
            <a:r>
              <a:rPr lang="en-US" dirty="0" smtClean="0"/>
              <a:t>2’s complement representation (</a:t>
            </a:r>
            <a:r>
              <a:rPr lang="en-US" i="1" dirty="0" smtClean="0">
                <a:solidFill>
                  <a:srgbClr val="0070C0"/>
                </a:solidFill>
              </a:rPr>
              <a:t>radix complement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1’s complement representation (</a:t>
            </a:r>
            <a:r>
              <a:rPr lang="en-US" i="1" dirty="0" smtClean="0">
                <a:solidFill>
                  <a:srgbClr val="0070C0"/>
                </a:solidFill>
              </a:rPr>
              <a:t>reduced radix complement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overflow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r>
              <a:rPr lang="en-US" baseline="-25000" dirty="0" smtClean="0"/>
              <a:t>10</a:t>
            </a:r>
            <a:r>
              <a:rPr lang="en-US" dirty="0" smtClean="0"/>
              <a:t> + 6</a:t>
            </a:r>
            <a:r>
              <a:rPr lang="en-US" baseline="-25000" dirty="0" smtClean="0"/>
              <a:t>10</a:t>
            </a:r>
            <a:r>
              <a:rPr lang="en-US" dirty="0" smtClean="0"/>
              <a:t>   (4-bits 2’s complement)</a:t>
            </a:r>
          </a:p>
          <a:p>
            <a:r>
              <a:rPr lang="en-US" dirty="0" smtClean="0"/>
              <a:t>Note that 4 bits can store +7 to -8</a:t>
            </a:r>
          </a:p>
          <a:p>
            <a:pPr>
              <a:buNone/>
            </a:pPr>
            <a:r>
              <a:rPr lang="en-US" dirty="0" smtClean="0"/>
              <a:t>		5 			0101</a:t>
            </a:r>
          </a:p>
          <a:p>
            <a:pPr>
              <a:buNone/>
            </a:pPr>
            <a:r>
              <a:rPr lang="en-US" dirty="0" smtClean="0"/>
              <a:t>	  +  6		     +  0110</a:t>
            </a:r>
          </a:p>
          <a:p>
            <a:pPr>
              <a:buNone/>
            </a:pPr>
            <a:r>
              <a:rPr lang="en-US" dirty="0" smtClean="0"/>
              <a:t>        11</a:t>
            </a:r>
            <a:r>
              <a:rPr lang="en-US" baseline="-25000" dirty="0" smtClean="0"/>
              <a:t>10</a:t>
            </a:r>
            <a:r>
              <a:rPr lang="en-US" dirty="0" smtClean="0"/>
              <a:t>                      1011  </a:t>
            </a:r>
            <a:r>
              <a:rPr lang="en-US" dirty="0" smtClean="0">
                <a:sym typeface="Wingdings" pitchFamily="2" charset="2"/>
              </a:rPr>
              <a:t>  -5</a:t>
            </a:r>
            <a:r>
              <a:rPr lang="en-US" baseline="-25000" dirty="0" smtClean="0">
                <a:sym typeface="Wingdings" pitchFamily="2" charset="2"/>
              </a:rPr>
              <a:t>10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			</a:t>
            </a:r>
            <a:r>
              <a:rPr lang="en-US" b="1" dirty="0" smtClean="0">
                <a:sym typeface="Wingdings" pitchFamily="2" charset="2"/>
              </a:rPr>
              <a:t>11  ≠  -5          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OVERFLOW</a:t>
            </a:r>
            <a:endParaRPr lang="th-TH" b="1" dirty="0">
              <a:solidFill>
                <a:srgbClr val="FF0000"/>
              </a:solidFill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1285852" y="3643314"/>
            <a:ext cx="7143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4286248" y="3643314"/>
            <a:ext cx="10001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ลูกศรซ้าย-ขวา 7"/>
          <p:cNvSpPr/>
          <p:nvPr/>
        </p:nvSpPr>
        <p:spPr>
          <a:xfrm>
            <a:off x="2571736" y="3357562"/>
            <a:ext cx="128588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underflow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-5</a:t>
            </a:r>
            <a:r>
              <a:rPr lang="en-US" baseline="-25000" dirty="0" smtClean="0"/>
              <a:t>10</a:t>
            </a:r>
            <a:r>
              <a:rPr lang="en-US" dirty="0" smtClean="0"/>
              <a:t> - 7</a:t>
            </a:r>
            <a:r>
              <a:rPr lang="en-US" baseline="-25000" dirty="0" smtClean="0"/>
              <a:t>10</a:t>
            </a:r>
            <a:r>
              <a:rPr lang="en-US" dirty="0" smtClean="0"/>
              <a:t>   (4-bits 2’s complement)</a:t>
            </a:r>
          </a:p>
          <a:p>
            <a:r>
              <a:rPr lang="en-US" dirty="0" smtClean="0"/>
              <a:t>Note that 4 bits can store +7 to -8</a:t>
            </a:r>
          </a:p>
          <a:p>
            <a:pPr>
              <a:buNone/>
            </a:pPr>
            <a:r>
              <a:rPr lang="en-US" dirty="0" smtClean="0"/>
              <a:t>		-5 			1011</a:t>
            </a:r>
          </a:p>
          <a:p>
            <a:pPr>
              <a:buNone/>
            </a:pPr>
            <a:r>
              <a:rPr lang="en-US" dirty="0" smtClean="0"/>
              <a:t>	  +  -7		     +  1001</a:t>
            </a:r>
          </a:p>
          <a:p>
            <a:pPr>
              <a:buNone/>
            </a:pPr>
            <a:r>
              <a:rPr lang="en-US" dirty="0" smtClean="0"/>
              <a:t>       -12</a:t>
            </a:r>
            <a:r>
              <a:rPr lang="en-US" baseline="-25000" dirty="0" smtClean="0"/>
              <a:t>10</a:t>
            </a:r>
            <a:r>
              <a:rPr lang="en-US" dirty="0" smtClean="0"/>
              <a:t>                   1 0100  </a:t>
            </a:r>
            <a:r>
              <a:rPr lang="en-US" dirty="0" smtClean="0">
                <a:sym typeface="Wingdings" pitchFamily="2" charset="2"/>
              </a:rPr>
              <a:t>  4</a:t>
            </a:r>
            <a:r>
              <a:rPr lang="en-US" baseline="-25000" dirty="0" smtClean="0">
                <a:sym typeface="Wingdings" pitchFamily="2" charset="2"/>
              </a:rPr>
              <a:t>10</a:t>
            </a:r>
          </a:p>
          <a:p>
            <a:pPr>
              <a:buNone/>
            </a:pPr>
            <a:endParaRPr lang="en-US" baseline="-250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baseline="-25000" dirty="0" smtClean="0">
                <a:sym typeface="Wingdings" pitchFamily="2" charset="2"/>
              </a:rPr>
              <a:t>			</a:t>
            </a:r>
            <a:r>
              <a:rPr lang="en-US" b="1" dirty="0" smtClean="0">
                <a:sym typeface="Wingdings" pitchFamily="2" charset="2"/>
              </a:rPr>
              <a:t>-12  ≠  4          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UNDERFLOW</a:t>
            </a:r>
            <a:endParaRPr lang="th-TH" b="1" dirty="0">
              <a:solidFill>
                <a:srgbClr val="FF0000"/>
              </a:solidFill>
            </a:endParaRPr>
          </a:p>
        </p:txBody>
      </p:sp>
      <p:cxnSp>
        <p:nvCxnSpPr>
          <p:cNvPr id="5" name="ตัวเชื่อมต่อตรง 4"/>
          <p:cNvCxnSpPr/>
          <p:nvPr/>
        </p:nvCxnSpPr>
        <p:spPr>
          <a:xfrm>
            <a:off x="1285852" y="3643314"/>
            <a:ext cx="7143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ตัวเชื่อมต่อตรง 5"/>
          <p:cNvCxnSpPr/>
          <p:nvPr/>
        </p:nvCxnSpPr>
        <p:spPr>
          <a:xfrm>
            <a:off x="4286248" y="3643314"/>
            <a:ext cx="10001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ลูกศรซ้าย-ขวา 7"/>
          <p:cNvSpPr/>
          <p:nvPr/>
        </p:nvSpPr>
        <p:spPr>
          <a:xfrm>
            <a:off x="2571736" y="3357562"/>
            <a:ext cx="128588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9" name="ตัวเชื่อมต่อตรง 8"/>
          <p:cNvCxnSpPr/>
          <p:nvPr/>
        </p:nvCxnSpPr>
        <p:spPr>
          <a:xfrm rot="16200000" flipH="1">
            <a:off x="4071934" y="3857628"/>
            <a:ext cx="285752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ตัวเชื่อมต่อตรง 10"/>
          <p:cNvCxnSpPr/>
          <p:nvPr/>
        </p:nvCxnSpPr>
        <p:spPr>
          <a:xfrm rot="5400000">
            <a:off x="4071934" y="3857628"/>
            <a:ext cx="285752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r>
              <a:rPr lang="en-US" smtClean="0"/>
              <a:t>5 </a:t>
            </a:r>
            <a:r>
              <a:rPr lang="en-US" smtClean="0"/>
              <a:t>(TODO)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Transform these decimal number to negative binary signed-magnitude, 1’s complement, 2’s complement representation  (8-bits)</a:t>
            </a:r>
          </a:p>
          <a:p>
            <a:pPr lvl="1"/>
            <a:r>
              <a:rPr lang="en-US" dirty="0" smtClean="0"/>
              <a:t>-10,  -98,  -142,  -200, -215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Find the result of these decimal arithmetic in  negative binary signed-magnitude, 1’s complement, 2’s complement representation (8-bits)</a:t>
            </a:r>
          </a:p>
          <a:p>
            <a:pPr lvl="1"/>
            <a:r>
              <a:rPr lang="en-US" dirty="0" smtClean="0"/>
              <a:t>-15 + 5</a:t>
            </a:r>
          </a:p>
          <a:p>
            <a:pPr lvl="1"/>
            <a:r>
              <a:rPr lang="en-US" dirty="0" smtClean="0"/>
              <a:t>200 – 50</a:t>
            </a:r>
          </a:p>
          <a:p>
            <a:pPr lvl="1"/>
            <a:r>
              <a:rPr lang="en-US" dirty="0" smtClean="0"/>
              <a:t>215 – 98</a:t>
            </a:r>
          </a:p>
          <a:p>
            <a:pPr lvl="1"/>
            <a:r>
              <a:rPr lang="en-US" dirty="0" smtClean="0"/>
              <a:t>-25 – 9</a:t>
            </a:r>
          </a:p>
          <a:p>
            <a:pPr lvl="1"/>
            <a:r>
              <a:rPr lang="en-US" dirty="0" smtClean="0"/>
              <a:t>-200 – 215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Signed-Magnitude 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005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It’s the simplest representation for negative binary numbers.</a:t>
            </a:r>
          </a:p>
          <a:p>
            <a:r>
              <a:rPr lang="en-US" dirty="0" smtClean="0"/>
              <a:t>In most computers, in order to represent both </a:t>
            </a:r>
            <a:r>
              <a:rPr lang="en-US" b="1" dirty="0" smtClean="0">
                <a:solidFill>
                  <a:srgbClr val="C00000"/>
                </a:solidFill>
              </a:rPr>
              <a:t>positive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negative</a:t>
            </a:r>
            <a:r>
              <a:rPr lang="en-US" dirty="0" smtClean="0"/>
              <a:t> numbers. The </a:t>
            </a:r>
            <a:r>
              <a:rPr lang="en-US" dirty="0" smtClean="0">
                <a:solidFill>
                  <a:srgbClr val="0070C0"/>
                </a:solidFill>
              </a:rPr>
              <a:t>first bit </a:t>
            </a:r>
            <a:r>
              <a:rPr lang="en-US" dirty="0" smtClean="0"/>
              <a:t>is used as </a:t>
            </a:r>
            <a:r>
              <a:rPr lang="en-US" dirty="0" smtClean="0">
                <a:solidFill>
                  <a:srgbClr val="0070C0"/>
                </a:solidFill>
              </a:rPr>
              <a:t>a sign bit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7030A0"/>
                </a:solidFill>
              </a:rPr>
              <a:t>0 used for plus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>
                <a:solidFill>
                  <a:srgbClr val="002060"/>
                </a:solidFill>
              </a:rPr>
              <a:t>1 used for minus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Thus, for </a:t>
            </a:r>
            <a:r>
              <a:rPr lang="en-US" i="1" dirty="0" smtClean="0">
                <a:solidFill>
                  <a:srgbClr val="FF0000"/>
                </a:solidFill>
              </a:rPr>
              <a:t>n-bit</a:t>
            </a:r>
            <a:r>
              <a:rPr lang="en-US" dirty="0" smtClean="0"/>
              <a:t> word, the </a:t>
            </a:r>
            <a:r>
              <a:rPr lang="en-US" dirty="0" smtClean="0">
                <a:solidFill>
                  <a:srgbClr val="002060"/>
                </a:solidFill>
              </a:rPr>
              <a:t>first bit is the </a:t>
            </a:r>
            <a:r>
              <a:rPr lang="en-US" b="1" dirty="0" smtClean="0">
                <a:solidFill>
                  <a:srgbClr val="002060"/>
                </a:solidFill>
              </a:rPr>
              <a:t>sign bit </a:t>
            </a:r>
            <a:r>
              <a:rPr lang="en-US" dirty="0" smtClean="0"/>
              <a:t>and  </a:t>
            </a:r>
            <a:r>
              <a:rPr lang="en-US" dirty="0" smtClean="0">
                <a:solidFill>
                  <a:srgbClr val="7030A0"/>
                </a:solidFill>
              </a:rPr>
              <a:t>n-1 bits represent the </a:t>
            </a:r>
            <a:r>
              <a:rPr lang="en-US" b="1" dirty="0" smtClean="0">
                <a:solidFill>
                  <a:srgbClr val="7030A0"/>
                </a:solidFill>
              </a:rPr>
              <a:t>magnitude</a:t>
            </a:r>
            <a:r>
              <a:rPr lang="en-US" dirty="0" smtClean="0">
                <a:solidFill>
                  <a:srgbClr val="7030A0"/>
                </a:solidFill>
              </a:rPr>
              <a:t> of the number</a:t>
            </a:r>
            <a:r>
              <a:rPr lang="en-US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28926" y="540611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 </a:t>
            </a:r>
            <a:r>
              <a:rPr lang="en-US" b="1" dirty="0" smtClean="0"/>
              <a:t>0  0  0  0  0  0  0</a:t>
            </a:r>
            <a:endParaRPr lang="th-TH" b="1" dirty="0"/>
          </a:p>
        </p:txBody>
      </p:sp>
      <p:sp>
        <p:nvSpPr>
          <p:cNvPr id="5" name="วงเล็บปีกกาซ้าย 4"/>
          <p:cNvSpPr/>
          <p:nvPr/>
        </p:nvSpPr>
        <p:spPr>
          <a:xfrm rot="5400000" flipH="1" flipV="1">
            <a:off x="2990364" y="5753300"/>
            <a:ext cx="234314" cy="35719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วงเล็บปีกกาซ้าย 5"/>
          <p:cNvSpPr/>
          <p:nvPr/>
        </p:nvSpPr>
        <p:spPr>
          <a:xfrm rot="5400000" flipH="1" flipV="1">
            <a:off x="4490562" y="4753168"/>
            <a:ext cx="234314" cy="2357454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2500298" y="612049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Sign bit     </a:t>
            </a:r>
            <a:r>
              <a:rPr lang="en-US" b="1" dirty="0" smtClean="0"/>
              <a:t>Magnitude</a:t>
            </a:r>
            <a:endParaRPr lang="th-TH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signed-magnitude representation to represent these negative decimal numbers (8-bits)</a:t>
            </a:r>
          </a:p>
          <a:p>
            <a:r>
              <a:rPr lang="en-US" dirty="0" smtClean="0"/>
              <a:t>-50</a:t>
            </a:r>
          </a:p>
          <a:p>
            <a:pPr lvl="1"/>
            <a:r>
              <a:rPr lang="en-US" dirty="0" smtClean="0"/>
              <a:t>50 </a:t>
            </a:r>
            <a:r>
              <a:rPr lang="en-US" dirty="0" smtClean="0">
                <a:sym typeface="Wingdings" pitchFamily="2" charset="2"/>
              </a:rPr>
              <a:t>          50/2 = 25 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25/2  = 12      remainder 1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		    12/2  =   6 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  6/2   =  3      remainder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               3/2   =  1      remainder 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50   1 1 0 0 1 0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          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1 1 0 0 1 0   ( add 0 to make magnitude 8 bits)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-50  </a:t>
            </a:r>
            <a:r>
              <a:rPr lang="en-US" b="1" dirty="0" smtClean="0">
                <a:solidFill>
                  <a:srgbClr val="00206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0 1 1 0 0 1 0  (add sign bit [</a:t>
            </a:r>
            <a:r>
              <a:rPr lang="en-US" dirty="0" smtClean="0">
                <a:solidFill>
                  <a:srgbClr val="C00000"/>
                </a:solidFill>
                <a:sym typeface="Wingdings" pitchFamily="2" charset="2"/>
              </a:rPr>
              <a:t>1 for negative</a:t>
            </a:r>
            <a:r>
              <a:rPr lang="en-US" dirty="0" smtClean="0">
                <a:sym typeface="Wingdings" pitchFamily="2" charset="2"/>
              </a:rPr>
              <a:t>])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Transform these decimal numbers to signed-magnitude representation.</a:t>
            </a:r>
          </a:p>
          <a:p>
            <a:pPr lvl="1"/>
            <a:r>
              <a:rPr lang="en-US" dirty="0" smtClean="0"/>
              <a:t>4 bits</a:t>
            </a:r>
          </a:p>
          <a:p>
            <a:pPr lvl="2"/>
            <a:r>
              <a:rPr lang="en-US" dirty="0" smtClean="0"/>
              <a:t>-5</a:t>
            </a:r>
          </a:p>
          <a:p>
            <a:pPr lvl="2"/>
            <a:r>
              <a:rPr lang="en-US" dirty="0" smtClean="0"/>
              <a:t>-2</a:t>
            </a:r>
          </a:p>
          <a:p>
            <a:pPr lvl="1"/>
            <a:r>
              <a:rPr lang="en-US" dirty="0" smtClean="0"/>
              <a:t>8 bits</a:t>
            </a:r>
          </a:p>
          <a:p>
            <a:pPr lvl="2"/>
            <a:r>
              <a:rPr lang="en-US" dirty="0" smtClean="0"/>
              <a:t>-100</a:t>
            </a:r>
          </a:p>
          <a:p>
            <a:pPr lvl="1"/>
            <a:r>
              <a:rPr lang="en-US" dirty="0" smtClean="0"/>
              <a:t>16 bits</a:t>
            </a:r>
          </a:p>
          <a:p>
            <a:pPr lvl="2"/>
            <a:r>
              <a:rPr lang="en-US" dirty="0" smtClean="0"/>
              <a:t>-256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1’s Complement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1’s complement of an </a:t>
            </a:r>
            <a:r>
              <a:rPr lang="en-US" i="1" dirty="0" smtClean="0"/>
              <a:t>N</a:t>
            </a:r>
            <a:r>
              <a:rPr lang="en-US" dirty="0" smtClean="0"/>
              <a:t>-digits binary integer B: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b="1" dirty="0" smtClean="0">
                <a:solidFill>
                  <a:srgbClr val="FF0000"/>
                </a:solidFill>
              </a:rPr>
              <a:t>1’s complement = (2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– 1) – B 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Example : </a:t>
            </a:r>
            <a:r>
              <a:rPr lang="en-US" dirty="0" smtClean="0"/>
              <a:t>Convert -5</a:t>
            </a:r>
            <a:r>
              <a:rPr lang="en-US" baseline="-25000" dirty="0" smtClean="0"/>
              <a:t>10</a:t>
            </a:r>
            <a:r>
              <a:rPr lang="en-US" dirty="0" smtClean="0"/>
              <a:t> to </a:t>
            </a:r>
            <a:r>
              <a:rPr lang="en-US" dirty="0" smtClean="0">
                <a:sym typeface="Wingdings" pitchFamily="2" charset="2"/>
              </a:rPr>
              <a:t>4-bit 1’s complement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1’s complement = (2</a:t>
            </a:r>
            <a:r>
              <a:rPr lang="en-US" baseline="30000" dirty="0" smtClean="0"/>
              <a:t>4</a:t>
            </a:r>
            <a:r>
              <a:rPr lang="en-US" dirty="0" smtClean="0"/>
              <a:t> – 1) – 5</a:t>
            </a:r>
          </a:p>
          <a:p>
            <a:pPr>
              <a:buNone/>
            </a:pPr>
            <a:r>
              <a:rPr lang="en-US" dirty="0" smtClean="0"/>
              <a:t>		                                = (16 – 1) – 5</a:t>
            </a:r>
          </a:p>
          <a:p>
            <a:pPr>
              <a:buNone/>
            </a:pPr>
            <a:r>
              <a:rPr lang="en-US" dirty="0" smtClean="0"/>
              <a:t>					     = 10</a:t>
            </a:r>
            <a:r>
              <a:rPr lang="en-US" baseline="-25000" dirty="0" smtClean="0"/>
              <a:t>10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1010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-5</a:t>
            </a:r>
            <a:r>
              <a:rPr lang="en-US" baseline="-25000" dirty="0" smtClean="0">
                <a:sym typeface="Wingdings" pitchFamily="2" charset="2"/>
              </a:rPr>
              <a:t>10 </a:t>
            </a:r>
            <a:r>
              <a:rPr lang="en-US" dirty="0" smtClean="0">
                <a:sym typeface="Wingdings" pitchFamily="2" charset="2"/>
              </a:rPr>
              <a:t>= 1010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1’s Complement 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 : Convert -120 to a 8-bit 1’s complement representation</a:t>
            </a:r>
          </a:p>
          <a:p>
            <a:pPr>
              <a:buNone/>
            </a:pPr>
            <a:r>
              <a:rPr lang="en-US" dirty="0" smtClean="0"/>
              <a:t>		1’s complement = (2</a:t>
            </a:r>
            <a:r>
              <a:rPr lang="en-US" baseline="30000" dirty="0" smtClean="0"/>
              <a:t>8</a:t>
            </a:r>
            <a:r>
              <a:rPr lang="en-US" dirty="0" smtClean="0"/>
              <a:t> – 1) – 120</a:t>
            </a:r>
          </a:p>
          <a:p>
            <a:pPr>
              <a:buNone/>
            </a:pPr>
            <a:r>
              <a:rPr lang="en-US" dirty="0" smtClean="0"/>
              <a:t>                                = 256 – 1 – 120 </a:t>
            </a:r>
          </a:p>
          <a:p>
            <a:pPr>
              <a:buNone/>
            </a:pPr>
            <a:r>
              <a:rPr lang="en-US" dirty="0" smtClean="0"/>
              <a:t>                                = 135</a:t>
            </a:r>
            <a:r>
              <a:rPr lang="en-US" baseline="-25000" dirty="0" smtClean="0"/>
              <a:t>10</a:t>
            </a:r>
            <a:r>
              <a:rPr lang="en-US" dirty="0" smtClean="0"/>
              <a:t>  </a:t>
            </a:r>
            <a:r>
              <a:rPr lang="en-US" dirty="0" smtClean="0">
                <a:sym typeface="Wingdings" pitchFamily="2" charset="2"/>
              </a:rPr>
              <a:t> 1000 0111</a:t>
            </a:r>
            <a:r>
              <a:rPr lang="en-US" baseline="-25000" dirty="0" smtClean="0">
                <a:sym typeface="Wingdings" pitchFamily="2" charset="2"/>
              </a:rPr>
              <a:t>2</a:t>
            </a:r>
            <a:endParaRPr lang="en-US" dirty="0" smtClean="0"/>
          </a:p>
          <a:p>
            <a:r>
              <a:rPr lang="en-US" dirty="0" smtClean="0"/>
              <a:t>Let’s look again to simplify 1’s complement representation.</a:t>
            </a:r>
          </a:p>
          <a:p>
            <a:pPr>
              <a:buNone/>
            </a:pPr>
            <a:r>
              <a:rPr lang="en-US" dirty="0" smtClean="0"/>
              <a:t>		For 4-bits	 	     For 8-bits</a:t>
            </a:r>
          </a:p>
          <a:p>
            <a:pPr lvl="1">
              <a:buNone/>
            </a:pPr>
            <a:r>
              <a:rPr lang="en-US" dirty="0" smtClean="0"/>
              <a:t>	   5  </a:t>
            </a:r>
            <a:r>
              <a:rPr lang="en-US" dirty="0" smtClean="0">
                <a:sym typeface="Wingdings" pitchFamily="2" charset="2"/>
              </a:rPr>
              <a:t> 0101		120  01111000</a:t>
            </a:r>
          </a:p>
          <a:p>
            <a:pPr lvl="1">
              <a:buNone/>
            </a:pPr>
            <a:r>
              <a:rPr lang="en-US" dirty="0" smtClean="0"/>
              <a:t>	  -5  </a:t>
            </a:r>
            <a:r>
              <a:rPr lang="en-US" dirty="0" smtClean="0">
                <a:sym typeface="Wingdings" pitchFamily="2" charset="2"/>
              </a:rPr>
              <a:t> 1010	          -120  10000111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Transform these decimal numbers to 1’s complement representation.</a:t>
            </a:r>
          </a:p>
          <a:p>
            <a:pPr lvl="1"/>
            <a:r>
              <a:rPr lang="en-US" dirty="0" smtClean="0"/>
              <a:t>4 bits</a:t>
            </a:r>
          </a:p>
          <a:p>
            <a:pPr lvl="2"/>
            <a:r>
              <a:rPr lang="en-US" dirty="0" smtClean="0"/>
              <a:t>-5</a:t>
            </a:r>
          </a:p>
          <a:p>
            <a:pPr lvl="2"/>
            <a:r>
              <a:rPr lang="en-US" dirty="0" smtClean="0"/>
              <a:t>-2</a:t>
            </a:r>
          </a:p>
          <a:p>
            <a:pPr lvl="1"/>
            <a:r>
              <a:rPr lang="en-US" dirty="0" smtClean="0"/>
              <a:t>8 bits</a:t>
            </a:r>
          </a:p>
          <a:p>
            <a:pPr lvl="2"/>
            <a:r>
              <a:rPr lang="en-US" dirty="0" smtClean="0"/>
              <a:t>-100</a:t>
            </a:r>
          </a:p>
          <a:p>
            <a:pPr lvl="1"/>
            <a:r>
              <a:rPr lang="en-US" dirty="0" smtClean="0"/>
              <a:t>16 bits</a:t>
            </a:r>
          </a:p>
          <a:p>
            <a:pPr lvl="2"/>
            <a:r>
              <a:rPr lang="en-US" dirty="0" smtClean="0"/>
              <a:t>-256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2’s Complement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Generating 2’s complement is </a:t>
            </a:r>
            <a:r>
              <a:rPr lang="en-US" dirty="0" smtClean="0">
                <a:solidFill>
                  <a:srgbClr val="FF0000"/>
                </a:solidFill>
              </a:rPr>
              <a:t>more complex </a:t>
            </a:r>
            <a:r>
              <a:rPr lang="en-US" dirty="0" smtClean="0"/>
              <a:t>than other representations.</a:t>
            </a:r>
          </a:p>
          <a:p>
            <a:r>
              <a:rPr lang="en-US" dirty="0" smtClean="0"/>
              <a:t>However, 2’s complement arithmetic </a:t>
            </a:r>
            <a:r>
              <a:rPr lang="en-US" dirty="0" smtClean="0">
                <a:solidFill>
                  <a:srgbClr val="FF0000"/>
                </a:solidFill>
              </a:rPr>
              <a:t>is simpler </a:t>
            </a:r>
            <a:r>
              <a:rPr lang="en-US" dirty="0" smtClean="0"/>
              <a:t>than other arithmetic.</a:t>
            </a:r>
          </a:p>
          <a:p>
            <a:r>
              <a:rPr lang="en-US" dirty="0" smtClean="0"/>
              <a:t>2’s complement = </a:t>
            </a:r>
            <a:r>
              <a:rPr lang="en-US" b="1" dirty="0" smtClean="0">
                <a:solidFill>
                  <a:srgbClr val="FF0000"/>
                </a:solidFill>
              </a:rPr>
              <a:t>      2</a:t>
            </a:r>
            <a:r>
              <a:rPr lang="en-US" b="1" baseline="30000" dirty="0" smtClean="0">
                <a:solidFill>
                  <a:srgbClr val="FF0000"/>
                </a:solidFill>
              </a:rPr>
              <a:t>N</a:t>
            </a:r>
            <a:r>
              <a:rPr lang="en-US" b="1" dirty="0" smtClean="0">
                <a:solidFill>
                  <a:srgbClr val="FF0000"/>
                </a:solidFill>
              </a:rPr>
              <a:t> – B</a:t>
            </a:r>
            <a:r>
              <a:rPr lang="en-US" dirty="0" smtClean="0"/>
              <a:t>  ,   B ≠ 0</a:t>
            </a:r>
          </a:p>
          <a:p>
            <a:pPr>
              <a:buNone/>
            </a:pPr>
            <a:r>
              <a:rPr lang="en-US" dirty="0" smtClean="0"/>
              <a:t>					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         ,   B = 0</a:t>
            </a:r>
          </a:p>
        </p:txBody>
      </p:sp>
      <p:sp>
        <p:nvSpPr>
          <p:cNvPr id="4" name="วงเล็บปีกกาซ้าย 3"/>
          <p:cNvSpPr/>
          <p:nvPr/>
        </p:nvSpPr>
        <p:spPr>
          <a:xfrm>
            <a:off x="3929058" y="3786190"/>
            <a:ext cx="214314" cy="642942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515</TotalTime>
  <Words>760</Words>
  <Application>Microsoft Office PowerPoint</Application>
  <PresentationFormat>นำเสนอทางหน้าจอ (4:3)</PresentationFormat>
  <Paragraphs>238</Paragraphs>
  <Slides>22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22</vt:i4>
      </vt:variant>
    </vt:vector>
  </HeadingPairs>
  <TitlesOfParts>
    <vt:vector size="23" baseType="lpstr">
      <vt:lpstr>ตรงกลาง</vt:lpstr>
      <vt:lpstr>Negative Binary Number</vt:lpstr>
      <vt:lpstr>Representing Negative Numbers in Binary</vt:lpstr>
      <vt:lpstr>Signed-Magnitude </vt:lpstr>
      <vt:lpstr>Example</vt:lpstr>
      <vt:lpstr>Exercise 1</vt:lpstr>
      <vt:lpstr>1’s Complement (1)</vt:lpstr>
      <vt:lpstr>1’s Complement (2)</vt:lpstr>
      <vt:lpstr>Exercise 2</vt:lpstr>
      <vt:lpstr>2’s Complement (1)</vt:lpstr>
      <vt:lpstr>2’s Complement (2)</vt:lpstr>
      <vt:lpstr>2’s Complement (3)</vt:lpstr>
      <vt:lpstr>2’s Complement (4)</vt:lpstr>
      <vt:lpstr>Exercise 3</vt:lpstr>
      <vt:lpstr>Exercise 4</vt:lpstr>
      <vt:lpstr>4 bit Microprocessor</vt:lpstr>
      <vt:lpstr>Recall binary subtraction</vt:lpstr>
      <vt:lpstr>1’s Complement Subtraction</vt:lpstr>
      <vt:lpstr>2’s Complement Subtraction</vt:lpstr>
      <vt:lpstr>Overflow and Underflow</vt:lpstr>
      <vt:lpstr>Example : overflow</vt:lpstr>
      <vt:lpstr>Example : underflow</vt:lpstr>
      <vt:lpstr>Exercise 5 (TODO)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1’s complement &amp; 2’s Complement </dc:title>
  <dc:creator>firehand</dc:creator>
  <cp:lastModifiedBy>firehand</cp:lastModifiedBy>
  <cp:revision>49</cp:revision>
  <dcterms:created xsi:type="dcterms:W3CDTF">2009-10-19T09:42:40Z</dcterms:created>
  <dcterms:modified xsi:type="dcterms:W3CDTF">2009-10-21T09:32:40Z</dcterms:modified>
</cp:coreProperties>
</file>