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69" r:id="rId3"/>
    <p:sldId id="265" r:id="rId4"/>
    <p:sldId id="270" r:id="rId5"/>
    <p:sldId id="271" r:id="rId6"/>
    <p:sldId id="272" r:id="rId7"/>
    <p:sldId id="273" r:id="rId8"/>
    <p:sldId id="275" r:id="rId9"/>
    <p:sldId id="276" r:id="rId10"/>
    <p:sldId id="277" r:id="rId11"/>
    <p:sldId id="278" r:id="rId12"/>
    <p:sldId id="279" r:id="rId13"/>
    <p:sldId id="281" r:id="rId14"/>
    <p:sldId id="282" r:id="rId15"/>
    <p:sldId id="267" r:id="rId16"/>
    <p:sldId id="259" r:id="rId17"/>
    <p:sldId id="283" r:id="rId18"/>
    <p:sldId id="284" r:id="rId19"/>
    <p:sldId id="285" r:id="rId20"/>
    <p:sldId id="286" r:id="rId21"/>
    <p:sldId id="287" r:id="rId22"/>
    <p:sldId id="288" r:id="rId23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ลักษณะ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77" autoAdjust="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ภาพนิ่งชื่อเรื่อง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สี่เหลี่ยมผืนผ้า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สี่เหลี่ยมผืนผ้า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สี่เหลี่ยมผืนผ้า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ชื่อเรื่อง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9" name="ชื่อเรื่องรอง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h-TH" smtClean="0"/>
              <a:t>คลิกเพื่อแก้ไขลักษณะชื่อเรื่องรองต้นแบบ</a:t>
            </a:r>
            <a:endParaRPr kumimoji="0" lang="en-US"/>
          </a:p>
        </p:txBody>
      </p:sp>
      <p:sp>
        <p:nvSpPr>
          <p:cNvPr id="28" name="ตัวยึดวันที่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0A9B2A1A-DF01-44B5-88E7-8EB299CD7290}" type="datetimeFigureOut">
              <a:rPr lang="th-TH" smtClean="0"/>
              <a:pPr/>
              <a:t>21/10/52</a:t>
            </a:fld>
            <a:endParaRPr lang="th-TH"/>
          </a:p>
        </p:txBody>
      </p:sp>
      <p:sp>
        <p:nvSpPr>
          <p:cNvPr id="17" name="ตัวยึดท้ายกระดาษ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th-TH"/>
          </a:p>
        </p:txBody>
      </p:sp>
      <p:sp>
        <p:nvSpPr>
          <p:cNvPr id="29" name="ตัวยึดหมายเลขภาพนิ่ง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A5A713A-C171-4DBE-B993-5A483A68CD7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B2A1A-DF01-44B5-88E7-8EB299CD7290}" type="datetimeFigureOut">
              <a:rPr lang="th-TH" smtClean="0"/>
              <a:pPr/>
              <a:t>21/10/52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A713A-C171-4DBE-B993-5A483A68CD7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ข้อความและชื่อเรื่องแนวตั้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0A9B2A1A-DF01-44B5-88E7-8EB299CD7290}" type="datetimeFigureOut">
              <a:rPr lang="th-TH" smtClean="0"/>
              <a:pPr/>
              <a:t>21/10/52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th-TH"/>
          </a:p>
        </p:txBody>
      </p:sp>
      <p:sp>
        <p:nvSpPr>
          <p:cNvPr id="7" name="สี่เหลี่ยมผืนผ้า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3A5A713A-C171-4DBE-B993-5A483A68CD7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B2A1A-DF01-44B5-88E7-8EB299CD7290}" type="datetimeFigureOut">
              <a:rPr lang="th-TH" smtClean="0"/>
              <a:pPr/>
              <a:t>21/10/52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A5A713A-C171-4DBE-B993-5A483A68CD7C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8" name="ตัวยึดเนื้อหา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ส่วนหัวของส่วน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7" name="สี่เหลี่ยมผืนผ้า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12" name="ตัวยึดวันที่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B2A1A-DF01-44B5-88E7-8EB299CD7290}" type="datetimeFigureOut">
              <a:rPr lang="th-TH" smtClean="0"/>
              <a:pPr/>
              <a:t>21/10/52</a:t>
            </a:fld>
            <a:endParaRPr lang="th-TH"/>
          </a:p>
        </p:txBody>
      </p:sp>
      <p:sp>
        <p:nvSpPr>
          <p:cNvPr id="13" name="ตัวยึดหมายเลขภาพนิ่ง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3A5A713A-C171-4DBE-B993-5A483A68CD7C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4" name="ตัวยึดท้ายกระดาษ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9" name="ตัวยึดเนื้อหา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11" name="ตัวยึดเนื้อหา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8" name="ตัวยึดวันที่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0A9B2A1A-DF01-44B5-88E7-8EB299CD7290}" type="datetimeFigureOut">
              <a:rPr lang="th-TH" smtClean="0"/>
              <a:pPr/>
              <a:t>21/10/52</a:t>
            </a:fld>
            <a:endParaRPr lang="th-TH"/>
          </a:p>
        </p:txBody>
      </p:sp>
      <p:sp>
        <p:nvSpPr>
          <p:cNvPr id="10" name="ตัวยึดหมายเลขภาพนิ่ง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3A5A713A-C171-4DBE-B993-5A483A68CD7C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2" name="ตัวยึดท้ายกระดาษ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11" name="ตัวยึดเนื้อหา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13" name="ตัวยึดเนื้อหา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10" name="ตัวยึดวันที่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0A9B2A1A-DF01-44B5-88E7-8EB299CD7290}" type="datetimeFigureOut">
              <a:rPr lang="th-TH" smtClean="0"/>
              <a:pPr/>
              <a:t>21/10/52</a:t>
            </a:fld>
            <a:endParaRPr lang="th-TH"/>
          </a:p>
        </p:txBody>
      </p:sp>
      <p:sp>
        <p:nvSpPr>
          <p:cNvPr id="12" name="ตัวยึดหมายเลขภาพนิ่ง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3A5A713A-C171-4DBE-B993-5A483A68CD7C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4" name="ตัวยึดท้ายกระดาษ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th-TH"/>
          </a:p>
        </p:txBody>
      </p:sp>
      <p:sp>
        <p:nvSpPr>
          <p:cNvPr id="16" name="ตัวยึดข้อความ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15" name="ตัวยึดข้อความ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B2A1A-DF01-44B5-88E7-8EB299CD7290}" type="datetimeFigureOut">
              <a:rPr lang="th-TH" smtClean="0"/>
              <a:pPr/>
              <a:t>21/10/52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A5A713A-C171-4DBE-B993-5A483A68CD7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B2A1A-DF01-44B5-88E7-8EB299CD7290}" type="datetimeFigureOut">
              <a:rPr lang="th-TH" smtClean="0"/>
              <a:pPr/>
              <a:t>21/10/52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A5A713A-C171-4DBE-B993-5A483A68CD7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B2A1A-DF01-44B5-88E7-8EB299CD7290}" type="datetimeFigureOut">
              <a:rPr lang="th-TH" smtClean="0"/>
              <a:pPr/>
              <a:t>21/10/52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A5A713A-C171-4DBE-B993-5A483A68CD7C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9" name="ตัวยึดเนื้อหา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รูปภาพพร้อมคำอธิบายภาพ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8" name="สี่เหลี่ยมผืนผ้า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สี่เหลี่ยมผืนผ้า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11" name="สี่เหลี่ยมผืนผ้า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ตัวยึดวันที่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0A9B2A1A-DF01-44B5-88E7-8EB299CD7290}" type="datetimeFigureOut">
              <a:rPr lang="th-TH" smtClean="0"/>
              <a:pPr/>
              <a:t>21/10/52</a:t>
            </a:fld>
            <a:endParaRPr lang="th-TH"/>
          </a:p>
        </p:txBody>
      </p:sp>
      <p:sp>
        <p:nvSpPr>
          <p:cNvPr id="13" name="ตัวยึดหมายเลขภาพนิ่ง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3A5A713A-C171-4DBE-B993-5A483A68CD7C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4" name="ตัวยึดท้ายกระดาษ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th-TH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h-TH" smtClean="0"/>
              <a:t>คลิกไอคอนเพื่อเพิ่มรูปภาพ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ตัวยึดชื่อเรื่อง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13" name="ตัวยึดข้อความ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kumimoji="0" lang="th-TH" smtClean="0"/>
              <a:t>ระดับที่สอง</a:t>
            </a:r>
          </a:p>
          <a:p>
            <a:pPr lvl="2" eaLnBrk="1" latinLnBrk="0" hangingPunct="1"/>
            <a:r>
              <a:rPr kumimoji="0" lang="th-TH" smtClean="0"/>
              <a:t>ระดับที่สาม</a:t>
            </a:r>
          </a:p>
          <a:p>
            <a:pPr lvl="3" eaLnBrk="1" latinLnBrk="0" hangingPunct="1"/>
            <a:r>
              <a:rPr kumimoji="0" lang="th-TH" smtClean="0"/>
              <a:t>ระดับที่สี่</a:t>
            </a:r>
          </a:p>
          <a:p>
            <a:pPr lvl="4" eaLnBrk="1" latinLnBrk="0" hangingPunct="1"/>
            <a:r>
              <a:rPr kumimoji="0" lang="th-TH" smtClean="0"/>
              <a:t>ระดับที่ห้า</a:t>
            </a:r>
            <a:endParaRPr kumimoji="0" lang="en-US"/>
          </a:p>
        </p:txBody>
      </p:sp>
      <p:sp>
        <p:nvSpPr>
          <p:cNvPr id="14" name="ตัวยึดวันที่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A9B2A1A-DF01-44B5-88E7-8EB299CD7290}" type="datetimeFigureOut">
              <a:rPr lang="th-TH" smtClean="0"/>
              <a:pPr/>
              <a:t>21/10/52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th-TH"/>
          </a:p>
        </p:txBody>
      </p:sp>
      <p:sp>
        <p:nvSpPr>
          <p:cNvPr id="7" name="สี่เหลี่ยมผืนผ้า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ตัวยึดหมายเลขภาพนิ่ง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A5A713A-C171-4DBE-B993-5A483A68CD7C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Negative Binary Number</a:t>
            </a:r>
            <a:endParaRPr lang="th-TH" dirty="0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pPr algn="r"/>
            <a:r>
              <a:rPr lang="en-US" dirty="0" smtClean="0"/>
              <a:t>350151 – Digital Circuit 1</a:t>
            </a:r>
          </a:p>
          <a:p>
            <a:pPr algn="r"/>
            <a:r>
              <a:rPr lang="en-US" dirty="0" err="1" smtClean="0"/>
              <a:t>Choopan</a:t>
            </a:r>
            <a:r>
              <a:rPr lang="en-US" dirty="0" smtClean="0"/>
              <a:t> </a:t>
            </a:r>
            <a:r>
              <a:rPr lang="en-US" dirty="0" err="1" smtClean="0"/>
              <a:t>Rattanapoka</a:t>
            </a:r>
            <a:endParaRPr lang="th-TH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2’s Complement (2)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04351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b="1" dirty="0" smtClean="0"/>
              <a:t>Example 1: </a:t>
            </a:r>
            <a:r>
              <a:rPr lang="en-US" dirty="0" smtClean="0"/>
              <a:t>Convert -5</a:t>
            </a:r>
            <a:r>
              <a:rPr lang="en-US" baseline="-25000" dirty="0" smtClean="0"/>
              <a:t>10</a:t>
            </a:r>
            <a:r>
              <a:rPr lang="en-US" dirty="0" smtClean="0"/>
              <a:t> to </a:t>
            </a:r>
            <a:r>
              <a:rPr lang="en-US" dirty="0" smtClean="0">
                <a:sym typeface="Wingdings" pitchFamily="2" charset="2"/>
              </a:rPr>
              <a:t>4-bit 2’s complement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			2’s complement = 2</a:t>
            </a:r>
            <a:r>
              <a:rPr lang="en-US" baseline="30000" dirty="0" smtClean="0"/>
              <a:t>4</a:t>
            </a:r>
            <a:r>
              <a:rPr lang="en-US" dirty="0" smtClean="0"/>
              <a:t>  – 5</a:t>
            </a:r>
          </a:p>
          <a:p>
            <a:pPr>
              <a:buNone/>
            </a:pPr>
            <a:r>
              <a:rPr lang="en-US" dirty="0" smtClean="0"/>
              <a:t>		                                = 16  – 5</a:t>
            </a:r>
          </a:p>
          <a:p>
            <a:pPr>
              <a:buNone/>
            </a:pPr>
            <a:r>
              <a:rPr lang="en-US" dirty="0" smtClean="0"/>
              <a:t>			  	             = 11</a:t>
            </a:r>
            <a:r>
              <a:rPr lang="en-US" baseline="-25000" dirty="0" smtClean="0"/>
              <a:t>10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1011</a:t>
            </a:r>
            <a:r>
              <a:rPr lang="en-US" baseline="-25000" dirty="0" smtClean="0">
                <a:sym typeface="Wingdings" pitchFamily="2" charset="2"/>
              </a:rPr>
              <a:t>2</a:t>
            </a:r>
            <a:endParaRPr lang="en-US" dirty="0" smtClean="0">
              <a:sym typeface="Wingdings" pitchFamily="2" charset="2"/>
            </a:endParaRPr>
          </a:p>
          <a:p>
            <a:pPr>
              <a:buNone/>
            </a:pPr>
            <a:r>
              <a:rPr lang="en-US" dirty="0" smtClean="0">
                <a:sym typeface="Wingdings" pitchFamily="2" charset="2"/>
              </a:rPr>
              <a:t>				</a:t>
            </a:r>
            <a:r>
              <a:rPr lang="en-US" b="1" dirty="0" smtClean="0">
                <a:solidFill>
                  <a:srgbClr val="00B0F0"/>
                </a:solidFill>
                <a:sym typeface="Wingdings" pitchFamily="2" charset="2"/>
              </a:rPr>
              <a:t>-5</a:t>
            </a:r>
            <a:r>
              <a:rPr lang="en-US" b="1" baseline="-25000" dirty="0" smtClean="0">
                <a:solidFill>
                  <a:srgbClr val="00B0F0"/>
                </a:solidFill>
                <a:sym typeface="Wingdings" pitchFamily="2" charset="2"/>
              </a:rPr>
              <a:t>10 </a:t>
            </a:r>
            <a:r>
              <a:rPr lang="en-US" b="1" dirty="0" smtClean="0">
                <a:solidFill>
                  <a:srgbClr val="00B0F0"/>
                </a:solidFill>
                <a:sym typeface="Wingdings" pitchFamily="2" charset="2"/>
              </a:rPr>
              <a:t>= 1011</a:t>
            </a:r>
            <a:r>
              <a:rPr lang="en-US" b="1" baseline="-25000" dirty="0" smtClean="0">
                <a:solidFill>
                  <a:srgbClr val="00B0F0"/>
                </a:solidFill>
                <a:sym typeface="Wingdings" pitchFamily="2" charset="2"/>
              </a:rPr>
              <a:t>2</a:t>
            </a:r>
          </a:p>
          <a:p>
            <a:pPr>
              <a:buNone/>
            </a:pPr>
            <a:endParaRPr lang="en-US" baseline="-25000" dirty="0" smtClean="0">
              <a:sym typeface="Wingdings" pitchFamily="2" charset="2"/>
            </a:endParaRPr>
          </a:p>
          <a:p>
            <a:pPr>
              <a:buNone/>
            </a:pPr>
            <a:r>
              <a:rPr lang="en-US" b="1" dirty="0" smtClean="0"/>
              <a:t>Example 2:</a:t>
            </a:r>
            <a:r>
              <a:rPr lang="en-US" dirty="0" smtClean="0"/>
              <a:t> Convert  -120</a:t>
            </a:r>
            <a:r>
              <a:rPr lang="en-US" baseline="-25000" dirty="0" smtClean="0"/>
              <a:t>10</a:t>
            </a:r>
            <a:r>
              <a:rPr lang="en-US" dirty="0" smtClean="0"/>
              <a:t> to  8-bit 2’s complement representation</a:t>
            </a:r>
          </a:p>
          <a:p>
            <a:pPr>
              <a:buNone/>
            </a:pPr>
            <a:r>
              <a:rPr lang="en-US" dirty="0" smtClean="0"/>
              <a:t>		2’s complement   = 2</a:t>
            </a:r>
            <a:r>
              <a:rPr lang="en-US" baseline="30000" dirty="0" smtClean="0"/>
              <a:t>8</a:t>
            </a:r>
            <a:r>
              <a:rPr lang="en-US" dirty="0" smtClean="0"/>
              <a:t>   – 120</a:t>
            </a:r>
          </a:p>
          <a:p>
            <a:pPr>
              <a:buNone/>
            </a:pPr>
            <a:r>
              <a:rPr lang="en-US" dirty="0" smtClean="0"/>
              <a:t>                                  = 256 – 120 </a:t>
            </a:r>
          </a:p>
          <a:p>
            <a:pPr>
              <a:buNone/>
            </a:pPr>
            <a:r>
              <a:rPr lang="en-US" dirty="0" smtClean="0"/>
              <a:t>                                  = 136  </a:t>
            </a:r>
            <a:r>
              <a:rPr lang="en-US" dirty="0" smtClean="0">
                <a:sym typeface="Wingdings" pitchFamily="2" charset="2"/>
              </a:rPr>
              <a:t> 1000 1000</a:t>
            </a:r>
            <a:r>
              <a:rPr lang="en-US" baseline="-25000" dirty="0" smtClean="0">
                <a:sym typeface="Wingdings" pitchFamily="2" charset="2"/>
              </a:rPr>
              <a:t>2</a:t>
            </a:r>
            <a:endParaRPr lang="en-US" dirty="0" smtClean="0"/>
          </a:p>
          <a:p>
            <a:pPr>
              <a:buNone/>
            </a:pPr>
            <a:r>
              <a:rPr lang="en-US" dirty="0" smtClean="0">
                <a:sym typeface="Wingdings" pitchFamily="2" charset="2"/>
              </a:rPr>
              <a:t>			 </a:t>
            </a:r>
            <a:r>
              <a:rPr lang="en-US" b="1" dirty="0" smtClean="0">
                <a:solidFill>
                  <a:srgbClr val="00B0F0"/>
                </a:solidFill>
                <a:sym typeface="Wingdings" pitchFamily="2" charset="2"/>
              </a:rPr>
              <a:t>-120</a:t>
            </a:r>
            <a:r>
              <a:rPr lang="en-US" b="1" baseline="-25000" dirty="0" smtClean="0">
                <a:solidFill>
                  <a:srgbClr val="00B0F0"/>
                </a:solidFill>
                <a:sym typeface="Wingdings" pitchFamily="2" charset="2"/>
              </a:rPr>
              <a:t>10 </a:t>
            </a:r>
            <a:r>
              <a:rPr lang="en-US" b="1" dirty="0" smtClean="0">
                <a:solidFill>
                  <a:srgbClr val="00B0F0"/>
                </a:solidFill>
                <a:sym typeface="Wingdings" pitchFamily="2" charset="2"/>
              </a:rPr>
              <a:t>= 10001000</a:t>
            </a:r>
            <a:r>
              <a:rPr lang="en-US" b="1" baseline="-25000" dirty="0" smtClean="0">
                <a:solidFill>
                  <a:srgbClr val="00B0F0"/>
                </a:solidFill>
                <a:sym typeface="Wingdings" pitchFamily="2" charset="2"/>
              </a:rPr>
              <a:t>2</a:t>
            </a:r>
            <a:r>
              <a:rPr lang="en-US" dirty="0" smtClean="0">
                <a:sym typeface="Wingdings" pitchFamily="2" charset="2"/>
              </a:rPr>
              <a:t>		</a:t>
            </a:r>
            <a:endParaRPr lang="th-TH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2’s Complement (3)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Another method to calculate 2’s complement</a:t>
            </a:r>
          </a:p>
          <a:p>
            <a:pPr lvl="1"/>
            <a:r>
              <a:rPr lang="en-US" dirty="0" smtClean="0"/>
              <a:t>Convert number to 1’s complement</a:t>
            </a:r>
          </a:p>
          <a:p>
            <a:pPr lvl="1"/>
            <a:r>
              <a:rPr lang="en-US" dirty="0" smtClean="0"/>
              <a:t>Then, add 1 to that number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sz="2400" b="1" dirty="0" smtClean="0"/>
              <a:t>Example :</a:t>
            </a:r>
            <a:r>
              <a:rPr lang="en-US" sz="2400" dirty="0" smtClean="0"/>
              <a:t> Convert  -120</a:t>
            </a:r>
            <a:r>
              <a:rPr lang="en-US" sz="2400" baseline="-25000" dirty="0" smtClean="0"/>
              <a:t>10</a:t>
            </a:r>
            <a:r>
              <a:rPr lang="en-US" sz="2400" dirty="0" smtClean="0"/>
              <a:t> to  8-bit 2’s complement representation</a:t>
            </a:r>
          </a:p>
          <a:p>
            <a:pPr>
              <a:buNone/>
            </a:pPr>
            <a:r>
              <a:rPr lang="en-US" sz="2400" dirty="0" smtClean="0"/>
              <a:t>			120</a:t>
            </a:r>
            <a:r>
              <a:rPr lang="en-US" sz="2400" baseline="-25000" dirty="0" smtClean="0"/>
              <a:t>10        </a:t>
            </a:r>
            <a:r>
              <a:rPr lang="en-US" sz="2400" dirty="0" smtClean="0"/>
              <a:t>=   01111000</a:t>
            </a:r>
          </a:p>
          <a:p>
            <a:pPr>
              <a:buNone/>
            </a:pPr>
            <a:r>
              <a:rPr lang="en-US" sz="2400" dirty="0" smtClean="0"/>
              <a:t>		1’s complement  </a:t>
            </a:r>
            <a:r>
              <a:rPr lang="en-US" sz="2400" dirty="0" smtClean="0">
                <a:sym typeface="Wingdings" pitchFamily="2" charset="2"/>
              </a:rPr>
              <a:t></a:t>
            </a:r>
            <a:r>
              <a:rPr lang="en-US" sz="2400" dirty="0" smtClean="0"/>
              <a:t>   10000111  (invert bits) </a:t>
            </a:r>
          </a:p>
          <a:p>
            <a:pPr>
              <a:buNone/>
            </a:pPr>
            <a:r>
              <a:rPr lang="en-US" sz="2400" dirty="0" smtClean="0"/>
              <a:t>		2’s complement  </a:t>
            </a:r>
            <a:r>
              <a:rPr lang="en-US" sz="2400" dirty="0" smtClean="0">
                <a:sym typeface="Wingdings" pitchFamily="2" charset="2"/>
              </a:rPr>
              <a:t>   10000111 + 1 = 10001000</a:t>
            </a:r>
            <a:r>
              <a:rPr lang="en-US" sz="2400" baseline="-25000" dirty="0" smtClean="0">
                <a:sym typeface="Wingdings" pitchFamily="2" charset="2"/>
              </a:rPr>
              <a:t>2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>
                <a:sym typeface="Wingdings" pitchFamily="2" charset="2"/>
              </a:rPr>
              <a:t>			 </a:t>
            </a:r>
            <a:r>
              <a:rPr lang="en-US" sz="2400" b="1" dirty="0" smtClean="0">
                <a:solidFill>
                  <a:srgbClr val="00B0F0"/>
                </a:solidFill>
                <a:sym typeface="Wingdings" pitchFamily="2" charset="2"/>
              </a:rPr>
              <a:t>-120</a:t>
            </a:r>
            <a:r>
              <a:rPr lang="en-US" sz="2400" b="1" baseline="-25000" dirty="0" smtClean="0">
                <a:solidFill>
                  <a:srgbClr val="00B0F0"/>
                </a:solidFill>
                <a:sym typeface="Wingdings" pitchFamily="2" charset="2"/>
              </a:rPr>
              <a:t>10 </a:t>
            </a:r>
            <a:r>
              <a:rPr lang="en-US" sz="2400" b="1" dirty="0" smtClean="0">
                <a:solidFill>
                  <a:srgbClr val="00B0F0"/>
                </a:solidFill>
                <a:sym typeface="Wingdings" pitchFamily="2" charset="2"/>
              </a:rPr>
              <a:t>= 10001000</a:t>
            </a:r>
            <a:r>
              <a:rPr lang="en-US" sz="2400" b="1" baseline="-25000" dirty="0" smtClean="0">
                <a:solidFill>
                  <a:srgbClr val="00B0F0"/>
                </a:solidFill>
                <a:sym typeface="Wingdings" pitchFamily="2" charset="2"/>
              </a:rPr>
              <a:t>2</a:t>
            </a:r>
            <a:endParaRPr lang="en-US" sz="2400" dirty="0" smtClean="0"/>
          </a:p>
          <a:p>
            <a:pPr lvl="1"/>
            <a:endParaRPr lang="th-TH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2’s Complement (4)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Another method to calculate 2’s complement</a:t>
            </a:r>
          </a:p>
          <a:p>
            <a:pPr lvl="1"/>
            <a:r>
              <a:rPr lang="en-US" dirty="0" smtClean="0"/>
              <a:t>Keep same bit from LSB </a:t>
            </a:r>
            <a:r>
              <a:rPr lang="en-US" dirty="0" smtClean="0">
                <a:sym typeface="Wingdings" pitchFamily="2" charset="2"/>
              </a:rPr>
              <a:t> MSB until found “1”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Do 1’s complement on the rest bits.</a:t>
            </a:r>
          </a:p>
          <a:p>
            <a:pPr lvl="1">
              <a:buNone/>
            </a:pPr>
            <a:endParaRPr lang="en-US" dirty="0" smtClean="0">
              <a:sym typeface="Wingdings" pitchFamily="2" charset="2"/>
            </a:endParaRPr>
          </a:p>
          <a:p>
            <a:r>
              <a:rPr lang="en-US" sz="2400" b="1" dirty="0" smtClean="0"/>
              <a:t>Example :</a:t>
            </a:r>
            <a:r>
              <a:rPr lang="en-US" sz="2400" dirty="0" smtClean="0"/>
              <a:t> Convert  -120</a:t>
            </a:r>
            <a:r>
              <a:rPr lang="en-US" sz="2400" baseline="-25000" dirty="0" smtClean="0"/>
              <a:t>10</a:t>
            </a:r>
            <a:r>
              <a:rPr lang="en-US" sz="2400" dirty="0" smtClean="0"/>
              <a:t> to  8-bit 2’s complement representation</a:t>
            </a:r>
          </a:p>
          <a:p>
            <a:pPr>
              <a:buNone/>
            </a:pPr>
            <a:r>
              <a:rPr lang="en-US" sz="2400" dirty="0" smtClean="0"/>
              <a:t>			120</a:t>
            </a:r>
            <a:r>
              <a:rPr lang="en-US" sz="2400" baseline="-25000" dirty="0" smtClean="0"/>
              <a:t>10        </a:t>
            </a:r>
            <a:r>
              <a:rPr lang="en-US" sz="2400" dirty="0" smtClean="0"/>
              <a:t>=   0111</a:t>
            </a:r>
            <a:r>
              <a:rPr lang="en-US" sz="2400" b="1" dirty="0" smtClean="0">
                <a:solidFill>
                  <a:srgbClr val="FF0000"/>
                </a:solidFill>
              </a:rPr>
              <a:t>1</a:t>
            </a:r>
            <a:r>
              <a:rPr lang="en-US" sz="2400" b="1" dirty="0" smtClean="0"/>
              <a:t>000</a:t>
            </a:r>
          </a:p>
          <a:p>
            <a:pPr>
              <a:buNone/>
            </a:pPr>
            <a:r>
              <a:rPr lang="en-US" sz="2400" dirty="0" smtClean="0"/>
              <a:t>				   =   </a:t>
            </a:r>
            <a:r>
              <a:rPr lang="en-US" sz="2400" i="1" dirty="0" smtClean="0">
                <a:solidFill>
                  <a:srgbClr val="002060"/>
                </a:solidFill>
              </a:rPr>
              <a:t>1000</a:t>
            </a:r>
            <a:r>
              <a:rPr lang="en-US" sz="2400" b="1" dirty="0" smtClean="0">
                <a:solidFill>
                  <a:srgbClr val="FF0000"/>
                </a:solidFill>
              </a:rPr>
              <a:t>1</a:t>
            </a:r>
            <a:r>
              <a:rPr lang="en-US" sz="2400" b="1" dirty="0" smtClean="0"/>
              <a:t>000</a:t>
            </a:r>
            <a:r>
              <a:rPr lang="en-US" sz="2400" dirty="0" smtClean="0"/>
              <a:t>	</a:t>
            </a:r>
            <a:endParaRPr lang="en-US" dirty="0" smtClean="0">
              <a:sym typeface="Wingdings" pitchFamily="2" charset="2"/>
            </a:endParaRPr>
          </a:p>
        </p:txBody>
      </p:sp>
      <p:sp>
        <p:nvSpPr>
          <p:cNvPr id="4" name="ลูกศรขวา 3"/>
          <p:cNvSpPr/>
          <p:nvPr/>
        </p:nvSpPr>
        <p:spPr>
          <a:xfrm rot="10800000">
            <a:off x="4143373" y="4357693"/>
            <a:ext cx="1285884" cy="1428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 3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Transform these decimal numbers to 2’s complement representation.</a:t>
            </a:r>
          </a:p>
          <a:p>
            <a:pPr lvl="1"/>
            <a:r>
              <a:rPr lang="en-US" dirty="0" smtClean="0"/>
              <a:t>4 bits</a:t>
            </a:r>
          </a:p>
          <a:p>
            <a:pPr lvl="2"/>
            <a:r>
              <a:rPr lang="en-US" dirty="0" smtClean="0"/>
              <a:t>-5</a:t>
            </a:r>
          </a:p>
          <a:p>
            <a:pPr lvl="2"/>
            <a:r>
              <a:rPr lang="en-US" dirty="0" smtClean="0"/>
              <a:t>-2</a:t>
            </a:r>
          </a:p>
          <a:p>
            <a:pPr lvl="1"/>
            <a:r>
              <a:rPr lang="en-US" dirty="0" smtClean="0"/>
              <a:t>8 bits</a:t>
            </a:r>
          </a:p>
          <a:p>
            <a:pPr lvl="2"/>
            <a:r>
              <a:rPr lang="en-US" dirty="0" smtClean="0"/>
              <a:t>-100</a:t>
            </a:r>
          </a:p>
          <a:p>
            <a:pPr lvl="1"/>
            <a:r>
              <a:rPr lang="en-US" dirty="0" smtClean="0"/>
              <a:t>16 bits</a:t>
            </a:r>
          </a:p>
          <a:p>
            <a:pPr lvl="2"/>
            <a:r>
              <a:rPr lang="en-US" dirty="0" smtClean="0"/>
              <a:t>-256</a:t>
            </a:r>
          </a:p>
          <a:p>
            <a:endParaRPr lang="th-TH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 4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Find the equivalent decimal number of when these negative binary numbers are represented by signed-magnitude, 1’s complement, and 2’s complement (8-bit).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1000 0011</a:t>
            </a:r>
          </a:p>
          <a:p>
            <a:pPr lvl="1"/>
            <a:r>
              <a:rPr lang="en-US" dirty="0" smtClean="0"/>
              <a:t>1011 1100</a:t>
            </a:r>
          </a:p>
          <a:p>
            <a:pPr lvl="1"/>
            <a:r>
              <a:rPr lang="en-US" dirty="0" smtClean="0"/>
              <a:t>1000 1001</a:t>
            </a:r>
          </a:p>
          <a:p>
            <a:pPr lvl="1"/>
            <a:r>
              <a:rPr lang="en-US" dirty="0" smtClean="0"/>
              <a:t>1100 1100</a:t>
            </a:r>
          </a:p>
          <a:p>
            <a:pPr lvl="1"/>
            <a:endParaRPr lang="en-US" dirty="0" smtClean="0"/>
          </a:p>
          <a:p>
            <a:pPr lvl="1"/>
            <a:endParaRPr lang="th-TH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 bit Microprocessor</a:t>
            </a:r>
            <a:endParaRPr lang="th-TH" dirty="0"/>
          </a:p>
        </p:txBody>
      </p:sp>
      <p:graphicFrame>
        <p:nvGraphicFramePr>
          <p:cNvPr id="4" name="ตาราง 3"/>
          <p:cNvGraphicFramePr>
            <a:graphicFrameLocks noGrp="1"/>
          </p:cNvGraphicFramePr>
          <p:nvPr/>
        </p:nvGraphicFramePr>
        <p:xfrm>
          <a:off x="1071538" y="2002172"/>
          <a:ext cx="7072363" cy="3855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2942"/>
                <a:gridCol w="1428760"/>
                <a:gridCol w="571504"/>
                <a:gridCol w="1214446"/>
                <a:gridCol w="1643074"/>
                <a:gridCol w="1571637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+ N</a:t>
                      </a:r>
                      <a:endParaRPr lang="th-T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Positive</a:t>
                      </a:r>
                      <a:r>
                        <a:rPr lang="en-US" sz="1400" baseline="0" dirty="0" smtClean="0"/>
                        <a:t> Integers</a:t>
                      </a:r>
                    </a:p>
                    <a:p>
                      <a:pPr algn="ctr"/>
                      <a:r>
                        <a:rPr lang="en-US" sz="1400" baseline="0" dirty="0" smtClean="0"/>
                        <a:t>(all systems)</a:t>
                      </a:r>
                      <a:endParaRPr lang="th-T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- N</a:t>
                      </a:r>
                      <a:endParaRPr lang="th-T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Sign and Magnitude</a:t>
                      </a:r>
                      <a:endParaRPr lang="th-T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2’s Complement</a:t>
                      </a:r>
                    </a:p>
                    <a:p>
                      <a:pPr algn="ctr"/>
                      <a:r>
                        <a:rPr lang="en-US" sz="1400" dirty="0" smtClean="0"/>
                        <a:t>N</a:t>
                      </a:r>
                      <a:r>
                        <a:rPr lang="en-US" sz="1400" baseline="30000" dirty="0" smtClean="0"/>
                        <a:t>*</a:t>
                      </a:r>
                      <a:endParaRPr lang="th-T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1’s Complement</a:t>
                      </a:r>
                    </a:p>
                    <a:p>
                      <a:pPr algn="ctr"/>
                      <a:r>
                        <a:rPr lang="en-US" sz="1400" dirty="0" smtClean="0"/>
                        <a:t>N</a:t>
                      </a:r>
                      <a:endParaRPr lang="th-TH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+0</a:t>
                      </a:r>
                      <a:endParaRPr lang="th-T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0000</a:t>
                      </a:r>
                      <a:endParaRPr lang="th-T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-0</a:t>
                      </a:r>
                      <a:endParaRPr lang="th-T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1000</a:t>
                      </a:r>
                      <a:endParaRPr lang="th-T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-------</a:t>
                      </a:r>
                      <a:endParaRPr lang="th-T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1111</a:t>
                      </a:r>
                      <a:endParaRPr lang="th-TH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+1</a:t>
                      </a:r>
                      <a:endParaRPr lang="th-T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0001</a:t>
                      </a:r>
                      <a:endParaRPr lang="th-T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-1</a:t>
                      </a:r>
                      <a:endParaRPr lang="th-T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1001</a:t>
                      </a:r>
                      <a:endParaRPr lang="th-T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1111</a:t>
                      </a:r>
                      <a:endParaRPr lang="th-T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1110</a:t>
                      </a:r>
                      <a:endParaRPr lang="th-TH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+2</a:t>
                      </a:r>
                      <a:endParaRPr lang="th-T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0010</a:t>
                      </a:r>
                      <a:endParaRPr lang="th-T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-2</a:t>
                      </a:r>
                      <a:endParaRPr lang="th-T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1010</a:t>
                      </a:r>
                      <a:endParaRPr lang="th-T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1110</a:t>
                      </a:r>
                      <a:endParaRPr lang="th-T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1101</a:t>
                      </a:r>
                      <a:endParaRPr lang="th-TH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+3</a:t>
                      </a:r>
                      <a:endParaRPr lang="th-T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0011</a:t>
                      </a:r>
                      <a:endParaRPr lang="th-T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-3</a:t>
                      </a:r>
                      <a:endParaRPr lang="th-T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1011</a:t>
                      </a:r>
                      <a:endParaRPr lang="th-T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1101</a:t>
                      </a:r>
                      <a:endParaRPr lang="th-T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1100</a:t>
                      </a:r>
                      <a:endParaRPr lang="th-TH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+4</a:t>
                      </a:r>
                      <a:endParaRPr lang="th-T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0100</a:t>
                      </a:r>
                      <a:endParaRPr lang="th-T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-4</a:t>
                      </a:r>
                      <a:endParaRPr lang="th-T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1100</a:t>
                      </a:r>
                      <a:endParaRPr lang="th-T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1100</a:t>
                      </a:r>
                      <a:endParaRPr lang="th-T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1011</a:t>
                      </a:r>
                      <a:endParaRPr lang="th-TH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+5</a:t>
                      </a:r>
                      <a:endParaRPr lang="th-T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0101</a:t>
                      </a:r>
                      <a:endParaRPr lang="th-T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-5</a:t>
                      </a:r>
                      <a:endParaRPr lang="th-T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1101</a:t>
                      </a:r>
                      <a:endParaRPr lang="th-T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1011</a:t>
                      </a:r>
                      <a:endParaRPr lang="th-T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1010</a:t>
                      </a:r>
                      <a:endParaRPr lang="th-TH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+6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0110</a:t>
                      </a:r>
                      <a:endParaRPr lang="th-T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-6</a:t>
                      </a:r>
                      <a:endParaRPr lang="th-T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1110</a:t>
                      </a:r>
                      <a:endParaRPr lang="th-T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1010</a:t>
                      </a:r>
                      <a:endParaRPr lang="th-T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1001</a:t>
                      </a:r>
                      <a:endParaRPr lang="th-TH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+7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0111</a:t>
                      </a:r>
                      <a:endParaRPr lang="th-T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-7</a:t>
                      </a:r>
                      <a:endParaRPr lang="th-T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1111</a:t>
                      </a:r>
                      <a:endParaRPr lang="th-T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1001</a:t>
                      </a:r>
                      <a:endParaRPr lang="th-T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1000</a:t>
                      </a:r>
                      <a:endParaRPr lang="th-TH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-8</a:t>
                      </a:r>
                      <a:endParaRPr lang="th-T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-------</a:t>
                      </a:r>
                      <a:endParaRPr lang="th-T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1000</a:t>
                      </a:r>
                      <a:endParaRPr lang="th-T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-------</a:t>
                      </a:r>
                      <a:endParaRPr lang="th-TH" sz="1400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2" name="ตัวเชื่อมต่อตรง 11"/>
          <p:cNvCxnSpPr/>
          <p:nvPr/>
        </p:nvCxnSpPr>
        <p:spPr>
          <a:xfrm>
            <a:off x="7259212" y="3090098"/>
            <a:ext cx="214314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Recall binary subtraction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16</a:t>
            </a:r>
            <a:r>
              <a:rPr lang="en-US" baseline="-25000" dirty="0" smtClean="0"/>
              <a:t>10</a:t>
            </a:r>
            <a:r>
              <a:rPr lang="en-US" dirty="0" smtClean="0"/>
              <a:t> - 5</a:t>
            </a:r>
            <a:r>
              <a:rPr lang="en-US" baseline="-25000" dirty="0" smtClean="0"/>
              <a:t>10</a:t>
            </a:r>
            <a:endParaRPr lang="en-US" dirty="0" smtClean="0"/>
          </a:p>
          <a:p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smtClean="0"/>
              <a:t>10000</a:t>
            </a:r>
            <a:r>
              <a:rPr lang="en-US" baseline="-25000" dirty="0" smtClean="0"/>
              <a:t>2</a:t>
            </a:r>
            <a:r>
              <a:rPr lang="en-US" dirty="0" smtClean="0"/>
              <a:t> – 101</a:t>
            </a:r>
            <a:r>
              <a:rPr lang="en-US" baseline="-25000" dirty="0" smtClean="0"/>
              <a:t>2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		</a:t>
            </a:r>
            <a:r>
              <a:rPr lang="en-US" dirty="0" smtClean="0">
                <a:solidFill>
                  <a:srgbClr val="FF0000"/>
                </a:solidFill>
              </a:rPr>
              <a:t>0 1 1 1 2</a:t>
            </a:r>
          </a:p>
          <a:p>
            <a:pPr>
              <a:buNone/>
            </a:pPr>
            <a:r>
              <a:rPr lang="en-US" dirty="0" smtClean="0"/>
              <a:t>			1 0 0 0 0</a:t>
            </a:r>
          </a:p>
          <a:p>
            <a:pPr>
              <a:buNone/>
            </a:pPr>
            <a:r>
              <a:rPr lang="en-US" dirty="0" smtClean="0"/>
              <a:t>		      -         1 0 1</a:t>
            </a:r>
          </a:p>
          <a:p>
            <a:pPr>
              <a:buNone/>
            </a:pPr>
            <a:r>
              <a:rPr lang="en-US" dirty="0" smtClean="0"/>
              <a:t>                       1 0  1 1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Binary subtraction </a:t>
            </a:r>
            <a:r>
              <a:rPr lang="en-US" dirty="0" smtClean="0">
                <a:solidFill>
                  <a:srgbClr val="FF0000"/>
                </a:solidFill>
              </a:rPr>
              <a:t>is not easy </a:t>
            </a:r>
            <a:r>
              <a:rPr lang="en-US" dirty="0" smtClean="0"/>
              <a:t>to implement in digital circuit.</a:t>
            </a:r>
          </a:p>
          <a:p>
            <a:r>
              <a:rPr lang="en-US" dirty="0" smtClean="0"/>
              <a:t>Thus, we try to implement the binary addition of negative value instead.</a:t>
            </a:r>
          </a:p>
          <a:p>
            <a:pPr>
              <a:buNone/>
            </a:pPr>
            <a:r>
              <a:rPr lang="en-US" dirty="0" smtClean="0"/>
              <a:t>				</a:t>
            </a:r>
          </a:p>
          <a:p>
            <a:pPr>
              <a:buNone/>
            </a:pPr>
            <a:endParaRPr lang="th-TH" dirty="0"/>
          </a:p>
        </p:txBody>
      </p:sp>
      <p:cxnSp>
        <p:nvCxnSpPr>
          <p:cNvPr id="5" name="ตัวเชื่อมต่อตรง 4"/>
          <p:cNvCxnSpPr/>
          <p:nvPr/>
        </p:nvCxnSpPr>
        <p:spPr>
          <a:xfrm>
            <a:off x="2071670" y="3571876"/>
            <a:ext cx="214314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" name="ตัวเชื่อมต่อตรง 6"/>
          <p:cNvCxnSpPr/>
          <p:nvPr/>
        </p:nvCxnSpPr>
        <p:spPr>
          <a:xfrm flipV="1">
            <a:off x="2500298" y="2857496"/>
            <a:ext cx="214314" cy="142876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2" name="ตัวเชื่อมต่อตรง 11"/>
          <p:cNvCxnSpPr/>
          <p:nvPr/>
        </p:nvCxnSpPr>
        <p:spPr>
          <a:xfrm flipV="1">
            <a:off x="2786050" y="2857496"/>
            <a:ext cx="214314" cy="142876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3" name="ตัวเชื่อมต่อตรง 12"/>
          <p:cNvCxnSpPr/>
          <p:nvPr/>
        </p:nvCxnSpPr>
        <p:spPr>
          <a:xfrm flipV="1">
            <a:off x="3000364" y="2857496"/>
            <a:ext cx="214314" cy="142876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4" name="ตัวเชื่อมต่อตรง 13"/>
          <p:cNvCxnSpPr/>
          <p:nvPr/>
        </p:nvCxnSpPr>
        <p:spPr>
          <a:xfrm flipV="1">
            <a:off x="3286116" y="2857496"/>
            <a:ext cx="214314" cy="142876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1’s Complement Subtraction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16</a:t>
            </a:r>
            <a:r>
              <a:rPr lang="en-US" baseline="-25000" dirty="0" smtClean="0"/>
              <a:t>10</a:t>
            </a:r>
            <a:r>
              <a:rPr lang="en-US" dirty="0" smtClean="0"/>
              <a:t> – 5</a:t>
            </a:r>
            <a:r>
              <a:rPr lang="en-US" baseline="-25000" dirty="0" smtClean="0"/>
              <a:t>10 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smtClean="0"/>
              <a:t>16</a:t>
            </a:r>
            <a:r>
              <a:rPr lang="en-US" baseline="-25000" dirty="0" smtClean="0"/>
              <a:t>10</a:t>
            </a:r>
            <a:r>
              <a:rPr lang="en-US" dirty="0" smtClean="0"/>
              <a:t> + (– 5</a:t>
            </a:r>
            <a:r>
              <a:rPr lang="en-US" baseline="-25000" dirty="0" smtClean="0"/>
              <a:t>10</a:t>
            </a:r>
            <a:r>
              <a:rPr lang="en-US" dirty="0" smtClean="0"/>
              <a:t>)</a:t>
            </a:r>
            <a:endParaRPr lang="en-US" baseline="-25000" dirty="0" smtClean="0"/>
          </a:p>
          <a:p>
            <a:r>
              <a:rPr lang="en-US" dirty="0" smtClean="0">
                <a:sym typeface="Wingdings" pitchFamily="2" charset="2"/>
              </a:rPr>
              <a:t> 1 0 0 0 0</a:t>
            </a:r>
            <a:r>
              <a:rPr lang="en-US" baseline="-25000" dirty="0" smtClean="0">
                <a:sym typeface="Wingdings" pitchFamily="2" charset="2"/>
              </a:rPr>
              <a:t>2</a:t>
            </a:r>
            <a:r>
              <a:rPr lang="en-US" dirty="0" smtClean="0">
                <a:sym typeface="Wingdings" pitchFamily="2" charset="2"/>
              </a:rPr>
              <a:t> + ( 1 1 0 1 0</a:t>
            </a:r>
            <a:r>
              <a:rPr lang="en-US" baseline="-25000" dirty="0" smtClean="0">
                <a:sym typeface="Wingdings" pitchFamily="2" charset="2"/>
              </a:rPr>
              <a:t>2</a:t>
            </a:r>
            <a:r>
              <a:rPr lang="en-US" dirty="0" smtClean="0">
                <a:sym typeface="Wingdings" pitchFamily="2" charset="2"/>
              </a:rPr>
              <a:t> )</a:t>
            </a:r>
            <a:endParaRPr lang="en-US" dirty="0" smtClean="0"/>
          </a:p>
          <a:p>
            <a:pPr>
              <a:buNone/>
            </a:pPr>
            <a:endParaRPr lang="en-US" baseline="-25000" dirty="0" smtClean="0"/>
          </a:p>
          <a:p>
            <a:pPr>
              <a:buNone/>
            </a:pPr>
            <a:r>
              <a:rPr lang="en-US" baseline="-25000" dirty="0" smtClean="0"/>
              <a:t>			</a:t>
            </a:r>
            <a:r>
              <a:rPr lang="en-US" dirty="0" smtClean="0"/>
              <a:t>1  0  0  0  0</a:t>
            </a:r>
          </a:p>
          <a:p>
            <a:pPr>
              <a:buNone/>
            </a:pPr>
            <a:r>
              <a:rPr lang="en-US" dirty="0" smtClean="0"/>
              <a:t>		+	1  1  0  1  0</a:t>
            </a:r>
          </a:p>
          <a:p>
            <a:pPr>
              <a:buNone/>
            </a:pPr>
            <a:r>
              <a:rPr lang="en-US" dirty="0" smtClean="0"/>
              <a:t>		     1  0  1  0  1  0</a:t>
            </a:r>
          </a:p>
          <a:p>
            <a:pPr>
              <a:buNone/>
            </a:pPr>
            <a:r>
              <a:rPr lang="en-US" dirty="0" smtClean="0"/>
              <a:t>		+                       1</a:t>
            </a:r>
          </a:p>
          <a:p>
            <a:pPr>
              <a:buNone/>
            </a:pPr>
            <a:r>
              <a:rPr lang="en-US" dirty="0" smtClean="0"/>
              <a:t>                  0  1  0  1  1     </a:t>
            </a:r>
            <a:r>
              <a:rPr lang="en-US" dirty="0" smtClean="0">
                <a:sym typeface="Wingdings" pitchFamily="2" charset="2"/>
              </a:rPr>
              <a:t>  11</a:t>
            </a:r>
            <a:r>
              <a:rPr lang="en-US" baseline="-25000" dirty="0" smtClean="0">
                <a:sym typeface="Wingdings" pitchFamily="2" charset="2"/>
              </a:rPr>
              <a:t>10</a:t>
            </a:r>
            <a:endParaRPr lang="en-US" dirty="0" smtClean="0"/>
          </a:p>
          <a:p>
            <a:pPr>
              <a:buNone/>
            </a:pPr>
            <a:endParaRPr lang="th-TH" dirty="0"/>
          </a:p>
        </p:txBody>
      </p:sp>
      <p:cxnSp>
        <p:nvCxnSpPr>
          <p:cNvPr id="5" name="ตัวเชื่อมต่อตรง 4"/>
          <p:cNvCxnSpPr/>
          <p:nvPr/>
        </p:nvCxnSpPr>
        <p:spPr>
          <a:xfrm>
            <a:off x="2071670" y="4071942"/>
            <a:ext cx="242889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" name="สี่เหลี่ยมผืนผ้า 6"/>
          <p:cNvSpPr/>
          <p:nvPr/>
        </p:nvSpPr>
        <p:spPr>
          <a:xfrm>
            <a:off x="2000232" y="4143380"/>
            <a:ext cx="428628" cy="500066"/>
          </a:xfrm>
          <a:prstGeom prst="rect">
            <a:avLst/>
          </a:prstGeom>
          <a:solidFill>
            <a:schemeClr val="accent1">
              <a:alpha val="1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cxnSp>
        <p:nvCxnSpPr>
          <p:cNvPr id="9" name="ลูกศรเชื่อมต่อแบบตรง 8"/>
          <p:cNvCxnSpPr/>
          <p:nvPr/>
        </p:nvCxnSpPr>
        <p:spPr>
          <a:xfrm>
            <a:off x="2500298" y="4572008"/>
            <a:ext cx="1571636" cy="14287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0" name="ตัวเชื่อมต่อตรง 9"/>
          <p:cNvCxnSpPr/>
          <p:nvPr/>
        </p:nvCxnSpPr>
        <p:spPr>
          <a:xfrm>
            <a:off x="2071670" y="5072074"/>
            <a:ext cx="242889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2’s Complement Subtraction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16</a:t>
            </a:r>
            <a:r>
              <a:rPr lang="en-US" baseline="-25000" dirty="0" smtClean="0"/>
              <a:t>10</a:t>
            </a:r>
            <a:r>
              <a:rPr lang="en-US" dirty="0" smtClean="0"/>
              <a:t> – 5</a:t>
            </a:r>
            <a:r>
              <a:rPr lang="en-US" baseline="-25000" dirty="0" smtClean="0"/>
              <a:t>10 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smtClean="0"/>
              <a:t>16</a:t>
            </a:r>
            <a:r>
              <a:rPr lang="en-US" baseline="-25000" dirty="0" smtClean="0"/>
              <a:t>10</a:t>
            </a:r>
            <a:r>
              <a:rPr lang="en-US" dirty="0" smtClean="0"/>
              <a:t> + (– 5</a:t>
            </a:r>
            <a:r>
              <a:rPr lang="en-US" baseline="-25000" dirty="0" smtClean="0"/>
              <a:t>10</a:t>
            </a:r>
            <a:r>
              <a:rPr lang="en-US" dirty="0" smtClean="0"/>
              <a:t>)</a:t>
            </a:r>
            <a:endParaRPr lang="en-US" baseline="-25000" dirty="0" smtClean="0"/>
          </a:p>
          <a:p>
            <a:r>
              <a:rPr lang="en-US" dirty="0" smtClean="0">
                <a:sym typeface="Wingdings" pitchFamily="2" charset="2"/>
              </a:rPr>
              <a:t> 1 0 0 0 0</a:t>
            </a:r>
            <a:r>
              <a:rPr lang="en-US" baseline="-25000" dirty="0" smtClean="0">
                <a:sym typeface="Wingdings" pitchFamily="2" charset="2"/>
              </a:rPr>
              <a:t>2</a:t>
            </a:r>
            <a:r>
              <a:rPr lang="en-US" dirty="0" smtClean="0">
                <a:sym typeface="Wingdings" pitchFamily="2" charset="2"/>
              </a:rPr>
              <a:t> + ( 1 1 0 1 1</a:t>
            </a:r>
            <a:r>
              <a:rPr lang="en-US" baseline="-25000" dirty="0" smtClean="0">
                <a:sym typeface="Wingdings" pitchFamily="2" charset="2"/>
              </a:rPr>
              <a:t>2</a:t>
            </a:r>
            <a:r>
              <a:rPr lang="en-US" dirty="0" smtClean="0">
                <a:sym typeface="Wingdings" pitchFamily="2" charset="2"/>
              </a:rPr>
              <a:t> )</a:t>
            </a:r>
            <a:endParaRPr lang="en-US" dirty="0" smtClean="0"/>
          </a:p>
          <a:p>
            <a:pPr>
              <a:buNone/>
            </a:pPr>
            <a:endParaRPr lang="en-US" baseline="-25000" dirty="0" smtClean="0"/>
          </a:p>
          <a:p>
            <a:pPr>
              <a:buNone/>
            </a:pPr>
            <a:r>
              <a:rPr lang="en-US" baseline="-25000" dirty="0" smtClean="0"/>
              <a:t>			</a:t>
            </a:r>
            <a:r>
              <a:rPr lang="en-US" dirty="0" smtClean="0"/>
              <a:t>1  0  0  0  0</a:t>
            </a:r>
          </a:p>
          <a:p>
            <a:pPr>
              <a:buNone/>
            </a:pPr>
            <a:r>
              <a:rPr lang="en-US" dirty="0" smtClean="0"/>
              <a:t>		+	1  1  0  1  1</a:t>
            </a:r>
          </a:p>
          <a:p>
            <a:pPr>
              <a:buNone/>
            </a:pPr>
            <a:r>
              <a:rPr lang="en-US" dirty="0" smtClean="0"/>
              <a:t>		     1  0  1  0  1  1      </a:t>
            </a:r>
            <a:r>
              <a:rPr lang="en-US" dirty="0" smtClean="0">
                <a:sym typeface="Wingdings" pitchFamily="2" charset="2"/>
              </a:rPr>
              <a:t>  11</a:t>
            </a:r>
            <a:r>
              <a:rPr lang="en-US" baseline="-25000" dirty="0" smtClean="0">
                <a:sym typeface="Wingdings" pitchFamily="2" charset="2"/>
              </a:rPr>
              <a:t>10</a:t>
            </a:r>
          </a:p>
          <a:p>
            <a:pPr>
              <a:buNone/>
            </a:pPr>
            <a:endParaRPr lang="en-US" baseline="-25000" dirty="0" smtClean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Faster and easier than signed-magnitude and 1’s complement subtraction.</a:t>
            </a:r>
            <a:endParaRPr lang="en-US" dirty="0" smtClean="0"/>
          </a:p>
          <a:p>
            <a:pPr>
              <a:buNone/>
            </a:pPr>
            <a:endParaRPr lang="th-TH" dirty="0"/>
          </a:p>
        </p:txBody>
      </p:sp>
      <p:cxnSp>
        <p:nvCxnSpPr>
          <p:cNvPr id="5" name="ตัวเชื่อมต่อตรง 4"/>
          <p:cNvCxnSpPr/>
          <p:nvPr/>
        </p:nvCxnSpPr>
        <p:spPr>
          <a:xfrm>
            <a:off x="2071670" y="4071942"/>
            <a:ext cx="242889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" name="สี่เหลี่ยมผืนผ้า 6"/>
          <p:cNvSpPr/>
          <p:nvPr/>
        </p:nvSpPr>
        <p:spPr>
          <a:xfrm>
            <a:off x="2000232" y="4143380"/>
            <a:ext cx="428628" cy="500066"/>
          </a:xfrm>
          <a:prstGeom prst="rect">
            <a:avLst/>
          </a:prstGeom>
          <a:solidFill>
            <a:srgbClr val="FF0000">
              <a:alpha val="19000"/>
            </a:srgb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Overflow and Underflow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smtClean="0"/>
              <a:t>Overflow </a:t>
            </a:r>
            <a:r>
              <a:rPr lang="en-US" dirty="0" smtClean="0"/>
              <a:t>occurs when an arithmetic operation yields a result that is greater than the range’s positive limit of  2</a:t>
            </a:r>
            <a:r>
              <a:rPr lang="en-US" baseline="30000" dirty="0" smtClean="0"/>
              <a:t>N-1</a:t>
            </a:r>
            <a:r>
              <a:rPr lang="en-US" dirty="0" smtClean="0"/>
              <a:t> – 1</a:t>
            </a:r>
          </a:p>
          <a:p>
            <a:pPr>
              <a:buNone/>
            </a:pPr>
            <a:endParaRPr lang="en-US" dirty="0" smtClean="0"/>
          </a:p>
          <a:p>
            <a:r>
              <a:rPr lang="en-US" b="1" dirty="0" smtClean="0"/>
              <a:t>Underflow </a:t>
            </a:r>
            <a:r>
              <a:rPr lang="en-US" dirty="0" smtClean="0"/>
              <a:t>occurs when an arithmetic operation yields a result that is less than the range’s negative limit of -2</a:t>
            </a:r>
            <a:r>
              <a:rPr lang="en-US" baseline="30000" dirty="0" smtClean="0"/>
              <a:t>N-1</a:t>
            </a:r>
            <a:endParaRPr lang="th-TH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Representing Negative Numbers in Binary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Up to this point, we have not been discussed how to represent negative numbers in binary.</a:t>
            </a:r>
          </a:p>
          <a:p>
            <a:r>
              <a:rPr lang="en-US" dirty="0" smtClean="0"/>
              <a:t>Ex:  5</a:t>
            </a:r>
            <a:r>
              <a:rPr lang="en-US" baseline="-25000" dirty="0" smtClean="0"/>
              <a:t>10</a:t>
            </a:r>
            <a:r>
              <a:rPr lang="en-US" dirty="0" smtClean="0"/>
              <a:t> – 7</a:t>
            </a:r>
            <a:r>
              <a:rPr lang="en-US" baseline="-25000" dirty="0" smtClean="0"/>
              <a:t>10  </a:t>
            </a:r>
            <a:r>
              <a:rPr lang="en-US" dirty="0" smtClean="0"/>
              <a:t>= -2</a:t>
            </a:r>
            <a:r>
              <a:rPr lang="en-US" baseline="-25000" dirty="0" smtClean="0"/>
              <a:t>10   </a:t>
            </a:r>
            <a:r>
              <a:rPr lang="en-US" dirty="0" smtClean="0">
                <a:solidFill>
                  <a:srgbClr val="C00000"/>
                </a:solidFill>
              </a:rPr>
              <a:t>How to represent in binary ?</a:t>
            </a:r>
            <a:endParaRPr lang="th-TH" dirty="0" smtClean="0">
              <a:solidFill>
                <a:srgbClr val="C00000"/>
              </a:solidFill>
            </a:endParaRPr>
          </a:p>
          <a:p>
            <a:r>
              <a:rPr lang="en-US" dirty="0" smtClean="0"/>
              <a:t>There are several representation :</a:t>
            </a:r>
          </a:p>
          <a:p>
            <a:pPr lvl="1"/>
            <a:r>
              <a:rPr lang="en-US" dirty="0" smtClean="0"/>
              <a:t>Signed-magnitude representation.</a:t>
            </a:r>
          </a:p>
          <a:p>
            <a:pPr lvl="1"/>
            <a:r>
              <a:rPr lang="en-US" dirty="0" smtClean="0"/>
              <a:t>2’s complement representation (</a:t>
            </a:r>
            <a:r>
              <a:rPr lang="en-US" i="1" dirty="0" smtClean="0">
                <a:solidFill>
                  <a:srgbClr val="0070C0"/>
                </a:solidFill>
              </a:rPr>
              <a:t>radix complement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1’s complement representation (</a:t>
            </a:r>
            <a:r>
              <a:rPr lang="en-US" i="1" dirty="0" smtClean="0">
                <a:solidFill>
                  <a:srgbClr val="0070C0"/>
                </a:solidFill>
              </a:rPr>
              <a:t>reduced radix complement</a:t>
            </a:r>
            <a:r>
              <a:rPr lang="en-US" dirty="0" smtClean="0"/>
              <a:t>)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: overflow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5</a:t>
            </a:r>
            <a:r>
              <a:rPr lang="en-US" baseline="-25000" dirty="0" smtClean="0"/>
              <a:t>10</a:t>
            </a:r>
            <a:r>
              <a:rPr lang="en-US" dirty="0" smtClean="0"/>
              <a:t> + 6</a:t>
            </a:r>
            <a:r>
              <a:rPr lang="en-US" baseline="-25000" dirty="0" smtClean="0"/>
              <a:t>10</a:t>
            </a:r>
            <a:r>
              <a:rPr lang="en-US" dirty="0" smtClean="0"/>
              <a:t>   (4-bits 2’s complement)</a:t>
            </a:r>
          </a:p>
          <a:p>
            <a:r>
              <a:rPr lang="en-US" dirty="0" smtClean="0"/>
              <a:t>Note that 4 bits can store +7 to -8</a:t>
            </a:r>
          </a:p>
          <a:p>
            <a:pPr>
              <a:buNone/>
            </a:pPr>
            <a:r>
              <a:rPr lang="en-US" dirty="0" smtClean="0"/>
              <a:t>		5 			0101</a:t>
            </a:r>
          </a:p>
          <a:p>
            <a:pPr>
              <a:buNone/>
            </a:pPr>
            <a:r>
              <a:rPr lang="en-US" dirty="0" smtClean="0"/>
              <a:t>	  +  6		     +  0110</a:t>
            </a:r>
          </a:p>
          <a:p>
            <a:pPr>
              <a:buNone/>
            </a:pPr>
            <a:r>
              <a:rPr lang="en-US" dirty="0" smtClean="0"/>
              <a:t>        11</a:t>
            </a:r>
            <a:r>
              <a:rPr lang="en-US" baseline="-25000" dirty="0" smtClean="0"/>
              <a:t>10</a:t>
            </a:r>
            <a:r>
              <a:rPr lang="en-US" dirty="0" smtClean="0"/>
              <a:t>                      1011  </a:t>
            </a:r>
            <a:r>
              <a:rPr lang="en-US" dirty="0" smtClean="0">
                <a:sym typeface="Wingdings" pitchFamily="2" charset="2"/>
              </a:rPr>
              <a:t>  -5</a:t>
            </a:r>
            <a:r>
              <a:rPr lang="en-US" baseline="-25000" dirty="0" smtClean="0">
                <a:sym typeface="Wingdings" pitchFamily="2" charset="2"/>
              </a:rPr>
              <a:t>10</a:t>
            </a:r>
          </a:p>
          <a:p>
            <a:pPr>
              <a:buNone/>
            </a:pPr>
            <a:endParaRPr lang="en-US" baseline="-25000" dirty="0" smtClean="0">
              <a:sym typeface="Wingdings" pitchFamily="2" charset="2"/>
            </a:endParaRPr>
          </a:p>
          <a:p>
            <a:pPr>
              <a:buNone/>
            </a:pPr>
            <a:r>
              <a:rPr lang="en-US" baseline="-25000" dirty="0" smtClean="0">
                <a:sym typeface="Wingdings" pitchFamily="2" charset="2"/>
              </a:rPr>
              <a:t>			</a:t>
            </a:r>
            <a:r>
              <a:rPr lang="en-US" b="1" dirty="0" smtClean="0">
                <a:sym typeface="Wingdings" pitchFamily="2" charset="2"/>
              </a:rPr>
              <a:t>11  ≠  -5           </a:t>
            </a:r>
            <a:r>
              <a:rPr lang="en-US" b="1" dirty="0" smtClean="0">
                <a:solidFill>
                  <a:srgbClr val="FF0000"/>
                </a:solidFill>
                <a:sym typeface="Wingdings" pitchFamily="2" charset="2"/>
              </a:rPr>
              <a:t>OVERFLOW</a:t>
            </a:r>
            <a:endParaRPr lang="th-TH" b="1" dirty="0">
              <a:solidFill>
                <a:srgbClr val="FF0000"/>
              </a:solidFill>
            </a:endParaRPr>
          </a:p>
        </p:txBody>
      </p:sp>
      <p:cxnSp>
        <p:nvCxnSpPr>
          <p:cNvPr id="5" name="ตัวเชื่อมต่อตรง 4"/>
          <p:cNvCxnSpPr/>
          <p:nvPr/>
        </p:nvCxnSpPr>
        <p:spPr>
          <a:xfrm>
            <a:off x="1285852" y="3643314"/>
            <a:ext cx="71438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" name="ตัวเชื่อมต่อตรง 5"/>
          <p:cNvCxnSpPr/>
          <p:nvPr/>
        </p:nvCxnSpPr>
        <p:spPr>
          <a:xfrm>
            <a:off x="4286248" y="3643314"/>
            <a:ext cx="100013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" name="ลูกศรซ้าย-ขวา 7"/>
          <p:cNvSpPr/>
          <p:nvPr/>
        </p:nvSpPr>
        <p:spPr>
          <a:xfrm>
            <a:off x="2571736" y="3357562"/>
            <a:ext cx="1285884" cy="35719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: underflow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-5</a:t>
            </a:r>
            <a:r>
              <a:rPr lang="en-US" baseline="-25000" dirty="0" smtClean="0"/>
              <a:t>10</a:t>
            </a:r>
            <a:r>
              <a:rPr lang="en-US" dirty="0" smtClean="0"/>
              <a:t> - 7</a:t>
            </a:r>
            <a:r>
              <a:rPr lang="en-US" baseline="-25000" dirty="0" smtClean="0"/>
              <a:t>10</a:t>
            </a:r>
            <a:r>
              <a:rPr lang="en-US" dirty="0" smtClean="0"/>
              <a:t>   (4-bits 2’s complement)</a:t>
            </a:r>
          </a:p>
          <a:p>
            <a:r>
              <a:rPr lang="en-US" dirty="0" smtClean="0"/>
              <a:t>Note that 4 bits can store +7 to -8</a:t>
            </a:r>
          </a:p>
          <a:p>
            <a:pPr>
              <a:buNone/>
            </a:pPr>
            <a:r>
              <a:rPr lang="en-US" dirty="0" smtClean="0"/>
              <a:t>		-5 			1011</a:t>
            </a:r>
          </a:p>
          <a:p>
            <a:pPr>
              <a:buNone/>
            </a:pPr>
            <a:r>
              <a:rPr lang="en-US" dirty="0" smtClean="0"/>
              <a:t>	  +  -7		     +  1001</a:t>
            </a:r>
          </a:p>
          <a:p>
            <a:pPr>
              <a:buNone/>
            </a:pPr>
            <a:r>
              <a:rPr lang="en-US" dirty="0" smtClean="0"/>
              <a:t>       -12</a:t>
            </a:r>
            <a:r>
              <a:rPr lang="en-US" baseline="-25000" dirty="0" smtClean="0"/>
              <a:t>10</a:t>
            </a:r>
            <a:r>
              <a:rPr lang="en-US" dirty="0" smtClean="0"/>
              <a:t>                   1 0100  </a:t>
            </a:r>
            <a:r>
              <a:rPr lang="en-US" dirty="0" smtClean="0">
                <a:sym typeface="Wingdings" pitchFamily="2" charset="2"/>
              </a:rPr>
              <a:t>  4</a:t>
            </a:r>
            <a:r>
              <a:rPr lang="en-US" baseline="-25000" dirty="0" smtClean="0">
                <a:sym typeface="Wingdings" pitchFamily="2" charset="2"/>
              </a:rPr>
              <a:t>10</a:t>
            </a:r>
          </a:p>
          <a:p>
            <a:pPr>
              <a:buNone/>
            </a:pPr>
            <a:endParaRPr lang="en-US" baseline="-25000" dirty="0" smtClean="0">
              <a:sym typeface="Wingdings" pitchFamily="2" charset="2"/>
            </a:endParaRPr>
          </a:p>
          <a:p>
            <a:pPr>
              <a:buNone/>
            </a:pPr>
            <a:r>
              <a:rPr lang="en-US" baseline="-25000" dirty="0" smtClean="0">
                <a:sym typeface="Wingdings" pitchFamily="2" charset="2"/>
              </a:rPr>
              <a:t>			</a:t>
            </a:r>
            <a:r>
              <a:rPr lang="en-US" b="1" dirty="0" smtClean="0">
                <a:sym typeface="Wingdings" pitchFamily="2" charset="2"/>
              </a:rPr>
              <a:t>-12  ≠  4           </a:t>
            </a:r>
            <a:r>
              <a:rPr lang="en-US" b="1" dirty="0" smtClean="0">
                <a:solidFill>
                  <a:srgbClr val="FF0000"/>
                </a:solidFill>
                <a:sym typeface="Wingdings" pitchFamily="2" charset="2"/>
              </a:rPr>
              <a:t>UNDERFLOW</a:t>
            </a:r>
            <a:endParaRPr lang="th-TH" b="1" dirty="0">
              <a:solidFill>
                <a:srgbClr val="FF0000"/>
              </a:solidFill>
            </a:endParaRPr>
          </a:p>
        </p:txBody>
      </p:sp>
      <p:cxnSp>
        <p:nvCxnSpPr>
          <p:cNvPr id="5" name="ตัวเชื่อมต่อตรง 4"/>
          <p:cNvCxnSpPr/>
          <p:nvPr/>
        </p:nvCxnSpPr>
        <p:spPr>
          <a:xfrm>
            <a:off x="1285852" y="3643314"/>
            <a:ext cx="71438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" name="ตัวเชื่อมต่อตรง 5"/>
          <p:cNvCxnSpPr/>
          <p:nvPr/>
        </p:nvCxnSpPr>
        <p:spPr>
          <a:xfrm>
            <a:off x="4286248" y="3643314"/>
            <a:ext cx="100013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" name="ลูกศรซ้าย-ขวา 7"/>
          <p:cNvSpPr/>
          <p:nvPr/>
        </p:nvSpPr>
        <p:spPr>
          <a:xfrm>
            <a:off x="2571736" y="3357562"/>
            <a:ext cx="1285884" cy="35719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cxnSp>
        <p:nvCxnSpPr>
          <p:cNvPr id="9" name="ตัวเชื่อมต่อตรง 8"/>
          <p:cNvCxnSpPr/>
          <p:nvPr/>
        </p:nvCxnSpPr>
        <p:spPr>
          <a:xfrm rot="16200000" flipH="1">
            <a:off x="4071934" y="3857628"/>
            <a:ext cx="285752" cy="28575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ตัวเชื่อมต่อตรง 10"/>
          <p:cNvCxnSpPr/>
          <p:nvPr/>
        </p:nvCxnSpPr>
        <p:spPr>
          <a:xfrm rot="5400000">
            <a:off x="4071934" y="3857628"/>
            <a:ext cx="285752" cy="28575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 </a:t>
            </a:r>
            <a:r>
              <a:rPr lang="en-US" smtClean="0"/>
              <a:t>5 </a:t>
            </a:r>
            <a:r>
              <a:rPr lang="en-US" smtClean="0"/>
              <a:t>(TODO)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Transform these decimal number to negative binary signed-magnitude, 1’s complement, 2’s complement representation  (8-bits)</a:t>
            </a:r>
          </a:p>
          <a:p>
            <a:pPr lvl="1"/>
            <a:r>
              <a:rPr lang="en-US" dirty="0" smtClean="0"/>
              <a:t>-10,  -98,  -142,  -200, -215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Find the result of these decimal arithmetic in  negative binary signed-magnitude, 1’s complement, 2’s complement representation (8-bits)</a:t>
            </a:r>
          </a:p>
          <a:p>
            <a:pPr lvl="1"/>
            <a:r>
              <a:rPr lang="en-US" dirty="0" smtClean="0"/>
              <a:t>-15 + 5</a:t>
            </a:r>
          </a:p>
          <a:p>
            <a:pPr lvl="1"/>
            <a:r>
              <a:rPr lang="en-US" dirty="0" smtClean="0"/>
              <a:t>200 – 50</a:t>
            </a:r>
          </a:p>
          <a:p>
            <a:pPr lvl="1"/>
            <a:r>
              <a:rPr lang="en-US" dirty="0" smtClean="0"/>
              <a:t>215 – 98</a:t>
            </a:r>
          </a:p>
          <a:p>
            <a:pPr lvl="1"/>
            <a:r>
              <a:rPr lang="en-US" dirty="0" smtClean="0"/>
              <a:t>-25 – 9</a:t>
            </a:r>
          </a:p>
          <a:p>
            <a:pPr lvl="1"/>
            <a:r>
              <a:rPr lang="en-US" dirty="0" smtClean="0"/>
              <a:t>-200 – 215</a:t>
            </a:r>
          </a:p>
          <a:p>
            <a:pPr lvl="1"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Signed-Magnitude 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3900502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It’s the simplest representation for negative binary numbers.</a:t>
            </a:r>
          </a:p>
          <a:p>
            <a:r>
              <a:rPr lang="en-US" dirty="0" smtClean="0"/>
              <a:t>In most computers, in order to represent both </a:t>
            </a:r>
            <a:r>
              <a:rPr lang="en-US" b="1" dirty="0" smtClean="0">
                <a:solidFill>
                  <a:srgbClr val="C00000"/>
                </a:solidFill>
              </a:rPr>
              <a:t>positive</a:t>
            </a:r>
            <a:r>
              <a:rPr lang="en-US" dirty="0" smtClean="0"/>
              <a:t> and </a:t>
            </a:r>
            <a:r>
              <a:rPr lang="en-US" b="1" dirty="0" smtClean="0">
                <a:solidFill>
                  <a:srgbClr val="C00000"/>
                </a:solidFill>
              </a:rPr>
              <a:t>negative</a:t>
            </a:r>
            <a:r>
              <a:rPr lang="en-US" dirty="0" smtClean="0"/>
              <a:t> numbers. The </a:t>
            </a:r>
            <a:r>
              <a:rPr lang="en-US" dirty="0" smtClean="0">
                <a:solidFill>
                  <a:srgbClr val="0070C0"/>
                </a:solidFill>
              </a:rPr>
              <a:t>first bit </a:t>
            </a:r>
            <a:r>
              <a:rPr lang="en-US" dirty="0" smtClean="0"/>
              <a:t>is used as </a:t>
            </a:r>
            <a:r>
              <a:rPr lang="en-US" dirty="0" smtClean="0">
                <a:solidFill>
                  <a:srgbClr val="0070C0"/>
                </a:solidFill>
              </a:rPr>
              <a:t>a sign bit</a:t>
            </a:r>
            <a:r>
              <a:rPr lang="en-US" dirty="0" smtClean="0"/>
              <a:t>.</a:t>
            </a:r>
          </a:p>
          <a:p>
            <a:pPr lvl="1"/>
            <a:r>
              <a:rPr lang="en-US" b="1" dirty="0" smtClean="0">
                <a:solidFill>
                  <a:srgbClr val="7030A0"/>
                </a:solidFill>
              </a:rPr>
              <a:t>0 used for plus</a:t>
            </a:r>
            <a:r>
              <a:rPr lang="en-US" dirty="0" smtClean="0"/>
              <a:t>.</a:t>
            </a:r>
          </a:p>
          <a:p>
            <a:pPr lvl="1"/>
            <a:r>
              <a:rPr lang="en-US" b="1" dirty="0" smtClean="0">
                <a:solidFill>
                  <a:srgbClr val="002060"/>
                </a:solidFill>
              </a:rPr>
              <a:t>1 used for minus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Thus, for </a:t>
            </a:r>
            <a:r>
              <a:rPr lang="en-US" i="1" dirty="0" smtClean="0">
                <a:solidFill>
                  <a:srgbClr val="FF0000"/>
                </a:solidFill>
              </a:rPr>
              <a:t>n-bit</a:t>
            </a:r>
            <a:r>
              <a:rPr lang="en-US" dirty="0" smtClean="0"/>
              <a:t> word, the </a:t>
            </a:r>
            <a:r>
              <a:rPr lang="en-US" dirty="0" smtClean="0">
                <a:solidFill>
                  <a:srgbClr val="002060"/>
                </a:solidFill>
              </a:rPr>
              <a:t>first bit is the </a:t>
            </a:r>
            <a:r>
              <a:rPr lang="en-US" b="1" dirty="0" smtClean="0">
                <a:solidFill>
                  <a:srgbClr val="002060"/>
                </a:solidFill>
              </a:rPr>
              <a:t>sign bit </a:t>
            </a:r>
            <a:r>
              <a:rPr lang="en-US" dirty="0" smtClean="0"/>
              <a:t>and  </a:t>
            </a:r>
            <a:r>
              <a:rPr lang="en-US" dirty="0" smtClean="0">
                <a:solidFill>
                  <a:srgbClr val="7030A0"/>
                </a:solidFill>
              </a:rPr>
              <a:t>n-1 bits represent the </a:t>
            </a:r>
            <a:r>
              <a:rPr lang="en-US" b="1" dirty="0" smtClean="0">
                <a:solidFill>
                  <a:srgbClr val="7030A0"/>
                </a:solidFill>
              </a:rPr>
              <a:t>magnitude</a:t>
            </a:r>
            <a:r>
              <a:rPr lang="en-US" dirty="0" smtClean="0">
                <a:solidFill>
                  <a:srgbClr val="7030A0"/>
                </a:solidFill>
              </a:rPr>
              <a:t> of the number</a:t>
            </a:r>
            <a:r>
              <a:rPr lang="en-US" dirty="0" smtClean="0"/>
              <a:t>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928926" y="5406110"/>
            <a:ext cx="33575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1  </a:t>
            </a:r>
            <a:r>
              <a:rPr lang="en-US" b="1" dirty="0" smtClean="0"/>
              <a:t>0  0  0  0  0  0  0</a:t>
            </a:r>
            <a:endParaRPr lang="th-TH" b="1" dirty="0"/>
          </a:p>
        </p:txBody>
      </p:sp>
      <p:sp>
        <p:nvSpPr>
          <p:cNvPr id="5" name="วงเล็บปีกกาซ้าย 4"/>
          <p:cNvSpPr/>
          <p:nvPr/>
        </p:nvSpPr>
        <p:spPr>
          <a:xfrm rot="5400000" flipH="1" flipV="1">
            <a:off x="2990364" y="5753300"/>
            <a:ext cx="234314" cy="357190"/>
          </a:xfrm>
          <a:prstGeom prst="leftBrac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6" name="วงเล็บปีกกาซ้าย 5"/>
          <p:cNvSpPr/>
          <p:nvPr/>
        </p:nvSpPr>
        <p:spPr>
          <a:xfrm rot="5400000" flipH="1" flipV="1">
            <a:off x="4490562" y="4753168"/>
            <a:ext cx="234314" cy="2357454"/>
          </a:xfrm>
          <a:prstGeom prst="leftBrac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7" name="TextBox 6"/>
          <p:cNvSpPr txBox="1"/>
          <p:nvPr/>
        </p:nvSpPr>
        <p:spPr>
          <a:xfrm>
            <a:off x="2500298" y="6120490"/>
            <a:ext cx="33575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Sign bit     </a:t>
            </a:r>
            <a:r>
              <a:rPr lang="en-US" b="1" dirty="0" smtClean="0"/>
              <a:t>Magnitude</a:t>
            </a:r>
            <a:endParaRPr lang="th-TH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829196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Use signed-magnitude representation to represent these negative decimal numbers (8-bits)</a:t>
            </a:r>
          </a:p>
          <a:p>
            <a:r>
              <a:rPr lang="en-US" dirty="0" smtClean="0"/>
              <a:t>-50</a:t>
            </a:r>
          </a:p>
          <a:p>
            <a:pPr lvl="1"/>
            <a:r>
              <a:rPr lang="en-US" dirty="0" smtClean="0"/>
              <a:t>50 </a:t>
            </a:r>
            <a:r>
              <a:rPr lang="en-US" dirty="0" smtClean="0">
                <a:sym typeface="Wingdings" pitchFamily="2" charset="2"/>
              </a:rPr>
              <a:t>          50/2 = 25      remainder 0</a:t>
            </a:r>
          </a:p>
          <a:p>
            <a:pPr lvl="1">
              <a:buNone/>
            </a:pPr>
            <a:r>
              <a:rPr lang="en-US" dirty="0" smtClean="0">
                <a:sym typeface="Wingdings" pitchFamily="2" charset="2"/>
              </a:rPr>
              <a:t>                     25/2  = 12      remainder 1</a:t>
            </a:r>
          </a:p>
          <a:p>
            <a:pPr lvl="1">
              <a:buNone/>
            </a:pPr>
            <a:r>
              <a:rPr lang="en-US" dirty="0" smtClean="0">
                <a:sym typeface="Wingdings" pitchFamily="2" charset="2"/>
              </a:rPr>
              <a:t>			    12/2  =   6      remainder 0</a:t>
            </a:r>
          </a:p>
          <a:p>
            <a:pPr lvl="1">
              <a:buNone/>
            </a:pPr>
            <a:r>
              <a:rPr lang="en-US" dirty="0" smtClean="0">
                <a:sym typeface="Wingdings" pitchFamily="2" charset="2"/>
              </a:rPr>
              <a:t>                       6/2   =  3      remainder 0</a:t>
            </a:r>
          </a:p>
          <a:p>
            <a:pPr lvl="1">
              <a:buNone/>
            </a:pPr>
            <a:r>
              <a:rPr lang="en-US" dirty="0" smtClean="0">
                <a:sym typeface="Wingdings" pitchFamily="2" charset="2"/>
              </a:rPr>
              <a:t>                       3/2   =  1      remainder 1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50   1 1 0 0 1 0</a:t>
            </a:r>
          </a:p>
          <a:p>
            <a:pPr lvl="1">
              <a:buNone/>
            </a:pPr>
            <a:r>
              <a:rPr lang="en-US" dirty="0" smtClean="0">
                <a:sym typeface="Wingdings" pitchFamily="2" charset="2"/>
              </a:rPr>
              <a:t>          </a:t>
            </a:r>
            <a:r>
              <a:rPr lang="en-US" dirty="0" smtClean="0">
                <a:solidFill>
                  <a:srgbClr val="C00000"/>
                </a:solidFill>
                <a:sym typeface="Wingdings" pitchFamily="2" charset="2"/>
              </a:rPr>
              <a:t>0</a:t>
            </a:r>
            <a:r>
              <a:rPr lang="en-US" dirty="0" smtClean="0">
                <a:sym typeface="Wingdings" pitchFamily="2" charset="2"/>
              </a:rPr>
              <a:t> 1 1 0 0 1 0   ( add 0 to make magnitude 8 bits)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-50  </a:t>
            </a:r>
            <a:r>
              <a:rPr lang="en-US" b="1" dirty="0" smtClean="0">
                <a:solidFill>
                  <a:srgbClr val="002060"/>
                </a:solidFill>
                <a:sym typeface="Wingdings" pitchFamily="2" charset="2"/>
              </a:rPr>
              <a:t>1</a:t>
            </a:r>
            <a:r>
              <a:rPr lang="en-US" dirty="0" smtClean="0">
                <a:sym typeface="Wingdings" pitchFamily="2" charset="2"/>
              </a:rPr>
              <a:t> 0 1 1 0 0 1 0  (add sign bit [</a:t>
            </a:r>
            <a:r>
              <a:rPr lang="en-US" dirty="0" smtClean="0">
                <a:solidFill>
                  <a:srgbClr val="C00000"/>
                </a:solidFill>
                <a:sym typeface="Wingdings" pitchFamily="2" charset="2"/>
              </a:rPr>
              <a:t>1 for negative</a:t>
            </a:r>
            <a:r>
              <a:rPr lang="en-US" dirty="0" smtClean="0">
                <a:sym typeface="Wingdings" pitchFamily="2" charset="2"/>
              </a:rPr>
              <a:t>])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 1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Transform these decimal numbers to signed-magnitude representation.</a:t>
            </a:r>
          </a:p>
          <a:p>
            <a:pPr lvl="1"/>
            <a:r>
              <a:rPr lang="en-US" dirty="0" smtClean="0"/>
              <a:t>4 bits</a:t>
            </a:r>
          </a:p>
          <a:p>
            <a:pPr lvl="2"/>
            <a:r>
              <a:rPr lang="en-US" dirty="0" smtClean="0"/>
              <a:t>-5</a:t>
            </a:r>
          </a:p>
          <a:p>
            <a:pPr lvl="2"/>
            <a:r>
              <a:rPr lang="en-US" dirty="0" smtClean="0"/>
              <a:t>-2</a:t>
            </a:r>
          </a:p>
          <a:p>
            <a:pPr lvl="1"/>
            <a:r>
              <a:rPr lang="en-US" dirty="0" smtClean="0"/>
              <a:t>8 bits</a:t>
            </a:r>
          </a:p>
          <a:p>
            <a:pPr lvl="2"/>
            <a:r>
              <a:rPr lang="en-US" dirty="0" smtClean="0"/>
              <a:t>-100</a:t>
            </a:r>
          </a:p>
          <a:p>
            <a:pPr lvl="1"/>
            <a:r>
              <a:rPr lang="en-US" dirty="0" smtClean="0"/>
              <a:t>16 bits</a:t>
            </a:r>
          </a:p>
          <a:p>
            <a:pPr lvl="2"/>
            <a:r>
              <a:rPr lang="en-US" dirty="0" smtClean="0"/>
              <a:t>-256</a:t>
            </a:r>
          </a:p>
          <a:p>
            <a:endParaRPr lang="th-TH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1’s Complement (1)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1’s complement of an </a:t>
            </a:r>
            <a:r>
              <a:rPr lang="en-US" i="1" dirty="0" smtClean="0"/>
              <a:t>N</a:t>
            </a:r>
            <a:r>
              <a:rPr lang="en-US" dirty="0" smtClean="0"/>
              <a:t>-digits binary integer B:</a:t>
            </a:r>
          </a:p>
          <a:p>
            <a:pPr>
              <a:buNone/>
            </a:pPr>
            <a:r>
              <a:rPr lang="en-US" dirty="0" smtClean="0"/>
              <a:t>			</a:t>
            </a:r>
            <a:r>
              <a:rPr lang="en-US" b="1" dirty="0" smtClean="0">
                <a:solidFill>
                  <a:srgbClr val="FF0000"/>
                </a:solidFill>
              </a:rPr>
              <a:t>1’s complement = (2</a:t>
            </a:r>
            <a:r>
              <a:rPr lang="en-US" b="1" baseline="30000" dirty="0" smtClean="0">
                <a:solidFill>
                  <a:srgbClr val="FF0000"/>
                </a:solidFill>
              </a:rPr>
              <a:t>N</a:t>
            </a:r>
            <a:r>
              <a:rPr lang="en-US" b="1" dirty="0" smtClean="0">
                <a:solidFill>
                  <a:srgbClr val="FF0000"/>
                </a:solidFill>
              </a:rPr>
              <a:t> – 1) – B </a:t>
            </a:r>
          </a:p>
          <a:p>
            <a:pPr>
              <a:buNone/>
            </a:pPr>
            <a:endParaRPr lang="en-US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b="1" dirty="0" smtClean="0"/>
              <a:t>Example : </a:t>
            </a:r>
            <a:r>
              <a:rPr lang="en-US" dirty="0" smtClean="0"/>
              <a:t>Convert -5</a:t>
            </a:r>
            <a:r>
              <a:rPr lang="en-US" baseline="-25000" dirty="0" smtClean="0"/>
              <a:t>10</a:t>
            </a:r>
            <a:r>
              <a:rPr lang="en-US" dirty="0" smtClean="0"/>
              <a:t> to </a:t>
            </a:r>
            <a:r>
              <a:rPr lang="en-US" dirty="0" smtClean="0">
                <a:sym typeface="Wingdings" pitchFamily="2" charset="2"/>
              </a:rPr>
              <a:t>4-bit 1’s complement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			1’s complement = (2</a:t>
            </a:r>
            <a:r>
              <a:rPr lang="en-US" baseline="30000" dirty="0" smtClean="0"/>
              <a:t>4</a:t>
            </a:r>
            <a:r>
              <a:rPr lang="en-US" dirty="0" smtClean="0"/>
              <a:t> – 1) – 5</a:t>
            </a:r>
          </a:p>
          <a:p>
            <a:pPr>
              <a:buNone/>
            </a:pPr>
            <a:r>
              <a:rPr lang="en-US" dirty="0" smtClean="0"/>
              <a:t>		                                = (16 – 1) – 5</a:t>
            </a:r>
          </a:p>
          <a:p>
            <a:pPr>
              <a:buNone/>
            </a:pPr>
            <a:r>
              <a:rPr lang="en-US" dirty="0" smtClean="0"/>
              <a:t>					     = 10</a:t>
            </a:r>
            <a:r>
              <a:rPr lang="en-US" baseline="-25000" dirty="0" smtClean="0"/>
              <a:t>10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1010</a:t>
            </a:r>
            <a:r>
              <a:rPr lang="en-US" baseline="-25000" dirty="0" smtClean="0">
                <a:sym typeface="Wingdings" pitchFamily="2" charset="2"/>
              </a:rPr>
              <a:t>2</a:t>
            </a:r>
            <a:endParaRPr lang="en-US" dirty="0" smtClean="0">
              <a:sym typeface="Wingdings" pitchFamily="2" charset="2"/>
            </a:endParaRPr>
          </a:p>
          <a:p>
            <a:pPr>
              <a:buNone/>
            </a:pPr>
            <a:r>
              <a:rPr lang="en-US" dirty="0" smtClean="0">
                <a:sym typeface="Wingdings" pitchFamily="2" charset="2"/>
              </a:rPr>
              <a:t>				-5</a:t>
            </a:r>
            <a:r>
              <a:rPr lang="en-US" baseline="-25000" dirty="0" smtClean="0">
                <a:sym typeface="Wingdings" pitchFamily="2" charset="2"/>
              </a:rPr>
              <a:t>10 </a:t>
            </a:r>
            <a:r>
              <a:rPr lang="en-US" dirty="0" smtClean="0">
                <a:sym typeface="Wingdings" pitchFamily="2" charset="2"/>
              </a:rPr>
              <a:t>= 1010</a:t>
            </a:r>
            <a:r>
              <a:rPr lang="en-US" baseline="-25000" dirty="0" smtClean="0">
                <a:sym typeface="Wingdings" pitchFamily="2" charset="2"/>
              </a:rPr>
              <a:t>2</a:t>
            </a:r>
            <a:endParaRPr lang="en-US" dirty="0" smtClean="0">
              <a:sym typeface="Wingdings" pitchFamily="2" charset="2"/>
            </a:endParaRPr>
          </a:p>
          <a:p>
            <a:pPr>
              <a:buNone/>
            </a:pPr>
            <a:r>
              <a:rPr lang="en-US" dirty="0" smtClean="0">
                <a:sym typeface="Wingdings" pitchFamily="2" charset="2"/>
              </a:rPr>
              <a:t>			</a:t>
            </a:r>
            <a:endParaRPr lang="th-TH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1’s Complement (2)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Example : Convert -120 to a 8-bit 1’s complement representation</a:t>
            </a:r>
          </a:p>
          <a:p>
            <a:pPr>
              <a:buNone/>
            </a:pPr>
            <a:r>
              <a:rPr lang="en-US" dirty="0" smtClean="0"/>
              <a:t>		1’s complement = (2</a:t>
            </a:r>
            <a:r>
              <a:rPr lang="en-US" baseline="30000" dirty="0" smtClean="0"/>
              <a:t>8</a:t>
            </a:r>
            <a:r>
              <a:rPr lang="en-US" dirty="0" smtClean="0"/>
              <a:t> – 1) – 120</a:t>
            </a:r>
          </a:p>
          <a:p>
            <a:pPr>
              <a:buNone/>
            </a:pPr>
            <a:r>
              <a:rPr lang="en-US" dirty="0" smtClean="0"/>
              <a:t>                                = 256 – 1 – 120 </a:t>
            </a:r>
          </a:p>
          <a:p>
            <a:pPr>
              <a:buNone/>
            </a:pPr>
            <a:r>
              <a:rPr lang="en-US" dirty="0" smtClean="0"/>
              <a:t>                                = 135</a:t>
            </a:r>
            <a:r>
              <a:rPr lang="en-US" baseline="-25000" dirty="0" smtClean="0"/>
              <a:t>10</a:t>
            </a:r>
            <a:r>
              <a:rPr lang="en-US" dirty="0" smtClean="0"/>
              <a:t>  </a:t>
            </a:r>
            <a:r>
              <a:rPr lang="en-US" dirty="0" smtClean="0">
                <a:sym typeface="Wingdings" pitchFamily="2" charset="2"/>
              </a:rPr>
              <a:t> 1000 0111</a:t>
            </a:r>
            <a:r>
              <a:rPr lang="en-US" baseline="-25000" dirty="0" smtClean="0">
                <a:sym typeface="Wingdings" pitchFamily="2" charset="2"/>
              </a:rPr>
              <a:t>2</a:t>
            </a:r>
            <a:endParaRPr lang="en-US" dirty="0" smtClean="0"/>
          </a:p>
          <a:p>
            <a:r>
              <a:rPr lang="en-US" dirty="0" smtClean="0"/>
              <a:t>Let’s look again to simplify 1’s complement representation.</a:t>
            </a:r>
          </a:p>
          <a:p>
            <a:pPr>
              <a:buNone/>
            </a:pPr>
            <a:r>
              <a:rPr lang="en-US" dirty="0" smtClean="0"/>
              <a:t>		For 4-bits	 	     For 8-bits</a:t>
            </a:r>
          </a:p>
          <a:p>
            <a:pPr lvl="1">
              <a:buNone/>
            </a:pPr>
            <a:r>
              <a:rPr lang="en-US" dirty="0" smtClean="0"/>
              <a:t>	   5  </a:t>
            </a:r>
            <a:r>
              <a:rPr lang="en-US" dirty="0" smtClean="0">
                <a:sym typeface="Wingdings" pitchFamily="2" charset="2"/>
              </a:rPr>
              <a:t> 0101		120  01111000</a:t>
            </a:r>
          </a:p>
          <a:p>
            <a:pPr lvl="1">
              <a:buNone/>
            </a:pPr>
            <a:r>
              <a:rPr lang="en-US" dirty="0" smtClean="0"/>
              <a:t>	  -5  </a:t>
            </a:r>
            <a:r>
              <a:rPr lang="en-US" dirty="0" smtClean="0">
                <a:sym typeface="Wingdings" pitchFamily="2" charset="2"/>
              </a:rPr>
              <a:t> 1010	          -120  10000111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 2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Transform these decimal numbers to 1’s complement representation.</a:t>
            </a:r>
          </a:p>
          <a:p>
            <a:pPr lvl="1"/>
            <a:r>
              <a:rPr lang="en-US" dirty="0" smtClean="0"/>
              <a:t>4 bits</a:t>
            </a:r>
          </a:p>
          <a:p>
            <a:pPr lvl="2"/>
            <a:r>
              <a:rPr lang="en-US" dirty="0" smtClean="0"/>
              <a:t>-5</a:t>
            </a:r>
          </a:p>
          <a:p>
            <a:pPr lvl="2"/>
            <a:r>
              <a:rPr lang="en-US" dirty="0" smtClean="0"/>
              <a:t>-2</a:t>
            </a:r>
          </a:p>
          <a:p>
            <a:pPr lvl="1"/>
            <a:r>
              <a:rPr lang="en-US" dirty="0" smtClean="0"/>
              <a:t>8 bits</a:t>
            </a:r>
          </a:p>
          <a:p>
            <a:pPr lvl="2"/>
            <a:r>
              <a:rPr lang="en-US" dirty="0" smtClean="0"/>
              <a:t>-100</a:t>
            </a:r>
          </a:p>
          <a:p>
            <a:pPr lvl="1"/>
            <a:r>
              <a:rPr lang="en-US" dirty="0" smtClean="0"/>
              <a:t>16 bits</a:t>
            </a:r>
          </a:p>
          <a:p>
            <a:pPr lvl="2"/>
            <a:r>
              <a:rPr lang="en-US" dirty="0" smtClean="0"/>
              <a:t>-256</a:t>
            </a:r>
          </a:p>
          <a:p>
            <a:endParaRPr lang="th-TH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2’s Complement (1)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Generating 2’s complement is </a:t>
            </a:r>
            <a:r>
              <a:rPr lang="en-US" dirty="0" smtClean="0">
                <a:solidFill>
                  <a:srgbClr val="FF0000"/>
                </a:solidFill>
              </a:rPr>
              <a:t>more complex </a:t>
            </a:r>
            <a:r>
              <a:rPr lang="en-US" dirty="0" smtClean="0"/>
              <a:t>than other representations.</a:t>
            </a:r>
          </a:p>
          <a:p>
            <a:r>
              <a:rPr lang="en-US" dirty="0" smtClean="0"/>
              <a:t>However, 2’s complement arithmetic </a:t>
            </a:r>
            <a:r>
              <a:rPr lang="en-US" dirty="0" smtClean="0">
                <a:solidFill>
                  <a:srgbClr val="FF0000"/>
                </a:solidFill>
              </a:rPr>
              <a:t>is simpler </a:t>
            </a:r>
            <a:r>
              <a:rPr lang="en-US" dirty="0" smtClean="0"/>
              <a:t>than other arithmetic.</a:t>
            </a:r>
          </a:p>
          <a:p>
            <a:r>
              <a:rPr lang="en-US" dirty="0" smtClean="0"/>
              <a:t>2’s complement = </a:t>
            </a:r>
            <a:r>
              <a:rPr lang="en-US" b="1" dirty="0" smtClean="0">
                <a:solidFill>
                  <a:srgbClr val="FF0000"/>
                </a:solidFill>
              </a:rPr>
              <a:t>      2</a:t>
            </a:r>
            <a:r>
              <a:rPr lang="en-US" b="1" baseline="30000" dirty="0" smtClean="0">
                <a:solidFill>
                  <a:srgbClr val="FF0000"/>
                </a:solidFill>
              </a:rPr>
              <a:t>N</a:t>
            </a:r>
            <a:r>
              <a:rPr lang="en-US" b="1" dirty="0" smtClean="0">
                <a:solidFill>
                  <a:srgbClr val="FF0000"/>
                </a:solidFill>
              </a:rPr>
              <a:t> – B</a:t>
            </a:r>
            <a:r>
              <a:rPr lang="en-US" dirty="0" smtClean="0"/>
              <a:t>  ,   B ≠ 0</a:t>
            </a:r>
          </a:p>
          <a:p>
            <a:pPr>
              <a:buNone/>
            </a:pPr>
            <a:r>
              <a:rPr lang="en-US" dirty="0" smtClean="0"/>
              <a:t>					</a:t>
            </a:r>
            <a:r>
              <a:rPr lang="en-US" b="1" dirty="0" smtClean="0">
                <a:solidFill>
                  <a:srgbClr val="FF0000"/>
                </a:solidFill>
              </a:rPr>
              <a:t>0</a:t>
            </a:r>
            <a:r>
              <a:rPr lang="en-US" dirty="0" smtClean="0"/>
              <a:t>         ,   B = 0</a:t>
            </a:r>
          </a:p>
        </p:txBody>
      </p:sp>
      <p:sp>
        <p:nvSpPr>
          <p:cNvPr id="4" name="วงเล็บปีกกาซ้าย 3"/>
          <p:cNvSpPr/>
          <p:nvPr/>
        </p:nvSpPr>
        <p:spPr>
          <a:xfrm>
            <a:off x="3929058" y="3786190"/>
            <a:ext cx="214314" cy="642942"/>
          </a:xfrm>
          <a:prstGeom prst="leftBrac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ตรงกลาง">
  <a:themeElements>
    <a:clrScheme name="ตรงกลาง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ตรงกลาง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ตรงกลาง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515</TotalTime>
  <Words>760</Words>
  <Application>Microsoft Office PowerPoint</Application>
  <PresentationFormat>นำเสนอทางหน้าจอ (4:3)</PresentationFormat>
  <Paragraphs>238</Paragraphs>
  <Slides>22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22</vt:i4>
      </vt:variant>
    </vt:vector>
  </HeadingPairs>
  <TitlesOfParts>
    <vt:vector size="23" baseType="lpstr">
      <vt:lpstr>ตรงกลาง</vt:lpstr>
      <vt:lpstr>Negative Binary Number</vt:lpstr>
      <vt:lpstr>Representing Negative Numbers in Binary</vt:lpstr>
      <vt:lpstr>Signed-Magnitude </vt:lpstr>
      <vt:lpstr>Example</vt:lpstr>
      <vt:lpstr>Exercise 1</vt:lpstr>
      <vt:lpstr>1’s Complement (1)</vt:lpstr>
      <vt:lpstr>1’s Complement (2)</vt:lpstr>
      <vt:lpstr>Exercise 2</vt:lpstr>
      <vt:lpstr>2’s Complement (1)</vt:lpstr>
      <vt:lpstr>2’s Complement (2)</vt:lpstr>
      <vt:lpstr>2’s Complement (3)</vt:lpstr>
      <vt:lpstr>2’s Complement (4)</vt:lpstr>
      <vt:lpstr>Exercise 3</vt:lpstr>
      <vt:lpstr>Exercise 4</vt:lpstr>
      <vt:lpstr>4 bit Microprocessor</vt:lpstr>
      <vt:lpstr>Recall binary subtraction</vt:lpstr>
      <vt:lpstr>1’s Complement Subtraction</vt:lpstr>
      <vt:lpstr>2’s Complement Subtraction</vt:lpstr>
      <vt:lpstr>Overflow and Underflow</vt:lpstr>
      <vt:lpstr>Example : overflow</vt:lpstr>
      <vt:lpstr>Example : underflow</vt:lpstr>
      <vt:lpstr>Exercise 5 (TODO)</vt:lpstr>
    </vt:vector>
  </TitlesOfParts>
  <Company>firehand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1’s complement &amp; 2’s Complement </dc:title>
  <dc:creator>firehand</dc:creator>
  <cp:lastModifiedBy>firehand</cp:lastModifiedBy>
  <cp:revision>49</cp:revision>
  <dcterms:created xsi:type="dcterms:W3CDTF">2009-10-19T09:42:40Z</dcterms:created>
  <dcterms:modified xsi:type="dcterms:W3CDTF">2009-10-21T09:32:40Z</dcterms:modified>
</cp:coreProperties>
</file>