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8BE78-0C91-4E20-8EA8-A300FF53073F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E10A7-6C14-4CA8-8A5A-E0A878F42CB2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E10A7-6C14-4CA8-8A5A-E0A878F42CB2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1D04169-EEDF-4599-ACBF-BAEA008747E1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CC9AF5-4328-4BBC-AE0F-80CA2C0268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4169-EEDF-4599-ACBF-BAEA008747E1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C9AF5-4328-4BBC-AE0F-80CA2C0268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1D04169-EEDF-4599-ACBF-BAEA008747E1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1CC9AF5-4328-4BBC-AE0F-80CA2C0268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4169-EEDF-4599-ACBF-BAEA008747E1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CC9AF5-4328-4BBC-AE0F-80CA2C02689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4169-EEDF-4599-ACBF-BAEA008747E1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1CC9AF5-4328-4BBC-AE0F-80CA2C02689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D04169-EEDF-4599-ACBF-BAEA008747E1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1CC9AF5-4328-4BBC-AE0F-80CA2C02689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D04169-EEDF-4599-ACBF-BAEA008747E1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1CC9AF5-4328-4BBC-AE0F-80CA2C02689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4169-EEDF-4599-ACBF-BAEA008747E1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CC9AF5-4328-4BBC-AE0F-80CA2C0268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4169-EEDF-4599-ACBF-BAEA008747E1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CC9AF5-4328-4BBC-AE0F-80CA2C02689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4169-EEDF-4599-ACBF-BAEA008747E1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CC9AF5-4328-4BBC-AE0F-80CA2C02689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1D04169-EEDF-4599-ACBF-BAEA008747E1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1CC9AF5-4328-4BBC-AE0F-80CA2C02689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D04169-EEDF-4599-ACBF-BAEA008747E1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1CC9AF5-4328-4BBC-AE0F-80CA2C02689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928794" y="4038600"/>
            <a:ext cx="6910406" cy="1828800"/>
          </a:xfrm>
        </p:spPr>
        <p:txBody>
          <a:bodyPr/>
          <a:lstStyle/>
          <a:p>
            <a:r>
              <a:rPr lang="en-US" dirty="0" smtClean="0"/>
              <a:t>Binary Arithmetic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350151 – Digital Circuit 1</a:t>
            </a:r>
          </a:p>
          <a:p>
            <a:pPr algn="r"/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Subtract the following binary numbers (answer in binary and decimal number) :</a:t>
            </a:r>
          </a:p>
          <a:p>
            <a:pPr lvl="1"/>
            <a:r>
              <a:rPr lang="en-US" dirty="0" smtClean="0"/>
              <a:t>1010 - 1001</a:t>
            </a:r>
          </a:p>
          <a:p>
            <a:pPr lvl="1"/>
            <a:r>
              <a:rPr lang="en-US" dirty="0" smtClean="0"/>
              <a:t>11011 - 00111</a:t>
            </a:r>
          </a:p>
          <a:p>
            <a:pPr lvl="1"/>
            <a:r>
              <a:rPr lang="en-US" dirty="0" smtClean="0"/>
              <a:t>101101 - 100100</a:t>
            </a:r>
          </a:p>
          <a:p>
            <a:pPr lvl="1"/>
            <a:r>
              <a:rPr lang="en-US" dirty="0" smtClean="0"/>
              <a:t>11010101 - 01101011</a:t>
            </a:r>
          </a:p>
          <a:p>
            <a:pPr lvl="1"/>
            <a:r>
              <a:rPr lang="en-US" smtClean="0"/>
              <a:t>10000000 - 01000001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Multiplication 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decimal multiplication</a:t>
            </a:r>
          </a:p>
          <a:p>
            <a:pPr lvl="1"/>
            <a:r>
              <a:rPr lang="en-US" dirty="0" smtClean="0"/>
              <a:t>125 x 12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				1	2	5</a:t>
            </a:r>
          </a:p>
          <a:p>
            <a:pPr lvl="1">
              <a:buNone/>
            </a:pPr>
            <a:r>
              <a:rPr lang="en-US" dirty="0" smtClean="0"/>
              <a:t>			x		</a:t>
            </a:r>
            <a:r>
              <a:rPr lang="en-US" dirty="0" smtClean="0">
                <a:solidFill>
                  <a:srgbClr val="00B0F0"/>
                </a:solidFill>
              </a:rPr>
              <a:t>1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C00000"/>
                </a:solidFill>
              </a:rPr>
              <a:t>2</a:t>
            </a:r>
          </a:p>
          <a:p>
            <a:pPr lvl="1">
              <a:buNone/>
            </a:pPr>
            <a:r>
              <a:rPr lang="en-US" dirty="0" smtClean="0">
                <a:solidFill>
                  <a:srgbClr val="C00000"/>
                </a:solidFill>
              </a:rPr>
              <a:t>				2	5	0</a:t>
            </a:r>
          </a:p>
          <a:p>
            <a:pPr lvl="1">
              <a:buNone/>
            </a:pPr>
            <a:r>
              <a:rPr lang="en-US" dirty="0" smtClean="0">
                <a:solidFill>
                  <a:srgbClr val="C00000"/>
                </a:solidFill>
              </a:rPr>
              <a:t>			</a:t>
            </a:r>
            <a:r>
              <a:rPr lang="en-US" dirty="0" smtClean="0">
                <a:solidFill>
                  <a:srgbClr val="00B0F0"/>
                </a:solidFill>
              </a:rPr>
              <a:t>1	2	5</a:t>
            </a:r>
          </a:p>
          <a:p>
            <a:pPr lvl="1">
              <a:buNone/>
            </a:pPr>
            <a:r>
              <a:rPr lang="en-US" dirty="0" smtClean="0">
                <a:solidFill>
                  <a:srgbClr val="C00000"/>
                </a:solidFill>
              </a:rPr>
              <a:t>			</a:t>
            </a:r>
            <a:r>
              <a:rPr lang="en-US" dirty="0" smtClean="0"/>
              <a:t>1	5	0	0</a:t>
            </a:r>
            <a:endParaRPr lang="th-TH" dirty="0"/>
          </a:p>
        </p:txBody>
      </p:sp>
      <p:cxnSp>
        <p:nvCxnSpPr>
          <p:cNvPr id="5" name="ตัวเชื่อมต่อตรง 4"/>
          <p:cNvCxnSpPr/>
          <p:nvPr/>
        </p:nvCxnSpPr>
        <p:spPr>
          <a:xfrm>
            <a:off x="3143240" y="4000504"/>
            <a:ext cx="250033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ตัวเชื่อมต่อตรง 5"/>
          <p:cNvCxnSpPr/>
          <p:nvPr/>
        </p:nvCxnSpPr>
        <p:spPr>
          <a:xfrm>
            <a:off x="2357422" y="4929198"/>
            <a:ext cx="335758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57818" y="4263102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Multiplication 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basic rules for binary multiplication</a:t>
            </a:r>
          </a:p>
          <a:p>
            <a:pPr lvl="1"/>
            <a:r>
              <a:rPr lang="en-US" dirty="0" smtClean="0"/>
              <a:t>0 x 0 </a:t>
            </a:r>
            <a:r>
              <a:rPr lang="en-US" dirty="0" smtClean="0">
                <a:sym typeface="Wingdings" pitchFamily="2" charset="2"/>
              </a:rPr>
              <a:t> 0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0 x 1  0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1 x 0  0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1 x 1  1  </a:t>
            </a:r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1000011 x 1101</a:t>
            </a:r>
          </a:p>
          <a:p>
            <a:pPr>
              <a:buNone/>
            </a:pPr>
            <a:r>
              <a:rPr lang="en-US" dirty="0" smtClean="0"/>
              <a:t>				1  0  0  0  0  1  1</a:t>
            </a:r>
          </a:p>
          <a:p>
            <a:pPr>
              <a:buNone/>
            </a:pPr>
            <a:r>
              <a:rPr lang="en-US" dirty="0" smtClean="0"/>
              <a:t>			x 		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7030A0"/>
                </a:solidFill>
              </a:rPr>
              <a:t>1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70C0"/>
                </a:solidFill>
              </a:rPr>
              <a:t>0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				1  0  0  0  0  1  1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			</a:t>
            </a:r>
            <a:r>
              <a:rPr lang="en-US" dirty="0" smtClean="0">
                <a:solidFill>
                  <a:srgbClr val="00B0F0"/>
                </a:solidFill>
              </a:rPr>
              <a:t>     0	0  0  0  0  0  0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			 </a:t>
            </a:r>
            <a:r>
              <a:rPr lang="en-US" dirty="0" smtClean="0">
                <a:solidFill>
                  <a:srgbClr val="7030A0"/>
                </a:solidFill>
              </a:rPr>
              <a:t>1  0  0  0  0  1  1			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		     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1  0  0  0  0  1  1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		      </a:t>
            </a:r>
            <a:r>
              <a:rPr lang="en-US" dirty="0" smtClean="0"/>
              <a:t>1	 1  0	1  1  0  0  1  1  1 </a:t>
            </a:r>
            <a:endParaRPr lang="th-TH" dirty="0"/>
          </a:p>
        </p:txBody>
      </p:sp>
      <p:cxnSp>
        <p:nvCxnSpPr>
          <p:cNvPr id="5" name="ตัวเชื่อมต่อตรง 4"/>
          <p:cNvCxnSpPr/>
          <p:nvPr/>
        </p:nvCxnSpPr>
        <p:spPr>
          <a:xfrm>
            <a:off x="2714612" y="3143248"/>
            <a:ext cx="35719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ตัวเชื่อมต่อตรง 5"/>
          <p:cNvCxnSpPr/>
          <p:nvPr/>
        </p:nvCxnSpPr>
        <p:spPr>
          <a:xfrm>
            <a:off x="2071670" y="5357826"/>
            <a:ext cx="421484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00760" y="3500438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6000760" y="4048788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6000760" y="4548854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Multiply the following binary numbers:</a:t>
            </a:r>
          </a:p>
          <a:p>
            <a:pPr lvl="1"/>
            <a:r>
              <a:rPr lang="en-US" dirty="0" smtClean="0"/>
              <a:t>110 x 10</a:t>
            </a:r>
          </a:p>
          <a:p>
            <a:pPr lvl="1"/>
            <a:r>
              <a:rPr lang="en-US" dirty="0" smtClean="0"/>
              <a:t>0110 x 1010</a:t>
            </a:r>
          </a:p>
          <a:p>
            <a:pPr lvl="1"/>
            <a:r>
              <a:rPr lang="en-US" dirty="0" smtClean="0"/>
              <a:t>101 x 101</a:t>
            </a:r>
          </a:p>
          <a:p>
            <a:pPr lvl="1"/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Division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decimal </a:t>
            </a:r>
            <a:r>
              <a:rPr lang="en-US" dirty="0" err="1" smtClean="0"/>
              <a:t>devision</a:t>
            </a:r>
            <a:endParaRPr lang="en-US" dirty="0" smtClean="0"/>
          </a:p>
          <a:p>
            <a:r>
              <a:rPr lang="en-US" dirty="0" smtClean="0"/>
              <a:t>125 / 5</a:t>
            </a:r>
          </a:p>
          <a:p>
            <a:pPr>
              <a:buNone/>
            </a:pPr>
            <a:r>
              <a:rPr lang="en-US" dirty="0" smtClean="0"/>
              <a:t>					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B0F0"/>
                </a:solidFill>
              </a:rPr>
              <a:t>5</a:t>
            </a:r>
          </a:p>
          <a:p>
            <a:pPr>
              <a:buNone/>
            </a:pPr>
            <a:r>
              <a:rPr lang="en-US" dirty="0" smtClean="0"/>
              <a:t>			5	1	2	5</a:t>
            </a:r>
          </a:p>
          <a:p>
            <a:pPr>
              <a:buNone/>
            </a:pPr>
            <a:r>
              <a:rPr lang="en-US" dirty="0" smtClean="0"/>
              <a:t>				</a:t>
            </a:r>
            <a:r>
              <a:rPr lang="en-US" dirty="0" smtClean="0">
                <a:solidFill>
                  <a:srgbClr val="FF0000"/>
                </a:solidFill>
              </a:rPr>
              <a:t>1	0</a:t>
            </a:r>
          </a:p>
          <a:p>
            <a:pPr>
              <a:buNone/>
            </a:pPr>
            <a:r>
              <a:rPr lang="en-US" dirty="0" smtClean="0"/>
              <a:t>					2	5</a:t>
            </a:r>
          </a:p>
          <a:p>
            <a:pPr>
              <a:buNone/>
            </a:pPr>
            <a:r>
              <a:rPr lang="en-US" dirty="0" smtClean="0"/>
              <a:t>					</a:t>
            </a:r>
            <a:r>
              <a:rPr lang="en-US" dirty="0" smtClean="0">
                <a:solidFill>
                  <a:srgbClr val="00B0F0"/>
                </a:solidFill>
              </a:rPr>
              <a:t>2	5</a:t>
            </a:r>
          </a:p>
          <a:p>
            <a:pPr>
              <a:buNone/>
            </a:pPr>
            <a:r>
              <a:rPr lang="en-US" dirty="0" smtClean="0"/>
              <a:t>						0</a:t>
            </a:r>
            <a:endParaRPr lang="th-TH" dirty="0"/>
          </a:p>
        </p:txBody>
      </p:sp>
      <p:cxnSp>
        <p:nvCxnSpPr>
          <p:cNvPr id="8" name="ตัวเชื่อมต่อตรง 7"/>
          <p:cNvCxnSpPr/>
          <p:nvPr/>
        </p:nvCxnSpPr>
        <p:spPr>
          <a:xfrm rot="5400000">
            <a:off x="3000364" y="3429000"/>
            <a:ext cx="4286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ตัวเชื่อมต่อตรง 9"/>
          <p:cNvCxnSpPr/>
          <p:nvPr/>
        </p:nvCxnSpPr>
        <p:spPr>
          <a:xfrm>
            <a:off x="3214678" y="3214686"/>
            <a:ext cx="250033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ตัวเชื่อมต่อตรง 10"/>
          <p:cNvCxnSpPr/>
          <p:nvPr/>
        </p:nvCxnSpPr>
        <p:spPr>
          <a:xfrm>
            <a:off x="3214678" y="4214818"/>
            <a:ext cx="250033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ตัวเชื่อมต่อตรง 11"/>
          <p:cNvCxnSpPr/>
          <p:nvPr/>
        </p:nvCxnSpPr>
        <p:spPr>
          <a:xfrm>
            <a:off x="3214678" y="5286388"/>
            <a:ext cx="250033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572132" y="342900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5572132" y="447741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100011 / 101</a:t>
            </a:r>
          </a:p>
          <a:p>
            <a:pPr>
              <a:buNone/>
            </a:pPr>
            <a:r>
              <a:rPr lang="en-US" dirty="0" smtClean="0"/>
              <a:t>				0  0  0  </a:t>
            </a:r>
            <a:r>
              <a:rPr lang="en-US" dirty="0" smtClean="0">
                <a:solidFill>
                  <a:srgbClr val="00B0F0"/>
                </a:solidFill>
              </a:rPr>
              <a:t>1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7030A0"/>
                </a:solidFill>
              </a:rPr>
              <a:t>1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		101	1  0  0  0  1  1</a:t>
            </a:r>
          </a:p>
          <a:p>
            <a:pPr>
              <a:buNone/>
            </a:pPr>
            <a:r>
              <a:rPr lang="en-US" dirty="0" smtClean="0"/>
              <a:t>				    </a:t>
            </a:r>
            <a:r>
              <a:rPr lang="en-US" dirty="0" smtClean="0">
                <a:solidFill>
                  <a:srgbClr val="00B0F0"/>
                </a:solidFill>
              </a:rPr>
              <a:t>1  0  1</a:t>
            </a:r>
          </a:p>
          <a:p>
            <a:pPr>
              <a:buNone/>
            </a:pPr>
            <a:r>
              <a:rPr lang="en-US" dirty="0" smtClean="0"/>
              <a:t>				        1  1  1  1</a:t>
            </a:r>
          </a:p>
          <a:p>
            <a:pPr>
              <a:buNone/>
            </a:pPr>
            <a:r>
              <a:rPr lang="en-US" dirty="0" smtClean="0"/>
              <a:t>				        </a:t>
            </a:r>
            <a:r>
              <a:rPr lang="en-US" dirty="0" smtClean="0">
                <a:solidFill>
                  <a:srgbClr val="FF0000"/>
                </a:solidFill>
              </a:rPr>
              <a:t>1  0  1</a:t>
            </a:r>
          </a:p>
          <a:p>
            <a:pPr>
              <a:buNone/>
            </a:pPr>
            <a:r>
              <a:rPr lang="en-US" dirty="0" smtClean="0"/>
              <a:t>					   1  0  1</a:t>
            </a:r>
          </a:p>
          <a:p>
            <a:pPr>
              <a:buNone/>
            </a:pPr>
            <a:r>
              <a:rPr lang="en-US" dirty="0" smtClean="0"/>
              <a:t>					   </a:t>
            </a:r>
            <a:r>
              <a:rPr lang="en-US" dirty="0" smtClean="0">
                <a:solidFill>
                  <a:srgbClr val="7030A0"/>
                </a:solidFill>
              </a:rPr>
              <a:t>1  0  1</a:t>
            </a:r>
          </a:p>
          <a:p>
            <a:pPr>
              <a:buNone/>
            </a:pPr>
            <a:r>
              <a:rPr lang="en-US" dirty="0" smtClean="0"/>
              <a:t>						  0</a:t>
            </a:r>
            <a:endParaRPr lang="th-TH" dirty="0"/>
          </a:p>
        </p:txBody>
      </p:sp>
      <p:cxnSp>
        <p:nvCxnSpPr>
          <p:cNvPr id="5" name="ตัวเชื่อมต่อตรง 4"/>
          <p:cNvCxnSpPr/>
          <p:nvPr/>
        </p:nvCxnSpPr>
        <p:spPr>
          <a:xfrm rot="5400000">
            <a:off x="3036083" y="2821777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ตัวเชื่อมต่อตรง 6"/>
          <p:cNvCxnSpPr/>
          <p:nvPr/>
        </p:nvCxnSpPr>
        <p:spPr>
          <a:xfrm>
            <a:off x="3286116" y="2571744"/>
            <a:ext cx="27146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>
            <a:off x="3286116" y="3500438"/>
            <a:ext cx="27146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>
            <a:off x="3286116" y="4500570"/>
            <a:ext cx="27146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ตัวเชื่อมต่อตรง 9"/>
          <p:cNvCxnSpPr/>
          <p:nvPr/>
        </p:nvCxnSpPr>
        <p:spPr>
          <a:xfrm>
            <a:off x="3286116" y="5429264"/>
            <a:ext cx="27146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4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Divide in binary:</a:t>
            </a:r>
          </a:p>
          <a:p>
            <a:pPr lvl="1"/>
            <a:r>
              <a:rPr lang="en-US" dirty="0" smtClean="0"/>
              <a:t>10001101 / 110</a:t>
            </a:r>
          </a:p>
          <a:p>
            <a:pPr lvl="1"/>
            <a:r>
              <a:rPr lang="en-US" dirty="0" smtClean="0"/>
              <a:t>110000011 / 1011</a:t>
            </a:r>
          </a:p>
          <a:p>
            <a:pPr lvl="1"/>
            <a:r>
              <a:rPr lang="en-US" dirty="0" smtClean="0"/>
              <a:t>1110100 / 1010</a:t>
            </a:r>
            <a:endParaRPr lang="th-TH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5 </a:t>
            </a:r>
            <a:r>
              <a:rPr lang="en-US" dirty="0" smtClean="0"/>
              <a:t>(TODO)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Add, Subtract, and multiply in binary:</a:t>
            </a:r>
          </a:p>
          <a:p>
            <a:pPr lvl="1"/>
            <a:r>
              <a:rPr lang="en-US" dirty="0" smtClean="0"/>
              <a:t>1111 and 1001</a:t>
            </a:r>
          </a:p>
          <a:p>
            <a:pPr lvl="1"/>
            <a:r>
              <a:rPr lang="en-US" dirty="0" smtClean="0"/>
              <a:t>1111 and 1010</a:t>
            </a:r>
          </a:p>
          <a:p>
            <a:pPr lvl="1"/>
            <a:r>
              <a:rPr lang="en-US" dirty="0" smtClean="0"/>
              <a:t>110010 and 11101</a:t>
            </a:r>
          </a:p>
          <a:p>
            <a:pPr lvl="1"/>
            <a:r>
              <a:rPr lang="en-US" dirty="0" smtClean="0"/>
              <a:t>110110 and 11101</a:t>
            </a:r>
          </a:p>
          <a:p>
            <a:pPr lvl="1"/>
            <a:r>
              <a:rPr lang="en-US" dirty="0" smtClean="0"/>
              <a:t>100100 and 10110</a:t>
            </a:r>
          </a:p>
          <a:p>
            <a:pPr lvl="1"/>
            <a:r>
              <a:rPr lang="en-US" dirty="0" smtClean="0"/>
              <a:t>1101001 and 110110</a:t>
            </a:r>
          </a:p>
          <a:p>
            <a:r>
              <a:rPr lang="en-US" dirty="0" smtClean="0"/>
              <a:t>Divide in binary:</a:t>
            </a:r>
          </a:p>
          <a:p>
            <a:pPr lvl="1"/>
            <a:r>
              <a:rPr lang="en-US" dirty="0" smtClean="0"/>
              <a:t>11101001 / 101</a:t>
            </a:r>
          </a:p>
          <a:p>
            <a:pPr lvl="1"/>
            <a:r>
              <a:rPr lang="en-US" dirty="0" smtClean="0"/>
              <a:t>110000001 / 1110</a:t>
            </a:r>
          </a:p>
          <a:p>
            <a:pPr lvl="1"/>
            <a:r>
              <a:rPr lang="en-US" dirty="0" smtClean="0"/>
              <a:t>1110010 / 1001</a:t>
            </a:r>
          </a:p>
          <a:p>
            <a:pPr lvl="1"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Arithmetic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Addition  ( + )</a:t>
            </a:r>
          </a:p>
          <a:p>
            <a:r>
              <a:rPr lang="en-US" dirty="0" smtClean="0"/>
              <a:t>Subtraction ( - )</a:t>
            </a:r>
          </a:p>
          <a:p>
            <a:r>
              <a:rPr lang="en-US" dirty="0" smtClean="0"/>
              <a:t>Multiplication ( x )</a:t>
            </a:r>
          </a:p>
          <a:p>
            <a:r>
              <a:rPr lang="en-US" dirty="0" smtClean="0"/>
              <a:t>Division ( / )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Addition 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decimal addition</a:t>
            </a:r>
            <a:endParaRPr lang="th-TH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714620"/>
            <a:ext cx="6531971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Addition 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Binary addition</a:t>
            </a:r>
            <a:endParaRPr lang="th-TH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026" y="2285992"/>
            <a:ext cx="792237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 the following binary numbers :</a:t>
            </a:r>
          </a:p>
          <a:p>
            <a:pPr lvl="1"/>
            <a:r>
              <a:rPr lang="en-US" dirty="0" smtClean="0"/>
              <a:t>10010011  +  01001011</a:t>
            </a:r>
          </a:p>
          <a:p>
            <a:pPr lvl="1">
              <a:buNone/>
            </a:pPr>
            <a:r>
              <a:rPr lang="en-US" dirty="0" smtClean="0"/>
              <a:t>		</a:t>
            </a:r>
          </a:p>
          <a:p>
            <a:pPr lvl="1">
              <a:buNone/>
            </a:pPr>
            <a:r>
              <a:rPr lang="en-US" dirty="0" smtClean="0"/>
              <a:t>					     </a:t>
            </a:r>
            <a:r>
              <a:rPr lang="en-US" dirty="0" smtClean="0">
                <a:solidFill>
                  <a:srgbClr val="FF0000"/>
                </a:solidFill>
              </a:rPr>
              <a:t>1  1</a:t>
            </a:r>
          </a:p>
          <a:p>
            <a:pPr lvl="1">
              <a:buNone/>
            </a:pPr>
            <a:r>
              <a:rPr lang="en-US" dirty="0" smtClean="0"/>
              <a:t>			1   0   0   1   0   0  1  1</a:t>
            </a:r>
          </a:p>
          <a:p>
            <a:pPr lvl="1">
              <a:buNone/>
            </a:pPr>
            <a:r>
              <a:rPr lang="en-US" dirty="0" smtClean="0"/>
              <a:t>						 	+</a:t>
            </a:r>
          </a:p>
          <a:p>
            <a:pPr lvl="1">
              <a:buNone/>
            </a:pPr>
            <a:r>
              <a:rPr lang="en-US" dirty="0" smtClean="0"/>
              <a:t>			0   1   0   0   1   0  1  1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		         </a:t>
            </a:r>
            <a:r>
              <a:rPr lang="en-US" b="1" dirty="0" smtClean="0">
                <a:solidFill>
                  <a:srgbClr val="0070C0"/>
                </a:solidFill>
              </a:rPr>
              <a:t> 1    1   0   1   1   1   1  0</a:t>
            </a:r>
          </a:p>
        </p:txBody>
      </p:sp>
      <p:cxnSp>
        <p:nvCxnSpPr>
          <p:cNvPr id="5" name="ตัวเชื่อมต่อตรง 4"/>
          <p:cNvCxnSpPr/>
          <p:nvPr/>
        </p:nvCxnSpPr>
        <p:spPr>
          <a:xfrm>
            <a:off x="2285984" y="5072074"/>
            <a:ext cx="371477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 the following binary numbers (answer in binary and decimal number) :</a:t>
            </a:r>
          </a:p>
          <a:p>
            <a:pPr lvl="1"/>
            <a:r>
              <a:rPr lang="en-US" dirty="0" smtClean="0"/>
              <a:t>1010 + 1001</a:t>
            </a:r>
          </a:p>
          <a:p>
            <a:pPr lvl="1"/>
            <a:r>
              <a:rPr lang="en-US" dirty="0" smtClean="0"/>
              <a:t>11011 + 00111</a:t>
            </a:r>
          </a:p>
          <a:p>
            <a:pPr lvl="1"/>
            <a:r>
              <a:rPr lang="en-US" dirty="0" smtClean="0"/>
              <a:t>101101 + 100100</a:t>
            </a:r>
          </a:p>
          <a:p>
            <a:pPr lvl="1"/>
            <a:r>
              <a:rPr lang="en-US" dirty="0" smtClean="0"/>
              <a:t>11010101 + 01101011</a:t>
            </a:r>
          </a:p>
          <a:p>
            <a:pPr lvl="1"/>
            <a:r>
              <a:rPr lang="en-US" dirty="0" smtClean="0"/>
              <a:t>10001111 + 11000001</a:t>
            </a:r>
          </a:p>
          <a:p>
            <a:pPr lvl="1"/>
            <a:endParaRPr lang="en-US" dirty="0" smtClean="0"/>
          </a:p>
          <a:p>
            <a:pPr lvl="1"/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Subtraction 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decimal subtraction</a:t>
            </a:r>
          </a:p>
          <a:p>
            <a:pPr lvl="1"/>
            <a:r>
              <a:rPr lang="en-US" dirty="0" smtClean="0"/>
              <a:t>100 – 28                </a:t>
            </a:r>
          </a:p>
          <a:p>
            <a:pPr lvl="1">
              <a:buNone/>
            </a:pPr>
            <a:r>
              <a:rPr lang="en-US" dirty="0" smtClean="0"/>
              <a:t>				            </a:t>
            </a:r>
            <a:r>
              <a:rPr lang="en-US" dirty="0" smtClean="0">
                <a:solidFill>
                  <a:srgbClr val="FF0000"/>
                </a:solidFill>
              </a:rPr>
              <a:t>9</a:t>
            </a:r>
          </a:p>
          <a:p>
            <a:pPr lvl="1">
              <a:buNone/>
            </a:pPr>
            <a:r>
              <a:rPr lang="en-US" dirty="0" smtClean="0"/>
              <a:t>                           </a:t>
            </a:r>
            <a:r>
              <a:rPr lang="en-US" dirty="0" smtClean="0">
                <a:solidFill>
                  <a:srgbClr val="FF0000"/>
                </a:solidFill>
              </a:rPr>
              <a:t>0 </a:t>
            </a:r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10     10</a:t>
            </a:r>
          </a:p>
          <a:p>
            <a:pPr lvl="1">
              <a:buNone/>
            </a:pPr>
            <a:r>
              <a:rPr lang="en-US" dirty="0" smtClean="0"/>
              <a:t>				1	0	0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b="1" dirty="0" smtClean="0"/>
              <a:t>	-</a:t>
            </a:r>
            <a:r>
              <a:rPr lang="en-US" dirty="0" smtClean="0"/>
              <a:t>		2	8</a:t>
            </a:r>
          </a:p>
          <a:p>
            <a:pPr lvl="1">
              <a:buNone/>
            </a:pPr>
            <a:r>
              <a:rPr lang="en-US" dirty="0" smtClean="0"/>
              <a:t>					7	2</a:t>
            </a:r>
          </a:p>
          <a:p>
            <a:pPr lvl="1">
              <a:buNone/>
            </a:pPr>
            <a:endParaRPr lang="en-US" dirty="0" smtClean="0"/>
          </a:p>
        </p:txBody>
      </p:sp>
      <p:cxnSp>
        <p:nvCxnSpPr>
          <p:cNvPr id="5" name="ตัวเชื่อมต่อตรง 4"/>
          <p:cNvCxnSpPr/>
          <p:nvPr/>
        </p:nvCxnSpPr>
        <p:spPr>
          <a:xfrm>
            <a:off x="2786050" y="4429132"/>
            <a:ext cx="300039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ตัวเชื่อมต่อตรง 6"/>
          <p:cNvCxnSpPr/>
          <p:nvPr/>
        </p:nvCxnSpPr>
        <p:spPr>
          <a:xfrm flipV="1">
            <a:off x="3357554" y="3643314"/>
            <a:ext cx="357190" cy="28575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 flipV="1">
            <a:off x="4357686" y="3143248"/>
            <a:ext cx="357190" cy="28575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Subtraction (2)</a:t>
            </a:r>
            <a:endParaRPr lang="th-TH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sz="quarter" idx="1"/>
          </p:nvPr>
        </p:nvSpPr>
        <p:spPr bwMode="auto">
          <a:xfrm>
            <a:off x="612648" y="1600200"/>
            <a:ext cx="4459418" cy="21859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Clr>
                <a:srgbClr val="FF33CC"/>
              </a:buClr>
              <a:buSzPct val="65000"/>
              <a:buFont typeface="Wingdings" pitchFamily="2" charset="2"/>
              <a:buNone/>
            </a:pPr>
            <a:r>
              <a:rPr lang="en-US" sz="2800" dirty="0">
                <a:cs typeface="JasmineUPC" pitchFamily="18" charset="-34"/>
              </a:rPr>
              <a:t>0 - 0 = 0  </a:t>
            </a:r>
            <a:r>
              <a:rPr lang="en-US" sz="2800" dirty="0">
                <a:cs typeface="JasmineUPC" pitchFamily="18" charset="-34"/>
                <a:sym typeface="Wingdings" pitchFamily="2" charset="2"/>
              </a:rPr>
              <a:t> </a:t>
            </a:r>
            <a:r>
              <a:rPr lang="en-US" sz="2800" dirty="0" smtClean="0">
                <a:cs typeface="JasmineUPC" pitchFamily="18" charset="-34"/>
                <a:sym typeface="Wingdings" pitchFamily="2" charset="2"/>
              </a:rPr>
              <a:t> </a:t>
            </a:r>
            <a:r>
              <a:rPr lang="en-US" sz="2800" dirty="0">
                <a:solidFill>
                  <a:srgbClr val="FF0000"/>
                </a:solidFill>
                <a:cs typeface="JasmineUPC" pitchFamily="18" charset="-34"/>
                <a:sym typeface="Wingdings" pitchFamily="2" charset="2"/>
              </a:rPr>
              <a:t>0</a:t>
            </a:r>
            <a:r>
              <a:rPr lang="en-US" sz="2800" dirty="0">
                <a:cs typeface="JasmineUPC" pitchFamily="18" charset="-34"/>
                <a:sym typeface="Wingdings" pitchFamily="2" charset="2"/>
              </a:rPr>
              <a:t> </a:t>
            </a:r>
            <a:r>
              <a:rPr lang="en-US" sz="2800" dirty="0" smtClean="0">
                <a:cs typeface="JasmineUPC" pitchFamily="18" charset="-34"/>
                <a:sym typeface="Wingdings" pitchFamily="2" charset="2"/>
              </a:rPr>
              <a:t>borrow </a:t>
            </a:r>
            <a:r>
              <a:rPr lang="en-US" sz="2800" dirty="0">
                <a:solidFill>
                  <a:srgbClr val="FF0000"/>
                </a:solidFill>
                <a:cs typeface="JasmineUPC" pitchFamily="18" charset="-34"/>
                <a:sym typeface="Wingdings" pitchFamily="2" charset="2"/>
              </a:rPr>
              <a:t>0</a:t>
            </a:r>
            <a:endParaRPr lang="en-US" sz="2800" dirty="0">
              <a:solidFill>
                <a:srgbClr val="FF0000"/>
              </a:solidFill>
              <a:cs typeface="JasmineUPC" pitchFamily="18" charset="-34"/>
            </a:endParaRPr>
          </a:p>
          <a:p>
            <a:pPr marL="342900" indent="-342900">
              <a:spcBef>
                <a:spcPct val="20000"/>
              </a:spcBef>
              <a:buClr>
                <a:srgbClr val="FF33CC"/>
              </a:buClr>
              <a:buSzPct val="65000"/>
              <a:buFont typeface="Wingdings" pitchFamily="2" charset="2"/>
              <a:buNone/>
            </a:pPr>
            <a:r>
              <a:rPr lang="en-US" sz="2800" b="1" dirty="0">
                <a:cs typeface="JasmineUPC" pitchFamily="18" charset="-34"/>
              </a:rPr>
              <a:t>0 - 1 = 1 </a:t>
            </a:r>
            <a:r>
              <a:rPr lang="en-US" sz="2800" b="1" dirty="0" smtClean="0">
                <a:cs typeface="JasmineUPC" pitchFamily="18" charset="-34"/>
              </a:rPr>
              <a:t> </a:t>
            </a:r>
            <a:r>
              <a:rPr lang="en-US" sz="2800" b="1" dirty="0">
                <a:cs typeface="JasmineUPC" pitchFamily="18" charset="-34"/>
                <a:sym typeface="Wingdings" pitchFamily="2" charset="2"/>
              </a:rPr>
              <a:t> </a:t>
            </a:r>
            <a:r>
              <a:rPr lang="en-US" sz="2800" b="1" dirty="0" smtClean="0">
                <a:cs typeface="JasmineUPC" pitchFamily="18" charset="-34"/>
                <a:sym typeface="Wingdings" pitchFamily="2" charset="2"/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  <a:cs typeface="JasmineUPC" pitchFamily="18" charset="-34"/>
                <a:sym typeface="Wingdings" pitchFamily="2" charset="2"/>
              </a:rPr>
              <a:t>1</a:t>
            </a:r>
            <a:r>
              <a:rPr lang="en-US" sz="2800" b="1" dirty="0" smtClean="0">
                <a:cs typeface="JasmineUPC" pitchFamily="18" charset="-34"/>
                <a:sym typeface="Wingdings" pitchFamily="2" charset="2"/>
              </a:rPr>
              <a:t> borrow </a:t>
            </a:r>
            <a:r>
              <a:rPr lang="en-US" sz="2800" b="1" dirty="0" smtClean="0">
                <a:solidFill>
                  <a:srgbClr val="FF0000"/>
                </a:solidFill>
                <a:cs typeface="JasmineUPC" pitchFamily="18" charset="-34"/>
                <a:sym typeface="Wingdings" pitchFamily="2" charset="2"/>
              </a:rPr>
              <a:t>1</a:t>
            </a:r>
            <a:endParaRPr lang="en-US" sz="2800" b="1" dirty="0">
              <a:solidFill>
                <a:srgbClr val="FF0000"/>
              </a:solidFill>
              <a:cs typeface="JasmineUPC" pitchFamily="18" charset="-34"/>
            </a:endParaRPr>
          </a:p>
          <a:p>
            <a:pPr marL="342900" indent="-342900">
              <a:spcBef>
                <a:spcPct val="20000"/>
              </a:spcBef>
              <a:buClr>
                <a:srgbClr val="FF33CC"/>
              </a:buClr>
              <a:buSzPct val="65000"/>
              <a:buFont typeface="Wingdings" pitchFamily="2" charset="2"/>
              <a:buNone/>
            </a:pPr>
            <a:r>
              <a:rPr lang="en-US" sz="2800" dirty="0">
                <a:cs typeface="JasmineUPC" pitchFamily="18" charset="-34"/>
              </a:rPr>
              <a:t>1 - 0 = 1</a:t>
            </a:r>
            <a:r>
              <a:rPr lang="en-US" sz="2800" dirty="0">
                <a:cs typeface="JasmineUPC" pitchFamily="18" charset="-34"/>
                <a:sym typeface="Wingdings" pitchFamily="2" charset="2"/>
              </a:rPr>
              <a:t> </a:t>
            </a:r>
            <a:r>
              <a:rPr lang="en-US" sz="2800" dirty="0" smtClean="0">
                <a:cs typeface="JasmineUPC" pitchFamily="18" charset="-34"/>
                <a:sym typeface="Wingdings" pitchFamily="2" charset="2"/>
              </a:rPr>
              <a:t>   </a:t>
            </a:r>
            <a:r>
              <a:rPr lang="en-US" sz="2800" dirty="0" smtClean="0">
                <a:solidFill>
                  <a:srgbClr val="FF0000"/>
                </a:solidFill>
                <a:cs typeface="JasmineUPC" pitchFamily="18" charset="-34"/>
                <a:sym typeface="Wingdings" pitchFamily="2" charset="2"/>
              </a:rPr>
              <a:t>1</a:t>
            </a:r>
            <a:r>
              <a:rPr lang="en-US" sz="2800" dirty="0" smtClean="0">
                <a:cs typeface="JasmineUPC" pitchFamily="18" charset="-34"/>
                <a:sym typeface="Wingdings" pitchFamily="2" charset="2"/>
              </a:rPr>
              <a:t> borrow </a:t>
            </a:r>
            <a:r>
              <a:rPr lang="en-US" sz="2800" dirty="0">
                <a:solidFill>
                  <a:srgbClr val="FF0000"/>
                </a:solidFill>
                <a:cs typeface="JasmineUPC" pitchFamily="18" charset="-34"/>
                <a:sym typeface="Wingdings" pitchFamily="2" charset="2"/>
              </a:rPr>
              <a:t>0</a:t>
            </a:r>
            <a:endParaRPr lang="en-US" sz="2800" dirty="0">
              <a:solidFill>
                <a:srgbClr val="FF0000"/>
              </a:solidFill>
              <a:cs typeface="JasmineUPC" pitchFamily="18" charset="-34"/>
            </a:endParaRPr>
          </a:p>
          <a:p>
            <a:pPr marL="342900" indent="-342900">
              <a:spcBef>
                <a:spcPct val="20000"/>
              </a:spcBef>
              <a:buClr>
                <a:srgbClr val="FF33CC"/>
              </a:buClr>
              <a:buSzPct val="65000"/>
              <a:buFont typeface="Wingdings" pitchFamily="2" charset="2"/>
              <a:buNone/>
            </a:pPr>
            <a:r>
              <a:rPr lang="en-US" sz="2800" dirty="0">
                <a:cs typeface="JasmineUPC" pitchFamily="18" charset="-34"/>
              </a:rPr>
              <a:t>1 - 1 = 0</a:t>
            </a:r>
            <a:r>
              <a:rPr lang="en-US" sz="2800" dirty="0">
                <a:cs typeface="JasmineUPC" pitchFamily="18" charset="-34"/>
                <a:sym typeface="Wingdings" pitchFamily="2" charset="2"/>
              </a:rPr>
              <a:t> </a:t>
            </a:r>
            <a:r>
              <a:rPr lang="en-US" sz="2800" dirty="0" smtClean="0">
                <a:cs typeface="JasmineUPC" pitchFamily="18" charset="-34"/>
                <a:sym typeface="Wingdings" pitchFamily="2" charset="2"/>
              </a:rPr>
              <a:t> </a:t>
            </a:r>
            <a:r>
              <a:rPr lang="en-US" sz="2800" dirty="0">
                <a:cs typeface="JasmineUPC" pitchFamily="18" charset="-34"/>
                <a:sym typeface="Wingdings" pitchFamily="2" charset="2"/>
              </a:rPr>
              <a:t> </a:t>
            </a:r>
            <a:r>
              <a:rPr lang="en-US" sz="2800" dirty="0" smtClean="0">
                <a:cs typeface="JasmineUPC" pitchFamily="18" charset="-34"/>
                <a:sym typeface="Wingdings" pitchFamily="2" charset="2"/>
              </a:rPr>
              <a:t> </a:t>
            </a:r>
            <a:r>
              <a:rPr lang="en-US" sz="2800" dirty="0">
                <a:solidFill>
                  <a:srgbClr val="FF0000"/>
                </a:solidFill>
                <a:cs typeface="JasmineUPC" pitchFamily="18" charset="-34"/>
                <a:sym typeface="Wingdings" pitchFamily="2" charset="2"/>
              </a:rPr>
              <a:t>0</a:t>
            </a:r>
            <a:r>
              <a:rPr lang="en-US" sz="2800" dirty="0">
                <a:cs typeface="JasmineUPC" pitchFamily="18" charset="-34"/>
                <a:sym typeface="Wingdings" pitchFamily="2" charset="2"/>
              </a:rPr>
              <a:t> </a:t>
            </a:r>
            <a:r>
              <a:rPr lang="en-US" sz="2800" dirty="0" smtClean="0">
                <a:cs typeface="JasmineUPC" pitchFamily="18" charset="-34"/>
                <a:sym typeface="Wingdings" pitchFamily="2" charset="2"/>
              </a:rPr>
              <a:t>borrow </a:t>
            </a:r>
            <a:r>
              <a:rPr lang="en-US" sz="2800" dirty="0">
                <a:solidFill>
                  <a:srgbClr val="FF0000"/>
                </a:solidFill>
                <a:cs typeface="JasmineUPC" pitchFamily="18" charset="-34"/>
                <a:sym typeface="Wingdings" pitchFamily="2" charset="2"/>
              </a:rPr>
              <a:t>0</a:t>
            </a: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3041540" y="3643314"/>
            <a:ext cx="4459418" cy="3000396"/>
          </a:xfrm>
          <a:prstGeom prst="rect">
            <a:avLst/>
          </a:prstGeom>
          <a:ln w="19050" cap="flat" cmpd="sng" algn="ctr">
            <a:solidFill>
              <a:schemeClr val="dk1"/>
            </a:solidFill>
            <a:prstDash val="solid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33CC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JasmineUPC" pitchFamily="18" charset="-34"/>
              </a:rPr>
              <a:t>                   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JasmineUPC" pitchFamily="18" charset="-34"/>
              </a:rPr>
              <a:t>0   2 </a:t>
            </a:r>
          </a:p>
          <a:p>
            <a:pPr marL="342900" marR="0" lvl="0" indent="-342900" algn="thaiDi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33CC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JasmineUPC" pitchFamily="18" charset="-34"/>
              </a:rPr>
              <a:t>10 – 01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JasmineUPC" pitchFamily="18" charset="-34"/>
                <a:sym typeface="Wingdings" pitchFamily="2" charset="2"/>
              </a:rPr>
              <a:t>     1    0</a:t>
            </a:r>
          </a:p>
          <a:p>
            <a:pPr marL="342900" marR="0" lvl="0" indent="-342900" algn="thaiDi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33CC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lang="en-US" dirty="0">
                <a:cs typeface="JasmineUPC" pitchFamily="18" charset="-34"/>
                <a:sym typeface="Wingdings" pitchFamily="2" charset="2"/>
              </a:rPr>
              <a:t>	</a:t>
            </a:r>
            <a:r>
              <a:rPr lang="en-US" dirty="0" smtClean="0">
                <a:cs typeface="JasmineUPC" pitchFamily="18" charset="-34"/>
                <a:sym typeface="Wingdings" pitchFamily="2" charset="2"/>
              </a:rPr>
              <a:t>			    -</a:t>
            </a:r>
          </a:p>
          <a:p>
            <a:pPr marL="342900" marR="0" lvl="0" indent="-342900" algn="thaiDi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33CC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JasmineUPC" pitchFamily="18" charset="-34"/>
                <a:sym typeface="Wingdings" pitchFamily="2" charset="2"/>
              </a:rPr>
              <a:t>	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JasmineUPC" pitchFamily="18" charset="-34"/>
                <a:sym typeface="Wingdings" pitchFamily="2" charset="2"/>
              </a:rPr>
              <a:t>		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JasmineUPC" pitchFamily="18" charset="-34"/>
                <a:sym typeface="Wingdings" pitchFamily="2" charset="2"/>
              </a:rPr>
              <a:t>  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JasmineUPC" pitchFamily="18" charset="-34"/>
                <a:sym typeface="Wingdings" pitchFamily="2" charset="2"/>
              </a:rPr>
              <a:t>0    1</a:t>
            </a:r>
          </a:p>
          <a:p>
            <a:pPr marL="342900" marR="0" lvl="0" indent="-342900" algn="thaiDi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33CC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lang="en-US" baseline="0" dirty="0">
                <a:solidFill>
                  <a:schemeClr val="tx1"/>
                </a:solidFill>
                <a:cs typeface="JasmineUPC" pitchFamily="18" charset="-34"/>
                <a:sym typeface="Wingdings" pitchFamily="2" charset="2"/>
              </a:rPr>
              <a:t> </a:t>
            </a:r>
            <a:r>
              <a:rPr lang="en-US" baseline="0" dirty="0" smtClean="0">
                <a:solidFill>
                  <a:schemeClr val="tx1"/>
                </a:solidFill>
                <a:cs typeface="JasmineUPC" pitchFamily="18" charset="-34"/>
                <a:sym typeface="Wingdings" pitchFamily="2" charset="2"/>
              </a:rPr>
              <a:t>                     0    1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JasmineUPC" pitchFamily="18" charset="-34"/>
              <a:sym typeface="Wingdings" pitchFamily="2" charset="2"/>
            </a:endParaRPr>
          </a:p>
        </p:txBody>
      </p:sp>
      <p:cxnSp>
        <p:nvCxnSpPr>
          <p:cNvPr id="7" name="ตัวเชื่อมต่อตรง 6"/>
          <p:cNvCxnSpPr/>
          <p:nvPr/>
        </p:nvCxnSpPr>
        <p:spPr>
          <a:xfrm>
            <a:off x="4572000" y="5715016"/>
            <a:ext cx="207170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 rot="5400000" flipH="1" flipV="1">
            <a:off x="5143504" y="4286256"/>
            <a:ext cx="285752" cy="28575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11011 – 10101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</a:t>
            </a:r>
            <a:r>
              <a:rPr lang="en-US" dirty="0" smtClean="0">
                <a:solidFill>
                  <a:srgbClr val="FF0000"/>
                </a:solidFill>
              </a:rPr>
              <a:t>0	2</a:t>
            </a:r>
          </a:p>
          <a:p>
            <a:pPr>
              <a:buNone/>
            </a:pPr>
            <a:r>
              <a:rPr lang="en-US" dirty="0" smtClean="0"/>
              <a:t>			1	1	0	1	1</a:t>
            </a:r>
          </a:p>
          <a:p>
            <a:pPr>
              <a:buNone/>
            </a:pPr>
            <a:r>
              <a:rPr lang="en-US" dirty="0" smtClean="0"/>
              <a:t>		-	1	0	1	0	1</a:t>
            </a:r>
          </a:p>
          <a:p>
            <a:pPr>
              <a:buNone/>
            </a:pPr>
            <a:r>
              <a:rPr lang="en-US" dirty="0" smtClean="0"/>
              <a:t>			0	0	1	1	0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endParaRPr lang="th-TH" dirty="0"/>
          </a:p>
        </p:txBody>
      </p:sp>
      <p:cxnSp>
        <p:nvCxnSpPr>
          <p:cNvPr id="5" name="ตัวเชื่อมต่อตรง 4"/>
          <p:cNvCxnSpPr/>
          <p:nvPr/>
        </p:nvCxnSpPr>
        <p:spPr>
          <a:xfrm>
            <a:off x="2285984" y="4214818"/>
            <a:ext cx="428628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ตัวเชื่อมต่อตรง 6"/>
          <p:cNvCxnSpPr/>
          <p:nvPr/>
        </p:nvCxnSpPr>
        <p:spPr>
          <a:xfrm flipV="1">
            <a:off x="3357554" y="3357562"/>
            <a:ext cx="357190" cy="28575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66</TotalTime>
  <Words>321</Words>
  <Application>Microsoft Office PowerPoint</Application>
  <PresentationFormat>นำเสนอทางหน้าจอ (4:3)</PresentationFormat>
  <Paragraphs>134</Paragraphs>
  <Slides>18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18</vt:i4>
      </vt:variant>
    </vt:vector>
  </HeadingPairs>
  <TitlesOfParts>
    <vt:vector size="19" baseType="lpstr">
      <vt:lpstr>ตรงกลาง</vt:lpstr>
      <vt:lpstr>Binary Arithmetic</vt:lpstr>
      <vt:lpstr>Binary Arithmetic</vt:lpstr>
      <vt:lpstr>Binary Addition (1)</vt:lpstr>
      <vt:lpstr>Binary Addition (2)</vt:lpstr>
      <vt:lpstr>Example</vt:lpstr>
      <vt:lpstr>Exercise 1</vt:lpstr>
      <vt:lpstr>Binary Subtraction (1)</vt:lpstr>
      <vt:lpstr>Binary Subtraction (2)</vt:lpstr>
      <vt:lpstr>Example</vt:lpstr>
      <vt:lpstr>Exercise 2</vt:lpstr>
      <vt:lpstr>Binary Multiplication (1)</vt:lpstr>
      <vt:lpstr>Binary Multiplication (2)</vt:lpstr>
      <vt:lpstr>Example </vt:lpstr>
      <vt:lpstr>Exercise 3</vt:lpstr>
      <vt:lpstr>Binary Division </vt:lpstr>
      <vt:lpstr>Example</vt:lpstr>
      <vt:lpstr>Exercise 4</vt:lpstr>
      <vt:lpstr>Exercise 5 (TODO)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Arithmetic</dc:title>
  <dc:creator>iLLuSioN</dc:creator>
  <cp:lastModifiedBy>firehand</cp:lastModifiedBy>
  <cp:revision>10</cp:revision>
  <dcterms:created xsi:type="dcterms:W3CDTF">2009-10-18T18:24:32Z</dcterms:created>
  <dcterms:modified xsi:type="dcterms:W3CDTF">2009-10-21T09:32:13Z</dcterms:modified>
</cp:coreProperties>
</file>