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60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1" autoAdjust="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F3C30E5-20C5-46A9-8EF2-DDD1E15451E6}" type="datetimeFigureOut">
              <a:rPr lang="th-TH" smtClean="0"/>
              <a:pPr/>
              <a:t>20/10/52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519E644-2034-425F-AFB5-062552664AA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Number System and Conversion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n-US" dirty="0" smtClean="0"/>
              <a:t>350151- Digital Circuit</a:t>
            </a:r>
          </a:p>
          <a:p>
            <a:pPr algn="r"/>
            <a:r>
              <a:rPr lang="en-US" sz="2300" dirty="0" err="1" smtClean="0"/>
              <a:t>Choopan</a:t>
            </a:r>
            <a:r>
              <a:rPr lang="en-US" sz="2300" dirty="0" smtClean="0"/>
              <a:t> </a:t>
            </a:r>
            <a:r>
              <a:rPr lang="en-US" sz="2300" dirty="0" err="1" smtClean="0"/>
              <a:t>Rattanapoka</a:t>
            </a:r>
            <a:endParaRPr lang="th-TH" sz="23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Decimal Number Quantity </a:t>
            </a:r>
            <a:br>
              <a:rPr lang="en-US" dirty="0" smtClean="0"/>
            </a:br>
            <a:r>
              <a:rPr lang="en-US" dirty="0" smtClean="0"/>
              <a:t>(fractional number)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  5 8 1</a:t>
            </a:r>
            <a:r>
              <a:rPr lang="en-US" sz="2800" dirty="0" smtClean="0"/>
              <a:t>    (base-10)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 rot="5400000">
            <a:off x="1013816" y="3058094"/>
            <a:ext cx="2000264" cy="274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 rot="5400000">
            <a:off x="1043887" y="2740119"/>
            <a:ext cx="1357322" cy="204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16200000" flipH="1">
            <a:off x="1138404" y="2352858"/>
            <a:ext cx="571504" cy="91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>
            <a:off x="2000232" y="4071942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29124" y="2428868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 X 10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r>
              <a:rPr lang="en-US" baseline="30000" dirty="0" smtClean="0"/>
              <a:t> </a:t>
            </a:r>
            <a:r>
              <a:rPr lang="en-US" dirty="0" smtClean="0"/>
              <a:t> = 5x0.1     = </a:t>
            </a:r>
            <a:r>
              <a:rPr lang="en-US" b="1" dirty="0" smtClean="0">
                <a:solidFill>
                  <a:srgbClr val="0070C0"/>
                </a:solidFill>
              </a:rPr>
              <a:t>0.5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714480" y="3429000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29124" y="3191532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  X 10</a:t>
            </a:r>
            <a:r>
              <a:rPr lang="en-US" b="1" baseline="30000" dirty="0" smtClean="0">
                <a:solidFill>
                  <a:srgbClr val="FF0000"/>
                </a:solidFill>
              </a:rPr>
              <a:t>-2</a:t>
            </a:r>
            <a:r>
              <a:rPr lang="en-US" baseline="30000" dirty="0" smtClean="0"/>
              <a:t> </a:t>
            </a:r>
            <a:r>
              <a:rPr lang="en-US" dirty="0" smtClean="0"/>
              <a:t> = 8x0.01   =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0.08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1428728" y="2641594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29124" y="3834474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  X 10</a:t>
            </a:r>
            <a:r>
              <a:rPr lang="en-US" b="1" baseline="30000" dirty="0" smtClean="0">
                <a:solidFill>
                  <a:srgbClr val="FF0000"/>
                </a:solidFill>
              </a:rPr>
              <a:t>-3</a:t>
            </a:r>
            <a:r>
              <a:rPr lang="en-US" baseline="30000" dirty="0" smtClean="0"/>
              <a:t>  </a:t>
            </a:r>
            <a:r>
              <a:rPr lang="en-US" dirty="0" smtClean="0"/>
              <a:t>= 1x0.001 =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0.001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2357422" y="4643446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0.5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0.08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0.001</a:t>
            </a:r>
            <a:r>
              <a:rPr lang="en-US" dirty="0" smtClean="0"/>
              <a:t> = 0.581</a:t>
            </a:r>
            <a:endParaRPr lang="th-TH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Binary-to-Decimal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  1 0 1</a:t>
            </a:r>
            <a:r>
              <a:rPr lang="en-US" sz="2800" dirty="0" smtClean="0"/>
              <a:t>    (base-2)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 rot="5400000">
            <a:off x="1013816" y="3058094"/>
            <a:ext cx="2000264" cy="27432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 rot="5400000">
            <a:off x="1043887" y="2740119"/>
            <a:ext cx="1357322" cy="204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16200000" flipH="1">
            <a:off x="1138404" y="2352858"/>
            <a:ext cx="571504" cy="91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>
            <a:off x="2000232" y="4071942"/>
            <a:ext cx="2286016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29124" y="2428868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X 2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r>
              <a:rPr lang="en-US" baseline="30000" dirty="0" smtClean="0"/>
              <a:t> </a:t>
            </a:r>
            <a:r>
              <a:rPr lang="en-US" dirty="0" smtClean="0"/>
              <a:t> = 1x0.5     = </a:t>
            </a:r>
            <a:r>
              <a:rPr lang="en-US" b="1" dirty="0" smtClean="0">
                <a:solidFill>
                  <a:srgbClr val="0070C0"/>
                </a:solidFill>
              </a:rPr>
              <a:t>0.5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714480" y="3429000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29124" y="3191532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r>
              <a:rPr lang="en-US" dirty="0" smtClean="0"/>
              <a:t>  X 2</a:t>
            </a:r>
            <a:r>
              <a:rPr lang="en-US" b="1" baseline="30000" dirty="0" smtClean="0">
                <a:solidFill>
                  <a:srgbClr val="FF0000"/>
                </a:solidFill>
              </a:rPr>
              <a:t>-2</a:t>
            </a:r>
            <a:r>
              <a:rPr lang="en-US" baseline="30000" dirty="0" smtClean="0"/>
              <a:t> </a:t>
            </a:r>
            <a:r>
              <a:rPr lang="en-US" dirty="0" smtClean="0"/>
              <a:t> = 0x0.25   =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1428728" y="2641594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429124" y="3834474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  X 2</a:t>
            </a:r>
            <a:r>
              <a:rPr lang="en-US" b="1" baseline="30000" dirty="0" smtClean="0">
                <a:solidFill>
                  <a:srgbClr val="FF0000"/>
                </a:solidFill>
              </a:rPr>
              <a:t>-3</a:t>
            </a:r>
            <a:r>
              <a:rPr lang="en-US" baseline="30000" dirty="0" smtClean="0"/>
              <a:t>  </a:t>
            </a:r>
            <a:r>
              <a:rPr lang="en-US" dirty="0" smtClean="0"/>
              <a:t>= 1x0.125 =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0.125</a:t>
            </a:r>
            <a:r>
              <a:rPr lang="en-US" dirty="0" smtClean="0"/>
              <a:t> </a:t>
            </a:r>
            <a:endParaRPr lang="th-TH" dirty="0"/>
          </a:p>
        </p:txBody>
      </p:sp>
      <p:sp>
        <p:nvSpPr>
          <p:cNvPr id="32" name="TextBox 31"/>
          <p:cNvSpPr txBox="1"/>
          <p:nvPr/>
        </p:nvSpPr>
        <p:spPr>
          <a:xfrm>
            <a:off x="2357422" y="4643446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0.5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0.125</a:t>
            </a:r>
            <a:r>
              <a:rPr lang="en-US" dirty="0" smtClean="0"/>
              <a:t> = 0.625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2357422" y="5357826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0.101</a:t>
            </a:r>
            <a:r>
              <a:rPr lang="en-US" baseline="-25000" dirty="0" smtClean="0"/>
              <a:t>2</a:t>
            </a:r>
            <a:r>
              <a:rPr lang="en-US" dirty="0" smtClean="0"/>
              <a:t>    =    0.625</a:t>
            </a:r>
            <a:r>
              <a:rPr lang="en-US" baseline="-25000" dirty="0" smtClean="0"/>
              <a:t>10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Octal-to-Decimal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  2 5 </a:t>
            </a:r>
            <a:r>
              <a:rPr lang="en-US" sz="2800" dirty="0" smtClean="0"/>
              <a:t>    (base-8)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7" name="ตัวเชื่อมต่อตรง 6"/>
          <p:cNvCxnSpPr/>
          <p:nvPr/>
        </p:nvCxnSpPr>
        <p:spPr>
          <a:xfrm rot="5400000">
            <a:off x="1043887" y="2740119"/>
            <a:ext cx="1357322" cy="204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16200000" flipH="1">
            <a:off x="1138404" y="2352858"/>
            <a:ext cx="571504" cy="91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29124" y="2428868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  X 8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r>
              <a:rPr lang="en-US" baseline="30000" dirty="0" smtClean="0"/>
              <a:t> </a:t>
            </a:r>
            <a:r>
              <a:rPr lang="en-US" dirty="0" smtClean="0"/>
              <a:t> = 2x0.125     = </a:t>
            </a:r>
            <a:r>
              <a:rPr lang="en-US" b="1" dirty="0" smtClean="0">
                <a:solidFill>
                  <a:srgbClr val="0070C0"/>
                </a:solidFill>
              </a:rPr>
              <a:t>0.25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714480" y="3429000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29124" y="3191532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 X 8</a:t>
            </a:r>
            <a:r>
              <a:rPr lang="en-US" b="1" baseline="30000" dirty="0" smtClean="0">
                <a:solidFill>
                  <a:srgbClr val="FF0000"/>
                </a:solidFill>
              </a:rPr>
              <a:t>-2</a:t>
            </a:r>
            <a:r>
              <a:rPr lang="en-US" baseline="30000" dirty="0" smtClean="0"/>
              <a:t> </a:t>
            </a:r>
            <a:r>
              <a:rPr lang="en-US" dirty="0" smtClean="0"/>
              <a:t> = 5x0.015625   =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0.017825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1428728" y="2641594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357422" y="4643446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0.25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0.017825</a:t>
            </a:r>
            <a:r>
              <a:rPr lang="en-US" dirty="0" smtClean="0"/>
              <a:t> = 0.267825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2357422" y="5357826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0.25</a:t>
            </a:r>
            <a:r>
              <a:rPr lang="en-US" baseline="-25000" dirty="0"/>
              <a:t>8</a:t>
            </a:r>
            <a:r>
              <a:rPr lang="en-US" dirty="0" smtClean="0"/>
              <a:t>    =    0.267825</a:t>
            </a:r>
            <a:r>
              <a:rPr lang="en-US" baseline="-25000" dirty="0" smtClean="0"/>
              <a:t>10</a:t>
            </a:r>
            <a:endParaRPr lang="th-TH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Hexadecimal-to-Decimal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.  F 5 </a:t>
            </a:r>
            <a:r>
              <a:rPr lang="en-US" sz="2800" dirty="0" smtClean="0"/>
              <a:t>    (base-16)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7" name="ตัวเชื่อมต่อตรง 6"/>
          <p:cNvCxnSpPr/>
          <p:nvPr/>
        </p:nvCxnSpPr>
        <p:spPr>
          <a:xfrm rot="5400000">
            <a:off x="1043887" y="2740119"/>
            <a:ext cx="1357322" cy="204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16200000" flipH="1">
            <a:off x="1138404" y="2352858"/>
            <a:ext cx="571504" cy="91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429124" y="2428868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 X16</a:t>
            </a:r>
            <a:r>
              <a:rPr lang="en-US" b="1" baseline="30000" dirty="0" smtClean="0">
                <a:solidFill>
                  <a:srgbClr val="FF0000"/>
                </a:solidFill>
              </a:rPr>
              <a:t>-1</a:t>
            </a:r>
            <a:r>
              <a:rPr lang="en-US" baseline="30000" dirty="0" smtClean="0"/>
              <a:t> </a:t>
            </a:r>
            <a:r>
              <a:rPr lang="en-US" dirty="0" smtClean="0"/>
              <a:t> = 15x0.0625  = </a:t>
            </a:r>
            <a:r>
              <a:rPr lang="en-US" b="1" dirty="0" smtClean="0">
                <a:solidFill>
                  <a:srgbClr val="0070C0"/>
                </a:solidFill>
              </a:rPr>
              <a:t>0.9375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714480" y="3429000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29124" y="3191532"/>
            <a:ext cx="45005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5 X16</a:t>
            </a:r>
            <a:r>
              <a:rPr lang="en-US" b="1" baseline="30000" dirty="0" smtClean="0">
                <a:solidFill>
                  <a:srgbClr val="FF0000"/>
                </a:solidFill>
              </a:rPr>
              <a:t>-2</a:t>
            </a:r>
            <a:r>
              <a:rPr lang="en-US" baseline="30000" dirty="0" smtClean="0"/>
              <a:t> </a:t>
            </a:r>
            <a:r>
              <a:rPr lang="en-US" dirty="0" smtClean="0"/>
              <a:t> = 5x0.00390625   =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0.01953125</a:t>
            </a:r>
            <a:endParaRPr lang="th-TH" dirty="0"/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1428728" y="2641594"/>
            <a:ext cx="285752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785918" y="4643446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0.9375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0.01953125</a:t>
            </a:r>
            <a:r>
              <a:rPr lang="en-US" dirty="0" smtClean="0"/>
              <a:t> = 0.95703125</a:t>
            </a:r>
            <a:endParaRPr lang="th-TH" dirty="0"/>
          </a:p>
        </p:txBody>
      </p:sp>
      <p:sp>
        <p:nvSpPr>
          <p:cNvPr id="14" name="TextBox 13"/>
          <p:cNvSpPr txBox="1"/>
          <p:nvPr/>
        </p:nvSpPr>
        <p:spPr>
          <a:xfrm>
            <a:off x="2357422" y="5357826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0.F5</a:t>
            </a:r>
            <a:r>
              <a:rPr lang="en-US" baseline="-25000" dirty="0" smtClean="0"/>
              <a:t>16</a:t>
            </a:r>
            <a:r>
              <a:rPr lang="en-US" dirty="0" smtClean="0"/>
              <a:t>    =    0.95703125</a:t>
            </a:r>
            <a:r>
              <a:rPr lang="en-US" baseline="-25000" dirty="0" smtClean="0"/>
              <a:t>10</a:t>
            </a:r>
            <a:endParaRPr lang="th-TH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Convert these binary system numbers to decimal system numbers</a:t>
            </a:r>
          </a:p>
          <a:p>
            <a:pPr lvl="1"/>
            <a:r>
              <a:rPr lang="en-US" dirty="0" smtClean="0"/>
              <a:t>100101101</a:t>
            </a:r>
            <a:endParaRPr lang="en-US" baseline="-25000" dirty="0" smtClean="0"/>
          </a:p>
          <a:p>
            <a:pPr lvl="1"/>
            <a:r>
              <a:rPr lang="en-US" baseline="-25000" dirty="0" smtClean="0"/>
              <a:t> </a:t>
            </a:r>
            <a:r>
              <a:rPr lang="en-US" dirty="0" smtClean="0"/>
              <a:t>11100.1001</a:t>
            </a:r>
          </a:p>
          <a:p>
            <a:pPr lvl="1"/>
            <a:r>
              <a:rPr lang="en-US" dirty="0" smtClean="0"/>
              <a:t>111111</a:t>
            </a:r>
          </a:p>
          <a:p>
            <a:pPr lvl="1"/>
            <a:r>
              <a:rPr lang="en-US" dirty="0" smtClean="0"/>
              <a:t>100000.0111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Decimal-to-Binary Conversion (positional number)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2 5 0</a:t>
            </a:r>
          </a:p>
          <a:p>
            <a:pPr>
              <a:buNone/>
            </a:pPr>
            <a:endParaRPr lang="th-TH" dirty="0"/>
          </a:p>
        </p:txBody>
      </p:sp>
      <p:cxnSp>
        <p:nvCxnSpPr>
          <p:cNvPr id="21" name="ตัวเชื่อมต่อตรง 20"/>
          <p:cNvCxnSpPr/>
          <p:nvPr/>
        </p:nvCxnSpPr>
        <p:spPr>
          <a:xfrm rot="5400000">
            <a:off x="2107389" y="2369995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>
            <a:off x="2357422" y="2620028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00298" y="2119962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250</a:t>
            </a:r>
            <a:endParaRPr lang="th-TH" dirty="0"/>
          </a:p>
        </p:txBody>
      </p:sp>
      <p:sp>
        <p:nvSpPr>
          <p:cNvPr id="33" name="TextBox 32"/>
          <p:cNvSpPr txBox="1"/>
          <p:nvPr/>
        </p:nvSpPr>
        <p:spPr>
          <a:xfrm>
            <a:off x="1928794" y="211996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cxnSp>
        <p:nvCxnSpPr>
          <p:cNvPr id="34" name="ตัวเชื่อมต่อตรง 33"/>
          <p:cNvCxnSpPr/>
          <p:nvPr/>
        </p:nvCxnSpPr>
        <p:spPr>
          <a:xfrm rot="5400000">
            <a:off x="2178827" y="2870061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ตัวเชื่อมต่อตรง 34"/>
          <p:cNvCxnSpPr/>
          <p:nvPr/>
        </p:nvCxnSpPr>
        <p:spPr>
          <a:xfrm>
            <a:off x="2428860" y="3120094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00298" y="262002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125</a:t>
            </a:r>
            <a:endParaRPr lang="th-TH" dirty="0"/>
          </a:p>
        </p:txBody>
      </p:sp>
      <p:sp>
        <p:nvSpPr>
          <p:cNvPr id="37" name="TextBox 36"/>
          <p:cNvSpPr txBox="1"/>
          <p:nvPr/>
        </p:nvSpPr>
        <p:spPr>
          <a:xfrm>
            <a:off x="2000232" y="262002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38" name="TextBox 37"/>
          <p:cNvSpPr txBox="1"/>
          <p:nvPr/>
        </p:nvSpPr>
        <p:spPr>
          <a:xfrm>
            <a:off x="4214810" y="262002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Remainder</a:t>
            </a:r>
            <a:r>
              <a:rPr lang="en-US" dirty="0" smtClean="0"/>
              <a:t>  	   0</a:t>
            </a:r>
            <a:endParaRPr lang="th-TH" dirty="0"/>
          </a:p>
        </p:txBody>
      </p:sp>
      <p:cxnSp>
        <p:nvCxnSpPr>
          <p:cNvPr id="39" name="ตัวเชื่อมต่อตรง 38"/>
          <p:cNvCxnSpPr/>
          <p:nvPr/>
        </p:nvCxnSpPr>
        <p:spPr>
          <a:xfrm>
            <a:off x="2643174" y="3120094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ตัวเชื่อมต่อตรง 39"/>
          <p:cNvCxnSpPr/>
          <p:nvPr/>
        </p:nvCxnSpPr>
        <p:spPr>
          <a:xfrm rot="5400000">
            <a:off x="2464579" y="3370127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86050" y="312009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62</a:t>
            </a:r>
            <a:endParaRPr lang="th-TH" dirty="0"/>
          </a:p>
        </p:txBody>
      </p:sp>
      <p:sp>
        <p:nvSpPr>
          <p:cNvPr id="43" name="TextBox 42"/>
          <p:cNvSpPr txBox="1"/>
          <p:nvPr/>
        </p:nvSpPr>
        <p:spPr>
          <a:xfrm>
            <a:off x="2285984" y="312009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44" name="TextBox 43"/>
          <p:cNvSpPr txBox="1"/>
          <p:nvPr/>
        </p:nvSpPr>
        <p:spPr>
          <a:xfrm>
            <a:off x="4214810" y="3120094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Remainder</a:t>
            </a:r>
            <a:r>
              <a:rPr lang="en-US" dirty="0" smtClean="0"/>
              <a:t>  	   1</a:t>
            </a:r>
            <a:endParaRPr lang="th-TH" dirty="0"/>
          </a:p>
        </p:txBody>
      </p:sp>
      <p:cxnSp>
        <p:nvCxnSpPr>
          <p:cNvPr id="45" name="ตัวเชื่อมต่อตรง 44"/>
          <p:cNvCxnSpPr/>
          <p:nvPr/>
        </p:nvCxnSpPr>
        <p:spPr>
          <a:xfrm>
            <a:off x="2714612" y="3620160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ตัวเชื่อมต่อตรง 46"/>
          <p:cNvCxnSpPr/>
          <p:nvPr/>
        </p:nvCxnSpPr>
        <p:spPr>
          <a:xfrm rot="5400000">
            <a:off x="2536017" y="3870193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/>
          <p:nvPr/>
        </p:nvCxnSpPr>
        <p:spPr>
          <a:xfrm>
            <a:off x="2786050" y="4120226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786050" y="3620160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31</a:t>
            </a:r>
            <a:endParaRPr lang="th-TH" dirty="0"/>
          </a:p>
        </p:txBody>
      </p:sp>
      <p:sp>
        <p:nvSpPr>
          <p:cNvPr id="50" name="TextBox 49"/>
          <p:cNvSpPr txBox="1"/>
          <p:nvPr/>
        </p:nvSpPr>
        <p:spPr>
          <a:xfrm>
            <a:off x="2357422" y="3620160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51" name="TextBox 50"/>
          <p:cNvSpPr txBox="1"/>
          <p:nvPr/>
        </p:nvSpPr>
        <p:spPr>
          <a:xfrm>
            <a:off x="4214810" y="3620160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Remainder</a:t>
            </a:r>
            <a:r>
              <a:rPr lang="en-US" dirty="0" smtClean="0"/>
              <a:t>  	   0</a:t>
            </a:r>
            <a:endParaRPr lang="th-TH" dirty="0"/>
          </a:p>
        </p:txBody>
      </p:sp>
      <p:cxnSp>
        <p:nvCxnSpPr>
          <p:cNvPr id="52" name="ตัวเชื่อมต่อตรง 51"/>
          <p:cNvCxnSpPr/>
          <p:nvPr/>
        </p:nvCxnSpPr>
        <p:spPr>
          <a:xfrm>
            <a:off x="2786050" y="4120226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ตัวเชื่อมต่อตรง 52"/>
          <p:cNvCxnSpPr/>
          <p:nvPr/>
        </p:nvCxnSpPr>
        <p:spPr>
          <a:xfrm rot="5400000">
            <a:off x="2607455" y="4370259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/>
          <p:nvPr/>
        </p:nvCxnSpPr>
        <p:spPr>
          <a:xfrm>
            <a:off x="2857488" y="4620292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857488" y="4120226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</a:t>
            </a:r>
            <a:endParaRPr lang="th-TH" dirty="0"/>
          </a:p>
        </p:txBody>
      </p:sp>
      <p:sp>
        <p:nvSpPr>
          <p:cNvPr id="56" name="TextBox 55"/>
          <p:cNvSpPr txBox="1"/>
          <p:nvPr/>
        </p:nvSpPr>
        <p:spPr>
          <a:xfrm>
            <a:off x="2428860" y="4120226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57" name="TextBox 56"/>
          <p:cNvSpPr txBox="1"/>
          <p:nvPr/>
        </p:nvSpPr>
        <p:spPr>
          <a:xfrm>
            <a:off x="4286248" y="4120226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Remainder</a:t>
            </a:r>
            <a:r>
              <a:rPr lang="en-US" dirty="0" smtClean="0"/>
              <a:t>  	  1</a:t>
            </a:r>
            <a:endParaRPr lang="th-TH" dirty="0"/>
          </a:p>
        </p:txBody>
      </p:sp>
      <p:cxnSp>
        <p:nvCxnSpPr>
          <p:cNvPr id="58" name="ตัวเชื่อมต่อตรง 57"/>
          <p:cNvCxnSpPr/>
          <p:nvPr/>
        </p:nvCxnSpPr>
        <p:spPr>
          <a:xfrm>
            <a:off x="2857488" y="4620292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ตัวเชื่อมต่อตรง 58"/>
          <p:cNvCxnSpPr/>
          <p:nvPr/>
        </p:nvCxnSpPr>
        <p:spPr>
          <a:xfrm>
            <a:off x="2857488" y="4620292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ตัวเชื่อมต่อตรง 59"/>
          <p:cNvCxnSpPr/>
          <p:nvPr/>
        </p:nvCxnSpPr>
        <p:spPr>
          <a:xfrm rot="5400000">
            <a:off x="2678893" y="4870325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ตัวเชื่อมต่อตรง 60"/>
          <p:cNvCxnSpPr/>
          <p:nvPr/>
        </p:nvCxnSpPr>
        <p:spPr>
          <a:xfrm>
            <a:off x="2928926" y="5120358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928926" y="4620292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7</a:t>
            </a:r>
            <a:endParaRPr lang="th-TH" dirty="0"/>
          </a:p>
        </p:txBody>
      </p:sp>
      <p:sp>
        <p:nvSpPr>
          <p:cNvPr id="63" name="TextBox 62"/>
          <p:cNvSpPr txBox="1"/>
          <p:nvPr/>
        </p:nvSpPr>
        <p:spPr>
          <a:xfrm>
            <a:off x="2500298" y="4620292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64" name="TextBox 63"/>
          <p:cNvSpPr txBox="1"/>
          <p:nvPr/>
        </p:nvSpPr>
        <p:spPr>
          <a:xfrm>
            <a:off x="4357686" y="4620292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Remainder	</a:t>
            </a:r>
            <a:r>
              <a:rPr lang="en-US" dirty="0" smtClean="0"/>
              <a:t>  	 1</a:t>
            </a:r>
            <a:endParaRPr lang="th-TH" dirty="0"/>
          </a:p>
        </p:txBody>
      </p:sp>
      <p:cxnSp>
        <p:nvCxnSpPr>
          <p:cNvPr id="68" name="ตัวเชื่อมต่อตรง 67"/>
          <p:cNvCxnSpPr/>
          <p:nvPr/>
        </p:nvCxnSpPr>
        <p:spPr>
          <a:xfrm rot="5400000">
            <a:off x="2678893" y="5370391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ตัวเชื่อมต่อตรง 68"/>
          <p:cNvCxnSpPr/>
          <p:nvPr/>
        </p:nvCxnSpPr>
        <p:spPr>
          <a:xfrm>
            <a:off x="2928926" y="5620424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2928926" y="512035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3</a:t>
            </a:r>
            <a:endParaRPr lang="th-TH" dirty="0"/>
          </a:p>
        </p:txBody>
      </p:sp>
      <p:sp>
        <p:nvSpPr>
          <p:cNvPr id="71" name="TextBox 70"/>
          <p:cNvSpPr txBox="1"/>
          <p:nvPr/>
        </p:nvSpPr>
        <p:spPr>
          <a:xfrm>
            <a:off x="2500298" y="512035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th-TH" dirty="0"/>
          </a:p>
        </p:txBody>
      </p:sp>
      <p:sp>
        <p:nvSpPr>
          <p:cNvPr id="72" name="TextBox 71"/>
          <p:cNvSpPr txBox="1"/>
          <p:nvPr/>
        </p:nvSpPr>
        <p:spPr>
          <a:xfrm>
            <a:off x="4357686" y="512035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Remainder	</a:t>
            </a:r>
            <a:r>
              <a:rPr lang="en-US" dirty="0" smtClean="0"/>
              <a:t>  	 1</a:t>
            </a:r>
            <a:endParaRPr lang="th-TH" dirty="0"/>
          </a:p>
        </p:txBody>
      </p:sp>
      <p:cxnSp>
        <p:nvCxnSpPr>
          <p:cNvPr id="77" name="ตัวเชื่อมต่อตรง 76"/>
          <p:cNvCxnSpPr/>
          <p:nvPr/>
        </p:nvCxnSpPr>
        <p:spPr>
          <a:xfrm>
            <a:off x="2928926" y="6120490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071802" y="5620424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1</a:t>
            </a:r>
            <a:endParaRPr lang="th-TH" dirty="0"/>
          </a:p>
        </p:txBody>
      </p:sp>
      <p:sp>
        <p:nvSpPr>
          <p:cNvPr id="80" name="TextBox 79"/>
          <p:cNvSpPr txBox="1"/>
          <p:nvPr/>
        </p:nvSpPr>
        <p:spPr>
          <a:xfrm>
            <a:off x="4357686" y="5620424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Remainder</a:t>
            </a:r>
            <a:r>
              <a:rPr lang="en-US" dirty="0" smtClean="0"/>
              <a:t>   	 1</a:t>
            </a:r>
            <a:endParaRPr lang="th-TH" dirty="0"/>
          </a:p>
        </p:txBody>
      </p:sp>
      <p:sp>
        <p:nvSpPr>
          <p:cNvPr id="81" name="ลูกศรโค้งขึ้น 80"/>
          <p:cNvSpPr/>
          <p:nvPr/>
        </p:nvSpPr>
        <p:spPr>
          <a:xfrm>
            <a:off x="3357554" y="2714620"/>
            <a:ext cx="4857784" cy="3643338"/>
          </a:xfrm>
          <a:prstGeom prst="bentUpArrow">
            <a:avLst>
              <a:gd name="adj1" fmla="val 5052"/>
              <a:gd name="adj2" fmla="val 7085"/>
              <a:gd name="adj3" fmla="val 1365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2" name="TextBox 81"/>
          <p:cNvSpPr txBox="1"/>
          <p:nvPr/>
        </p:nvSpPr>
        <p:spPr>
          <a:xfrm>
            <a:off x="4500562" y="1714488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250</a:t>
            </a:r>
            <a:r>
              <a:rPr lang="en-US" baseline="-25000" dirty="0" smtClean="0"/>
              <a:t>10</a:t>
            </a:r>
            <a:r>
              <a:rPr lang="en-US" dirty="0" smtClean="0"/>
              <a:t> = 1 1 1 1 1 0 1 0</a:t>
            </a:r>
            <a:r>
              <a:rPr lang="en-US" baseline="-25000" dirty="0" smtClean="0"/>
              <a:t>2</a:t>
            </a:r>
            <a:endParaRPr lang="th-TH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Decimal-to-Octal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2 5 0</a:t>
            </a:r>
          </a:p>
          <a:p>
            <a:pPr>
              <a:buNone/>
            </a:pPr>
            <a:endParaRPr lang="th-TH" dirty="0"/>
          </a:p>
        </p:txBody>
      </p:sp>
      <p:cxnSp>
        <p:nvCxnSpPr>
          <p:cNvPr id="21" name="ตัวเชื่อมต่อตรง 20"/>
          <p:cNvCxnSpPr/>
          <p:nvPr/>
        </p:nvCxnSpPr>
        <p:spPr>
          <a:xfrm rot="5400000">
            <a:off x="2107389" y="2369995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>
            <a:off x="2357422" y="2620028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00298" y="2119962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250</a:t>
            </a:r>
            <a:endParaRPr lang="th-TH" dirty="0"/>
          </a:p>
        </p:txBody>
      </p:sp>
      <p:sp>
        <p:nvSpPr>
          <p:cNvPr id="33" name="TextBox 32"/>
          <p:cNvSpPr txBox="1"/>
          <p:nvPr/>
        </p:nvSpPr>
        <p:spPr>
          <a:xfrm>
            <a:off x="1928794" y="2119962"/>
            <a:ext cx="5000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th-TH" dirty="0"/>
          </a:p>
        </p:txBody>
      </p:sp>
      <p:cxnSp>
        <p:nvCxnSpPr>
          <p:cNvPr id="34" name="ตัวเชื่อมต่อตรง 33"/>
          <p:cNvCxnSpPr/>
          <p:nvPr/>
        </p:nvCxnSpPr>
        <p:spPr>
          <a:xfrm rot="5400000">
            <a:off x="2178827" y="2870061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ตัวเชื่อมต่อตรง 34"/>
          <p:cNvCxnSpPr/>
          <p:nvPr/>
        </p:nvCxnSpPr>
        <p:spPr>
          <a:xfrm>
            <a:off x="2428860" y="3120094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00298" y="262002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31</a:t>
            </a:r>
            <a:endParaRPr lang="th-TH" dirty="0"/>
          </a:p>
        </p:txBody>
      </p:sp>
      <p:sp>
        <p:nvSpPr>
          <p:cNvPr id="37" name="TextBox 36"/>
          <p:cNvSpPr txBox="1"/>
          <p:nvPr/>
        </p:nvSpPr>
        <p:spPr>
          <a:xfrm>
            <a:off x="2000232" y="2620028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th-TH" dirty="0"/>
          </a:p>
        </p:txBody>
      </p:sp>
      <p:sp>
        <p:nvSpPr>
          <p:cNvPr id="38" name="TextBox 37"/>
          <p:cNvSpPr txBox="1"/>
          <p:nvPr/>
        </p:nvSpPr>
        <p:spPr>
          <a:xfrm>
            <a:off x="4214810" y="262002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Remainder</a:t>
            </a:r>
            <a:r>
              <a:rPr lang="en-US" dirty="0" smtClean="0"/>
              <a:t>  	   2</a:t>
            </a:r>
            <a:endParaRPr lang="th-TH" dirty="0"/>
          </a:p>
        </p:txBody>
      </p:sp>
      <p:cxnSp>
        <p:nvCxnSpPr>
          <p:cNvPr id="39" name="ตัวเชื่อมต่อตรง 38"/>
          <p:cNvCxnSpPr/>
          <p:nvPr/>
        </p:nvCxnSpPr>
        <p:spPr>
          <a:xfrm>
            <a:off x="2643174" y="3120094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786050" y="312009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3</a:t>
            </a:r>
            <a:endParaRPr lang="th-TH" dirty="0"/>
          </a:p>
        </p:txBody>
      </p:sp>
      <p:sp>
        <p:nvSpPr>
          <p:cNvPr id="44" name="TextBox 43"/>
          <p:cNvSpPr txBox="1"/>
          <p:nvPr/>
        </p:nvSpPr>
        <p:spPr>
          <a:xfrm>
            <a:off x="4214810" y="3120094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Remainder</a:t>
            </a:r>
            <a:r>
              <a:rPr lang="en-US" dirty="0" smtClean="0"/>
              <a:t>  	   7</a:t>
            </a:r>
            <a:endParaRPr lang="th-TH" dirty="0"/>
          </a:p>
        </p:txBody>
      </p:sp>
      <p:sp>
        <p:nvSpPr>
          <p:cNvPr id="81" name="ลูกศรโค้งขึ้น 80"/>
          <p:cNvSpPr/>
          <p:nvPr/>
        </p:nvSpPr>
        <p:spPr>
          <a:xfrm>
            <a:off x="3214678" y="2643182"/>
            <a:ext cx="5000660" cy="1357322"/>
          </a:xfrm>
          <a:prstGeom prst="bentUpArrow">
            <a:avLst>
              <a:gd name="adj1" fmla="val 14102"/>
              <a:gd name="adj2" fmla="val 16781"/>
              <a:gd name="adj3" fmla="val 265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2" name="TextBox 81"/>
          <p:cNvSpPr txBox="1"/>
          <p:nvPr/>
        </p:nvSpPr>
        <p:spPr>
          <a:xfrm>
            <a:off x="2571736" y="4286256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250</a:t>
            </a:r>
            <a:r>
              <a:rPr lang="en-US" baseline="-25000" dirty="0" smtClean="0"/>
              <a:t>10</a:t>
            </a:r>
            <a:r>
              <a:rPr lang="en-US" dirty="0" smtClean="0"/>
              <a:t> = 372</a:t>
            </a:r>
            <a:r>
              <a:rPr lang="en-US" baseline="-25000" dirty="0" smtClean="0"/>
              <a:t>8</a:t>
            </a:r>
            <a:endParaRPr lang="th-TH" dirty="0"/>
          </a:p>
        </p:txBody>
      </p:sp>
      <p:cxnSp>
        <p:nvCxnSpPr>
          <p:cNvPr id="65" name="ตัวเชื่อมต่อตรง 64"/>
          <p:cNvCxnSpPr/>
          <p:nvPr/>
        </p:nvCxnSpPr>
        <p:spPr>
          <a:xfrm>
            <a:off x="2500298" y="3571876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Decimal-to-Hexadecimal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2 5 0</a:t>
            </a:r>
          </a:p>
          <a:p>
            <a:pPr>
              <a:buNone/>
            </a:pPr>
            <a:endParaRPr lang="th-TH" dirty="0"/>
          </a:p>
        </p:txBody>
      </p:sp>
      <p:cxnSp>
        <p:nvCxnSpPr>
          <p:cNvPr id="21" name="ตัวเชื่อมต่อตรง 20"/>
          <p:cNvCxnSpPr/>
          <p:nvPr/>
        </p:nvCxnSpPr>
        <p:spPr>
          <a:xfrm rot="5400000">
            <a:off x="2107389" y="2369995"/>
            <a:ext cx="5000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ตัวเชื่อมต่อตรง 26"/>
          <p:cNvCxnSpPr/>
          <p:nvPr/>
        </p:nvCxnSpPr>
        <p:spPr>
          <a:xfrm>
            <a:off x="2357422" y="2620028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500298" y="2119962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250</a:t>
            </a:r>
            <a:endParaRPr lang="th-TH" dirty="0"/>
          </a:p>
        </p:txBody>
      </p:sp>
      <p:sp>
        <p:nvSpPr>
          <p:cNvPr id="33" name="TextBox 32"/>
          <p:cNvSpPr txBox="1"/>
          <p:nvPr/>
        </p:nvSpPr>
        <p:spPr>
          <a:xfrm>
            <a:off x="1714480" y="211996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</a:t>
            </a:r>
            <a:endParaRPr lang="th-TH" dirty="0"/>
          </a:p>
        </p:txBody>
      </p:sp>
      <p:cxnSp>
        <p:nvCxnSpPr>
          <p:cNvPr id="35" name="ตัวเชื่อมต่อตรง 34"/>
          <p:cNvCxnSpPr/>
          <p:nvPr/>
        </p:nvCxnSpPr>
        <p:spPr>
          <a:xfrm>
            <a:off x="2428860" y="3120094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00298" y="2620028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15</a:t>
            </a:r>
            <a:endParaRPr lang="th-TH" dirty="0"/>
          </a:p>
        </p:txBody>
      </p:sp>
      <p:sp>
        <p:nvSpPr>
          <p:cNvPr id="38" name="TextBox 37"/>
          <p:cNvSpPr txBox="1"/>
          <p:nvPr/>
        </p:nvSpPr>
        <p:spPr>
          <a:xfrm>
            <a:off x="4214810" y="2620028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Remainder</a:t>
            </a:r>
            <a:r>
              <a:rPr lang="en-US" dirty="0" smtClean="0"/>
              <a:t>  	 10</a:t>
            </a:r>
            <a:endParaRPr lang="th-TH" dirty="0"/>
          </a:p>
        </p:txBody>
      </p:sp>
      <p:cxnSp>
        <p:nvCxnSpPr>
          <p:cNvPr id="39" name="ตัวเชื่อมต่อตรง 38"/>
          <p:cNvCxnSpPr/>
          <p:nvPr/>
        </p:nvCxnSpPr>
        <p:spPr>
          <a:xfrm>
            <a:off x="2643174" y="3120094"/>
            <a:ext cx="142876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ลูกศรโค้งขึ้น 80"/>
          <p:cNvSpPr/>
          <p:nvPr/>
        </p:nvSpPr>
        <p:spPr>
          <a:xfrm>
            <a:off x="2928926" y="2643182"/>
            <a:ext cx="5000660" cy="928694"/>
          </a:xfrm>
          <a:prstGeom prst="bentUpArrow">
            <a:avLst>
              <a:gd name="adj1" fmla="val 14102"/>
              <a:gd name="adj2" fmla="val 16781"/>
              <a:gd name="adj3" fmla="val 265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2" name="TextBox 81"/>
          <p:cNvSpPr txBox="1"/>
          <p:nvPr/>
        </p:nvSpPr>
        <p:spPr>
          <a:xfrm>
            <a:off x="2571736" y="4286256"/>
            <a:ext cx="4286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250</a:t>
            </a:r>
            <a:r>
              <a:rPr lang="en-US" baseline="-25000" dirty="0" smtClean="0"/>
              <a:t>10</a:t>
            </a:r>
            <a:r>
              <a:rPr lang="en-US" dirty="0" smtClean="0"/>
              <a:t> = </a:t>
            </a:r>
            <a:r>
              <a:rPr lang="en-US" b="1" dirty="0" smtClean="0">
                <a:solidFill>
                  <a:srgbClr val="FF0000"/>
                </a:solidFill>
              </a:rPr>
              <a:t>15  10</a:t>
            </a:r>
            <a:r>
              <a:rPr lang="en-US" b="1" baseline="-25000" dirty="0" smtClean="0">
                <a:solidFill>
                  <a:srgbClr val="FF0000"/>
                </a:solidFill>
              </a:rPr>
              <a:t>16</a:t>
            </a:r>
            <a:r>
              <a:rPr lang="en-US" b="1" dirty="0" smtClean="0">
                <a:solidFill>
                  <a:srgbClr val="FF0000"/>
                </a:solidFill>
              </a:rPr>
              <a:t>  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/>
              <a:t>=   FA</a:t>
            </a:r>
            <a:r>
              <a:rPr lang="en-US" b="1" baseline="-25000" dirty="0" smtClean="0"/>
              <a:t>16</a:t>
            </a:r>
            <a:endParaRPr lang="th-TH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Decimal-to-Binary Conversion (fractional number)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0 . 4375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33" name="TextBox 32"/>
          <p:cNvSpPr txBox="1"/>
          <p:nvPr/>
        </p:nvSpPr>
        <p:spPr>
          <a:xfrm>
            <a:off x="1714480" y="2285992"/>
            <a:ext cx="600079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0.4375 x 2  	= 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8750</a:t>
            </a:r>
          </a:p>
          <a:p>
            <a:r>
              <a:rPr lang="en-US" dirty="0" smtClean="0"/>
              <a:t>0.8750 x 2  	= 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75</a:t>
            </a:r>
          </a:p>
          <a:p>
            <a:r>
              <a:rPr lang="en-US" dirty="0" smtClean="0"/>
              <a:t>0.75     x 2  	= 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5</a:t>
            </a:r>
          </a:p>
          <a:p>
            <a:r>
              <a:rPr lang="en-US" dirty="0" smtClean="0"/>
              <a:t>0.5 	   x 2  	= 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0</a:t>
            </a:r>
          </a:p>
          <a:p>
            <a:endParaRPr lang="en-US" b="1" dirty="0" smtClean="0">
              <a:solidFill>
                <a:srgbClr val="00B0F0"/>
              </a:solidFill>
            </a:endParaRPr>
          </a:p>
          <a:p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/>
              <a:t>	0.4375</a:t>
            </a:r>
            <a:r>
              <a:rPr lang="en-US" b="1" baseline="-25000" dirty="0" smtClean="0"/>
              <a:t>10</a:t>
            </a:r>
            <a:r>
              <a:rPr lang="en-US" b="1" dirty="0" smtClean="0"/>
              <a:t>   =  0.0111</a:t>
            </a:r>
            <a:r>
              <a:rPr lang="en-US" b="1" baseline="-25000" dirty="0" smtClean="0"/>
              <a:t>2</a:t>
            </a:r>
            <a:endParaRPr lang="en-US" b="1" dirty="0" smtClean="0"/>
          </a:p>
          <a:p>
            <a:endParaRPr lang="th-TH" dirty="0"/>
          </a:p>
        </p:txBody>
      </p:sp>
      <p:sp>
        <p:nvSpPr>
          <p:cNvPr id="65" name="ลูกศรลง 64"/>
          <p:cNvSpPr/>
          <p:nvPr/>
        </p:nvSpPr>
        <p:spPr>
          <a:xfrm>
            <a:off x="6072198" y="2357430"/>
            <a:ext cx="500066" cy="17145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Decimal-to-Octal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0 . 4375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33" name="TextBox 32"/>
          <p:cNvSpPr txBox="1"/>
          <p:nvPr/>
        </p:nvSpPr>
        <p:spPr>
          <a:xfrm>
            <a:off x="1714480" y="2285992"/>
            <a:ext cx="6000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0.4375 x 8  	=  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5</a:t>
            </a:r>
          </a:p>
          <a:p>
            <a:r>
              <a:rPr lang="en-US" dirty="0" smtClean="0"/>
              <a:t>0.5       x 8  	=  </a:t>
            </a:r>
            <a:r>
              <a:rPr lang="en-US" b="1" dirty="0" smtClean="0">
                <a:solidFill>
                  <a:srgbClr val="FF0000"/>
                </a:solidFill>
              </a:rPr>
              <a:t>4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0</a:t>
            </a:r>
          </a:p>
          <a:p>
            <a:endParaRPr lang="en-US" b="1" dirty="0" smtClean="0">
              <a:solidFill>
                <a:srgbClr val="00B0F0"/>
              </a:solidFill>
            </a:endParaRPr>
          </a:p>
          <a:p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/>
              <a:t>	0.4375</a:t>
            </a:r>
            <a:r>
              <a:rPr lang="en-US" b="1" baseline="-25000" dirty="0" smtClean="0"/>
              <a:t>10</a:t>
            </a:r>
            <a:r>
              <a:rPr lang="en-US" b="1" dirty="0" smtClean="0"/>
              <a:t>   =  0.34</a:t>
            </a:r>
            <a:r>
              <a:rPr lang="en-US" b="1" baseline="-25000" dirty="0" smtClean="0"/>
              <a:t>8</a:t>
            </a:r>
            <a:endParaRPr lang="en-US" b="1" dirty="0" smtClean="0"/>
          </a:p>
          <a:p>
            <a:endParaRPr lang="th-TH" dirty="0"/>
          </a:p>
        </p:txBody>
      </p:sp>
      <p:sp>
        <p:nvSpPr>
          <p:cNvPr id="65" name="ลูกศรลง 64"/>
          <p:cNvSpPr/>
          <p:nvPr/>
        </p:nvSpPr>
        <p:spPr>
          <a:xfrm>
            <a:off x="5643570" y="2357430"/>
            <a:ext cx="500066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Many number systems are in use in digital technology. The most common are :</a:t>
            </a:r>
          </a:p>
          <a:p>
            <a:pPr lvl="1"/>
            <a:r>
              <a:rPr lang="en-US" dirty="0" smtClean="0"/>
              <a:t>Decimal	(Base 10)</a:t>
            </a:r>
          </a:p>
          <a:p>
            <a:pPr lvl="1"/>
            <a:r>
              <a:rPr lang="en-US" dirty="0" smtClean="0"/>
              <a:t>Binary	(Base 2)</a:t>
            </a:r>
          </a:p>
          <a:p>
            <a:pPr lvl="1"/>
            <a:r>
              <a:rPr lang="en-US" dirty="0" smtClean="0"/>
              <a:t>Octal	(Base 8)</a:t>
            </a:r>
          </a:p>
          <a:p>
            <a:pPr lvl="1"/>
            <a:r>
              <a:rPr lang="en-US" dirty="0" smtClean="0"/>
              <a:t>Hexadecimal 	(Base 16)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decimal system </a:t>
            </a:r>
            <a:r>
              <a:rPr lang="en-US" dirty="0" smtClean="0"/>
              <a:t>is the number system that we use everyday </a:t>
            </a:r>
            <a:endParaRPr lang="th-TH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Decimal-to-Hexadecimal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0 . 4375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33" name="TextBox 32"/>
          <p:cNvSpPr txBox="1"/>
          <p:nvPr/>
        </p:nvSpPr>
        <p:spPr>
          <a:xfrm>
            <a:off x="1714480" y="2285992"/>
            <a:ext cx="6000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0.4375 x 16  	=  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0</a:t>
            </a:r>
          </a:p>
          <a:p>
            <a:endParaRPr lang="en-US" b="1" dirty="0" smtClean="0">
              <a:solidFill>
                <a:srgbClr val="00B0F0"/>
              </a:solidFill>
            </a:endParaRPr>
          </a:p>
          <a:p>
            <a:endParaRPr lang="en-US" b="1" dirty="0" smtClean="0">
              <a:solidFill>
                <a:srgbClr val="00B0F0"/>
              </a:solidFill>
            </a:endParaRPr>
          </a:p>
          <a:p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/>
              <a:t>	0.4375</a:t>
            </a:r>
            <a:r>
              <a:rPr lang="en-US" b="1" baseline="-25000" dirty="0" smtClean="0"/>
              <a:t>10</a:t>
            </a:r>
            <a:r>
              <a:rPr lang="en-US" b="1" dirty="0" smtClean="0"/>
              <a:t>   =  0.7</a:t>
            </a:r>
            <a:r>
              <a:rPr lang="en-US" b="1" baseline="-25000" dirty="0" smtClean="0"/>
              <a:t>16</a:t>
            </a:r>
            <a:endParaRPr lang="en-US" b="1" dirty="0" smtClean="0"/>
          </a:p>
          <a:p>
            <a:endParaRPr lang="th-TH" dirty="0"/>
          </a:p>
        </p:txBody>
      </p:sp>
      <p:sp>
        <p:nvSpPr>
          <p:cNvPr id="65" name="ลูกศรลง 64"/>
          <p:cNvSpPr/>
          <p:nvPr/>
        </p:nvSpPr>
        <p:spPr>
          <a:xfrm>
            <a:off x="5572132" y="2428868"/>
            <a:ext cx="500066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:Decimal-to-Binary Conversion (Estimation)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0 . 7 8 2</a:t>
            </a:r>
          </a:p>
          <a:p>
            <a:pPr>
              <a:buNone/>
            </a:pPr>
            <a:endParaRPr lang="th-TH" dirty="0"/>
          </a:p>
        </p:txBody>
      </p:sp>
      <p:sp>
        <p:nvSpPr>
          <p:cNvPr id="33" name="TextBox 32"/>
          <p:cNvSpPr txBox="1"/>
          <p:nvPr/>
        </p:nvSpPr>
        <p:spPr>
          <a:xfrm>
            <a:off x="214282" y="2214554"/>
            <a:ext cx="371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0.782 x 2  	= 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564</a:t>
            </a:r>
          </a:p>
          <a:p>
            <a:r>
              <a:rPr lang="en-US" dirty="0" smtClean="0"/>
              <a:t>0.564 x 2  	= 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128</a:t>
            </a:r>
          </a:p>
          <a:p>
            <a:r>
              <a:rPr lang="en-US" dirty="0" smtClean="0"/>
              <a:t>0.128 x 2  	= 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256</a:t>
            </a:r>
          </a:p>
          <a:p>
            <a:r>
              <a:rPr lang="en-US" dirty="0" smtClean="0"/>
              <a:t>0.256 x 2  	= 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512</a:t>
            </a:r>
          </a:p>
          <a:p>
            <a:r>
              <a:rPr lang="en-US" dirty="0" smtClean="0"/>
              <a:t>0.512 x 2  	= 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.</a:t>
            </a:r>
            <a:r>
              <a:rPr lang="en-US" b="1" dirty="0" smtClean="0"/>
              <a:t>0</a:t>
            </a:r>
            <a:r>
              <a:rPr lang="en-US" b="1" dirty="0" smtClean="0">
                <a:solidFill>
                  <a:srgbClr val="00B0F0"/>
                </a:solidFill>
              </a:rPr>
              <a:t>24</a:t>
            </a:r>
          </a:p>
          <a:p>
            <a:r>
              <a:rPr lang="en-US" dirty="0" smtClean="0"/>
              <a:t>0.024 x 2  	= 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048</a:t>
            </a:r>
          </a:p>
          <a:p>
            <a:r>
              <a:rPr lang="en-US" dirty="0" smtClean="0"/>
              <a:t>0.048 x 2  	= 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096</a:t>
            </a:r>
          </a:p>
          <a:p>
            <a:r>
              <a:rPr lang="en-US" dirty="0" smtClean="0"/>
              <a:t>0.192 x 2  	= 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384</a:t>
            </a:r>
          </a:p>
          <a:p>
            <a:r>
              <a:rPr lang="en-US" dirty="0" smtClean="0"/>
              <a:t>0.384 x 2  	=  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768</a:t>
            </a:r>
          </a:p>
          <a:p>
            <a:r>
              <a:rPr lang="en-US" dirty="0" smtClean="0"/>
              <a:t>0.768 x 2  	= 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.</a:t>
            </a:r>
            <a:r>
              <a:rPr lang="en-US" b="1" dirty="0" smtClean="0">
                <a:solidFill>
                  <a:srgbClr val="00B0F0"/>
                </a:solidFill>
              </a:rPr>
              <a:t>536</a:t>
            </a:r>
            <a:endParaRPr lang="en-US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786182" y="1571612"/>
            <a:ext cx="5214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11001</a:t>
            </a:r>
            <a:r>
              <a:rPr lang="en-US" baseline="-25000" dirty="0" smtClean="0"/>
              <a:t>2  </a:t>
            </a:r>
            <a:r>
              <a:rPr lang="en-US" dirty="0" smtClean="0">
                <a:sym typeface="Wingdings" pitchFamily="2" charset="2"/>
              </a:rPr>
              <a:t>  2</a:t>
            </a:r>
            <a:r>
              <a:rPr lang="en-US" baseline="30000" dirty="0" smtClean="0">
                <a:sym typeface="Wingdings" pitchFamily="2" charset="2"/>
              </a:rPr>
              <a:t>-1</a:t>
            </a:r>
            <a:r>
              <a:rPr lang="en-US" dirty="0" smtClean="0">
                <a:sym typeface="Wingdings" pitchFamily="2" charset="2"/>
              </a:rPr>
              <a:t> + 2</a:t>
            </a:r>
            <a:r>
              <a:rPr lang="en-US" baseline="30000" dirty="0" smtClean="0">
                <a:sym typeface="Wingdings" pitchFamily="2" charset="2"/>
              </a:rPr>
              <a:t>-2</a:t>
            </a:r>
            <a:r>
              <a:rPr lang="en-US" baseline="-25000" dirty="0" smtClean="0"/>
              <a:t> </a:t>
            </a:r>
            <a:r>
              <a:rPr lang="en-US" dirty="0" smtClean="0"/>
              <a:t>+ </a:t>
            </a:r>
            <a:r>
              <a:rPr lang="en-US" dirty="0" smtClean="0">
                <a:sym typeface="Wingdings" pitchFamily="2" charset="2"/>
              </a:rPr>
              <a:t>2</a:t>
            </a:r>
            <a:r>
              <a:rPr lang="en-US" baseline="30000" dirty="0" smtClean="0">
                <a:sym typeface="Wingdings" pitchFamily="2" charset="2"/>
              </a:rPr>
              <a:t>-5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               0.5 + 0.25 +0.03125 </a:t>
            </a:r>
          </a:p>
          <a:p>
            <a:r>
              <a:rPr lang="en-US" dirty="0" smtClean="0">
                <a:sym typeface="Wingdings" pitchFamily="2" charset="2"/>
              </a:rPr>
              <a:t>             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0.78125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6182" y="3472765"/>
            <a:ext cx="52149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1100100001</a:t>
            </a:r>
            <a:r>
              <a:rPr lang="en-US" baseline="-25000" dirty="0" smtClean="0"/>
              <a:t>2  </a:t>
            </a:r>
          </a:p>
          <a:p>
            <a:r>
              <a:rPr lang="en-US" baseline="-25000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  2</a:t>
            </a:r>
            <a:r>
              <a:rPr lang="en-US" baseline="30000" dirty="0" smtClean="0">
                <a:sym typeface="Wingdings" pitchFamily="2" charset="2"/>
              </a:rPr>
              <a:t>-1</a:t>
            </a:r>
            <a:r>
              <a:rPr lang="en-US" dirty="0" smtClean="0">
                <a:sym typeface="Wingdings" pitchFamily="2" charset="2"/>
              </a:rPr>
              <a:t> + 2</a:t>
            </a:r>
            <a:r>
              <a:rPr lang="en-US" baseline="30000" dirty="0" smtClean="0">
                <a:sym typeface="Wingdings" pitchFamily="2" charset="2"/>
              </a:rPr>
              <a:t>-2</a:t>
            </a:r>
            <a:r>
              <a:rPr lang="en-US" baseline="-25000" dirty="0" smtClean="0"/>
              <a:t> </a:t>
            </a:r>
            <a:r>
              <a:rPr lang="en-US" dirty="0" smtClean="0"/>
              <a:t>+ </a:t>
            </a:r>
            <a:r>
              <a:rPr lang="en-US" dirty="0" smtClean="0">
                <a:sym typeface="Wingdings" pitchFamily="2" charset="2"/>
              </a:rPr>
              <a:t>2</a:t>
            </a:r>
            <a:r>
              <a:rPr lang="en-US" baseline="30000" dirty="0" smtClean="0">
                <a:sym typeface="Wingdings" pitchFamily="2" charset="2"/>
              </a:rPr>
              <a:t>-5 </a:t>
            </a:r>
            <a:r>
              <a:rPr lang="en-US" dirty="0" smtClean="0">
                <a:sym typeface="Wingdings" pitchFamily="2" charset="2"/>
              </a:rPr>
              <a:t>+ 2</a:t>
            </a:r>
            <a:r>
              <a:rPr lang="en-US" baseline="30000" dirty="0" smtClean="0">
                <a:sym typeface="Wingdings" pitchFamily="2" charset="2"/>
              </a:rPr>
              <a:t>-10</a:t>
            </a:r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   0.5 + 0.25 +0.03125 +</a:t>
            </a:r>
          </a:p>
          <a:p>
            <a:r>
              <a:rPr lang="en-US" dirty="0" smtClean="0">
                <a:sym typeface="Wingdings" pitchFamily="2" charset="2"/>
              </a:rPr>
              <a:t>       0.0009765625 </a:t>
            </a:r>
          </a:p>
          <a:p>
            <a:r>
              <a:rPr lang="en-US" dirty="0" smtClean="0">
                <a:sym typeface="Wingdings" pitchFamily="2" charset="2"/>
              </a:rPr>
              <a:t> 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 0.7822265625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Convert these decimal system numbers to binary system numbers</a:t>
            </a:r>
          </a:p>
          <a:p>
            <a:pPr lvl="1"/>
            <a:r>
              <a:rPr lang="en-US" dirty="0" smtClean="0"/>
              <a:t>127</a:t>
            </a:r>
            <a:endParaRPr lang="en-US" baseline="-25000" dirty="0" smtClean="0"/>
          </a:p>
          <a:p>
            <a:pPr lvl="1"/>
            <a:r>
              <a:rPr lang="en-US" baseline="-25000" dirty="0" smtClean="0"/>
              <a:t> </a:t>
            </a:r>
            <a:r>
              <a:rPr lang="en-US" dirty="0" smtClean="0"/>
              <a:t>38</a:t>
            </a:r>
          </a:p>
          <a:p>
            <a:pPr lvl="1"/>
            <a:r>
              <a:rPr lang="en-US" dirty="0" smtClean="0"/>
              <a:t>22.5</a:t>
            </a:r>
          </a:p>
          <a:p>
            <a:pPr lvl="1"/>
            <a:r>
              <a:rPr lang="en-US" dirty="0" smtClean="0"/>
              <a:t>764.375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X – to – Base Y 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convert </a:t>
            </a:r>
            <a:r>
              <a:rPr lang="en-US" dirty="0" smtClean="0">
                <a:solidFill>
                  <a:srgbClr val="FF0000"/>
                </a:solidFill>
              </a:rPr>
              <a:t>base x</a:t>
            </a:r>
            <a:r>
              <a:rPr lang="en-US" dirty="0" smtClean="0"/>
              <a:t> number to </a:t>
            </a:r>
            <a:r>
              <a:rPr lang="en-US" dirty="0" smtClean="0">
                <a:solidFill>
                  <a:srgbClr val="FF0000"/>
                </a:solidFill>
              </a:rPr>
              <a:t>base y</a:t>
            </a:r>
            <a:r>
              <a:rPr lang="en-US" dirty="0" smtClean="0"/>
              <a:t> number by following these steps :</a:t>
            </a:r>
          </a:p>
          <a:p>
            <a:pPr lvl="1"/>
            <a:r>
              <a:rPr lang="en-US" dirty="0" smtClean="0"/>
              <a:t>Convert </a:t>
            </a:r>
            <a:r>
              <a:rPr lang="en-US" dirty="0" smtClean="0">
                <a:solidFill>
                  <a:srgbClr val="FF0000"/>
                </a:solidFill>
              </a:rPr>
              <a:t>base x</a:t>
            </a:r>
            <a:r>
              <a:rPr lang="en-US" dirty="0" smtClean="0"/>
              <a:t> to base 10 (decimal system number)</a:t>
            </a:r>
          </a:p>
          <a:p>
            <a:pPr lvl="1"/>
            <a:r>
              <a:rPr lang="en-US" dirty="0" smtClean="0"/>
              <a:t>Then, convert decimal number to </a:t>
            </a:r>
            <a:r>
              <a:rPr lang="en-US" dirty="0" smtClean="0">
                <a:solidFill>
                  <a:srgbClr val="FF0000"/>
                </a:solidFill>
              </a:rPr>
              <a:t>base y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Convert   372.34</a:t>
            </a:r>
            <a:r>
              <a:rPr lang="en-US" baseline="-25000" dirty="0" smtClean="0"/>
              <a:t>8</a:t>
            </a:r>
            <a:r>
              <a:rPr lang="en-US" dirty="0" smtClean="0"/>
              <a:t>  to hexadecimal system number  </a:t>
            </a:r>
          </a:p>
          <a:p>
            <a:pPr lvl="1"/>
            <a:r>
              <a:rPr lang="en-US" dirty="0" smtClean="0"/>
              <a:t>Convert 372.34</a:t>
            </a:r>
            <a:r>
              <a:rPr lang="en-US" baseline="-25000" dirty="0" smtClean="0"/>
              <a:t>8 </a:t>
            </a:r>
            <a:r>
              <a:rPr lang="en-US" dirty="0" smtClean="0"/>
              <a:t>to decimal system number</a:t>
            </a:r>
          </a:p>
          <a:p>
            <a:pPr lvl="2"/>
            <a:r>
              <a:rPr lang="en-US" dirty="0" smtClean="0"/>
              <a:t>372.34</a:t>
            </a:r>
            <a:r>
              <a:rPr lang="en-US" baseline="-25000" dirty="0" smtClean="0"/>
              <a:t>8 </a:t>
            </a:r>
            <a:r>
              <a:rPr lang="en-US" dirty="0" smtClean="0"/>
              <a:t>=  (3x8</a:t>
            </a:r>
            <a:r>
              <a:rPr lang="en-US" baseline="30000" dirty="0" smtClean="0"/>
              <a:t>2</a:t>
            </a:r>
            <a:r>
              <a:rPr lang="en-US" dirty="0" smtClean="0"/>
              <a:t>)+(7x8</a:t>
            </a:r>
            <a:r>
              <a:rPr lang="en-US" baseline="30000" dirty="0" smtClean="0"/>
              <a:t>1</a:t>
            </a:r>
            <a:r>
              <a:rPr lang="en-US" dirty="0" smtClean="0"/>
              <a:t>)+(2x8</a:t>
            </a:r>
            <a:r>
              <a:rPr lang="en-US" baseline="30000" dirty="0" smtClean="0"/>
              <a:t>0</a:t>
            </a:r>
            <a:r>
              <a:rPr lang="en-US" dirty="0" smtClean="0"/>
              <a:t>)   . (3x8</a:t>
            </a:r>
            <a:r>
              <a:rPr lang="en-US" baseline="30000" dirty="0" smtClean="0"/>
              <a:t>-1</a:t>
            </a:r>
            <a:r>
              <a:rPr lang="en-US" dirty="0" smtClean="0"/>
              <a:t>) + (4x8</a:t>
            </a:r>
            <a:r>
              <a:rPr lang="en-US" baseline="30000" dirty="0" smtClean="0"/>
              <a:t>-2</a:t>
            </a:r>
            <a:r>
              <a:rPr lang="en-US" dirty="0" smtClean="0"/>
              <a:t>) </a:t>
            </a:r>
          </a:p>
          <a:p>
            <a:pPr lvl="2">
              <a:buNone/>
            </a:pPr>
            <a:r>
              <a:rPr lang="en-US" dirty="0" smtClean="0"/>
              <a:t>		  =  192   +   56   +   2      .  0.375 + 0.0625</a:t>
            </a:r>
          </a:p>
          <a:p>
            <a:pPr lvl="2">
              <a:buNone/>
            </a:pPr>
            <a:r>
              <a:rPr lang="en-US" dirty="0" smtClean="0"/>
              <a:t>                =   250 . 4375</a:t>
            </a:r>
          </a:p>
          <a:p>
            <a:pPr lvl="1"/>
            <a:r>
              <a:rPr lang="en-US" dirty="0" smtClean="0"/>
              <a:t>Convert 250.4375</a:t>
            </a:r>
            <a:r>
              <a:rPr lang="en-US" baseline="-25000" dirty="0" smtClean="0"/>
              <a:t>10</a:t>
            </a:r>
            <a:r>
              <a:rPr lang="en-US" dirty="0" smtClean="0"/>
              <a:t> to hexadecimal system number   </a:t>
            </a:r>
          </a:p>
          <a:p>
            <a:pPr lvl="2"/>
            <a:r>
              <a:rPr lang="en-US" dirty="0" smtClean="0"/>
              <a:t>250.4375</a:t>
            </a:r>
            <a:r>
              <a:rPr lang="en-US" baseline="-25000" dirty="0" smtClean="0"/>
              <a:t>10</a:t>
            </a:r>
            <a:r>
              <a:rPr lang="en-US" dirty="0" smtClean="0"/>
              <a:t>                         </a:t>
            </a:r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1000100" y="4929198"/>
            <a:ext cx="414340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250 / 16 = 15 remainder  10</a:t>
            </a:r>
          </a:p>
          <a:p>
            <a:pPr algn="ctr"/>
            <a:r>
              <a:rPr lang="en-US" sz="2400" dirty="0" smtClean="0"/>
              <a:t>250 </a:t>
            </a:r>
            <a:r>
              <a:rPr lang="en-US" sz="2400" dirty="0" smtClean="0">
                <a:sym typeface="Wingdings" pitchFamily="2" charset="2"/>
              </a:rPr>
              <a:t> FA</a:t>
            </a:r>
            <a:r>
              <a:rPr lang="en-US" sz="2400" baseline="-25000" dirty="0" smtClean="0">
                <a:sym typeface="Wingdings" pitchFamily="2" charset="2"/>
              </a:rPr>
              <a:t>16</a:t>
            </a:r>
            <a:endParaRPr lang="en-US" sz="2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928794" y="457200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Positional number</a:t>
            </a:r>
            <a:endParaRPr lang="th-TH" sz="2400" dirty="0">
              <a:solidFill>
                <a:srgbClr val="00B050"/>
              </a:solidFill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429256" y="4929198"/>
            <a:ext cx="335758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0.4375 * 16 = 7.0</a:t>
            </a:r>
          </a:p>
          <a:p>
            <a:pPr algn="ctr"/>
            <a:r>
              <a:rPr lang="en-US" sz="2400" dirty="0" smtClean="0"/>
              <a:t>0.4375 </a:t>
            </a:r>
            <a:r>
              <a:rPr lang="en-US" sz="2400" dirty="0" smtClean="0">
                <a:sym typeface="Wingdings" pitchFamily="2" charset="2"/>
              </a:rPr>
              <a:t> 0.7</a:t>
            </a:r>
            <a:r>
              <a:rPr lang="en-US" sz="2400" baseline="-25000" dirty="0" smtClean="0">
                <a:sym typeface="Wingdings" pitchFamily="2" charset="2"/>
              </a:rPr>
              <a:t>16</a:t>
            </a:r>
            <a:endParaRPr lang="en-US" sz="24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000760" y="4572008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Fractional number</a:t>
            </a:r>
            <a:endParaRPr lang="th-TH" sz="2400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7554" y="6110607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372.34</a:t>
            </a:r>
            <a:r>
              <a:rPr lang="en-US" b="1" baseline="-25000" dirty="0" smtClean="0">
                <a:solidFill>
                  <a:srgbClr val="0070C0"/>
                </a:solidFill>
              </a:rPr>
              <a:t>8</a:t>
            </a:r>
            <a:r>
              <a:rPr lang="en-US" b="1" dirty="0" smtClean="0">
                <a:solidFill>
                  <a:srgbClr val="0070C0"/>
                </a:solidFill>
              </a:rPr>
              <a:t>  =  FA.7</a:t>
            </a:r>
            <a:r>
              <a:rPr lang="en-US" b="1" baseline="-25000" dirty="0" smtClean="0">
                <a:solidFill>
                  <a:srgbClr val="0070C0"/>
                </a:solidFill>
                <a:sym typeface="Wingdings" pitchFamily="2" charset="2"/>
              </a:rPr>
              <a:t>16</a:t>
            </a:r>
            <a:endParaRPr lang="th-TH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</a:t>
            </a:r>
            <a:r>
              <a:rPr lang="en-US" dirty="0" smtClean="0"/>
              <a:t>3 (TODO)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Convert  these numbers to octal system number</a:t>
            </a:r>
          </a:p>
          <a:p>
            <a:pPr lvl="1"/>
            <a:r>
              <a:rPr lang="en-US" baseline="-25000" dirty="0" smtClean="0"/>
              <a:t> </a:t>
            </a:r>
            <a:r>
              <a:rPr lang="en-US" dirty="0" smtClean="0"/>
              <a:t>11100.1001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111111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5A.B</a:t>
            </a:r>
            <a:r>
              <a:rPr lang="en-US" baseline="-25000" dirty="0" smtClean="0"/>
              <a:t>16</a:t>
            </a:r>
            <a:endParaRPr lang="en-US" dirty="0" smtClean="0"/>
          </a:p>
          <a:p>
            <a:r>
              <a:rPr lang="en-US" dirty="0" smtClean="0"/>
              <a:t>Convert these numbers to binary system number</a:t>
            </a:r>
          </a:p>
          <a:p>
            <a:pPr lvl="1"/>
            <a:r>
              <a:rPr lang="en-US" dirty="0" smtClean="0"/>
              <a:t>5A.B</a:t>
            </a:r>
            <a:r>
              <a:rPr lang="en-US" baseline="-25000" dirty="0" smtClean="0"/>
              <a:t>16</a:t>
            </a:r>
          </a:p>
          <a:p>
            <a:pPr lvl="1"/>
            <a:r>
              <a:rPr lang="en-US" dirty="0" smtClean="0"/>
              <a:t>75.2</a:t>
            </a:r>
            <a:r>
              <a:rPr lang="en-US" baseline="-25000" dirty="0" smtClean="0"/>
              <a:t>8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System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Decimal system </a:t>
            </a:r>
            <a:r>
              <a:rPr lang="en-US" dirty="0" smtClean="0"/>
              <a:t>uses symbols </a:t>
            </a:r>
            <a:r>
              <a:rPr lang="en-US" b="1" i="1" dirty="0" smtClean="0">
                <a:solidFill>
                  <a:srgbClr val="FF0000"/>
                </a:solidFill>
              </a:rPr>
              <a:t>(digits) </a:t>
            </a:r>
            <a:r>
              <a:rPr lang="en-US" dirty="0" smtClean="0"/>
              <a:t>for </a:t>
            </a:r>
            <a:r>
              <a:rPr lang="en-US" b="1" i="1" dirty="0" smtClean="0">
                <a:solidFill>
                  <a:srgbClr val="FF0000"/>
                </a:solidFill>
              </a:rPr>
              <a:t>the ten values </a:t>
            </a:r>
            <a:r>
              <a:rPr lang="en-US" i="1" dirty="0" smtClean="0">
                <a:solidFill>
                  <a:srgbClr val="00B0F0"/>
                </a:solidFill>
              </a:rPr>
              <a:t>0, 1, 2, 3, 4, 5, 6, 7, 8, 9</a:t>
            </a:r>
            <a:endParaRPr lang="en-US" dirty="0" smtClean="0"/>
          </a:p>
          <a:p>
            <a:r>
              <a:rPr lang="en-US" b="1" dirty="0" smtClean="0"/>
              <a:t>Binary System </a:t>
            </a:r>
            <a:r>
              <a:rPr lang="en-US" dirty="0" smtClean="0"/>
              <a:t>uses digits for </a:t>
            </a:r>
            <a:r>
              <a:rPr lang="en-US" b="1" i="1" dirty="0" smtClean="0">
                <a:solidFill>
                  <a:srgbClr val="FF0000"/>
                </a:solidFill>
              </a:rPr>
              <a:t>the two values </a:t>
            </a:r>
            <a:r>
              <a:rPr lang="en-US" i="1" dirty="0" smtClean="0">
                <a:solidFill>
                  <a:srgbClr val="00B0F0"/>
                </a:solidFill>
              </a:rPr>
              <a:t>0,</a:t>
            </a:r>
            <a:r>
              <a:rPr lang="en-US" i="1" dirty="0" smtClean="0"/>
              <a:t>   </a:t>
            </a:r>
            <a:r>
              <a:rPr lang="en-US" dirty="0" smtClean="0"/>
              <a:t>and </a:t>
            </a:r>
            <a:r>
              <a:rPr lang="en-US" i="1" dirty="0" smtClean="0">
                <a:solidFill>
                  <a:srgbClr val="00B0F0"/>
                </a:solidFill>
              </a:rPr>
              <a:t>1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Octal System </a:t>
            </a:r>
            <a:r>
              <a:rPr lang="en-US" dirty="0" smtClean="0"/>
              <a:t>uses digits for  </a:t>
            </a:r>
            <a:r>
              <a:rPr lang="en-US" b="1" i="1" dirty="0" smtClean="0">
                <a:solidFill>
                  <a:srgbClr val="FF0000"/>
                </a:solidFill>
              </a:rPr>
              <a:t>the eight values </a:t>
            </a:r>
            <a:r>
              <a:rPr lang="en-US" i="1" dirty="0" smtClean="0">
                <a:solidFill>
                  <a:srgbClr val="00B0F0"/>
                </a:solidFill>
              </a:rPr>
              <a:t>0, 1, 2, 3, 4, 5, 6, 7</a:t>
            </a:r>
          </a:p>
          <a:p>
            <a:r>
              <a:rPr lang="en-US" b="1" dirty="0" smtClean="0"/>
              <a:t>Hexadecimal System </a:t>
            </a:r>
            <a:r>
              <a:rPr lang="en-US" dirty="0" smtClean="0"/>
              <a:t>uses digits for </a:t>
            </a:r>
            <a:r>
              <a:rPr lang="en-US" b="1" i="1" dirty="0" smtClean="0">
                <a:solidFill>
                  <a:srgbClr val="FF0000"/>
                </a:solidFill>
              </a:rPr>
              <a:t>the sixteen values </a:t>
            </a:r>
            <a:r>
              <a:rPr lang="en-US" i="1" dirty="0" smtClean="0">
                <a:solidFill>
                  <a:srgbClr val="00B0F0"/>
                </a:solidFill>
              </a:rPr>
              <a:t>0, 1, 2, 3, 4, 5, 6, 7, 8, 9, A, B, C, D, E, F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to represent any number, no matter how large or how small.</a:t>
            </a:r>
          </a:p>
          <a:p>
            <a:endParaRPr lang="en-US" dirty="0" smtClean="0"/>
          </a:p>
          <a:p>
            <a:pPr lvl="1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Decimal System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The decimal system </a:t>
            </a:r>
            <a:r>
              <a:rPr lang="en-US" dirty="0" smtClean="0"/>
              <a:t>is composed of 10 numerals or symbols. These 10 symbols are 0,1,2,3,4,5,6,7,8,9; using these symbols as digits of a number, we can express any quantity.</a:t>
            </a:r>
          </a:p>
          <a:p>
            <a:r>
              <a:rPr lang="en-US" b="1" dirty="0" smtClean="0"/>
              <a:t>Example :  3501.51</a:t>
            </a:r>
          </a:p>
          <a:p>
            <a:pPr>
              <a:buNone/>
            </a:pPr>
            <a:endParaRPr lang="th-TH" b="1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2071670" y="4214818"/>
          <a:ext cx="5429291" cy="57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5613"/>
                <a:gridCol w="775613"/>
                <a:gridCol w="775613"/>
                <a:gridCol w="775613"/>
                <a:gridCol w="775613"/>
                <a:gridCol w="775613"/>
                <a:gridCol w="775613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3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5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0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.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5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วงเล็บปีกกาซ้าย 5"/>
          <p:cNvSpPr/>
          <p:nvPr/>
        </p:nvSpPr>
        <p:spPr>
          <a:xfrm rot="16200000">
            <a:off x="3857620" y="4643446"/>
            <a:ext cx="285752" cy="71438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3643306" y="5110475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digit</a:t>
            </a:r>
            <a:endParaRPr lang="th-TH" sz="2400" b="1" dirty="0">
              <a:solidFill>
                <a:srgbClr val="FF0000"/>
              </a:solidFill>
            </a:endParaRPr>
          </a:p>
        </p:txBody>
      </p:sp>
      <p:sp>
        <p:nvSpPr>
          <p:cNvPr id="8" name="วงเล็บปีกกาซ้าย 7"/>
          <p:cNvSpPr/>
          <p:nvPr/>
        </p:nvSpPr>
        <p:spPr>
          <a:xfrm rot="16200000">
            <a:off x="5429256" y="4643446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0" name="ลูกศรเชื่อมต่อแบบตรง 9"/>
          <p:cNvCxnSpPr>
            <a:stCxn id="8" idx="1"/>
          </p:cNvCxnSpPr>
          <p:nvPr/>
        </p:nvCxnSpPr>
        <p:spPr>
          <a:xfrm rot="5400000">
            <a:off x="5250661" y="546498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00562" y="5715016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</a:t>
            </a:r>
            <a:r>
              <a:rPr lang="en-US" sz="2400" b="1" dirty="0" smtClean="0"/>
              <a:t>ecimal point</a:t>
            </a:r>
            <a:endParaRPr lang="th-TH" sz="2400" b="1" dirty="0"/>
          </a:p>
        </p:txBody>
      </p:sp>
      <p:sp>
        <p:nvSpPr>
          <p:cNvPr id="12" name="วงเล็บปีกกาซ้าย 11"/>
          <p:cNvSpPr/>
          <p:nvPr/>
        </p:nvSpPr>
        <p:spPr>
          <a:xfrm rot="16200000">
            <a:off x="2357422" y="4643447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71406" y="5429264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/>
              <a:t>ost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ignificant </a:t>
            </a:r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en-US" sz="2400" b="1" dirty="0" smtClean="0"/>
              <a:t>igit</a:t>
            </a:r>
            <a:endParaRPr lang="th-TH" sz="2400" b="1" dirty="0"/>
          </a:p>
        </p:txBody>
      </p:sp>
      <p:cxnSp>
        <p:nvCxnSpPr>
          <p:cNvPr id="15" name="ตัวเชื่อมต่อตรง 14"/>
          <p:cNvCxnSpPr>
            <a:stCxn id="12" idx="1"/>
          </p:cNvCxnSpPr>
          <p:nvPr/>
        </p:nvCxnSpPr>
        <p:spPr>
          <a:xfrm rot="5400000">
            <a:off x="2214547" y="5429264"/>
            <a:ext cx="57150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 rot="10800000">
            <a:off x="2285984" y="5715016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86578" y="5429264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</a:t>
            </a:r>
            <a:r>
              <a:rPr lang="en-US" sz="2400" b="1" dirty="0" smtClean="0"/>
              <a:t>east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ignificant </a:t>
            </a:r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en-US" sz="2400" b="1" dirty="0" smtClean="0"/>
              <a:t>igit</a:t>
            </a:r>
            <a:endParaRPr lang="th-TH" sz="2400" b="1" dirty="0"/>
          </a:p>
        </p:txBody>
      </p:sp>
      <p:sp>
        <p:nvSpPr>
          <p:cNvPr id="19" name="วงเล็บปีกกาซ้าย 18"/>
          <p:cNvSpPr/>
          <p:nvPr/>
        </p:nvSpPr>
        <p:spPr>
          <a:xfrm rot="16200000">
            <a:off x="7000892" y="4643447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 rot="5400000">
            <a:off x="6929454" y="52863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System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The binary system </a:t>
            </a:r>
            <a:r>
              <a:rPr lang="en-US" dirty="0" smtClean="0"/>
              <a:t>is composed of 2 numerals or symbols 0 and 1; using these symbols as digits of a number, we can express any quantity.</a:t>
            </a:r>
          </a:p>
          <a:p>
            <a:r>
              <a:rPr lang="en-US" b="1" dirty="0" smtClean="0"/>
              <a:t>Example :  1101.01</a:t>
            </a:r>
          </a:p>
          <a:p>
            <a:pPr>
              <a:buNone/>
            </a:pPr>
            <a:endParaRPr lang="th-TH" b="1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/>
        </p:nvGraphicFramePr>
        <p:xfrm>
          <a:off x="2071670" y="4214818"/>
          <a:ext cx="5429291" cy="5791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75613"/>
                <a:gridCol w="775613"/>
                <a:gridCol w="775613"/>
                <a:gridCol w="775613"/>
                <a:gridCol w="775613"/>
                <a:gridCol w="775613"/>
                <a:gridCol w="775613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0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.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0</a:t>
                      </a:r>
                      <a:endParaRPr lang="th-TH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/>
                        <a:t>1</a:t>
                      </a:r>
                      <a:endParaRPr lang="th-TH" sz="3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วงเล็บปีกกาซ้าย 5"/>
          <p:cNvSpPr/>
          <p:nvPr/>
        </p:nvSpPr>
        <p:spPr>
          <a:xfrm rot="16200000">
            <a:off x="3857620" y="4643446"/>
            <a:ext cx="285752" cy="714380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3643306" y="5110475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bit</a:t>
            </a:r>
            <a:endParaRPr lang="th-TH" sz="2400" b="1" dirty="0">
              <a:solidFill>
                <a:srgbClr val="FF0000"/>
              </a:solidFill>
            </a:endParaRPr>
          </a:p>
        </p:txBody>
      </p:sp>
      <p:sp>
        <p:nvSpPr>
          <p:cNvPr id="8" name="วงเล็บปีกกาซ้าย 7"/>
          <p:cNvSpPr/>
          <p:nvPr/>
        </p:nvSpPr>
        <p:spPr>
          <a:xfrm rot="16200000">
            <a:off x="5429256" y="4643446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0" name="ลูกศรเชื่อมต่อแบบตรง 9"/>
          <p:cNvCxnSpPr>
            <a:stCxn id="8" idx="1"/>
          </p:cNvCxnSpPr>
          <p:nvPr/>
        </p:nvCxnSpPr>
        <p:spPr>
          <a:xfrm rot="5400000">
            <a:off x="5250661" y="546498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00562" y="5715016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binary point</a:t>
            </a:r>
            <a:endParaRPr lang="th-TH" sz="2400" b="1" dirty="0"/>
          </a:p>
        </p:txBody>
      </p:sp>
      <p:sp>
        <p:nvSpPr>
          <p:cNvPr id="12" name="วงเล็บปีกกาซ้าย 11"/>
          <p:cNvSpPr/>
          <p:nvPr/>
        </p:nvSpPr>
        <p:spPr>
          <a:xfrm rot="16200000">
            <a:off x="2357422" y="4643447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TextBox 12"/>
          <p:cNvSpPr txBox="1"/>
          <p:nvPr/>
        </p:nvSpPr>
        <p:spPr>
          <a:xfrm>
            <a:off x="71406" y="5429264"/>
            <a:ext cx="2643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M</a:t>
            </a:r>
            <a:r>
              <a:rPr lang="en-US" sz="2400" b="1" dirty="0" smtClean="0"/>
              <a:t>ost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ignificant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dirty="0" smtClean="0"/>
              <a:t>it</a:t>
            </a:r>
            <a:endParaRPr lang="th-TH" sz="2400" b="1" dirty="0"/>
          </a:p>
        </p:txBody>
      </p:sp>
      <p:cxnSp>
        <p:nvCxnSpPr>
          <p:cNvPr id="15" name="ตัวเชื่อมต่อตรง 14"/>
          <p:cNvCxnSpPr>
            <a:stCxn id="12" idx="1"/>
          </p:cNvCxnSpPr>
          <p:nvPr/>
        </p:nvCxnSpPr>
        <p:spPr>
          <a:xfrm rot="5400000">
            <a:off x="2214547" y="5429264"/>
            <a:ext cx="57150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 rot="10800000">
            <a:off x="2285984" y="5715016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86578" y="5429264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</a:t>
            </a:r>
            <a:r>
              <a:rPr lang="en-US" sz="2400" b="1" dirty="0" smtClean="0"/>
              <a:t>east </a:t>
            </a:r>
            <a:r>
              <a:rPr lang="en-US" sz="2400" b="1" dirty="0">
                <a:solidFill>
                  <a:srgbClr val="FF0000"/>
                </a:solidFill>
              </a:rPr>
              <a:t>S</a:t>
            </a:r>
            <a:r>
              <a:rPr lang="en-US" sz="2400" b="1" dirty="0" smtClean="0"/>
              <a:t>ignificant </a:t>
            </a:r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r>
              <a:rPr lang="en-US" sz="2400" b="1" dirty="0" smtClean="0"/>
              <a:t>it</a:t>
            </a:r>
            <a:endParaRPr lang="th-TH" sz="2400" b="1" dirty="0"/>
          </a:p>
        </p:txBody>
      </p:sp>
      <p:sp>
        <p:nvSpPr>
          <p:cNvPr id="19" name="วงเล็บปีกกาซ้าย 18"/>
          <p:cNvSpPr/>
          <p:nvPr/>
        </p:nvSpPr>
        <p:spPr>
          <a:xfrm rot="16200000">
            <a:off x="7000892" y="4643447"/>
            <a:ext cx="285752" cy="71438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 rot="5400000">
            <a:off x="6929454" y="528638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Decimal Number Quantity </a:t>
            </a:r>
            <a:br>
              <a:rPr lang="en-US" dirty="0" smtClean="0"/>
            </a:br>
            <a:r>
              <a:rPr lang="en-US" dirty="0" smtClean="0"/>
              <a:t>(positional number)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3 5 0 </a:t>
            </a:r>
            <a:r>
              <a:rPr lang="en-US" sz="2800" dirty="0" smtClean="0"/>
              <a:t>1    (base-10)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 rot="5400000">
            <a:off x="1741912" y="2357430"/>
            <a:ext cx="571504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 rot="5400000">
            <a:off x="1043887" y="2740119"/>
            <a:ext cx="1357322" cy="204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16200000" flipH="1">
            <a:off x="424024" y="3067238"/>
            <a:ext cx="2000264" cy="91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16200000" flipH="1">
            <a:off x="-192343" y="3379565"/>
            <a:ext cx="2643206" cy="2743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>
            <a:off x="2000232" y="2643182"/>
            <a:ext cx="292895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00628" y="2428868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X  10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  </a:t>
            </a:r>
            <a:r>
              <a:rPr lang="en-US" dirty="0" smtClean="0"/>
              <a:t> =    	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714480" y="3429000"/>
            <a:ext cx="321471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00628" y="3191532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r>
              <a:rPr lang="en-US" dirty="0" smtClean="0"/>
              <a:t>  X  10</a:t>
            </a:r>
            <a:r>
              <a:rPr lang="en-US" b="1" baseline="30000" dirty="0">
                <a:solidFill>
                  <a:srgbClr val="FF0000"/>
                </a:solidFill>
              </a:rPr>
              <a:t>1</a:t>
            </a:r>
            <a:r>
              <a:rPr lang="en-US" baseline="30000" dirty="0" smtClean="0"/>
              <a:t>  </a:t>
            </a:r>
            <a:r>
              <a:rPr lang="en-US" dirty="0" smtClean="0"/>
              <a:t> =    	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1428728" y="4071942"/>
            <a:ext cx="35004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000628" y="3834474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 X  10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/>
              <a:t>  </a:t>
            </a:r>
            <a:r>
              <a:rPr lang="en-US" dirty="0" smtClean="0"/>
              <a:t> =    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500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8" name="ลูกศรเชื่อมต่อแบบตรง 27"/>
          <p:cNvCxnSpPr/>
          <p:nvPr/>
        </p:nvCxnSpPr>
        <p:spPr>
          <a:xfrm>
            <a:off x="1142976" y="4714884"/>
            <a:ext cx="37862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00628" y="4477416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r>
              <a:rPr lang="en-US" dirty="0" smtClean="0"/>
              <a:t>  X  10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aseline="30000" dirty="0" smtClean="0"/>
              <a:t>  </a:t>
            </a:r>
            <a:r>
              <a:rPr lang="en-US" dirty="0" smtClean="0"/>
              <a:t> =    </a:t>
            </a:r>
            <a:r>
              <a:rPr lang="en-US" b="1" dirty="0" smtClean="0">
                <a:solidFill>
                  <a:srgbClr val="C00000"/>
                </a:solidFill>
              </a:rPr>
              <a:t>3000 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14612" y="5406110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3000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500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= 3501</a:t>
            </a:r>
            <a:endParaRPr lang="th-T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Binary-to-Decimal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1 1 0 </a:t>
            </a:r>
            <a:r>
              <a:rPr lang="en-US" sz="2800" dirty="0" smtClean="0"/>
              <a:t>1    (base-2)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 rot="5400000">
            <a:off x="1741912" y="2357430"/>
            <a:ext cx="571504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 rot="5400000">
            <a:off x="1043887" y="2740119"/>
            <a:ext cx="1357322" cy="204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16200000" flipH="1">
            <a:off x="424024" y="3067238"/>
            <a:ext cx="2000264" cy="91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16200000" flipH="1">
            <a:off x="-192343" y="3379565"/>
            <a:ext cx="2643206" cy="2743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>
            <a:off x="2000232" y="2643182"/>
            <a:ext cx="292895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00628" y="2428868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X  2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  </a:t>
            </a:r>
            <a:r>
              <a:rPr lang="en-US" dirty="0" smtClean="0"/>
              <a:t> =        </a:t>
            </a:r>
            <a:r>
              <a:rPr lang="en-US" b="1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714480" y="3429000"/>
            <a:ext cx="321471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00628" y="3191532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</a:t>
            </a:r>
            <a:r>
              <a:rPr lang="en-US" dirty="0" smtClean="0"/>
              <a:t>  X  2</a:t>
            </a:r>
            <a:r>
              <a:rPr lang="en-US" b="1" baseline="30000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/>
              <a:t>  </a:t>
            </a:r>
            <a:r>
              <a:rPr lang="en-US" dirty="0" smtClean="0"/>
              <a:t> =       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1428728" y="4071942"/>
            <a:ext cx="35004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000628" y="3834474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  X  2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/>
              <a:t>  </a:t>
            </a:r>
            <a:r>
              <a:rPr lang="en-US" dirty="0" smtClean="0"/>
              <a:t> =    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8" name="ลูกศรเชื่อมต่อแบบตรง 27"/>
          <p:cNvCxnSpPr/>
          <p:nvPr/>
        </p:nvCxnSpPr>
        <p:spPr>
          <a:xfrm>
            <a:off x="1142976" y="4714884"/>
            <a:ext cx="37862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00628" y="4477416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 X  2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aseline="30000" dirty="0" smtClean="0"/>
              <a:t>  </a:t>
            </a:r>
            <a:r>
              <a:rPr lang="en-US" dirty="0" smtClean="0"/>
              <a:t> =        </a:t>
            </a:r>
            <a:r>
              <a:rPr lang="en-US" b="1" dirty="0" smtClean="0">
                <a:solidFill>
                  <a:srgbClr val="C00000"/>
                </a:solidFill>
              </a:rPr>
              <a:t>8 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71736" y="5048920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4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= 13</a:t>
            </a:r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2571736" y="5691862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1101</a:t>
            </a:r>
            <a:r>
              <a:rPr lang="en-US" baseline="-25000" dirty="0" smtClean="0"/>
              <a:t>2</a:t>
            </a:r>
            <a:r>
              <a:rPr lang="en-US" dirty="0" smtClean="0"/>
              <a:t>= 13</a:t>
            </a:r>
            <a:r>
              <a:rPr lang="en-US" baseline="-25000" dirty="0" smtClean="0"/>
              <a:t>10</a:t>
            </a: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Octal-to-Decimal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5 2 1 </a:t>
            </a:r>
            <a:r>
              <a:rPr lang="en-US" sz="2800" dirty="0" smtClean="0"/>
              <a:t>7    (base-8)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 rot="5400000">
            <a:off x="1741912" y="2357430"/>
            <a:ext cx="571504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 rot="5400000">
            <a:off x="1043887" y="2740119"/>
            <a:ext cx="1357322" cy="204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16200000" flipH="1">
            <a:off x="424024" y="3067238"/>
            <a:ext cx="2000264" cy="91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16200000" flipH="1">
            <a:off x="-192343" y="3379565"/>
            <a:ext cx="2643206" cy="2743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>
            <a:off x="2000232" y="2643182"/>
            <a:ext cx="292895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00628" y="2428868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7</a:t>
            </a:r>
            <a:r>
              <a:rPr lang="en-US" dirty="0" smtClean="0"/>
              <a:t>  X  8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  </a:t>
            </a:r>
            <a:r>
              <a:rPr lang="en-US" dirty="0" smtClean="0"/>
              <a:t>=  7x1    =      </a:t>
            </a:r>
            <a:r>
              <a:rPr lang="en-US" b="1" dirty="0">
                <a:solidFill>
                  <a:srgbClr val="0070C0"/>
                </a:solidFill>
              </a:rPr>
              <a:t>7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714480" y="3429000"/>
            <a:ext cx="321471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00628" y="3191532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dirty="0" smtClean="0"/>
              <a:t>  X  8</a:t>
            </a:r>
            <a:r>
              <a:rPr lang="en-US" b="1" baseline="30000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/>
              <a:t>  </a:t>
            </a:r>
            <a:r>
              <a:rPr lang="en-US" dirty="0" smtClean="0"/>
              <a:t>=  1x8    =     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8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1428728" y="4071942"/>
            <a:ext cx="350046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000628" y="3834474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 X  8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/>
              <a:t>  </a:t>
            </a:r>
            <a:r>
              <a:rPr lang="en-US" dirty="0" smtClean="0"/>
              <a:t>= 2x64   =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128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8" name="ลูกศรเชื่อมต่อแบบตรง 27"/>
          <p:cNvCxnSpPr/>
          <p:nvPr/>
        </p:nvCxnSpPr>
        <p:spPr>
          <a:xfrm>
            <a:off x="1142976" y="4714884"/>
            <a:ext cx="378621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000628" y="4477416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r>
              <a:rPr lang="en-US" dirty="0" smtClean="0"/>
              <a:t>  X  8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aseline="30000" dirty="0" smtClean="0"/>
              <a:t>  </a:t>
            </a:r>
            <a:r>
              <a:rPr lang="en-US" dirty="0" smtClean="0"/>
              <a:t>= 5x512 = </a:t>
            </a:r>
            <a:r>
              <a:rPr lang="en-US" b="1" dirty="0" smtClean="0">
                <a:solidFill>
                  <a:srgbClr val="C00000"/>
                </a:solidFill>
              </a:rPr>
              <a:t>2560 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71736" y="5048920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2560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128</a:t>
            </a:r>
            <a:r>
              <a:rPr lang="en-US" dirty="0" smtClean="0"/>
              <a:t> +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8</a:t>
            </a:r>
            <a:r>
              <a:rPr lang="en-US" dirty="0" smtClean="0"/>
              <a:t> + </a:t>
            </a:r>
            <a:r>
              <a:rPr lang="en-US" dirty="0">
                <a:solidFill>
                  <a:srgbClr val="0070C0"/>
                </a:solidFill>
              </a:rPr>
              <a:t>7</a:t>
            </a:r>
            <a:r>
              <a:rPr lang="en-US" dirty="0" smtClean="0"/>
              <a:t> = 2703</a:t>
            </a:r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2571736" y="5691862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5217</a:t>
            </a:r>
            <a:r>
              <a:rPr lang="en-US" baseline="-25000" dirty="0" smtClean="0"/>
              <a:t>8     </a:t>
            </a:r>
            <a:r>
              <a:rPr lang="en-US" dirty="0" smtClean="0"/>
              <a:t>=   2703</a:t>
            </a:r>
            <a:r>
              <a:rPr lang="en-US" baseline="-25000" dirty="0" smtClean="0"/>
              <a:t>10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Hexadecimal-to-Decimal Conversion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 A C </a:t>
            </a:r>
            <a:r>
              <a:rPr lang="en-US" sz="2800" dirty="0" smtClean="0"/>
              <a:t>F    (base-16)    </a:t>
            </a:r>
            <a:r>
              <a:rPr lang="en-US" sz="1400" dirty="0" smtClean="0"/>
              <a:t> [ A = 10,  B = 11,  C = 12,  D = 13,  E = 14,  F = 15 ]</a:t>
            </a:r>
          </a:p>
          <a:p>
            <a:pPr>
              <a:buNone/>
            </a:pPr>
            <a:endParaRPr lang="th-TH" dirty="0"/>
          </a:p>
        </p:txBody>
      </p:sp>
      <p:cxnSp>
        <p:nvCxnSpPr>
          <p:cNvPr id="6" name="ตัวเชื่อมต่อตรง 5"/>
          <p:cNvCxnSpPr/>
          <p:nvPr/>
        </p:nvCxnSpPr>
        <p:spPr>
          <a:xfrm rot="5400000">
            <a:off x="1741912" y="2357430"/>
            <a:ext cx="571504" cy="0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7" name="ตัวเชื่อมต่อตรง 6"/>
          <p:cNvCxnSpPr/>
          <p:nvPr/>
        </p:nvCxnSpPr>
        <p:spPr>
          <a:xfrm rot="5400000">
            <a:off x="1043887" y="2740119"/>
            <a:ext cx="1357322" cy="204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" name="ตัวเชื่อมต่อตรง 7"/>
          <p:cNvCxnSpPr/>
          <p:nvPr/>
        </p:nvCxnSpPr>
        <p:spPr>
          <a:xfrm rot="16200000" flipH="1">
            <a:off x="424024" y="3067238"/>
            <a:ext cx="2000264" cy="9144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ตัวเชื่อมต่อตรง 8"/>
          <p:cNvCxnSpPr/>
          <p:nvPr/>
        </p:nvCxnSpPr>
        <p:spPr>
          <a:xfrm rot="16200000" flipH="1">
            <a:off x="-192343" y="3379565"/>
            <a:ext cx="2643206" cy="2743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>
            <a:off x="2000232" y="2643182"/>
            <a:ext cx="221457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86248" y="2428868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 X 16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aseline="30000" dirty="0" smtClean="0"/>
              <a:t>  </a:t>
            </a:r>
            <a:r>
              <a:rPr lang="en-US" dirty="0" smtClean="0"/>
              <a:t>=15x1      =        </a:t>
            </a:r>
            <a:r>
              <a:rPr lang="en-US" b="1" dirty="0" smtClean="0">
                <a:solidFill>
                  <a:srgbClr val="0070C0"/>
                </a:solidFill>
              </a:rPr>
              <a:t>15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2" name="ลูกศรเชื่อมต่อแบบตรง 21"/>
          <p:cNvCxnSpPr/>
          <p:nvPr/>
        </p:nvCxnSpPr>
        <p:spPr>
          <a:xfrm>
            <a:off x="1714480" y="3429000"/>
            <a:ext cx="250033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286248" y="3191532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 X 16</a:t>
            </a:r>
            <a:r>
              <a:rPr lang="en-US" b="1" baseline="30000" dirty="0" smtClean="0">
                <a:solidFill>
                  <a:srgbClr val="FF0000"/>
                </a:solidFill>
              </a:rPr>
              <a:t>1</a:t>
            </a:r>
            <a:r>
              <a:rPr lang="en-US" baseline="30000" dirty="0" smtClean="0"/>
              <a:t>  </a:t>
            </a:r>
            <a:r>
              <a:rPr lang="en-US" dirty="0" smtClean="0"/>
              <a:t>=12x16    =     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192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5" name="ลูกศรเชื่อมต่อแบบตรง 24"/>
          <p:cNvCxnSpPr/>
          <p:nvPr/>
        </p:nvCxnSpPr>
        <p:spPr>
          <a:xfrm>
            <a:off x="1428728" y="4071942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286248" y="3834474"/>
            <a:ext cx="4643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 X 16</a:t>
            </a:r>
            <a:r>
              <a:rPr lang="en-US" b="1" baseline="30000" dirty="0" smtClean="0">
                <a:solidFill>
                  <a:srgbClr val="FF0000"/>
                </a:solidFill>
              </a:rPr>
              <a:t>2</a:t>
            </a:r>
            <a:r>
              <a:rPr lang="en-US" baseline="30000" dirty="0" smtClean="0"/>
              <a:t>  </a:t>
            </a:r>
            <a:r>
              <a:rPr lang="en-US" dirty="0" smtClean="0"/>
              <a:t>=10x256   =  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2560</a:t>
            </a:r>
            <a:r>
              <a:rPr lang="en-US" dirty="0" smtClean="0"/>
              <a:t> </a:t>
            </a:r>
            <a:endParaRPr lang="th-TH" dirty="0"/>
          </a:p>
        </p:txBody>
      </p:sp>
      <p:cxnSp>
        <p:nvCxnSpPr>
          <p:cNvPr id="28" name="ลูกศรเชื่อมต่อแบบตรง 27"/>
          <p:cNvCxnSpPr/>
          <p:nvPr/>
        </p:nvCxnSpPr>
        <p:spPr>
          <a:xfrm>
            <a:off x="1142976" y="4714884"/>
            <a:ext cx="3071834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357686" y="4477416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1 X 16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aseline="30000" dirty="0" smtClean="0"/>
              <a:t>  </a:t>
            </a:r>
            <a:r>
              <a:rPr lang="en-US" dirty="0" smtClean="0"/>
              <a:t>= 5x4096 =  </a:t>
            </a:r>
            <a:r>
              <a:rPr lang="en-US" b="1" dirty="0" smtClean="0">
                <a:solidFill>
                  <a:srgbClr val="C00000"/>
                </a:solidFill>
              </a:rPr>
              <a:t>20480 </a:t>
            </a:r>
            <a:endParaRPr lang="th-TH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71670" y="5120358"/>
            <a:ext cx="61436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20480</a:t>
            </a:r>
            <a:r>
              <a:rPr lang="en-US" dirty="0" smtClean="0"/>
              <a:t> +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2560</a:t>
            </a:r>
            <a:r>
              <a:rPr lang="en-US" dirty="0" smtClean="0"/>
              <a:t> +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192</a:t>
            </a:r>
            <a:r>
              <a:rPr lang="en-US" dirty="0" smtClean="0"/>
              <a:t> + </a:t>
            </a:r>
            <a:r>
              <a:rPr lang="en-US" dirty="0" smtClean="0">
                <a:solidFill>
                  <a:srgbClr val="0070C0"/>
                </a:solidFill>
              </a:rPr>
              <a:t>15</a:t>
            </a:r>
            <a:r>
              <a:rPr lang="en-US" dirty="0" smtClean="0"/>
              <a:t> = 23247</a:t>
            </a:r>
            <a:endParaRPr lang="th-TH" dirty="0"/>
          </a:p>
        </p:txBody>
      </p:sp>
      <p:sp>
        <p:nvSpPr>
          <p:cNvPr id="18" name="TextBox 17"/>
          <p:cNvSpPr txBox="1"/>
          <p:nvPr/>
        </p:nvSpPr>
        <p:spPr>
          <a:xfrm>
            <a:off x="2571736" y="5691862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1ACF</a:t>
            </a:r>
            <a:r>
              <a:rPr lang="en-US" baseline="-25000" dirty="0" smtClean="0"/>
              <a:t>16     </a:t>
            </a:r>
            <a:r>
              <a:rPr lang="en-US" dirty="0" smtClean="0"/>
              <a:t>=   23247</a:t>
            </a:r>
            <a:r>
              <a:rPr lang="en-US" baseline="-25000" dirty="0" smtClean="0"/>
              <a:t>10</a:t>
            </a:r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297</TotalTime>
  <Words>900</Words>
  <Application>Microsoft Office PowerPoint</Application>
  <PresentationFormat>นำเสนอทางหน้าจอ (4:3)</PresentationFormat>
  <Paragraphs>228</Paragraphs>
  <Slides>25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25</vt:i4>
      </vt:variant>
    </vt:vector>
  </HeadingPairs>
  <TitlesOfParts>
    <vt:vector size="26" baseType="lpstr">
      <vt:lpstr>ตรงกลาง</vt:lpstr>
      <vt:lpstr>Number System and Conversion</vt:lpstr>
      <vt:lpstr>Introduction</vt:lpstr>
      <vt:lpstr>Number System</vt:lpstr>
      <vt:lpstr>Decimal System</vt:lpstr>
      <vt:lpstr>Binary System</vt:lpstr>
      <vt:lpstr>Decimal Number Quantity  (positional number)</vt:lpstr>
      <vt:lpstr>Binary-to-Decimal Conversion</vt:lpstr>
      <vt:lpstr>Octal-to-Decimal Conversion</vt:lpstr>
      <vt:lpstr>Hexadecimal-to-Decimal Conversion</vt:lpstr>
      <vt:lpstr>Decimal Number Quantity  (fractional number)</vt:lpstr>
      <vt:lpstr>Binary-to-Decimal Conversion</vt:lpstr>
      <vt:lpstr>Octal-to-Decimal Conversion</vt:lpstr>
      <vt:lpstr>Hexadecimal-to-Decimal Conversion</vt:lpstr>
      <vt:lpstr>Exercise 1</vt:lpstr>
      <vt:lpstr>Decimal-to-Binary Conversion (positional number)</vt:lpstr>
      <vt:lpstr>Decimal-to-Octal Conversion</vt:lpstr>
      <vt:lpstr>Decimal-to-Hexadecimal Conversion</vt:lpstr>
      <vt:lpstr>Decimal-to-Binary Conversion (fractional number)</vt:lpstr>
      <vt:lpstr>Decimal-to-Octal Conversion</vt:lpstr>
      <vt:lpstr>Decimal-to-Hexadecimal Conversion</vt:lpstr>
      <vt:lpstr>Example :Decimal-to-Binary Conversion (Estimation)</vt:lpstr>
      <vt:lpstr>Exercise 2</vt:lpstr>
      <vt:lpstr>Base X – to – Base Y  Conversion</vt:lpstr>
      <vt:lpstr>Example</vt:lpstr>
      <vt:lpstr>Exercise 3 (TODO)</vt:lpstr>
    </vt:vector>
  </TitlesOfParts>
  <Company>firehand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System and Conversion</dc:title>
  <dc:creator>firehand</dc:creator>
  <cp:lastModifiedBy>iLLuSioN</cp:lastModifiedBy>
  <cp:revision>28</cp:revision>
  <dcterms:created xsi:type="dcterms:W3CDTF">2009-10-15T03:50:12Z</dcterms:created>
  <dcterms:modified xsi:type="dcterms:W3CDTF">2009-10-20T14:26:16Z</dcterms:modified>
</cp:coreProperties>
</file>