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9" r:id="rId14"/>
    <p:sldId id="293" r:id="rId15"/>
    <p:sldId id="294" r:id="rId16"/>
    <p:sldId id="295" r:id="rId17"/>
    <p:sldId id="297" r:id="rId18"/>
    <p:sldId id="298" r:id="rId19"/>
    <p:sldId id="296" r:id="rId20"/>
    <p:sldId id="300" r:id="rId21"/>
    <p:sldId id="303" r:id="rId22"/>
    <p:sldId id="301" r:id="rId23"/>
    <p:sldId id="304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5057" autoAdjust="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User defined Functions</a:t>
            </a:r>
            <a:endParaRPr lang="th-TH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350142 - Computer Programming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</a:t>
            </a:r>
            <a:r>
              <a:rPr lang="en-US" dirty="0" smtClean="0"/>
              <a:t>Asst. </a:t>
            </a:r>
            <a:r>
              <a:rPr lang="en-US" smtClean="0"/>
              <a:t>Prof. Dr</a:t>
            </a:r>
            <a:r>
              <a:rPr lang="en-US" dirty="0"/>
              <a:t>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 dirty="0" err="1"/>
              <a:t>Chunwiphat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2</a:t>
            </a:r>
            <a:endParaRPr lang="th-TH" dirty="0"/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107504" y="1556792"/>
            <a:ext cx="4968552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dirty="0" smtClean="0">
                <a:solidFill>
                  <a:schemeClr val="tx1"/>
                </a:solidFill>
              </a:rPr>
              <a:t>#include &lt;</a:t>
            </a:r>
            <a:r>
              <a:rPr lang="en-GB" sz="1800" dirty="0" err="1" smtClean="0">
                <a:solidFill>
                  <a:schemeClr val="tx1"/>
                </a:solidFill>
              </a:rPr>
              <a:t>stdio.h</a:t>
            </a:r>
            <a:r>
              <a:rPr lang="en-GB" sz="1800" dirty="0" smtClean="0">
                <a:solidFill>
                  <a:schemeClr val="tx1"/>
                </a:solidFill>
              </a:rPr>
              <a:t>&gt;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                       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void average(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b, 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a)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{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printf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(“Average of %d and %d = %f\n”, b, 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            a, 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(b + a)/2.0);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}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main(</a:t>
            </a:r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argc</a:t>
            </a:r>
            <a:r>
              <a:rPr lang="en-GB" sz="1800" dirty="0" smtClean="0">
                <a:solidFill>
                  <a:schemeClr val="tx1"/>
                </a:solidFill>
              </a:rPr>
              <a:t>, char **</a:t>
            </a:r>
            <a:r>
              <a:rPr lang="en-GB" sz="1800" dirty="0" err="1" smtClean="0">
                <a:solidFill>
                  <a:schemeClr val="tx1"/>
                </a:solidFill>
              </a:rPr>
              <a:t>argv</a:t>
            </a:r>
            <a:r>
              <a:rPr lang="en-GB" sz="1800" dirty="0" smtClean="0">
                <a:solidFill>
                  <a:schemeClr val="tx1"/>
                </a:solidFill>
              </a:rPr>
              <a:t>)</a:t>
            </a:r>
            <a:r>
              <a:rPr lang="ar-SA" sz="1800" dirty="0" smtClean="0">
                <a:solidFill>
                  <a:schemeClr val="tx1"/>
                </a:solidFill>
              </a:rPr>
              <a:t>‏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ar-SA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smtClean="0">
                <a:solidFill>
                  <a:schemeClr val="tx1"/>
                </a:solidFill>
              </a:rPr>
              <a:t>{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</a:t>
            </a:r>
            <a:r>
              <a:rPr lang="en-GB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err="1" smtClean="0">
                <a:solidFill>
                  <a:schemeClr val="tx1"/>
                </a:solidFill>
              </a:rPr>
              <a:t>nt</a:t>
            </a:r>
            <a:r>
              <a:rPr lang="en-US" sz="1800" dirty="0" smtClean="0">
                <a:solidFill>
                  <a:schemeClr val="tx1"/>
                </a:solidFill>
              </a:rPr>
              <a:t> a = 5, b = 10;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average(a, b);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}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1556792"/>
            <a:ext cx="3744416" cy="1656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average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4293096"/>
            <a:ext cx="3744416" cy="1656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Main 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6516216" y="4725144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6216" y="530120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47059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53012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516216" y="1988840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6516216" y="2564904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6084168" y="196967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6084168" y="25457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7037524" y="4716518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6948264" y="53012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-0.3939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-0.3939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16" grpId="1"/>
      <p:bldP spid="17" grpId="0"/>
      <p:bldP spid="1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3</a:t>
            </a:r>
            <a:endParaRPr lang="th-TH" dirty="0"/>
          </a:p>
        </p:txBody>
      </p:sp>
      <p:sp>
        <p:nvSpPr>
          <p:cNvPr id="5" name="สี่เหลี่ยมผืนผ้า 3"/>
          <p:cNvSpPr/>
          <p:nvPr/>
        </p:nvSpPr>
        <p:spPr>
          <a:xfrm>
            <a:off x="107504" y="1556792"/>
            <a:ext cx="4968552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dirty="0" smtClean="0">
                <a:solidFill>
                  <a:schemeClr val="tx1"/>
                </a:solidFill>
              </a:rPr>
              <a:t>#include &lt;</a:t>
            </a:r>
            <a:r>
              <a:rPr lang="en-GB" sz="1800" dirty="0" err="1" smtClean="0">
                <a:solidFill>
                  <a:schemeClr val="tx1"/>
                </a:solidFill>
              </a:rPr>
              <a:t>stdio.h</a:t>
            </a:r>
            <a:r>
              <a:rPr lang="en-GB" sz="1800" dirty="0" smtClean="0">
                <a:solidFill>
                  <a:schemeClr val="tx1"/>
                </a:solidFill>
              </a:rPr>
              <a:t>&gt;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                       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void average(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x, 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y)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{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printf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(“Average of %d and %d = %f\n”, x, 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            y, 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(x + y)/2.0);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}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main(</a:t>
            </a:r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argc</a:t>
            </a:r>
            <a:r>
              <a:rPr lang="en-GB" sz="1800" dirty="0" smtClean="0">
                <a:solidFill>
                  <a:schemeClr val="tx1"/>
                </a:solidFill>
              </a:rPr>
              <a:t>, char **</a:t>
            </a:r>
            <a:r>
              <a:rPr lang="en-GB" sz="1800" dirty="0" err="1" smtClean="0">
                <a:solidFill>
                  <a:schemeClr val="tx1"/>
                </a:solidFill>
              </a:rPr>
              <a:t>argv</a:t>
            </a:r>
            <a:r>
              <a:rPr lang="en-GB" sz="1800" dirty="0" smtClean="0">
                <a:solidFill>
                  <a:schemeClr val="tx1"/>
                </a:solidFill>
              </a:rPr>
              <a:t>)</a:t>
            </a:r>
            <a:r>
              <a:rPr lang="ar-SA" sz="1800" dirty="0" smtClean="0">
                <a:solidFill>
                  <a:schemeClr val="tx1"/>
                </a:solidFill>
              </a:rPr>
              <a:t>‏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ar-SA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smtClean="0">
                <a:solidFill>
                  <a:schemeClr val="tx1"/>
                </a:solidFill>
              </a:rPr>
              <a:t>{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average((3+2), (100/10));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}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1556792"/>
            <a:ext cx="3744416" cy="1656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average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4293096"/>
            <a:ext cx="3744416" cy="1656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Main 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6516216" y="4725144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3+2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6216" y="530120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100/10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16216" y="1988840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6516216" y="2564904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6084168" y="196967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6084168" y="25457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7037524" y="4716518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6948264" y="53012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-0.3939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-0.3939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/>
      <p:bldP spid="15" grpId="0"/>
      <p:bldP spid="16" grpId="0"/>
      <p:bldP spid="16" grpId="1"/>
      <p:bldP spid="17" grpId="0"/>
      <p:bldP spid="1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4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4968552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dirty="0" smtClean="0">
                <a:solidFill>
                  <a:schemeClr val="tx1"/>
                </a:solidFill>
              </a:rPr>
              <a:t>#include &lt;</a:t>
            </a:r>
            <a:r>
              <a:rPr lang="en-GB" sz="1800" dirty="0" err="1" smtClean="0">
                <a:solidFill>
                  <a:schemeClr val="tx1"/>
                </a:solidFill>
              </a:rPr>
              <a:t>stdio.h</a:t>
            </a:r>
            <a:r>
              <a:rPr lang="en-GB" sz="1800" dirty="0" smtClean="0">
                <a:solidFill>
                  <a:schemeClr val="tx1"/>
                </a:solidFill>
              </a:rPr>
              <a:t>&gt;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                       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void average(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a, 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b)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{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a  = 10;</a:t>
            </a:r>
          </a:p>
          <a:p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     b  = 20;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}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main(</a:t>
            </a:r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argc</a:t>
            </a:r>
            <a:r>
              <a:rPr lang="en-GB" sz="1800" dirty="0" smtClean="0">
                <a:solidFill>
                  <a:schemeClr val="tx1"/>
                </a:solidFill>
              </a:rPr>
              <a:t>, char **</a:t>
            </a:r>
            <a:r>
              <a:rPr lang="en-GB" sz="1800" dirty="0" err="1" smtClean="0">
                <a:solidFill>
                  <a:schemeClr val="tx1"/>
                </a:solidFill>
              </a:rPr>
              <a:t>argv</a:t>
            </a:r>
            <a:r>
              <a:rPr lang="en-GB" sz="1800" dirty="0" smtClean="0">
                <a:solidFill>
                  <a:schemeClr val="tx1"/>
                </a:solidFill>
              </a:rPr>
              <a:t>)</a:t>
            </a:r>
            <a:r>
              <a:rPr lang="ar-SA" sz="1800" dirty="0" smtClean="0">
                <a:solidFill>
                  <a:schemeClr val="tx1"/>
                </a:solidFill>
              </a:rPr>
              <a:t>‏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ar-SA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smtClean="0">
                <a:solidFill>
                  <a:schemeClr val="tx1"/>
                </a:solidFill>
              </a:rPr>
              <a:t>{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</a:t>
            </a:r>
            <a:r>
              <a:rPr lang="en-GB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err="1" smtClean="0">
                <a:solidFill>
                  <a:schemeClr val="tx1"/>
                </a:solidFill>
              </a:rPr>
              <a:t>nt</a:t>
            </a:r>
            <a:r>
              <a:rPr lang="en-US" sz="1800" dirty="0" smtClean="0">
                <a:solidFill>
                  <a:schemeClr val="tx1"/>
                </a:solidFill>
              </a:rPr>
              <a:t> a = 5, b = 10;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average(a, b);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}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1556792"/>
            <a:ext cx="3744416" cy="1656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average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4293096"/>
            <a:ext cx="3744416" cy="1656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Main 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6516216" y="4725144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6216" y="530120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47059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53012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516216" y="1988840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6516216" y="2564904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6084168" y="196967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6084168" y="25457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7037524" y="4716518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6948264" y="53012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516216" y="1988840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16216" y="2564904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-0.3939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-0.3939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16" grpId="1"/>
      <p:bldP spid="17" grpId="0"/>
      <p:bldP spid="17" grpId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QUIZ 1 : Find the output of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475656" y="1556792"/>
            <a:ext cx="6696744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dirty="0" smtClean="0">
                <a:solidFill>
                  <a:schemeClr val="tx1"/>
                </a:solidFill>
              </a:rPr>
              <a:t>#include &lt;</a:t>
            </a:r>
            <a:r>
              <a:rPr lang="en-GB" sz="2200" dirty="0" err="1" smtClean="0">
                <a:solidFill>
                  <a:schemeClr val="tx1"/>
                </a:solidFill>
              </a:rPr>
              <a:t>stdio.h</a:t>
            </a:r>
            <a:r>
              <a:rPr lang="en-GB" sz="2200" dirty="0" smtClean="0">
                <a:solidFill>
                  <a:schemeClr val="tx1"/>
                </a:solidFill>
              </a:rPr>
              <a:t>&gt;</a:t>
            </a:r>
            <a:r>
              <a:rPr lang="en-US" sz="2200" dirty="0" smtClean="0">
                <a:solidFill>
                  <a:schemeClr val="tx1"/>
                </a:solidFill>
              </a:rPr>
              <a:t>   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                         </a:t>
            </a:r>
          </a:p>
          <a:p>
            <a:r>
              <a:rPr lang="en-GB" sz="2200" dirty="0" smtClean="0">
                <a:solidFill>
                  <a:srgbClr val="0070C0"/>
                </a:solidFill>
              </a:rPr>
              <a:t>void </a:t>
            </a:r>
            <a:r>
              <a:rPr lang="en-GB" sz="2200" dirty="0" err="1" smtClean="0">
                <a:solidFill>
                  <a:srgbClr val="0070C0"/>
                </a:solidFill>
              </a:rPr>
              <a:t>disp</a:t>
            </a:r>
            <a:r>
              <a:rPr lang="en-GB" sz="2200" dirty="0" smtClean="0">
                <a:solidFill>
                  <a:srgbClr val="0070C0"/>
                </a:solidFill>
              </a:rPr>
              <a:t>(</a:t>
            </a:r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a) </a:t>
            </a:r>
          </a:p>
          <a:p>
            <a:r>
              <a:rPr lang="en-GB" sz="2200" dirty="0" smtClean="0">
                <a:solidFill>
                  <a:srgbClr val="0070C0"/>
                </a:solidFill>
              </a:rPr>
              <a:t>{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     </a:t>
            </a:r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</a:t>
            </a:r>
            <a:r>
              <a:rPr lang="en-GB" sz="2200" dirty="0" err="1" smtClean="0">
                <a:solidFill>
                  <a:srgbClr val="0070C0"/>
                </a:solidFill>
              </a:rPr>
              <a:t>i</a:t>
            </a:r>
            <a:r>
              <a:rPr lang="en-GB" sz="2200" dirty="0" smtClean="0">
                <a:solidFill>
                  <a:srgbClr val="0070C0"/>
                </a:solidFill>
              </a:rPr>
              <a:t>;</a:t>
            </a:r>
          </a:p>
          <a:p>
            <a:r>
              <a:rPr lang="en-GB" sz="2200" dirty="0" smtClean="0">
                <a:solidFill>
                  <a:srgbClr val="0070C0"/>
                </a:solidFill>
              </a:rPr>
              <a:t>     for(</a:t>
            </a:r>
            <a:r>
              <a:rPr lang="en-GB" sz="2200" dirty="0" err="1" smtClean="0">
                <a:solidFill>
                  <a:srgbClr val="0070C0"/>
                </a:solidFill>
              </a:rPr>
              <a:t>i</a:t>
            </a:r>
            <a:r>
              <a:rPr lang="en-GB" sz="2200" dirty="0" smtClean="0">
                <a:solidFill>
                  <a:srgbClr val="0070C0"/>
                </a:solidFill>
              </a:rPr>
              <a:t> = 1; </a:t>
            </a:r>
            <a:r>
              <a:rPr lang="en-GB" sz="2200" dirty="0" err="1" smtClean="0">
                <a:solidFill>
                  <a:srgbClr val="0070C0"/>
                </a:solidFill>
              </a:rPr>
              <a:t>i</a:t>
            </a:r>
            <a:r>
              <a:rPr lang="en-GB" sz="2200" dirty="0" smtClean="0">
                <a:solidFill>
                  <a:srgbClr val="0070C0"/>
                </a:solidFill>
              </a:rPr>
              <a:t> &lt;= 12; </a:t>
            </a:r>
            <a:r>
              <a:rPr lang="en-GB" sz="2200" dirty="0" err="1" smtClean="0">
                <a:solidFill>
                  <a:srgbClr val="0070C0"/>
                </a:solidFill>
              </a:rPr>
              <a:t>i</a:t>
            </a:r>
            <a:r>
              <a:rPr lang="en-GB" sz="2200" dirty="0" smtClean="0">
                <a:solidFill>
                  <a:srgbClr val="0070C0"/>
                </a:solidFill>
              </a:rPr>
              <a:t>++)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         </a:t>
            </a:r>
            <a:r>
              <a:rPr lang="en-GB" sz="2200" dirty="0" err="1" smtClean="0">
                <a:solidFill>
                  <a:srgbClr val="0070C0"/>
                </a:solidFill>
              </a:rPr>
              <a:t>printf</a:t>
            </a:r>
            <a:r>
              <a:rPr lang="en-GB" sz="2200" dirty="0" smtClean="0">
                <a:solidFill>
                  <a:srgbClr val="0070C0"/>
                </a:solidFill>
              </a:rPr>
              <a:t>(“%d x %d = %d\n”, a, </a:t>
            </a:r>
            <a:r>
              <a:rPr lang="en-GB" sz="2200" dirty="0" err="1" smtClean="0">
                <a:solidFill>
                  <a:srgbClr val="0070C0"/>
                </a:solidFill>
              </a:rPr>
              <a:t>i</a:t>
            </a:r>
            <a:r>
              <a:rPr lang="en-GB" sz="2200" dirty="0" smtClean="0">
                <a:solidFill>
                  <a:srgbClr val="0070C0"/>
                </a:solidFill>
              </a:rPr>
              <a:t>, (a*</a:t>
            </a:r>
            <a:r>
              <a:rPr lang="en-GB" sz="2200" dirty="0" err="1" smtClean="0">
                <a:solidFill>
                  <a:srgbClr val="0070C0"/>
                </a:solidFill>
              </a:rPr>
              <a:t>i</a:t>
            </a:r>
            <a:r>
              <a:rPr lang="en-GB" sz="2200" dirty="0" smtClean="0">
                <a:solidFill>
                  <a:srgbClr val="0070C0"/>
                </a:solidFill>
              </a:rPr>
              <a:t>));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}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 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main(</a:t>
            </a:r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</a:rPr>
              <a:t>argc</a:t>
            </a:r>
            <a:r>
              <a:rPr lang="en-GB" sz="2200" dirty="0" smtClean="0">
                <a:solidFill>
                  <a:schemeClr val="tx1"/>
                </a:solidFill>
              </a:rPr>
              <a:t>, char **</a:t>
            </a:r>
            <a:r>
              <a:rPr lang="en-GB" sz="2200" dirty="0" err="1" smtClean="0">
                <a:solidFill>
                  <a:schemeClr val="tx1"/>
                </a:solidFill>
              </a:rPr>
              <a:t>argv</a:t>
            </a:r>
            <a:r>
              <a:rPr lang="en-GB" sz="2200" dirty="0" smtClean="0">
                <a:solidFill>
                  <a:schemeClr val="tx1"/>
                </a:solidFill>
              </a:rPr>
              <a:t>)</a:t>
            </a:r>
            <a:r>
              <a:rPr lang="ar-SA" sz="2200" dirty="0" smtClean="0">
                <a:solidFill>
                  <a:schemeClr val="tx1"/>
                </a:solidFill>
              </a:rPr>
              <a:t>‏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{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    </a:t>
            </a:r>
            <a:r>
              <a:rPr lang="en-US" sz="2200" dirty="0" err="1" smtClean="0">
                <a:solidFill>
                  <a:schemeClr val="tx1"/>
                </a:solidFill>
              </a:rPr>
              <a:t>disp</a:t>
            </a:r>
            <a:r>
              <a:rPr lang="en-US" sz="2200" dirty="0" smtClean="0">
                <a:solidFill>
                  <a:schemeClr val="tx1"/>
                </a:solidFill>
              </a:rPr>
              <a:t>(5);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}</a:t>
            </a:r>
            <a:endParaRPr lang="th-TH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QUIZ </a:t>
            </a:r>
            <a:r>
              <a:rPr lang="en-US" b="1" dirty="0" smtClean="0"/>
              <a:t>2 </a:t>
            </a:r>
            <a:r>
              <a:rPr lang="en-US" b="1" dirty="0"/>
              <a:t>: Find the output of program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475656" y="1556792"/>
            <a:ext cx="6696744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dirty="0" smtClean="0">
                <a:solidFill>
                  <a:schemeClr val="tx1"/>
                </a:solidFill>
              </a:rPr>
              <a:t>#include &lt;</a:t>
            </a:r>
            <a:r>
              <a:rPr lang="en-GB" sz="2200" dirty="0" err="1" smtClean="0">
                <a:solidFill>
                  <a:schemeClr val="tx1"/>
                </a:solidFill>
              </a:rPr>
              <a:t>stdio.h</a:t>
            </a:r>
            <a:r>
              <a:rPr lang="en-GB" sz="2200" dirty="0" smtClean="0">
                <a:solidFill>
                  <a:schemeClr val="tx1"/>
                </a:solidFill>
              </a:rPr>
              <a:t>&gt;</a:t>
            </a:r>
            <a:r>
              <a:rPr lang="en-US" sz="2200" dirty="0" smtClean="0">
                <a:solidFill>
                  <a:schemeClr val="tx1"/>
                </a:solidFill>
              </a:rPr>
              <a:t>   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                         </a:t>
            </a:r>
          </a:p>
          <a:p>
            <a:r>
              <a:rPr lang="en-GB" sz="2200" dirty="0" smtClean="0">
                <a:solidFill>
                  <a:srgbClr val="0070C0"/>
                </a:solidFill>
              </a:rPr>
              <a:t>void plus5(</a:t>
            </a:r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x) </a:t>
            </a:r>
          </a:p>
          <a:p>
            <a:r>
              <a:rPr lang="en-GB" sz="2200" dirty="0" smtClean="0">
                <a:solidFill>
                  <a:srgbClr val="0070C0"/>
                </a:solidFill>
              </a:rPr>
              <a:t>{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     x = x + 5;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    </a:t>
            </a:r>
            <a:r>
              <a:rPr lang="en-GB" sz="2200" dirty="0" err="1" smtClean="0">
                <a:solidFill>
                  <a:srgbClr val="0070C0"/>
                </a:solidFill>
              </a:rPr>
              <a:t>printf</a:t>
            </a:r>
            <a:r>
              <a:rPr lang="en-GB" sz="2200" dirty="0" smtClean="0">
                <a:solidFill>
                  <a:srgbClr val="0070C0"/>
                </a:solidFill>
              </a:rPr>
              <a:t>(“X in plus5 = %d\n”, x);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}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 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main(</a:t>
            </a:r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</a:rPr>
              <a:t>argc</a:t>
            </a:r>
            <a:r>
              <a:rPr lang="en-GB" sz="2200" dirty="0" smtClean="0">
                <a:solidFill>
                  <a:schemeClr val="tx1"/>
                </a:solidFill>
              </a:rPr>
              <a:t>, char **</a:t>
            </a:r>
            <a:r>
              <a:rPr lang="en-GB" sz="2200" dirty="0" err="1" smtClean="0">
                <a:solidFill>
                  <a:schemeClr val="tx1"/>
                </a:solidFill>
              </a:rPr>
              <a:t>argv</a:t>
            </a:r>
            <a:r>
              <a:rPr lang="en-GB" sz="2200" dirty="0" smtClean="0">
                <a:solidFill>
                  <a:schemeClr val="tx1"/>
                </a:solidFill>
              </a:rPr>
              <a:t>)</a:t>
            </a:r>
            <a:r>
              <a:rPr lang="ar-SA" sz="2200" dirty="0" smtClean="0">
                <a:solidFill>
                  <a:schemeClr val="tx1"/>
                </a:solidFill>
              </a:rPr>
              <a:t>‏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{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    </a:t>
            </a:r>
            <a:r>
              <a:rPr lang="en-US" sz="2200" dirty="0" err="1" smtClean="0">
                <a:solidFill>
                  <a:schemeClr val="tx1"/>
                </a:solidFill>
              </a:rPr>
              <a:t>int</a:t>
            </a:r>
            <a:r>
              <a:rPr lang="en-US" sz="2200" dirty="0" smtClean="0">
                <a:solidFill>
                  <a:schemeClr val="tx1"/>
                </a:solidFill>
              </a:rPr>
              <a:t>   x = 10;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</a:t>
            </a:r>
            <a:r>
              <a:rPr lang="en-US" sz="2200" dirty="0" err="1" smtClean="0">
                <a:solidFill>
                  <a:schemeClr val="tx1"/>
                </a:solidFill>
              </a:rPr>
              <a:t>printf</a:t>
            </a:r>
            <a:r>
              <a:rPr lang="en-US" sz="2200" dirty="0" smtClean="0">
                <a:solidFill>
                  <a:schemeClr val="tx1"/>
                </a:solidFill>
              </a:rPr>
              <a:t>(“X in main before calling function = %d\n”,  x);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plus5( x );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</a:t>
            </a:r>
            <a:r>
              <a:rPr lang="en-US" sz="2200" dirty="0" err="1" smtClean="0">
                <a:solidFill>
                  <a:schemeClr val="tx1"/>
                </a:solidFill>
              </a:rPr>
              <a:t>printf</a:t>
            </a:r>
            <a:r>
              <a:rPr lang="en-US" sz="2200" dirty="0" smtClean="0">
                <a:solidFill>
                  <a:schemeClr val="tx1"/>
                </a:solidFill>
              </a:rPr>
              <a:t>(“X in main after calling function = %d\n”,  x);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}</a:t>
            </a:r>
            <a:endParaRPr lang="th-TH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QUIZ </a:t>
            </a:r>
            <a:r>
              <a:rPr lang="en-US" b="1" dirty="0" smtClean="0"/>
              <a:t>3 </a:t>
            </a:r>
            <a:r>
              <a:rPr lang="en-US" b="1" dirty="0"/>
              <a:t>: Find the output of program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475656" y="1556792"/>
            <a:ext cx="6696744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</a:t>
            </a:r>
            <a:r>
              <a:rPr lang="en-US" sz="2000" dirty="0" smtClean="0">
                <a:solidFill>
                  <a:schemeClr val="tx1"/>
                </a:solidFill>
              </a:rPr>
              <a:t>      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              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void swap(</a:t>
            </a:r>
            <a:r>
              <a:rPr lang="en-GB" sz="2000" dirty="0" err="1" smtClean="0">
                <a:solidFill>
                  <a:srgbClr val="0070C0"/>
                </a:solidFill>
              </a:rPr>
              <a:t>int</a:t>
            </a:r>
            <a:r>
              <a:rPr lang="en-GB" sz="2000" dirty="0" smtClean="0">
                <a:solidFill>
                  <a:srgbClr val="0070C0"/>
                </a:solidFill>
              </a:rPr>
              <a:t>  a, </a:t>
            </a:r>
            <a:r>
              <a:rPr lang="en-GB" sz="2000" dirty="0" err="1" smtClean="0">
                <a:solidFill>
                  <a:srgbClr val="0070C0"/>
                </a:solidFill>
              </a:rPr>
              <a:t>int</a:t>
            </a:r>
            <a:r>
              <a:rPr lang="en-GB" sz="2000" dirty="0" smtClean="0">
                <a:solidFill>
                  <a:srgbClr val="0070C0"/>
                </a:solidFill>
              </a:rPr>
              <a:t>  b) {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GB" sz="2000" dirty="0" smtClean="0">
                <a:solidFill>
                  <a:srgbClr val="0070C0"/>
                </a:solidFill>
              </a:rPr>
              <a:t>     </a:t>
            </a:r>
            <a:r>
              <a:rPr lang="en-GB" sz="2000" dirty="0" err="1" smtClean="0">
                <a:solidFill>
                  <a:srgbClr val="0070C0"/>
                </a:solidFill>
              </a:rPr>
              <a:t>int</a:t>
            </a:r>
            <a:r>
              <a:rPr lang="en-GB" sz="2000" dirty="0" smtClean="0">
                <a:solidFill>
                  <a:srgbClr val="0070C0"/>
                </a:solidFill>
              </a:rPr>
              <a:t>  </a:t>
            </a:r>
            <a:r>
              <a:rPr lang="en-GB" sz="2000" dirty="0" err="1" smtClean="0">
                <a:solidFill>
                  <a:srgbClr val="0070C0"/>
                </a:solidFill>
              </a:rPr>
              <a:t>tmp</a:t>
            </a:r>
            <a:r>
              <a:rPr lang="en-GB" sz="2000" dirty="0" smtClean="0">
                <a:solidFill>
                  <a:srgbClr val="0070C0"/>
                </a:solidFill>
              </a:rPr>
              <a:t>;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GB" sz="2000" dirty="0" smtClean="0">
                <a:solidFill>
                  <a:srgbClr val="0070C0"/>
                </a:solidFill>
              </a:rPr>
              <a:t>     </a:t>
            </a:r>
            <a:r>
              <a:rPr lang="en-GB" sz="2000" dirty="0" err="1" smtClean="0">
                <a:solidFill>
                  <a:srgbClr val="0070C0"/>
                </a:solidFill>
              </a:rPr>
              <a:t>tmp</a:t>
            </a:r>
            <a:r>
              <a:rPr lang="en-GB" sz="2000" dirty="0" smtClean="0">
                <a:solidFill>
                  <a:srgbClr val="0070C0"/>
                </a:solidFill>
              </a:rPr>
              <a:t> = a;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GB" sz="2000" dirty="0" smtClean="0">
                <a:solidFill>
                  <a:srgbClr val="0070C0"/>
                </a:solidFill>
              </a:rPr>
              <a:t>     a  =  b;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GB" sz="2000" dirty="0" smtClean="0">
                <a:solidFill>
                  <a:srgbClr val="0070C0"/>
                </a:solidFill>
              </a:rPr>
              <a:t>     b  =  </a:t>
            </a:r>
            <a:r>
              <a:rPr lang="en-GB" sz="2000" dirty="0" err="1" smtClean="0">
                <a:solidFill>
                  <a:srgbClr val="0070C0"/>
                </a:solidFill>
              </a:rPr>
              <a:t>tmp</a:t>
            </a:r>
            <a:r>
              <a:rPr lang="en-GB" sz="2000" dirty="0" smtClean="0">
                <a:solidFill>
                  <a:srgbClr val="0070C0"/>
                </a:solidFill>
              </a:rPr>
              <a:t>;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GB" sz="2000" dirty="0" smtClean="0">
                <a:solidFill>
                  <a:srgbClr val="0070C0"/>
                </a:solidFill>
              </a:rPr>
              <a:t>     </a:t>
            </a:r>
            <a:r>
              <a:rPr lang="en-GB" sz="2000" dirty="0" err="1" smtClean="0">
                <a:solidFill>
                  <a:srgbClr val="0070C0"/>
                </a:solidFill>
              </a:rPr>
              <a:t>printf</a:t>
            </a:r>
            <a:r>
              <a:rPr lang="en-GB" sz="2000" dirty="0" smtClean="0">
                <a:solidFill>
                  <a:srgbClr val="0070C0"/>
                </a:solidFill>
              </a:rPr>
              <a:t>(“In swap : A = %d, B = %d\n”, a, b);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GB" sz="2000" dirty="0" smtClean="0">
                <a:solidFill>
                  <a:srgbClr val="0070C0"/>
                </a:solidFill>
              </a:rPr>
              <a:t>}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 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r>
              <a:rPr lang="ar-SA" sz="2000" dirty="0" smtClean="0">
                <a:solidFill>
                  <a:schemeClr val="tx1"/>
                </a:solidFill>
              </a:rPr>
              <a:t>‏ </a:t>
            </a:r>
            <a:r>
              <a:rPr lang="en-GB" sz="2000" dirty="0" smtClean="0">
                <a:solidFill>
                  <a:schemeClr val="tx1"/>
                </a:solidFill>
              </a:rPr>
              <a:t>{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a = 5,  b = 10;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(“Before swap A = %d, B = %d\n”, a, b);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swap(a, b);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(“After swap A = %d, B = %d\n”, a, b);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  <a:endParaRPr lang="th-TH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Function that takes inputs and returns an output</a:t>
            </a:r>
            <a:endParaRPr lang="th-TH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type of function is mostly used for calculating mathematics expression and return the result back to user.</a:t>
            </a:r>
            <a:endParaRPr lang="th-TH" dirty="0" smtClean="0"/>
          </a:p>
          <a:p>
            <a:r>
              <a:rPr lang="en-US" dirty="0" smtClean="0"/>
              <a:t>Return value must be the same data type as the type of function.</a:t>
            </a:r>
          </a:p>
          <a:p>
            <a:r>
              <a:rPr lang="en-US" dirty="0" smtClean="0"/>
              <a:t>Function can </a:t>
            </a:r>
            <a:r>
              <a:rPr lang="en-US" b="1" dirty="0" smtClean="0">
                <a:solidFill>
                  <a:srgbClr val="FF0000"/>
                </a:solidFill>
              </a:rPr>
              <a:t>return only 1 value</a:t>
            </a:r>
            <a:endParaRPr lang="th-TH" b="1" dirty="0" smtClean="0">
              <a:solidFill>
                <a:srgbClr val="FF0000"/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987824" y="4509120"/>
            <a:ext cx="3960440" cy="17281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err="1" smtClean="0">
                <a:solidFill>
                  <a:srgbClr val="FF0000"/>
                </a:solidFill>
              </a:rPr>
              <a:t>int</a:t>
            </a:r>
            <a:r>
              <a:rPr lang="en-GB" dirty="0" smtClean="0">
                <a:solidFill>
                  <a:schemeClr val="tx1"/>
                </a:solidFill>
              </a:rPr>
              <a:t>  </a:t>
            </a:r>
            <a:r>
              <a:rPr lang="en-GB" b="1" dirty="0" smtClean="0">
                <a:solidFill>
                  <a:srgbClr val="00B050"/>
                </a:solidFill>
              </a:rPr>
              <a:t>power3</a:t>
            </a:r>
            <a:r>
              <a:rPr lang="en-GB" b="1" dirty="0" smtClean="0">
                <a:solidFill>
                  <a:srgbClr val="0070C0"/>
                </a:solidFill>
              </a:rPr>
              <a:t>(</a:t>
            </a:r>
            <a:r>
              <a:rPr lang="en-GB" b="1" dirty="0" err="1" smtClean="0">
                <a:solidFill>
                  <a:srgbClr val="0070C0"/>
                </a:solidFill>
              </a:rPr>
              <a:t>int</a:t>
            </a:r>
            <a:r>
              <a:rPr lang="en-GB" b="1" dirty="0" smtClean="0">
                <a:solidFill>
                  <a:srgbClr val="0070C0"/>
                </a:solidFill>
              </a:rPr>
              <a:t>  x) </a:t>
            </a:r>
            <a:r>
              <a:rPr lang="en-GB" dirty="0" smtClean="0">
                <a:solidFill>
                  <a:schemeClr val="tx1"/>
                </a:solidFill>
              </a:rPr>
              <a:t>{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       </a:t>
            </a:r>
            <a:r>
              <a:rPr lang="en-GB" b="1" dirty="0" smtClean="0">
                <a:solidFill>
                  <a:schemeClr val="accent4">
                    <a:lumMod val="50000"/>
                  </a:schemeClr>
                </a:solidFill>
              </a:rPr>
              <a:t>return( x * x * x);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1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4968552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>
                <a:solidFill>
                  <a:schemeClr val="tx1"/>
                </a:solidFill>
              </a:rPr>
              <a:t>#include &lt;</a:t>
            </a:r>
            <a:r>
              <a:rPr lang="en-GB" sz="2400" dirty="0" err="1" smtClean="0">
                <a:solidFill>
                  <a:schemeClr val="tx1"/>
                </a:solidFill>
              </a:rPr>
              <a:t>stdio.h</a:t>
            </a:r>
            <a:r>
              <a:rPr lang="en-GB" sz="2400" dirty="0" smtClean="0">
                <a:solidFill>
                  <a:schemeClr val="tx1"/>
                </a:solidFill>
              </a:rPr>
              <a:t>&gt;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              </a:t>
            </a:r>
          </a:p>
          <a:p>
            <a:r>
              <a:rPr lang="en-GB" sz="2400" dirty="0" err="1" smtClean="0">
                <a:solidFill>
                  <a:srgbClr val="0070C0"/>
                </a:solidFill>
              </a:rPr>
              <a:t>int</a:t>
            </a:r>
            <a:r>
              <a:rPr lang="en-GB" sz="2400" dirty="0" smtClean="0">
                <a:solidFill>
                  <a:srgbClr val="0070C0"/>
                </a:solidFill>
              </a:rPr>
              <a:t>  power3(</a:t>
            </a:r>
            <a:r>
              <a:rPr lang="en-GB" sz="2400" dirty="0" err="1" smtClean="0">
                <a:solidFill>
                  <a:srgbClr val="0070C0"/>
                </a:solidFill>
              </a:rPr>
              <a:t>int</a:t>
            </a:r>
            <a:r>
              <a:rPr lang="en-GB" sz="2400" dirty="0" smtClean="0">
                <a:solidFill>
                  <a:srgbClr val="0070C0"/>
                </a:solidFill>
              </a:rPr>
              <a:t>  x) {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       return( x * x * x);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}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 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 main(</a:t>
            </a:r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argc</a:t>
            </a:r>
            <a:r>
              <a:rPr lang="en-GB" sz="2400" dirty="0" smtClean="0">
                <a:solidFill>
                  <a:schemeClr val="tx1"/>
                </a:solidFill>
              </a:rPr>
              <a:t>, char **</a:t>
            </a:r>
            <a:r>
              <a:rPr lang="en-GB" sz="2400" dirty="0" err="1" smtClean="0">
                <a:solidFill>
                  <a:schemeClr val="tx1"/>
                </a:solidFill>
              </a:rPr>
              <a:t>argv</a:t>
            </a:r>
            <a:r>
              <a:rPr lang="en-GB" sz="2400" dirty="0" smtClean="0">
                <a:solidFill>
                  <a:schemeClr val="tx1"/>
                </a:solidFill>
              </a:rPr>
              <a:t>)</a:t>
            </a:r>
            <a:r>
              <a:rPr lang="ar-SA" sz="2400" dirty="0" smtClean="0">
                <a:solidFill>
                  <a:schemeClr val="tx1"/>
                </a:solidFill>
              </a:rPr>
              <a:t>‏ </a:t>
            </a:r>
            <a:r>
              <a:rPr lang="en-GB" sz="2400" dirty="0" smtClean="0">
                <a:solidFill>
                  <a:schemeClr val="tx1"/>
                </a:solidFill>
              </a:rPr>
              <a:t>{</a:t>
            </a:r>
            <a:endParaRPr lang="th-TH" sz="2400" dirty="0" smtClean="0">
              <a:solidFill>
                <a:schemeClr val="tx1"/>
              </a:solidFill>
            </a:endParaRPr>
          </a:p>
          <a:p>
            <a:r>
              <a:rPr lang="th-TH" sz="2400" dirty="0" smtClean="0">
                <a:solidFill>
                  <a:schemeClr val="tx1"/>
                </a:solidFill>
              </a:rPr>
              <a:t>  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num;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num  = </a:t>
            </a:r>
            <a:r>
              <a:rPr lang="en-US" sz="2400" dirty="0" smtClean="0">
                <a:solidFill>
                  <a:srgbClr val="0070C0"/>
                </a:solidFill>
              </a:rPr>
              <a:t>power3(2)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      </a:t>
            </a:r>
            <a:r>
              <a:rPr lang="en-GB" sz="2400" dirty="0" err="1" smtClean="0">
                <a:solidFill>
                  <a:schemeClr val="tx1"/>
                </a:solidFill>
              </a:rPr>
              <a:t>printf</a:t>
            </a:r>
            <a:r>
              <a:rPr lang="en-GB" sz="2400" dirty="0" smtClean="0">
                <a:solidFill>
                  <a:schemeClr val="tx1"/>
                </a:solidFill>
              </a:rPr>
              <a:t>(“2^3 = %d\n”, num);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1556792"/>
            <a:ext cx="3744416" cy="1656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power3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4293096"/>
            <a:ext cx="3744416" cy="1656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Main 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6516216" y="4960332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128" y="494116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516216" y="2132856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6084168" y="21136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8316416" y="4951706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516216" y="4958420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37524" y="270892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-0.13785 -0.4071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92" y="-2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3.88889E-6 0.329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10" grpId="0"/>
      <p:bldP spid="12" grpId="0" animBg="1"/>
      <p:bldP spid="12" grpId="1" animBg="1"/>
      <p:bldP spid="14" grpId="0"/>
      <p:bldP spid="14" grpId="1"/>
      <p:bldP spid="16" grpId="0"/>
      <p:bldP spid="16" grpId="1"/>
      <p:bldP spid="16" grpId="2"/>
      <p:bldP spid="20" grpId="0" animBg="1"/>
      <p:bldP spid="19" grpId="1"/>
      <p:bldP spid="19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2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4968552" cy="44644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 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                         </a:t>
            </a:r>
          </a:p>
          <a:p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float  average(</a:t>
            </a:r>
            <a:r>
              <a:rPr lang="en-GB" sz="20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  x, </a:t>
            </a:r>
            <a:r>
              <a:rPr lang="en-GB" sz="20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  y) </a:t>
            </a:r>
          </a:p>
          <a:p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{</a:t>
            </a:r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       return( (x + y)/2.0 );</a:t>
            </a:r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}</a:t>
            </a:r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 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r>
              <a:rPr lang="ar-SA" sz="2000" dirty="0" smtClean="0">
                <a:solidFill>
                  <a:schemeClr val="tx1"/>
                </a:solidFill>
              </a:rPr>
              <a:t>‏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{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a = 5, b = 10;  float  f;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 f = </a:t>
            </a:r>
            <a:r>
              <a:rPr lang="en-GB" sz="2000" dirty="0" smtClean="0">
                <a:solidFill>
                  <a:schemeClr val="accent4">
                    <a:lumMod val="50000"/>
                  </a:schemeClr>
                </a:solidFill>
              </a:rPr>
              <a:t>average(a, b)</a:t>
            </a:r>
            <a:r>
              <a:rPr lang="en-GB" sz="2000" dirty="0" smtClean="0">
                <a:solidFill>
                  <a:schemeClr val="tx1"/>
                </a:solidFill>
              </a:rPr>
              <a:t>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(“Average of %d and %d = %f\n”,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                                                 a, b, f);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1556792"/>
            <a:ext cx="3744416" cy="1656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average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3717032"/>
            <a:ext cx="3744416" cy="23042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Main 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6516216" y="4168244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6216" y="474430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41490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47443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516216" y="1988840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6516216" y="2564904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6084168" y="196967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6084168" y="25457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7037524" y="4159618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6948264" y="47443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516216" y="530120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84168" y="53012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516216" y="530120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72400" y="220486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7.5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-0.3127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-2.5E-6 -0.3138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-0.13385 0.4555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2" grpId="1" animBg="1"/>
      <p:bldP spid="13" grpId="0" animBg="1"/>
      <p:bldP spid="13" grpId="1" animBg="1"/>
      <p:bldP spid="14" grpId="0"/>
      <p:bldP spid="14" grpId="1"/>
      <p:bldP spid="15" grpId="0"/>
      <p:bldP spid="15" grpId="1"/>
      <p:bldP spid="16" grpId="0"/>
      <p:bldP spid="16" grpId="1"/>
      <p:bldP spid="16" grpId="2"/>
      <p:bldP spid="17" grpId="0"/>
      <p:bldP spid="17" grpId="1"/>
      <p:bldP spid="17" grpId="2"/>
      <p:bldP spid="20" grpId="0" animBg="1"/>
      <p:bldP spid="21" grpId="0"/>
      <p:bldP spid="23" grpId="0" animBg="1"/>
      <p:bldP spid="24" grpId="0"/>
      <p:bldP spid="2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4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3568" y="1556792"/>
            <a:ext cx="8136904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dirty="0" smtClean="0">
                <a:solidFill>
                  <a:schemeClr val="tx1"/>
                </a:solidFill>
              </a:rPr>
              <a:t>#include &lt;</a:t>
            </a:r>
            <a:r>
              <a:rPr lang="en-GB" sz="2200" dirty="0" err="1" smtClean="0">
                <a:solidFill>
                  <a:schemeClr val="tx1"/>
                </a:solidFill>
              </a:rPr>
              <a:t>stdio.h</a:t>
            </a:r>
            <a:r>
              <a:rPr lang="en-GB" sz="2200" dirty="0" smtClean="0">
                <a:solidFill>
                  <a:schemeClr val="tx1"/>
                </a:solidFill>
              </a:rPr>
              <a:t>&gt;</a:t>
            </a:r>
            <a:r>
              <a:rPr lang="en-US" sz="2200" dirty="0" smtClean="0">
                <a:solidFill>
                  <a:schemeClr val="tx1"/>
                </a:solidFill>
              </a:rPr>
              <a:t>      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                        </a:t>
            </a:r>
          </a:p>
          <a:p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multiply(</a:t>
            </a:r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a, </a:t>
            </a:r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b) </a:t>
            </a:r>
          </a:p>
          <a:p>
            <a:r>
              <a:rPr lang="en-GB" sz="2200" dirty="0" smtClean="0">
                <a:solidFill>
                  <a:srgbClr val="0070C0"/>
                </a:solidFill>
              </a:rPr>
              <a:t>{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      return (a * b);</a:t>
            </a:r>
          </a:p>
          <a:p>
            <a:r>
              <a:rPr lang="en-GB" sz="2200" dirty="0" smtClean="0">
                <a:solidFill>
                  <a:srgbClr val="0070C0"/>
                </a:solidFill>
              </a:rPr>
              <a:t>}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 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main(</a:t>
            </a:r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</a:rPr>
              <a:t>argc</a:t>
            </a:r>
            <a:r>
              <a:rPr lang="en-GB" sz="2200" dirty="0" smtClean="0">
                <a:solidFill>
                  <a:schemeClr val="tx1"/>
                </a:solidFill>
              </a:rPr>
              <a:t>, char **</a:t>
            </a:r>
            <a:r>
              <a:rPr lang="en-GB" sz="2200" dirty="0" err="1" smtClean="0">
                <a:solidFill>
                  <a:schemeClr val="tx1"/>
                </a:solidFill>
              </a:rPr>
              <a:t>argv</a:t>
            </a:r>
            <a:r>
              <a:rPr lang="en-GB" sz="2200" dirty="0" smtClean="0">
                <a:solidFill>
                  <a:schemeClr val="tx1"/>
                </a:solidFill>
              </a:rPr>
              <a:t>)</a:t>
            </a:r>
            <a:r>
              <a:rPr lang="ar-SA" sz="2200" dirty="0" smtClean="0">
                <a:solidFill>
                  <a:schemeClr val="tx1"/>
                </a:solidFill>
              </a:rPr>
              <a:t>‏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ar-SA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smtClean="0">
                <a:solidFill>
                  <a:schemeClr val="tx1"/>
                </a:solidFill>
              </a:rPr>
              <a:t>{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    </a:t>
            </a:r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 a = 5,  b = 10;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    </a:t>
            </a:r>
            <a:r>
              <a:rPr lang="en-GB" sz="2200" dirty="0" err="1" smtClean="0">
                <a:solidFill>
                  <a:schemeClr val="tx1"/>
                </a:solidFill>
              </a:rPr>
              <a:t>printf</a:t>
            </a:r>
            <a:r>
              <a:rPr lang="en-GB" sz="2200" dirty="0" smtClean="0">
                <a:solidFill>
                  <a:schemeClr val="tx1"/>
                </a:solidFill>
              </a:rPr>
              <a:t>(“%d\n”,  multiply(3,2));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    </a:t>
            </a:r>
            <a:r>
              <a:rPr lang="en-GB" sz="2200" dirty="0" err="1" smtClean="0">
                <a:solidFill>
                  <a:schemeClr val="tx1"/>
                </a:solidFill>
              </a:rPr>
              <a:t>printf</a:t>
            </a:r>
            <a:r>
              <a:rPr lang="en-GB" sz="2200" dirty="0" smtClean="0">
                <a:solidFill>
                  <a:schemeClr val="tx1"/>
                </a:solidFill>
              </a:rPr>
              <a:t>(“%d\n”,  multiply(a, 5));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    </a:t>
            </a:r>
            <a:r>
              <a:rPr lang="en-GB" sz="2200" dirty="0" err="1" smtClean="0">
                <a:solidFill>
                  <a:schemeClr val="tx1"/>
                </a:solidFill>
              </a:rPr>
              <a:t>printf</a:t>
            </a:r>
            <a:r>
              <a:rPr lang="en-GB" sz="2200" dirty="0" smtClean="0">
                <a:solidFill>
                  <a:schemeClr val="tx1"/>
                </a:solidFill>
              </a:rPr>
              <a:t>(“%d\n”,  multiply((3+2), (b – 6));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    </a:t>
            </a:r>
            <a:r>
              <a:rPr lang="en-GB" sz="2200" dirty="0" err="1" smtClean="0">
                <a:solidFill>
                  <a:schemeClr val="tx1"/>
                </a:solidFill>
              </a:rPr>
              <a:t>printf</a:t>
            </a:r>
            <a:r>
              <a:rPr lang="en-GB" sz="2200" dirty="0" smtClean="0">
                <a:solidFill>
                  <a:schemeClr val="tx1"/>
                </a:solidFill>
              </a:rPr>
              <a:t>(“%d\n”, multiply( multiply(2,3), multiply(2, multiply(3, 2 -1))));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}</a:t>
            </a:r>
            <a:endParaRPr lang="th-TH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Structure of C Functions</a:t>
            </a:r>
            <a:endParaRPr lang="en-US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83568" y="1772816"/>
            <a:ext cx="7560839" cy="3993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 Prototype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 prototype is the definition of function</a:t>
            </a:r>
            <a:endParaRPr lang="th-TH" dirty="0" smtClean="0"/>
          </a:p>
          <a:p>
            <a:r>
              <a:rPr lang="en-US" dirty="0" smtClean="0"/>
              <a:t>We need to make C Compiler know the definition of functions before we can use them</a:t>
            </a:r>
          </a:p>
          <a:p>
            <a:r>
              <a:rPr lang="en-US" dirty="0" smtClean="0"/>
              <a:t>Remember</a:t>
            </a:r>
          </a:p>
          <a:p>
            <a:pPr lvl="1"/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stdio.h</a:t>
            </a:r>
            <a:r>
              <a:rPr lang="en-US" dirty="0" smtClean="0"/>
              <a:t> file contains the definition of functions that are related to input and output functions.</a:t>
            </a:r>
          </a:p>
          <a:p>
            <a:pPr lvl="1"/>
            <a:r>
              <a:rPr lang="en-US" dirty="0" smtClean="0"/>
              <a:t>That’s why, we can use </a:t>
            </a:r>
            <a:r>
              <a:rPr lang="en-US" dirty="0" err="1" smtClean="0"/>
              <a:t>printf</a:t>
            </a:r>
            <a:r>
              <a:rPr lang="en-US" dirty="0" smtClean="0"/>
              <a:t>(), </a:t>
            </a:r>
            <a:r>
              <a:rPr lang="en-US" dirty="0" err="1" smtClean="0"/>
              <a:t>scanf</a:t>
            </a:r>
            <a:r>
              <a:rPr lang="en-US" dirty="0" smtClean="0"/>
              <a:t>(), etc..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95536" y="1556792"/>
            <a:ext cx="3960440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dirty="0" smtClean="0">
                <a:solidFill>
                  <a:schemeClr val="tx1"/>
                </a:solidFill>
              </a:rPr>
              <a:t>#include &lt;</a:t>
            </a:r>
            <a:r>
              <a:rPr lang="en-GB" sz="2200" dirty="0" err="1" smtClean="0">
                <a:solidFill>
                  <a:schemeClr val="tx1"/>
                </a:solidFill>
              </a:rPr>
              <a:t>stdio.h</a:t>
            </a:r>
            <a:r>
              <a:rPr lang="en-GB" sz="2200" dirty="0" smtClean="0">
                <a:solidFill>
                  <a:schemeClr val="tx1"/>
                </a:solidFill>
              </a:rPr>
              <a:t>&gt;</a:t>
            </a:r>
            <a:r>
              <a:rPr lang="en-US" sz="2200" dirty="0" smtClean="0">
                <a:solidFill>
                  <a:schemeClr val="tx1"/>
                </a:solidFill>
              </a:rPr>
              <a:t>                               </a:t>
            </a:r>
          </a:p>
          <a:p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power3(</a:t>
            </a:r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x) {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       return( x * x * x);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}</a:t>
            </a:r>
            <a:endParaRPr lang="th-TH" sz="2200" dirty="0" smtClean="0">
              <a:solidFill>
                <a:srgbClr val="0070C0"/>
              </a:solidFill>
            </a:endParaRPr>
          </a:p>
          <a:p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 main(</a:t>
            </a:r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</a:rPr>
              <a:t>argc</a:t>
            </a:r>
            <a:r>
              <a:rPr lang="en-GB" sz="2200" dirty="0" smtClean="0">
                <a:solidFill>
                  <a:schemeClr val="tx1"/>
                </a:solidFill>
              </a:rPr>
              <a:t>, char **</a:t>
            </a:r>
            <a:r>
              <a:rPr lang="en-GB" sz="2200" dirty="0" err="1" smtClean="0">
                <a:solidFill>
                  <a:schemeClr val="tx1"/>
                </a:solidFill>
              </a:rPr>
              <a:t>argv</a:t>
            </a:r>
            <a:r>
              <a:rPr lang="en-GB" sz="2200" dirty="0" smtClean="0">
                <a:solidFill>
                  <a:schemeClr val="tx1"/>
                </a:solidFill>
              </a:rPr>
              <a:t>)</a:t>
            </a:r>
            <a:r>
              <a:rPr lang="ar-SA" sz="2200" dirty="0" smtClean="0">
                <a:solidFill>
                  <a:schemeClr val="tx1"/>
                </a:solidFill>
              </a:rPr>
              <a:t>‏ </a:t>
            </a:r>
            <a:r>
              <a:rPr lang="en-GB" sz="2200" dirty="0" smtClean="0">
                <a:solidFill>
                  <a:schemeClr val="tx1"/>
                </a:solidFill>
              </a:rPr>
              <a:t>{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      </a:t>
            </a:r>
            <a:r>
              <a:rPr lang="en-GB" sz="2200" dirty="0" err="1" smtClean="0">
                <a:solidFill>
                  <a:schemeClr val="tx1"/>
                </a:solidFill>
              </a:rPr>
              <a:t>printf</a:t>
            </a:r>
            <a:r>
              <a:rPr lang="en-GB" sz="2200" dirty="0" smtClean="0">
                <a:solidFill>
                  <a:schemeClr val="tx1"/>
                </a:solidFill>
              </a:rPr>
              <a:t>(“2^3 = %d\n”, 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                     power3(2));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}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 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3"/>
          <p:cNvSpPr/>
          <p:nvPr/>
        </p:nvSpPr>
        <p:spPr>
          <a:xfrm>
            <a:off x="4572000" y="1556792"/>
            <a:ext cx="4248472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dirty="0" smtClean="0">
                <a:solidFill>
                  <a:schemeClr val="tx1"/>
                </a:solidFill>
              </a:rPr>
              <a:t>#include &lt;</a:t>
            </a:r>
            <a:r>
              <a:rPr lang="en-GB" sz="2200" dirty="0" err="1" smtClean="0">
                <a:solidFill>
                  <a:schemeClr val="tx1"/>
                </a:solidFill>
              </a:rPr>
              <a:t>stdio.h</a:t>
            </a:r>
            <a:r>
              <a:rPr lang="en-GB" sz="2200" dirty="0" smtClean="0">
                <a:solidFill>
                  <a:schemeClr val="tx1"/>
                </a:solidFill>
              </a:rPr>
              <a:t>&gt;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                          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 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 main(</a:t>
            </a:r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</a:rPr>
              <a:t>argc</a:t>
            </a:r>
            <a:r>
              <a:rPr lang="en-GB" sz="2200" dirty="0" smtClean="0">
                <a:solidFill>
                  <a:schemeClr val="tx1"/>
                </a:solidFill>
              </a:rPr>
              <a:t>, char **</a:t>
            </a:r>
            <a:r>
              <a:rPr lang="en-GB" sz="2200" dirty="0" err="1" smtClean="0">
                <a:solidFill>
                  <a:schemeClr val="tx1"/>
                </a:solidFill>
              </a:rPr>
              <a:t>argv</a:t>
            </a:r>
            <a:r>
              <a:rPr lang="en-GB" sz="2200" dirty="0" smtClean="0">
                <a:solidFill>
                  <a:schemeClr val="tx1"/>
                </a:solidFill>
              </a:rPr>
              <a:t>)</a:t>
            </a:r>
            <a:r>
              <a:rPr lang="ar-SA" sz="2200" dirty="0" smtClean="0">
                <a:solidFill>
                  <a:schemeClr val="tx1"/>
                </a:solidFill>
              </a:rPr>
              <a:t>‏ </a:t>
            </a:r>
            <a:r>
              <a:rPr lang="en-GB" sz="2200" dirty="0" smtClean="0">
                <a:solidFill>
                  <a:schemeClr val="tx1"/>
                </a:solidFill>
              </a:rPr>
              <a:t>{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      </a:t>
            </a:r>
            <a:r>
              <a:rPr lang="en-GB" sz="2200" dirty="0" err="1" smtClean="0">
                <a:solidFill>
                  <a:schemeClr val="tx1"/>
                </a:solidFill>
              </a:rPr>
              <a:t>printf</a:t>
            </a:r>
            <a:r>
              <a:rPr lang="en-GB" sz="2200" dirty="0" smtClean="0">
                <a:solidFill>
                  <a:schemeClr val="tx1"/>
                </a:solidFill>
              </a:rPr>
              <a:t>(“2^3 = %d\n”, 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                     power3(2));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}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 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power3(</a:t>
            </a:r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x) {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       return( x * x * x);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}</a:t>
            </a:r>
            <a:endParaRPr lang="th-TH" sz="2200" dirty="0">
              <a:solidFill>
                <a:srgbClr val="0070C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47664" y="6093296"/>
            <a:ext cx="2016224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Correct</a:t>
            </a:r>
            <a:endParaRPr lang="th-TH" b="1" dirty="0"/>
          </a:p>
        </p:txBody>
      </p:sp>
      <p:sp>
        <p:nvSpPr>
          <p:cNvPr id="21" name="Rectangle 20"/>
          <p:cNvSpPr/>
          <p:nvPr/>
        </p:nvSpPr>
        <p:spPr>
          <a:xfrm>
            <a:off x="5436096" y="6093296"/>
            <a:ext cx="2016224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Incorrect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3"/>
          <p:cNvSpPr/>
          <p:nvPr/>
        </p:nvSpPr>
        <p:spPr>
          <a:xfrm>
            <a:off x="1043608" y="3645024"/>
            <a:ext cx="3456384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err="1" smtClean="0">
                <a:solidFill>
                  <a:srgbClr val="FF0000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 </a:t>
            </a:r>
            <a:r>
              <a:rPr lang="en-GB" sz="2400" b="1" dirty="0" smtClean="0">
                <a:solidFill>
                  <a:srgbClr val="00B050"/>
                </a:solidFill>
              </a:rPr>
              <a:t>power3</a:t>
            </a:r>
            <a:r>
              <a:rPr lang="en-GB" sz="2400" b="1" dirty="0" smtClean="0">
                <a:solidFill>
                  <a:srgbClr val="0070C0"/>
                </a:solidFill>
              </a:rPr>
              <a:t>(</a:t>
            </a:r>
            <a:r>
              <a:rPr lang="en-GB" sz="2400" b="1" dirty="0" err="1" smtClean="0">
                <a:solidFill>
                  <a:srgbClr val="0070C0"/>
                </a:solidFill>
              </a:rPr>
              <a:t>int</a:t>
            </a:r>
            <a:r>
              <a:rPr lang="en-GB" sz="2400" b="1" dirty="0" smtClean="0">
                <a:solidFill>
                  <a:srgbClr val="0070C0"/>
                </a:solidFill>
              </a:rPr>
              <a:t>  x) </a:t>
            </a:r>
            <a:r>
              <a:rPr lang="en-GB" sz="2400" dirty="0" smtClean="0">
                <a:solidFill>
                  <a:schemeClr val="tx1"/>
                </a:solidFill>
              </a:rPr>
              <a:t>{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Prototype Declaration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way to write a prototype is like writing the first line of your function block</a:t>
            </a:r>
            <a:endParaRPr lang="th-TH" dirty="0" smtClean="0"/>
          </a:p>
          <a:p>
            <a:endParaRPr lang="th-TH" dirty="0" smtClean="0"/>
          </a:p>
          <a:p>
            <a:r>
              <a:rPr lang="th-TH" dirty="0" smtClean="0"/>
              <a:t>ตัวอย่าง</a:t>
            </a:r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63688" y="2636912"/>
          <a:ext cx="6192688" cy="304800"/>
        </p:xfrm>
        <a:graphic>
          <a:graphicData uri="http://schemas.openxmlformats.org/drawingml/2006/table">
            <a:tbl>
              <a:tblPr/>
              <a:tblGrid>
                <a:gridCol w="619268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>
                          <a:latin typeface="Calibri" pitchFamily="34" charset="0"/>
                          <a:ea typeface="Times New Roman"/>
                          <a:cs typeface="Cordia New"/>
                        </a:rPr>
                        <a:t>       </a:t>
                      </a: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Angsana New"/>
                        </a:rPr>
                        <a:t>type   function-name (type  arg-1,  type  arg-2, … );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5" name="สี่เหลี่ยมผืนผ้า 3"/>
          <p:cNvSpPr/>
          <p:nvPr/>
        </p:nvSpPr>
        <p:spPr>
          <a:xfrm>
            <a:off x="971600" y="3645024"/>
            <a:ext cx="3456384" cy="15841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err="1" smtClean="0">
                <a:solidFill>
                  <a:srgbClr val="FF0000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 </a:t>
            </a:r>
            <a:r>
              <a:rPr lang="en-GB" sz="2400" b="1" dirty="0" smtClean="0">
                <a:solidFill>
                  <a:srgbClr val="00B050"/>
                </a:solidFill>
              </a:rPr>
              <a:t>power3</a:t>
            </a:r>
            <a:r>
              <a:rPr lang="en-GB" sz="2400" b="1" dirty="0" smtClean="0">
                <a:solidFill>
                  <a:srgbClr val="0070C0"/>
                </a:solidFill>
              </a:rPr>
              <a:t>(</a:t>
            </a:r>
            <a:r>
              <a:rPr lang="en-GB" sz="2400" b="1" dirty="0" err="1" smtClean="0">
                <a:solidFill>
                  <a:srgbClr val="0070C0"/>
                </a:solidFill>
              </a:rPr>
              <a:t>int</a:t>
            </a:r>
            <a:r>
              <a:rPr lang="en-GB" sz="2400" b="1" dirty="0" smtClean="0">
                <a:solidFill>
                  <a:srgbClr val="0070C0"/>
                </a:solidFill>
              </a:rPr>
              <a:t>  x) </a:t>
            </a:r>
            <a:r>
              <a:rPr lang="en-GB" sz="2400" dirty="0" smtClean="0">
                <a:solidFill>
                  <a:schemeClr val="tx1"/>
                </a:solidFill>
              </a:rPr>
              <a:t>{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       </a:t>
            </a:r>
            <a:r>
              <a:rPr lang="en-GB" sz="2400" b="1" dirty="0" smtClean="0">
                <a:solidFill>
                  <a:schemeClr val="accent4">
                    <a:lumMod val="50000"/>
                  </a:schemeClr>
                </a:solidFill>
              </a:rPr>
              <a:t>return( x * x * x);</a:t>
            </a:r>
            <a:endParaRPr lang="en-US" sz="2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}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522920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Function</a:t>
            </a:r>
            <a:endParaRPr lang="th-TH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522920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Prototype</a:t>
            </a:r>
            <a:endParaRPr lang="th-TH" b="1" dirty="0"/>
          </a:p>
        </p:txBody>
      </p:sp>
      <p:sp>
        <p:nvSpPr>
          <p:cNvPr id="9" name="สี่เหลี่ยมผืนผ้า 3"/>
          <p:cNvSpPr/>
          <p:nvPr/>
        </p:nvSpPr>
        <p:spPr>
          <a:xfrm>
            <a:off x="7718584" y="3789040"/>
            <a:ext cx="288032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;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54291E-6 L 0.47257 -1.54291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5" grpId="0" animBg="1"/>
      <p:bldP spid="7" grpId="0"/>
      <p:bldP spid="8" grpId="0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95536" y="1556792"/>
            <a:ext cx="3960440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dirty="0" smtClean="0">
                <a:solidFill>
                  <a:schemeClr val="tx1"/>
                </a:solidFill>
              </a:rPr>
              <a:t>#include &lt;</a:t>
            </a:r>
            <a:r>
              <a:rPr lang="en-GB" sz="2200" dirty="0" err="1" smtClean="0">
                <a:solidFill>
                  <a:schemeClr val="tx1"/>
                </a:solidFill>
              </a:rPr>
              <a:t>stdio.h</a:t>
            </a:r>
            <a:r>
              <a:rPr lang="en-GB" sz="2200" dirty="0" smtClean="0">
                <a:solidFill>
                  <a:schemeClr val="tx1"/>
                </a:solidFill>
              </a:rPr>
              <a:t>&gt;</a:t>
            </a:r>
            <a:r>
              <a:rPr lang="en-US" sz="2200" dirty="0" smtClean="0">
                <a:solidFill>
                  <a:schemeClr val="tx1"/>
                </a:solidFill>
              </a:rPr>
              <a:t>                               </a:t>
            </a:r>
          </a:p>
          <a:p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power3(</a:t>
            </a:r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x) {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       return( x * x * x);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}</a:t>
            </a:r>
            <a:endParaRPr lang="th-TH" sz="2200" dirty="0" smtClean="0">
              <a:solidFill>
                <a:srgbClr val="0070C0"/>
              </a:solidFill>
            </a:endParaRPr>
          </a:p>
          <a:p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 main(</a:t>
            </a:r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</a:rPr>
              <a:t>argc</a:t>
            </a:r>
            <a:r>
              <a:rPr lang="en-GB" sz="2200" dirty="0" smtClean="0">
                <a:solidFill>
                  <a:schemeClr val="tx1"/>
                </a:solidFill>
              </a:rPr>
              <a:t>, char **</a:t>
            </a:r>
            <a:r>
              <a:rPr lang="en-GB" sz="2200" dirty="0" err="1" smtClean="0">
                <a:solidFill>
                  <a:schemeClr val="tx1"/>
                </a:solidFill>
              </a:rPr>
              <a:t>argv</a:t>
            </a:r>
            <a:r>
              <a:rPr lang="en-GB" sz="2200" dirty="0" smtClean="0">
                <a:solidFill>
                  <a:schemeClr val="tx1"/>
                </a:solidFill>
              </a:rPr>
              <a:t>)</a:t>
            </a:r>
            <a:r>
              <a:rPr lang="ar-SA" sz="2200" dirty="0" smtClean="0">
                <a:solidFill>
                  <a:schemeClr val="tx1"/>
                </a:solidFill>
              </a:rPr>
              <a:t>‏ </a:t>
            </a:r>
            <a:r>
              <a:rPr lang="en-GB" sz="2200" dirty="0" smtClean="0">
                <a:solidFill>
                  <a:schemeClr val="tx1"/>
                </a:solidFill>
              </a:rPr>
              <a:t>{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      </a:t>
            </a:r>
            <a:r>
              <a:rPr lang="en-GB" sz="2200" dirty="0" err="1" smtClean="0">
                <a:solidFill>
                  <a:schemeClr val="tx1"/>
                </a:solidFill>
              </a:rPr>
              <a:t>printf</a:t>
            </a:r>
            <a:r>
              <a:rPr lang="en-GB" sz="2200" dirty="0" smtClean="0">
                <a:solidFill>
                  <a:schemeClr val="tx1"/>
                </a:solidFill>
              </a:rPr>
              <a:t>(“2^3 = %d\n”, 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                     power3(2));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}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 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3"/>
          <p:cNvSpPr/>
          <p:nvPr/>
        </p:nvSpPr>
        <p:spPr>
          <a:xfrm>
            <a:off x="4572000" y="1556792"/>
            <a:ext cx="4248472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dirty="0" smtClean="0">
                <a:solidFill>
                  <a:schemeClr val="tx1"/>
                </a:solidFill>
              </a:rPr>
              <a:t>#include &lt;</a:t>
            </a:r>
            <a:r>
              <a:rPr lang="en-GB" sz="2200" dirty="0" err="1" smtClean="0">
                <a:solidFill>
                  <a:schemeClr val="tx1"/>
                </a:solidFill>
              </a:rPr>
              <a:t>stdio.h</a:t>
            </a:r>
            <a:r>
              <a:rPr lang="en-GB" sz="2200" dirty="0" smtClean="0">
                <a:solidFill>
                  <a:schemeClr val="tx1"/>
                </a:solidFill>
              </a:rPr>
              <a:t>&gt;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                              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 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 main(</a:t>
            </a:r>
            <a:r>
              <a:rPr lang="en-GB" sz="2200" dirty="0" err="1" smtClean="0">
                <a:solidFill>
                  <a:schemeClr val="tx1"/>
                </a:solidFill>
              </a:rPr>
              <a:t>int</a:t>
            </a:r>
            <a:r>
              <a:rPr lang="en-GB" sz="2200" dirty="0" smtClean="0">
                <a:solidFill>
                  <a:schemeClr val="tx1"/>
                </a:solidFill>
              </a:rPr>
              <a:t> </a:t>
            </a:r>
            <a:r>
              <a:rPr lang="en-GB" sz="2200" dirty="0" err="1" smtClean="0">
                <a:solidFill>
                  <a:schemeClr val="tx1"/>
                </a:solidFill>
              </a:rPr>
              <a:t>argc</a:t>
            </a:r>
            <a:r>
              <a:rPr lang="en-GB" sz="2200" dirty="0" smtClean="0">
                <a:solidFill>
                  <a:schemeClr val="tx1"/>
                </a:solidFill>
              </a:rPr>
              <a:t>, char **</a:t>
            </a:r>
            <a:r>
              <a:rPr lang="en-GB" sz="2200" dirty="0" err="1" smtClean="0">
                <a:solidFill>
                  <a:schemeClr val="tx1"/>
                </a:solidFill>
              </a:rPr>
              <a:t>argv</a:t>
            </a:r>
            <a:r>
              <a:rPr lang="en-GB" sz="2200" dirty="0" smtClean="0">
                <a:solidFill>
                  <a:schemeClr val="tx1"/>
                </a:solidFill>
              </a:rPr>
              <a:t>)</a:t>
            </a:r>
            <a:r>
              <a:rPr lang="ar-SA" sz="2200" dirty="0" smtClean="0">
                <a:solidFill>
                  <a:schemeClr val="tx1"/>
                </a:solidFill>
              </a:rPr>
              <a:t>‏ </a:t>
            </a:r>
            <a:r>
              <a:rPr lang="en-GB" sz="2200" dirty="0" smtClean="0">
                <a:solidFill>
                  <a:schemeClr val="tx1"/>
                </a:solidFill>
              </a:rPr>
              <a:t>{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      </a:t>
            </a:r>
            <a:r>
              <a:rPr lang="en-GB" sz="2200" dirty="0" err="1" smtClean="0">
                <a:solidFill>
                  <a:schemeClr val="tx1"/>
                </a:solidFill>
              </a:rPr>
              <a:t>printf</a:t>
            </a:r>
            <a:r>
              <a:rPr lang="en-GB" sz="2200" dirty="0" smtClean="0">
                <a:solidFill>
                  <a:schemeClr val="tx1"/>
                </a:solidFill>
              </a:rPr>
              <a:t>(“2^3 = %d\n”, 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                     power3(2));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} 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smtClean="0">
                <a:solidFill>
                  <a:schemeClr val="tx1"/>
                </a:solidFill>
              </a:rPr>
              <a:t> 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power3(</a:t>
            </a:r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x) {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       return( x * x * x);</a:t>
            </a:r>
            <a:endParaRPr lang="en-US" sz="2200" dirty="0" smtClean="0">
              <a:solidFill>
                <a:srgbClr val="0070C0"/>
              </a:solidFill>
            </a:endParaRPr>
          </a:p>
          <a:p>
            <a:r>
              <a:rPr lang="en-GB" sz="2200" dirty="0" smtClean="0">
                <a:solidFill>
                  <a:srgbClr val="0070C0"/>
                </a:solidFill>
              </a:rPr>
              <a:t>}</a:t>
            </a:r>
            <a:endParaRPr lang="th-TH" sz="2200" dirty="0">
              <a:solidFill>
                <a:srgbClr val="0070C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47664" y="6093296"/>
            <a:ext cx="2016224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Correct</a:t>
            </a:r>
            <a:endParaRPr lang="th-TH" b="1" dirty="0"/>
          </a:p>
        </p:txBody>
      </p:sp>
      <p:sp>
        <p:nvSpPr>
          <p:cNvPr id="21" name="Rectangle 20"/>
          <p:cNvSpPr/>
          <p:nvPr/>
        </p:nvSpPr>
        <p:spPr>
          <a:xfrm>
            <a:off x="5436096" y="6093296"/>
            <a:ext cx="2016224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Incorrect</a:t>
            </a:r>
            <a:endParaRPr lang="th-TH" b="1" dirty="0"/>
          </a:p>
        </p:txBody>
      </p:sp>
      <p:sp>
        <p:nvSpPr>
          <p:cNvPr id="22" name="สี่เหลี่ยมผืนผ้า 3"/>
          <p:cNvSpPr/>
          <p:nvPr/>
        </p:nvSpPr>
        <p:spPr>
          <a:xfrm>
            <a:off x="4612200" y="2204864"/>
            <a:ext cx="3520008" cy="5676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power3(</a:t>
            </a:r>
            <a:r>
              <a:rPr lang="en-GB" sz="2200" dirty="0" err="1" smtClean="0">
                <a:solidFill>
                  <a:srgbClr val="0070C0"/>
                </a:solidFill>
              </a:rPr>
              <a:t>int</a:t>
            </a:r>
            <a:r>
              <a:rPr lang="en-GB" sz="2200" dirty="0" smtClean="0">
                <a:solidFill>
                  <a:srgbClr val="0070C0"/>
                </a:solidFill>
              </a:rPr>
              <a:t>  x)</a:t>
            </a:r>
            <a:r>
              <a:rPr lang="en-US" sz="2200" dirty="0" smtClean="0">
                <a:solidFill>
                  <a:srgbClr val="0070C0"/>
                </a:solidFill>
              </a:rPr>
              <a:t>;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436096" y="6093296"/>
            <a:ext cx="2016224" cy="43204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Correct</a:t>
            </a:r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function works</a:t>
            </a:r>
            <a:endParaRPr lang="th-TH" b="1" dirty="0"/>
          </a:p>
        </p:txBody>
      </p:sp>
      <p:grpSp>
        <p:nvGrpSpPr>
          <p:cNvPr id="9" name="กลุ่ม 8"/>
          <p:cNvGrpSpPr/>
          <p:nvPr/>
        </p:nvGrpSpPr>
        <p:grpSpPr>
          <a:xfrm>
            <a:off x="839160" y="1664956"/>
            <a:ext cx="7621272" cy="4860388"/>
            <a:chOff x="839160" y="440820"/>
            <a:chExt cx="7465680" cy="5976360"/>
          </a:xfrm>
        </p:grpSpPr>
        <p:pic>
          <p:nvPicPr>
            <p:cNvPr id="4" name="Picture 1"/>
            <p:cNvPicPr>
              <a:picLocks noChangeAspect="1"/>
            </p:cNvPicPr>
            <p:nvPr/>
          </p:nvPicPr>
          <p:blipFill>
            <a:blip r:embed="rId2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1295279" y="472500"/>
              <a:ext cx="5767560" cy="57895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Freeform 2"/>
            <p:cNvSpPr/>
            <p:nvPr/>
          </p:nvSpPr>
          <p:spPr>
            <a:xfrm>
              <a:off x="6839280" y="440820"/>
              <a:ext cx="1465560" cy="642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3600" b="1" i="0" u="none" strike="noStrike" baseline="0">
                  <a:ln>
                    <a:noFill/>
                  </a:ln>
                  <a:solidFill>
                    <a:srgbClr val="000000"/>
                  </a:solidFill>
                  <a:latin typeface="Tahoma" pitchFamily="34"/>
                  <a:ea typeface="Arial" pitchFamily="34"/>
                  <a:cs typeface="Arial" pitchFamily="34"/>
                </a:rPr>
                <a:t>Input</a:t>
              </a:r>
            </a:p>
          </p:txBody>
        </p:sp>
        <p:sp>
          <p:nvSpPr>
            <p:cNvPr id="6" name="Freeform 3"/>
            <p:cNvSpPr/>
            <p:nvPr/>
          </p:nvSpPr>
          <p:spPr>
            <a:xfrm>
              <a:off x="5486400" y="472500"/>
              <a:ext cx="1600200" cy="976319"/>
            </a:xfrm>
            <a:custGeom>
              <a:avLst>
                <a:gd name="f0" fmla="val 16200"/>
                <a:gd name="f1" fmla="val 5400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endParaRPr>
            </a:p>
          </p:txBody>
        </p:sp>
        <p:sp>
          <p:nvSpPr>
            <p:cNvPr id="7" name="Freeform 4"/>
            <p:cNvSpPr/>
            <p:nvPr/>
          </p:nvSpPr>
          <p:spPr>
            <a:xfrm>
              <a:off x="839160" y="5774580"/>
              <a:ext cx="1787039" cy="642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3600" b="1" i="0" u="none" strike="noStrike" baseline="0">
                  <a:ln>
                    <a:noFill/>
                  </a:ln>
                  <a:solidFill>
                    <a:srgbClr val="000000"/>
                  </a:solidFill>
                  <a:latin typeface="Tahoma" pitchFamily="34"/>
                  <a:ea typeface="Arial" pitchFamily="34"/>
                  <a:cs typeface="Arial" pitchFamily="34"/>
                </a:rPr>
                <a:t>Output</a:t>
              </a:r>
            </a:p>
          </p:txBody>
        </p:sp>
        <p:sp>
          <p:nvSpPr>
            <p:cNvPr id="8" name="Freeform 5"/>
            <p:cNvSpPr/>
            <p:nvPr/>
          </p:nvSpPr>
          <p:spPr>
            <a:xfrm>
              <a:off x="990360" y="4706460"/>
              <a:ext cx="1600200" cy="976319"/>
            </a:xfrm>
            <a:custGeom>
              <a:avLst>
                <a:gd name="f0" fmla="val 16200"/>
                <a:gd name="f1" fmla="val 5400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ctr" anchorCtr="0" compatLnSpc="1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User-defined functions</a:t>
            </a:r>
            <a:endParaRPr lang="th-TH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89039210"/>
              </p:ext>
            </p:extLst>
          </p:nvPr>
        </p:nvGraphicFramePr>
        <p:xfrm>
          <a:off x="179512" y="1628800"/>
          <a:ext cx="5616624" cy="2468880"/>
        </p:xfrm>
        <a:graphic>
          <a:graphicData uri="http://schemas.openxmlformats.org/drawingml/2006/table">
            <a:tbl>
              <a:tblPr/>
              <a:tblGrid>
                <a:gridCol w="5616624"/>
              </a:tblGrid>
              <a:tr h="0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1600" dirty="0">
                          <a:latin typeface="+mn-lt"/>
                          <a:ea typeface="Times New Roman"/>
                          <a:cs typeface="Cordia New"/>
                        </a:rPr>
                        <a:t>      </a:t>
                      </a:r>
                      <a:r>
                        <a:rPr lang="th-TH" sz="1600" b="1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Cordia New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70C0"/>
                          </a:solidFill>
                          <a:latin typeface="+mn-lt"/>
                          <a:ea typeface="Times New Roman"/>
                          <a:cs typeface="Angsana New"/>
                        </a:rPr>
                        <a:t>type   </a:t>
                      </a:r>
                      <a:r>
                        <a:rPr lang="en-US" sz="1800" b="1" dirty="0">
                          <a:solidFill>
                            <a:srgbClr val="00B050"/>
                          </a:solidFill>
                          <a:latin typeface="+mn-lt"/>
                          <a:ea typeface="Times New Roman"/>
                          <a:cs typeface="Angsana New"/>
                        </a:rPr>
                        <a:t>function-name</a:t>
                      </a:r>
                      <a:r>
                        <a:rPr lang="en-US" sz="1800" dirty="0">
                          <a:latin typeface="+mn-lt"/>
                          <a:ea typeface="Times New Roman"/>
                          <a:cs typeface="Angsana New"/>
                        </a:rPr>
                        <a:t> (type  arg-1,  type  arg-2, … ) </a:t>
                      </a:r>
                      <a:endParaRPr lang="en-US" sz="1800" dirty="0" smtClean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+mn-lt"/>
                          <a:ea typeface="Times New Roman"/>
                          <a:cs typeface="Angsana New"/>
                        </a:rPr>
                        <a:t>      {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Angsana New"/>
                        </a:rPr>
                        <a:t>                  local variable declaration;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Angsana New"/>
                        </a:rPr>
                        <a:t>                  statement-1;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Angsana New"/>
                        </a:rPr>
                        <a:t>                  statement-2;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Angsana New"/>
                        </a:rPr>
                        <a:t>                  ….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Angsana New"/>
                        </a:rPr>
                        <a:t>                  statement-n;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Angsana New"/>
                        </a:rPr>
                        <a:t>                 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Angsana New"/>
                        </a:rPr>
                        <a:t>return(value);</a:t>
                      </a:r>
                      <a:endParaRPr lang="en-US" sz="12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+mn-lt"/>
                          <a:ea typeface="Times New Roman"/>
                          <a:cs typeface="Angsana New"/>
                        </a:rPr>
                        <a:t>      </a:t>
                      </a:r>
                      <a:r>
                        <a:rPr lang="en-US" sz="1800" dirty="0" smtClean="0">
                          <a:latin typeface="+mn-lt"/>
                          <a:ea typeface="Times New Roman"/>
                          <a:cs typeface="Angsana New"/>
                        </a:rPr>
                        <a:t>}</a:t>
                      </a:r>
                      <a:endParaRPr lang="en-US" sz="1200" dirty="0">
                        <a:latin typeface="+mn-lt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pic>
        <p:nvPicPr>
          <p:cNvPr id="19" name="รูปภาพ 18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75147" y="2636912"/>
            <a:ext cx="6064380" cy="387553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5" name="Rounded Rectangle 4"/>
          <p:cNvSpPr/>
          <p:nvPr/>
        </p:nvSpPr>
        <p:spPr>
          <a:xfrm>
            <a:off x="2897528" y="2690632"/>
            <a:ext cx="1890496" cy="5132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Function’s output data type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60032" y="2699776"/>
            <a:ext cx="1890496" cy="5132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Function name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20272" y="3258696"/>
            <a:ext cx="1890496" cy="5132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Function’s input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44208" y="4077072"/>
            <a:ext cx="2466560" cy="5132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Local variable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44208" y="4788008"/>
            <a:ext cx="2466560" cy="5132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Statement in function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44208" y="5589240"/>
            <a:ext cx="2466560" cy="5132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Return statement</a:t>
            </a:r>
            <a:endParaRPr lang="th-TH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 types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categorize functions in C by the way its take inputs and return outputs into 3 categories</a:t>
            </a:r>
            <a:endParaRPr lang="th-TH" dirty="0" smtClean="0"/>
          </a:p>
          <a:p>
            <a:pPr lvl="1"/>
            <a:r>
              <a:rPr lang="en-US" dirty="0" smtClean="0"/>
              <a:t>Function that takes no input and returns nothing</a:t>
            </a:r>
          </a:p>
          <a:p>
            <a:pPr lvl="1"/>
            <a:r>
              <a:rPr lang="en-US" dirty="0" smtClean="0"/>
              <a:t>Function that takes inputs and returns nothing</a:t>
            </a:r>
          </a:p>
          <a:p>
            <a:pPr lvl="1"/>
            <a:r>
              <a:rPr lang="en-US" dirty="0" smtClean="0"/>
              <a:t>Function that takes inputs and returns an output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Function that takes no input and returns nothing</a:t>
            </a:r>
            <a:endParaRPr lang="th-TH" sz="32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Function that takes no input and returns </a:t>
            </a:r>
            <a:r>
              <a:rPr lang="en-US" sz="2400" dirty="0" smtClean="0"/>
              <a:t>nothing</a:t>
            </a:r>
            <a:r>
              <a:rPr lang="th-TH" sz="2400" dirty="0" smtClean="0"/>
              <a:t> </a:t>
            </a:r>
            <a:r>
              <a:rPr lang="en-US" sz="2400" dirty="0" smtClean="0"/>
              <a:t>means</a:t>
            </a:r>
          </a:p>
          <a:p>
            <a:pPr lvl="1"/>
            <a:r>
              <a:rPr lang="en-US" sz="2400" dirty="0" smtClean="0"/>
              <a:t>Function </a:t>
            </a:r>
            <a:r>
              <a:rPr lang="en-US" sz="2400" b="1" dirty="0" smtClean="0">
                <a:solidFill>
                  <a:srgbClr val="FF0000"/>
                </a:solidFill>
              </a:rPr>
              <a:t>does not take any arguments </a:t>
            </a:r>
            <a:r>
              <a:rPr lang="en-US" sz="2400" dirty="0" smtClean="0"/>
              <a:t>or parameters as input</a:t>
            </a:r>
            <a:endParaRPr lang="th-TH" sz="2400" dirty="0" smtClean="0"/>
          </a:p>
          <a:p>
            <a:pPr lvl="1"/>
            <a:r>
              <a:rPr lang="en-US" sz="2400" dirty="0" smtClean="0"/>
              <a:t>Function </a:t>
            </a:r>
            <a:r>
              <a:rPr lang="en-US" sz="2400" b="1" dirty="0" smtClean="0">
                <a:solidFill>
                  <a:srgbClr val="FF0000"/>
                </a:solidFill>
              </a:rPr>
              <a:t>does not return</a:t>
            </a:r>
            <a:r>
              <a:rPr lang="en-US" sz="2400" dirty="0" smtClean="0"/>
              <a:t> anything to user</a:t>
            </a:r>
            <a:endParaRPr lang="th-TH" sz="2400" dirty="0" smtClean="0"/>
          </a:p>
          <a:p>
            <a:pPr lvl="1"/>
            <a:r>
              <a:rPr lang="en-US" sz="2400" dirty="0" smtClean="0"/>
              <a:t>It’s the easiest type of function that normally used for display</a:t>
            </a:r>
            <a:r>
              <a:rPr lang="th-TH" sz="2400" dirty="0" smtClean="0"/>
              <a:t> </a:t>
            </a:r>
            <a:r>
              <a:rPr lang="en-US" sz="2400" dirty="0" smtClean="0"/>
              <a:t>some messages.</a:t>
            </a:r>
            <a:endParaRPr lang="th-TH" sz="24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339752" y="4149080"/>
            <a:ext cx="4752528" cy="25202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void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showProgram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( )</a:t>
            </a:r>
            <a:r>
              <a:rPr lang="en-GB" sz="2400" dirty="0" smtClean="0">
                <a:solidFill>
                  <a:schemeClr val="tx1"/>
                </a:solidFill>
              </a:rPr>
              <a:t> {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en-GB" sz="2400" dirty="0" err="1" smtClean="0">
                <a:solidFill>
                  <a:schemeClr val="accent2">
                    <a:lumMod val="50000"/>
                  </a:schemeClr>
                </a:solidFill>
              </a:rPr>
              <a:t>printf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(“= Today Program =\n”);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en-GB" sz="2400" dirty="0" err="1" smtClean="0">
                <a:solidFill>
                  <a:schemeClr val="accent2">
                    <a:lumMod val="50000"/>
                  </a:schemeClr>
                </a:solidFill>
              </a:rPr>
              <a:t>printf</a:t>
            </a:r>
            <a:r>
              <a:rPr lang="en-GB" sz="2400" dirty="0" smtClean="0">
                <a:solidFill>
                  <a:schemeClr val="accent2">
                    <a:lumMod val="50000"/>
                  </a:schemeClr>
                </a:solidFill>
              </a:rPr>
              <a:t>(“1.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Mummy\n”);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printf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(“2. Star war\n”);</a:t>
            </a: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</a:rPr>
              <a:t>printf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(“3. Spiderman\n\n”);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}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5976664" cy="51125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dirty="0" smtClean="0">
                <a:solidFill>
                  <a:schemeClr val="tx1"/>
                </a:solidFill>
              </a:rPr>
              <a:t>#include &lt;</a:t>
            </a:r>
            <a:r>
              <a:rPr lang="en-GB" sz="1800" dirty="0" err="1" smtClean="0">
                <a:solidFill>
                  <a:schemeClr val="tx1"/>
                </a:solidFill>
              </a:rPr>
              <a:t>stdio.h</a:t>
            </a:r>
            <a:r>
              <a:rPr lang="en-GB" sz="18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void </a:t>
            </a:r>
            <a:r>
              <a:rPr lang="en-GB" sz="1800" dirty="0" err="1" smtClean="0">
                <a:solidFill>
                  <a:schemeClr val="accent2">
                    <a:lumMod val="50000"/>
                  </a:schemeClr>
                </a:solidFill>
              </a:rPr>
              <a:t>showProgram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( ) {</a:t>
            </a: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en-GB" sz="1800" dirty="0" err="1" smtClean="0">
                <a:solidFill>
                  <a:schemeClr val="accent2">
                    <a:lumMod val="50000"/>
                  </a:schemeClr>
                </a:solidFill>
              </a:rPr>
              <a:t>printf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(“=== Today Program ===\n”);</a:t>
            </a: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en-GB" sz="1800" dirty="0" err="1" smtClean="0">
                <a:solidFill>
                  <a:schemeClr val="accent2">
                    <a:lumMod val="50000"/>
                  </a:schemeClr>
                </a:solidFill>
              </a:rPr>
              <a:t>printf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(“1. 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Mummy\n”);</a:t>
            </a:r>
          </a:p>
          <a:p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en-US" sz="1800" dirty="0" err="1" smtClean="0">
                <a:solidFill>
                  <a:schemeClr val="accent2">
                    <a:lumMod val="50000"/>
                  </a:schemeClr>
                </a:solidFill>
              </a:rPr>
              <a:t>printf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(“2. Star war\n”);</a:t>
            </a:r>
          </a:p>
          <a:p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       </a:t>
            </a:r>
            <a:r>
              <a:rPr lang="en-US" sz="1800" dirty="0" err="1" smtClean="0">
                <a:solidFill>
                  <a:schemeClr val="accent2">
                    <a:lumMod val="50000"/>
                  </a:schemeClr>
                </a:solidFill>
              </a:rPr>
              <a:t>printf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(“3. Spiderman\n\n”);</a:t>
            </a:r>
          </a:p>
          <a:p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}</a:t>
            </a: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 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main(</a:t>
            </a:r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argc</a:t>
            </a:r>
            <a:r>
              <a:rPr lang="en-GB" sz="1800" dirty="0" smtClean="0">
                <a:solidFill>
                  <a:schemeClr val="tx1"/>
                </a:solidFill>
              </a:rPr>
              <a:t>, char **</a:t>
            </a:r>
            <a:r>
              <a:rPr lang="en-GB" sz="1800" dirty="0" err="1" smtClean="0">
                <a:solidFill>
                  <a:schemeClr val="tx1"/>
                </a:solidFill>
              </a:rPr>
              <a:t>argv</a:t>
            </a:r>
            <a:r>
              <a:rPr lang="en-GB" sz="1800" dirty="0" smtClean="0">
                <a:solidFill>
                  <a:schemeClr val="tx1"/>
                </a:solidFill>
              </a:rPr>
              <a:t>)</a:t>
            </a:r>
            <a:r>
              <a:rPr lang="ar-SA" sz="1800" dirty="0" smtClean="0">
                <a:solidFill>
                  <a:schemeClr val="tx1"/>
                </a:solidFill>
              </a:rPr>
              <a:t>‏ </a:t>
            </a:r>
            <a:r>
              <a:rPr lang="en-GB" sz="1800" dirty="0" smtClean="0">
                <a:solidFill>
                  <a:schemeClr val="tx1"/>
                </a:solidFill>
              </a:rPr>
              <a:t>{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char </a:t>
            </a:r>
            <a:r>
              <a:rPr lang="en-GB" sz="1800" dirty="0" err="1" smtClean="0">
                <a:solidFill>
                  <a:schemeClr val="tx1"/>
                </a:solidFill>
              </a:rPr>
              <a:t>ch</a:t>
            </a:r>
            <a:r>
              <a:rPr lang="en-GB" sz="1800" dirty="0" smtClean="0">
                <a:solidFill>
                  <a:schemeClr val="tx1"/>
                </a:solidFill>
              </a:rPr>
              <a:t>;   		                            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</a:t>
            </a:r>
            <a:r>
              <a:rPr lang="en-GB" sz="1800" dirty="0" err="1" smtClean="0">
                <a:solidFill>
                  <a:schemeClr val="tx1"/>
                </a:solidFill>
              </a:rPr>
              <a:t>printf</a:t>
            </a:r>
            <a:r>
              <a:rPr lang="en-GB" sz="1800" dirty="0" smtClean="0">
                <a:solidFill>
                  <a:schemeClr val="tx1"/>
                </a:solidFill>
              </a:rPr>
              <a:t>("Do you want to check showing program (y/n) : ");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</a:t>
            </a:r>
            <a:r>
              <a:rPr lang="en-GB" sz="1800" dirty="0" err="1" smtClean="0">
                <a:solidFill>
                  <a:schemeClr val="tx1"/>
                </a:solidFill>
              </a:rPr>
              <a:t>ch</a:t>
            </a:r>
            <a:r>
              <a:rPr lang="en-GB" sz="1800" dirty="0" smtClean="0">
                <a:solidFill>
                  <a:schemeClr val="tx1"/>
                </a:solidFill>
              </a:rPr>
              <a:t> = </a:t>
            </a:r>
            <a:r>
              <a:rPr lang="en-GB" sz="1800" dirty="0" err="1" smtClean="0">
                <a:solidFill>
                  <a:schemeClr val="tx1"/>
                </a:solidFill>
              </a:rPr>
              <a:t>getchar</a:t>
            </a:r>
            <a:r>
              <a:rPr lang="en-GB" sz="1800" dirty="0" smtClean="0">
                <a:solidFill>
                  <a:schemeClr val="tx1"/>
                </a:solidFill>
              </a:rPr>
              <a:t>( );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if((</a:t>
            </a:r>
            <a:r>
              <a:rPr lang="en-GB" sz="1800" dirty="0" err="1" smtClean="0">
                <a:solidFill>
                  <a:schemeClr val="tx1"/>
                </a:solidFill>
              </a:rPr>
              <a:t>ch</a:t>
            </a:r>
            <a:r>
              <a:rPr lang="en-GB" sz="1800" dirty="0" smtClean="0">
                <a:solidFill>
                  <a:schemeClr val="tx1"/>
                </a:solidFill>
              </a:rPr>
              <a:t> == ‘Y’) || (</a:t>
            </a:r>
            <a:r>
              <a:rPr lang="en-GB" sz="1800" dirty="0" err="1" smtClean="0">
                <a:solidFill>
                  <a:schemeClr val="tx1"/>
                </a:solidFill>
              </a:rPr>
              <a:t>ch</a:t>
            </a:r>
            <a:r>
              <a:rPr lang="en-GB" sz="1800" dirty="0" smtClean="0">
                <a:solidFill>
                  <a:schemeClr val="tx1"/>
                </a:solidFill>
              </a:rPr>
              <a:t> == ‘y’)) {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          </a:t>
            </a:r>
            <a:r>
              <a:rPr lang="en-GB" sz="1800" dirty="0" err="1" smtClean="0">
                <a:solidFill>
                  <a:schemeClr val="accent2">
                    <a:lumMod val="50000"/>
                  </a:schemeClr>
                </a:solidFill>
              </a:rPr>
              <a:t>showProgram</a:t>
            </a:r>
            <a:r>
              <a:rPr lang="en-GB" sz="1800" dirty="0" smtClean="0">
                <a:solidFill>
                  <a:schemeClr val="accent2">
                    <a:lumMod val="50000"/>
                  </a:schemeClr>
                </a:solidFill>
              </a:rPr>
              <a:t>( );</a:t>
            </a:r>
            <a:endParaRPr lang="en-US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} else {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          </a:t>
            </a:r>
            <a:r>
              <a:rPr lang="en-GB" sz="1800" dirty="0" err="1" smtClean="0">
                <a:solidFill>
                  <a:schemeClr val="tx1"/>
                </a:solidFill>
              </a:rPr>
              <a:t>printf</a:t>
            </a:r>
            <a:r>
              <a:rPr lang="en-GB" sz="1800" dirty="0" smtClean="0">
                <a:solidFill>
                  <a:schemeClr val="tx1"/>
                </a:solidFill>
              </a:rPr>
              <a:t>(“Thank you\n”);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}             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}</a:t>
            </a:r>
            <a:endParaRPr lang="th-TH" sz="1800" dirty="0">
              <a:solidFill>
                <a:schemeClr val="tx1"/>
              </a:solidFill>
            </a:endParaRPr>
          </a:p>
        </p:txBody>
      </p:sp>
      <p:pic>
        <p:nvPicPr>
          <p:cNvPr id="5" name="รูปภาพ 4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258270" cy="1352739"/>
          </a:xfrm>
          <a:prstGeom prst="rect">
            <a:avLst/>
          </a:prstGeom>
        </p:spPr>
      </p:pic>
      <p:pic>
        <p:nvPicPr>
          <p:cNvPr id="6" name="รูปภาพ 5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273232"/>
            <a:ext cx="4105848" cy="1371792"/>
          </a:xfrm>
          <a:prstGeom prst="rect">
            <a:avLst/>
          </a:prstGeom>
        </p:spPr>
      </p:pic>
      <p:pic>
        <p:nvPicPr>
          <p:cNvPr id="7" name="รูปภาพ 6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3397331"/>
            <a:ext cx="4001059" cy="905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Function that takes input and returns nothing</a:t>
            </a:r>
            <a:endParaRPr lang="th-TH" sz="32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type of function can accept 1 or more input parameters.</a:t>
            </a:r>
            <a:endParaRPr lang="th-TH" dirty="0" smtClean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539552" y="2780928"/>
            <a:ext cx="8352928" cy="2232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void</a:t>
            </a:r>
            <a:r>
              <a:rPr lang="en-GB" sz="3200" dirty="0" smtClean="0"/>
              <a:t> </a:t>
            </a:r>
            <a:r>
              <a:rPr lang="en-GB" sz="3200" b="1" dirty="0" smtClean="0">
                <a:solidFill>
                  <a:srgbClr val="00B050"/>
                </a:solidFill>
              </a:rPr>
              <a:t>average</a:t>
            </a:r>
            <a:r>
              <a:rPr lang="en-GB" sz="3200" b="1" dirty="0" smtClean="0">
                <a:solidFill>
                  <a:srgbClr val="0070C0"/>
                </a:solidFill>
              </a:rPr>
              <a:t>(</a:t>
            </a:r>
            <a:r>
              <a:rPr lang="en-GB" sz="3200" b="1" dirty="0" err="1" smtClean="0">
                <a:solidFill>
                  <a:srgbClr val="0070C0"/>
                </a:solidFill>
              </a:rPr>
              <a:t>int</a:t>
            </a:r>
            <a:r>
              <a:rPr lang="en-GB" sz="3200" b="1" dirty="0" smtClean="0">
                <a:solidFill>
                  <a:srgbClr val="0070C0"/>
                </a:solidFill>
              </a:rPr>
              <a:t> x, </a:t>
            </a:r>
            <a:r>
              <a:rPr lang="en-GB" sz="3200" b="1" dirty="0" err="1" smtClean="0">
                <a:solidFill>
                  <a:srgbClr val="0070C0"/>
                </a:solidFill>
              </a:rPr>
              <a:t>int</a:t>
            </a:r>
            <a:r>
              <a:rPr lang="en-GB" sz="3200" b="1" dirty="0" smtClean="0">
                <a:solidFill>
                  <a:srgbClr val="0070C0"/>
                </a:solidFill>
              </a:rPr>
              <a:t>  y) </a:t>
            </a:r>
            <a:r>
              <a:rPr lang="en-GB" sz="3200" dirty="0" smtClean="0">
                <a:solidFill>
                  <a:schemeClr val="tx1"/>
                </a:solidFill>
              </a:rPr>
              <a:t>{</a:t>
            </a:r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GB" sz="3200" dirty="0" smtClean="0"/>
              <a:t>     </a:t>
            </a:r>
            <a:r>
              <a:rPr lang="en-GB" sz="3200" dirty="0" err="1" smtClean="0">
                <a:solidFill>
                  <a:schemeClr val="accent4">
                    <a:lumMod val="50000"/>
                  </a:schemeClr>
                </a:solidFill>
              </a:rPr>
              <a:t>printf</a:t>
            </a:r>
            <a:r>
              <a:rPr lang="en-GB" sz="3200" dirty="0" smtClean="0">
                <a:solidFill>
                  <a:schemeClr val="accent4">
                    <a:lumMod val="50000"/>
                  </a:schemeClr>
                </a:solidFill>
              </a:rPr>
              <a:t>(“Average of %d and %d = %f\n”, x,</a:t>
            </a:r>
          </a:p>
          <a:p>
            <a:r>
              <a:rPr lang="en-GB" sz="3200" dirty="0" smtClean="0">
                <a:solidFill>
                  <a:schemeClr val="accent4">
                    <a:lumMod val="50000"/>
                  </a:schemeClr>
                </a:solidFill>
              </a:rPr>
              <a:t>					     y,  (x + y)/2.0);</a:t>
            </a:r>
            <a:endParaRPr lang="en-US" sz="32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3200" dirty="0" smtClean="0">
                <a:solidFill>
                  <a:schemeClr val="tx1"/>
                </a:solidFill>
              </a:rPr>
              <a:t>}</a:t>
            </a:r>
            <a:endParaRPr lang="th-TH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1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4968552" cy="43924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dirty="0" smtClean="0">
                <a:solidFill>
                  <a:schemeClr val="tx1"/>
                </a:solidFill>
              </a:rPr>
              <a:t>#include &lt;</a:t>
            </a:r>
            <a:r>
              <a:rPr lang="en-GB" sz="1800" dirty="0" err="1" smtClean="0">
                <a:solidFill>
                  <a:schemeClr val="tx1"/>
                </a:solidFill>
              </a:rPr>
              <a:t>stdio.h</a:t>
            </a:r>
            <a:r>
              <a:rPr lang="en-GB" sz="1800" dirty="0" smtClean="0">
                <a:solidFill>
                  <a:schemeClr val="tx1"/>
                </a:solidFill>
              </a:rPr>
              <a:t>&gt;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                       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void average(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x, 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int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y)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{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en-GB" sz="1800" dirty="0" err="1" smtClean="0">
                <a:solidFill>
                  <a:schemeClr val="accent4">
                    <a:lumMod val="50000"/>
                  </a:schemeClr>
                </a:solidFill>
              </a:rPr>
              <a:t>printf</a:t>
            </a:r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(“Average of %d and %d = %f\n”, x, 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               y, 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                                              (x + y)/2.0);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}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main(</a:t>
            </a:r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argc</a:t>
            </a:r>
            <a:r>
              <a:rPr lang="en-GB" sz="1800" dirty="0" smtClean="0">
                <a:solidFill>
                  <a:schemeClr val="tx1"/>
                </a:solidFill>
              </a:rPr>
              <a:t>, char **</a:t>
            </a:r>
            <a:r>
              <a:rPr lang="en-GB" sz="1800" dirty="0" err="1" smtClean="0">
                <a:solidFill>
                  <a:schemeClr val="tx1"/>
                </a:solidFill>
              </a:rPr>
              <a:t>argv</a:t>
            </a:r>
            <a:r>
              <a:rPr lang="en-GB" sz="1800" dirty="0" smtClean="0">
                <a:solidFill>
                  <a:schemeClr val="tx1"/>
                </a:solidFill>
              </a:rPr>
              <a:t>)</a:t>
            </a:r>
            <a:r>
              <a:rPr lang="ar-SA" sz="1800" dirty="0" smtClean="0">
                <a:solidFill>
                  <a:schemeClr val="tx1"/>
                </a:solidFill>
              </a:rPr>
              <a:t>‏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ar-SA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smtClean="0">
                <a:solidFill>
                  <a:schemeClr val="tx1"/>
                </a:solidFill>
              </a:rPr>
              <a:t>{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</a:t>
            </a:r>
            <a:r>
              <a:rPr lang="en-GB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err="1" smtClean="0">
                <a:solidFill>
                  <a:schemeClr val="tx1"/>
                </a:solidFill>
              </a:rPr>
              <a:t>nt</a:t>
            </a:r>
            <a:r>
              <a:rPr lang="en-US" sz="1800" dirty="0" smtClean="0">
                <a:solidFill>
                  <a:schemeClr val="tx1"/>
                </a:solidFill>
              </a:rPr>
              <a:t> a = 5, b = 10;</a:t>
            </a:r>
          </a:p>
          <a:p>
            <a:r>
              <a:rPr lang="en-GB" sz="1800" dirty="0" smtClean="0">
                <a:solidFill>
                  <a:schemeClr val="accent4">
                    <a:lumMod val="50000"/>
                  </a:schemeClr>
                </a:solidFill>
              </a:rPr>
              <a:t>    average(a, b);</a:t>
            </a: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}</a:t>
            </a:r>
            <a:endParaRPr lang="th-TH" sz="1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0072" y="1556792"/>
            <a:ext cx="3744416" cy="16561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average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20072" y="4293096"/>
            <a:ext cx="3744416" cy="1656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Main 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6516216" y="4725144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6216" y="5301208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47059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6084168" y="53012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516216" y="1988840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6516216" y="2564904"/>
            <a:ext cx="1440160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6084168" y="196967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6084168" y="25457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7037524" y="4716518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6948264" y="53012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-0.3939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3.88889E-6 -0.3939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16" grpId="1"/>
      <p:bldP spid="17" grpId="0"/>
      <p:bldP spid="17" grpId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3138</TotalTime>
  <Words>1028</Words>
  <Application>Microsoft Office PowerPoint</Application>
  <PresentationFormat>On-screen Show (4:3)</PresentationFormat>
  <Paragraphs>350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Median</vt:lpstr>
      <vt:lpstr>User defined Functions</vt:lpstr>
      <vt:lpstr>Structure of C Functions</vt:lpstr>
      <vt:lpstr>How function works</vt:lpstr>
      <vt:lpstr>User-defined functions</vt:lpstr>
      <vt:lpstr>Function types</vt:lpstr>
      <vt:lpstr>Function that takes no input and returns nothing</vt:lpstr>
      <vt:lpstr>Example</vt:lpstr>
      <vt:lpstr>Function that takes input and returns nothing</vt:lpstr>
      <vt:lpstr>Example 1</vt:lpstr>
      <vt:lpstr>Example 2</vt:lpstr>
      <vt:lpstr>Example 3</vt:lpstr>
      <vt:lpstr>Example 4</vt:lpstr>
      <vt:lpstr>QUIZ 1 : Find the output of program</vt:lpstr>
      <vt:lpstr>QUIZ 2 : Find the output of program</vt:lpstr>
      <vt:lpstr>QUIZ 3 : Find the output of program</vt:lpstr>
      <vt:lpstr>Function that takes inputs and returns an output</vt:lpstr>
      <vt:lpstr>Example 1</vt:lpstr>
      <vt:lpstr>Example 2</vt:lpstr>
      <vt:lpstr>QUIZ 4</vt:lpstr>
      <vt:lpstr>Function Prototype</vt:lpstr>
      <vt:lpstr>Example</vt:lpstr>
      <vt:lpstr>Prototype Declaration</vt:lpstr>
      <vt:lpstr>Example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234</cp:revision>
  <dcterms:created xsi:type="dcterms:W3CDTF">2010-05-09T09:54:05Z</dcterms:created>
  <dcterms:modified xsi:type="dcterms:W3CDTF">2013-05-27T13:25:48Z</dcterms:modified>
</cp:coreProperties>
</file>