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20" r:id="rId3"/>
    <p:sldId id="321" r:id="rId4"/>
    <p:sldId id="332" r:id="rId5"/>
    <p:sldId id="334" r:id="rId6"/>
    <p:sldId id="335" r:id="rId7"/>
    <p:sldId id="336" r:id="rId8"/>
    <p:sldId id="337" r:id="rId9"/>
    <p:sldId id="330" r:id="rId10"/>
    <p:sldId id="339" r:id="rId11"/>
    <p:sldId id="340" r:id="rId12"/>
    <p:sldId id="341" r:id="rId13"/>
    <p:sldId id="343" r:id="rId14"/>
    <p:sldId id="342" r:id="rId15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6" autoAdjust="0"/>
    <p:restoredTop sz="95057" autoAdjust="0"/>
  </p:normalViewPr>
  <p:slideViewPr>
    <p:cSldViewPr>
      <p:cViewPr varScale="1">
        <p:scale>
          <a:sx n="88" d="100"/>
          <a:sy n="88" d="100"/>
        </p:scale>
        <p:origin x="-102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DF11E-2F94-473F-A7F2-C942EC6F1C08}" type="datetimeFigureOut">
              <a:rPr lang="th-TH" smtClean="0"/>
              <a:t>12/09/56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54EAD-E239-4700-B8A2-BA6326F9ACB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50173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Floor(-2.5)</a:t>
            </a:r>
            <a:r>
              <a:rPr lang="en-US" baseline="0" dirty="0" smtClean="0"/>
              <a:t> = -3</a:t>
            </a:r>
          </a:p>
          <a:p>
            <a:r>
              <a:rPr lang="en-US" baseline="0" dirty="0" smtClean="0"/>
              <a:t>Ceil(-2.5) = -3</a:t>
            </a:r>
          </a:p>
          <a:p>
            <a:r>
              <a:rPr lang="en-US" baseline="0" dirty="0" smtClean="0"/>
              <a:t>Round(-3.2) = -3</a:t>
            </a:r>
          </a:p>
          <a:p>
            <a:r>
              <a:rPr lang="en-US" baseline="0" dirty="0" smtClean="0"/>
              <a:t>Round(-3.6) = -4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E54EAD-E239-4700-B8A2-BA6326F9ACB5}" type="slidenum">
              <a:rPr lang="th-TH" smtClean="0"/>
              <a:t>8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9650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136F3FF-F35A-4758-A77A-C26547740D3E}" type="datetimeFigureOut">
              <a:rPr lang="th-TH" smtClean="0"/>
              <a:pPr/>
              <a:t>12/09/56</a:t>
            </a:fld>
            <a:endParaRPr lang="th-TH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C7A9F1-41F8-4E00-BF8D-ECF778B2BCF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6F3FF-F35A-4758-A77A-C26547740D3E}" type="datetimeFigureOut">
              <a:rPr lang="th-TH" smtClean="0"/>
              <a:pPr/>
              <a:t>12/09/56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7A9F1-41F8-4E00-BF8D-ECF778B2BCF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136F3FF-F35A-4758-A77A-C26547740D3E}" type="datetimeFigureOut">
              <a:rPr lang="th-TH" smtClean="0"/>
              <a:pPr/>
              <a:t>12/09/56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th-TH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8C7A9F1-41F8-4E00-BF8D-ECF778B2BCF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6F3FF-F35A-4758-A77A-C26547740D3E}" type="datetimeFigureOut">
              <a:rPr lang="th-TH" smtClean="0"/>
              <a:pPr/>
              <a:t>12/09/56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8C7A9F1-41F8-4E00-BF8D-ECF778B2BCF5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6F3FF-F35A-4758-A77A-C26547740D3E}" type="datetimeFigureOut">
              <a:rPr lang="th-TH" smtClean="0"/>
              <a:pPr/>
              <a:t>12/09/56</a:t>
            </a:fld>
            <a:endParaRPr lang="th-TH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8C7A9F1-41F8-4E00-BF8D-ECF778B2BCF5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136F3FF-F35A-4758-A77A-C26547740D3E}" type="datetimeFigureOut">
              <a:rPr lang="th-TH" smtClean="0"/>
              <a:pPr/>
              <a:t>12/09/56</a:t>
            </a:fld>
            <a:endParaRPr lang="th-TH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8C7A9F1-41F8-4E00-BF8D-ECF778B2BCF5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136F3FF-F35A-4758-A77A-C26547740D3E}" type="datetimeFigureOut">
              <a:rPr lang="th-TH" smtClean="0"/>
              <a:pPr/>
              <a:t>12/09/56</a:t>
            </a:fld>
            <a:endParaRPr lang="th-TH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8C7A9F1-41F8-4E00-BF8D-ECF778B2BCF5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th-TH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6F3FF-F35A-4758-A77A-C26547740D3E}" type="datetimeFigureOut">
              <a:rPr lang="th-TH" smtClean="0"/>
              <a:pPr/>
              <a:t>12/09/56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8C7A9F1-41F8-4E00-BF8D-ECF778B2BCF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6F3FF-F35A-4758-A77A-C26547740D3E}" type="datetimeFigureOut">
              <a:rPr lang="th-TH" smtClean="0"/>
              <a:pPr/>
              <a:t>12/09/56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C7A9F1-41F8-4E00-BF8D-ECF778B2BCF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6F3FF-F35A-4758-A77A-C26547740D3E}" type="datetimeFigureOut">
              <a:rPr lang="th-TH" smtClean="0"/>
              <a:pPr/>
              <a:t>12/09/56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8C7A9F1-41F8-4E00-BF8D-ECF778B2BCF5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136F3FF-F35A-4758-A77A-C26547740D3E}" type="datetimeFigureOut">
              <a:rPr lang="th-TH" smtClean="0"/>
              <a:pPr/>
              <a:t>12/09/56</a:t>
            </a:fld>
            <a:endParaRPr lang="th-TH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8C7A9F1-41F8-4E00-BF8D-ECF778B2BCF5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136F3FF-F35A-4758-A77A-C26547740D3E}" type="datetimeFigureOut">
              <a:rPr lang="th-TH" smtClean="0"/>
              <a:pPr/>
              <a:t>12/09/56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8C7A9F1-41F8-4E00-BF8D-ECF778B2BCF5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5852" y="4038600"/>
            <a:ext cx="7553348" cy="1828800"/>
          </a:xfrm>
        </p:spPr>
        <p:txBody>
          <a:bodyPr>
            <a:noAutofit/>
          </a:bodyPr>
          <a:lstStyle/>
          <a:p>
            <a:pPr algn="r"/>
            <a:r>
              <a:rPr lang="en-US" sz="4800" dirty="0" smtClean="0"/>
              <a:t>Standard Functions</a:t>
            </a:r>
            <a:endParaRPr lang="th-TH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pPr algn="r"/>
            <a:r>
              <a:rPr lang="en-US" dirty="0"/>
              <a:t>350142 - Computer Programming</a:t>
            </a:r>
          </a:p>
          <a:p>
            <a:pPr algn="r"/>
            <a:r>
              <a:rPr lang="en-US" dirty="0"/>
              <a:t>Asst. Prof. Dr. </a:t>
            </a:r>
            <a:r>
              <a:rPr lang="en-US" dirty="0" err="1"/>
              <a:t>Choopan</a:t>
            </a:r>
            <a:r>
              <a:rPr lang="en-US" dirty="0"/>
              <a:t> </a:t>
            </a:r>
            <a:r>
              <a:rPr lang="en-US" dirty="0" err="1"/>
              <a:t>Rattanapoka</a:t>
            </a:r>
            <a:r>
              <a:rPr lang="en-US" dirty="0"/>
              <a:t> and </a:t>
            </a:r>
            <a:r>
              <a:rPr lang="en-US" dirty="0" smtClean="0"/>
              <a:t>Asst. </a:t>
            </a:r>
            <a:r>
              <a:rPr lang="en-US" smtClean="0"/>
              <a:t>Prof. Dr</a:t>
            </a:r>
            <a:r>
              <a:rPr lang="en-US" dirty="0"/>
              <a:t>. </a:t>
            </a:r>
            <a:r>
              <a:rPr lang="en-US" dirty="0" err="1"/>
              <a:t>Suphot</a:t>
            </a:r>
            <a:r>
              <a:rPr lang="en-US" dirty="0"/>
              <a:t> </a:t>
            </a:r>
            <a:r>
              <a:rPr lang="en-US" dirty="0" err="1"/>
              <a:t>Chunwiphat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cs typeface="LilyUPC" pitchFamily="34" charset="-34"/>
              </a:rPr>
              <a:t>Character Classification Functions </a:t>
            </a:r>
            <a:r>
              <a:rPr lang="en-US" dirty="0" smtClean="0">
                <a:cs typeface="LilyUPC" pitchFamily="34" charset="-34"/>
              </a:rPr>
              <a:t>(2)</a:t>
            </a:r>
            <a:endParaRPr lang="th-TH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58071233"/>
              </p:ext>
            </p:extLst>
          </p:nvPr>
        </p:nvGraphicFramePr>
        <p:xfrm>
          <a:off x="179512" y="1600200"/>
          <a:ext cx="8856984" cy="2619440"/>
        </p:xfrm>
        <a:graphic>
          <a:graphicData uri="http://schemas.openxmlformats.org/drawingml/2006/table">
            <a:tbl>
              <a:tblPr/>
              <a:tblGrid>
                <a:gridCol w="1603420"/>
                <a:gridCol w="7253564"/>
              </a:tblGrid>
              <a:tr h="2131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Cordia New"/>
                        </a:rPr>
                        <a:t>Function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Cordia New"/>
                        </a:rPr>
                        <a:t>Description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426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Times New Roman"/>
                          <a:cs typeface="Angsana New"/>
                        </a:rPr>
                        <a:t>islower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(</a:t>
                      </a:r>
                      <a:r>
                        <a:rPr lang="en-US" sz="2000" dirty="0" err="1">
                          <a:latin typeface="+mn-lt"/>
                          <a:ea typeface="Times New Roman"/>
                          <a:cs typeface="Angsana New"/>
                        </a:rPr>
                        <a:t>ch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)</a:t>
                      </a: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latin typeface="+mn-lt"/>
                          <a:ea typeface="Cordia New"/>
                          <a:cs typeface="Cordia New"/>
                        </a:rPr>
                        <a:t>Return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</a:t>
                      </a:r>
                      <a:r>
                        <a:rPr lang="en-US" sz="2000" b="0" baseline="0" dirty="0" smtClean="0">
                          <a:solidFill>
                            <a:srgbClr val="00B050"/>
                          </a:solidFill>
                          <a:latin typeface="+mn-lt"/>
                          <a:ea typeface="Cordia New"/>
                          <a:cs typeface="Cordia New"/>
                        </a:rPr>
                        <a:t>non-zero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if </a:t>
                      </a:r>
                      <a:r>
                        <a:rPr lang="en-US" sz="2000" b="0" baseline="0" dirty="0" err="1" smtClean="0">
                          <a:latin typeface="+mn-lt"/>
                          <a:ea typeface="Cordia New"/>
                          <a:cs typeface="Cordia New"/>
                        </a:rPr>
                        <a:t>ch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is an lower-case character, otherwise return </a:t>
                      </a:r>
                      <a:r>
                        <a:rPr lang="en-US" sz="2000" b="0" baseline="0" dirty="0" smtClean="0">
                          <a:solidFill>
                            <a:srgbClr val="FF0000"/>
                          </a:solidFill>
                          <a:latin typeface="+mn-lt"/>
                          <a:ea typeface="Cordia New"/>
                          <a:cs typeface="Cordia New"/>
                        </a:rPr>
                        <a:t>zero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+mn-lt"/>
                        <a:ea typeface="Cordia New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Times New Roman"/>
                          <a:cs typeface="Angsana New"/>
                        </a:rPr>
                        <a:t>isupper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(</a:t>
                      </a:r>
                      <a:r>
                        <a:rPr lang="en-US" sz="2000" dirty="0" err="1">
                          <a:latin typeface="+mn-lt"/>
                          <a:ea typeface="Times New Roman"/>
                          <a:cs typeface="Angsana New"/>
                        </a:rPr>
                        <a:t>ch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)</a:t>
                      </a: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latin typeface="+mn-lt"/>
                          <a:ea typeface="Cordia New"/>
                          <a:cs typeface="Cordia New"/>
                        </a:rPr>
                        <a:t>Return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</a:t>
                      </a:r>
                      <a:r>
                        <a:rPr lang="en-US" sz="2000" b="0" baseline="0" dirty="0" smtClean="0">
                          <a:solidFill>
                            <a:srgbClr val="00B050"/>
                          </a:solidFill>
                          <a:latin typeface="+mn-lt"/>
                          <a:ea typeface="Cordia New"/>
                          <a:cs typeface="Cordia New"/>
                        </a:rPr>
                        <a:t>non-zero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if </a:t>
                      </a:r>
                      <a:r>
                        <a:rPr lang="en-US" sz="2000" b="0" baseline="0" dirty="0" err="1" smtClean="0">
                          <a:latin typeface="+mn-lt"/>
                          <a:ea typeface="Cordia New"/>
                          <a:cs typeface="Cordia New"/>
                        </a:rPr>
                        <a:t>ch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is an upper-case character, otherwise return </a:t>
                      </a:r>
                      <a:r>
                        <a:rPr lang="en-US" sz="2000" b="0" baseline="0" dirty="0" smtClean="0">
                          <a:solidFill>
                            <a:srgbClr val="FF0000"/>
                          </a:solidFill>
                          <a:latin typeface="+mn-lt"/>
                          <a:ea typeface="Cordia New"/>
                          <a:cs typeface="Cordia New"/>
                        </a:rPr>
                        <a:t>zero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+mn-lt"/>
                        <a:ea typeface="Cordia New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Times New Roman"/>
                          <a:cs typeface="Angsana New"/>
                        </a:rPr>
                        <a:t>isalpha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(</a:t>
                      </a:r>
                      <a:r>
                        <a:rPr lang="en-US" sz="2000" dirty="0" err="1">
                          <a:latin typeface="+mn-lt"/>
                          <a:ea typeface="Times New Roman"/>
                          <a:cs typeface="Angsana New"/>
                        </a:rPr>
                        <a:t>ch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)</a:t>
                      </a: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latin typeface="+mn-lt"/>
                          <a:ea typeface="Cordia New"/>
                          <a:cs typeface="Cordia New"/>
                        </a:rPr>
                        <a:t>Return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</a:t>
                      </a:r>
                      <a:r>
                        <a:rPr lang="en-US" sz="2000" b="0" baseline="0" dirty="0" smtClean="0">
                          <a:solidFill>
                            <a:srgbClr val="00B050"/>
                          </a:solidFill>
                          <a:latin typeface="+mn-lt"/>
                          <a:ea typeface="Cordia New"/>
                          <a:cs typeface="Cordia New"/>
                        </a:rPr>
                        <a:t>non-zero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if </a:t>
                      </a:r>
                      <a:r>
                        <a:rPr lang="en-US" sz="2000" b="0" baseline="0" dirty="0" err="1" smtClean="0">
                          <a:latin typeface="+mn-lt"/>
                          <a:ea typeface="Cordia New"/>
                          <a:cs typeface="Cordia New"/>
                        </a:rPr>
                        <a:t>ch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is a letter (A to Z, a to z), otherwise return </a:t>
                      </a:r>
                      <a:r>
                        <a:rPr lang="en-US" sz="2000" b="0" baseline="0" dirty="0" smtClean="0">
                          <a:solidFill>
                            <a:srgbClr val="FF0000"/>
                          </a:solidFill>
                          <a:latin typeface="+mn-lt"/>
                          <a:ea typeface="Cordia New"/>
                          <a:cs typeface="Cordia New"/>
                        </a:rPr>
                        <a:t>zero</a:t>
                      </a:r>
                      <a:endParaRPr lang="en-US" sz="2000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Angsana New"/>
                        </a:rPr>
                        <a:t>isdigit(ch)</a:t>
                      </a: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latin typeface="+mn-lt"/>
                          <a:ea typeface="Cordia New"/>
                          <a:cs typeface="Cordia New"/>
                        </a:rPr>
                        <a:t>Return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</a:t>
                      </a:r>
                      <a:r>
                        <a:rPr lang="en-US" sz="2000" b="0" baseline="0" dirty="0" smtClean="0">
                          <a:solidFill>
                            <a:srgbClr val="00B050"/>
                          </a:solidFill>
                          <a:latin typeface="+mn-lt"/>
                          <a:ea typeface="Cordia New"/>
                          <a:cs typeface="Cordia New"/>
                        </a:rPr>
                        <a:t>non-zero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if </a:t>
                      </a:r>
                      <a:r>
                        <a:rPr lang="en-US" sz="2000" b="0" baseline="0" dirty="0" err="1" smtClean="0">
                          <a:latin typeface="+mn-lt"/>
                          <a:ea typeface="Cordia New"/>
                          <a:cs typeface="Cordia New"/>
                        </a:rPr>
                        <a:t>ch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is a number digit (0 to 9), otherwise return </a:t>
                      </a:r>
                      <a:r>
                        <a:rPr lang="en-US" sz="2000" b="0" baseline="0" dirty="0" smtClean="0">
                          <a:solidFill>
                            <a:srgbClr val="FF0000"/>
                          </a:solidFill>
                          <a:latin typeface="+mn-lt"/>
                          <a:ea typeface="Cordia New"/>
                          <a:cs typeface="Cordia New"/>
                        </a:rPr>
                        <a:t>zero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+mn-lt"/>
                        <a:ea typeface="Cordia New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Times New Roman"/>
                          <a:cs typeface="Angsana New"/>
                        </a:rPr>
                        <a:t>isalnum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(</a:t>
                      </a:r>
                      <a:r>
                        <a:rPr lang="en-US" sz="2000" dirty="0" err="1">
                          <a:latin typeface="+mn-lt"/>
                          <a:ea typeface="Times New Roman"/>
                          <a:cs typeface="Angsana New"/>
                        </a:rPr>
                        <a:t>ch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)</a:t>
                      </a: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latin typeface="+mn-lt"/>
                          <a:ea typeface="Cordia New"/>
                          <a:cs typeface="Cordia New"/>
                        </a:rPr>
                        <a:t>Return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</a:t>
                      </a:r>
                      <a:r>
                        <a:rPr lang="en-US" sz="2000" b="0" baseline="0" dirty="0" smtClean="0">
                          <a:solidFill>
                            <a:srgbClr val="00B050"/>
                          </a:solidFill>
                          <a:latin typeface="+mn-lt"/>
                          <a:ea typeface="Cordia New"/>
                          <a:cs typeface="Cordia New"/>
                        </a:rPr>
                        <a:t>non-zero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if </a:t>
                      </a:r>
                      <a:r>
                        <a:rPr lang="en-US" sz="2000" b="0" baseline="0" dirty="0" err="1" smtClean="0">
                          <a:latin typeface="+mn-lt"/>
                          <a:ea typeface="Cordia New"/>
                          <a:cs typeface="Cordia New"/>
                        </a:rPr>
                        <a:t>ch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is a letter or a number digit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(A to Z, a to z, 0 to 9) , otherwise return </a:t>
                      </a:r>
                      <a:r>
                        <a:rPr lang="en-US" sz="2000" b="0" baseline="0" dirty="0" smtClean="0">
                          <a:solidFill>
                            <a:srgbClr val="FF0000"/>
                          </a:solidFill>
                          <a:latin typeface="+mn-lt"/>
                          <a:ea typeface="Cordia New"/>
                          <a:cs typeface="Cordia New"/>
                        </a:rPr>
                        <a:t>zero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+mn-lt"/>
                        <a:ea typeface="Cordia New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323528" y="4365104"/>
            <a:ext cx="1944216" cy="23762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2000" dirty="0" smtClean="0">
                <a:sym typeface="Wingdings" pitchFamily="2" charset="2"/>
              </a:rPr>
              <a:t>char x = ‘</a:t>
            </a:r>
            <a:r>
              <a:rPr lang="en-US" sz="2000" b="1" dirty="0" smtClean="0">
                <a:solidFill>
                  <a:srgbClr val="0070C0"/>
                </a:solidFill>
                <a:sym typeface="Wingdings" pitchFamily="2" charset="2"/>
              </a:rPr>
              <a:t>A</a:t>
            </a:r>
            <a:r>
              <a:rPr lang="en-US" sz="2000" dirty="0" smtClean="0">
                <a:sym typeface="Wingdings" pitchFamily="2" charset="2"/>
              </a:rPr>
              <a:t>’;</a:t>
            </a:r>
          </a:p>
          <a:p>
            <a:pPr marL="388620" indent="-342900"/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islower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isupper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isalpha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isdigit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isalnum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555776" y="4365104"/>
            <a:ext cx="1944216" cy="23762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2000" dirty="0" smtClean="0">
                <a:sym typeface="Wingdings" pitchFamily="2" charset="2"/>
              </a:rPr>
              <a:t>char x = ‘</a:t>
            </a:r>
            <a:r>
              <a:rPr lang="en-US" sz="2000" b="1" dirty="0" smtClean="0">
                <a:solidFill>
                  <a:srgbClr val="0070C0"/>
                </a:solidFill>
                <a:sym typeface="Wingdings" pitchFamily="2" charset="2"/>
              </a:rPr>
              <a:t>b</a:t>
            </a:r>
            <a:r>
              <a:rPr lang="en-US" sz="2000" dirty="0" smtClean="0">
                <a:sym typeface="Wingdings" pitchFamily="2" charset="2"/>
              </a:rPr>
              <a:t>’;</a:t>
            </a:r>
          </a:p>
          <a:p>
            <a:pPr marL="388620" indent="-342900"/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islower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isupper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isalpha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isdigit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isalnum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716016" y="4365104"/>
            <a:ext cx="1944216" cy="23762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2000" dirty="0" smtClean="0">
                <a:sym typeface="Wingdings" pitchFamily="2" charset="2"/>
              </a:rPr>
              <a:t>char x = ‘</a:t>
            </a:r>
            <a:r>
              <a:rPr lang="en-US" sz="2000" b="1" dirty="0" smtClean="0">
                <a:solidFill>
                  <a:srgbClr val="0070C0"/>
                </a:solidFill>
                <a:sym typeface="Wingdings" pitchFamily="2" charset="2"/>
              </a:rPr>
              <a:t>5</a:t>
            </a:r>
            <a:r>
              <a:rPr lang="en-US" sz="2000" dirty="0" smtClean="0">
                <a:sym typeface="Wingdings" pitchFamily="2" charset="2"/>
              </a:rPr>
              <a:t>’;</a:t>
            </a:r>
          </a:p>
          <a:p>
            <a:pPr marL="388620" indent="-342900"/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islower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isupper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isalpha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isdigit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isalnum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948264" y="4365104"/>
            <a:ext cx="1944216" cy="23762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2000" dirty="0" smtClean="0">
                <a:sym typeface="Wingdings" pitchFamily="2" charset="2"/>
              </a:rPr>
              <a:t>char x = ‘</a:t>
            </a:r>
            <a:r>
              <a:rPr lang="en-US" sz="2000" b="1" dirty="0" smtClean="0">
                <a:solidFill>
                  <a:srgbClr val="0070C0"/>
                </a:solidFill>
                <a:sym typeface="Wingdings" pitchFamily="2" charset="2"/>
              </a:rPr>
              <a:t>#</a:t>
            </a:r>
            <a:r>
              <a:rPr lang="en-US" sz="2000" dirty="0" smtClean="0">
                <a:sym typeface="Wingdings" pitchFamily="2" charset="2"/>
              </a:rPr>
              <a:t>’;</a:t>
            </a:r>
          </a:p>
          <a:p>
            <a:pPr marL="388620" indent="-342900"/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islower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isupper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isalpha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isdigit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isalnum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</p:txBody>
      </p:sp>
    </p:spTree>
    <p:extLst>
      <p:ext uri="{BB962C8B-B14F-4D97-AF65-F5344CB8AC3E}">
        <p14:creationId xmlns:p14="http://schemas.microsoft.com/office/powerpoint/2010/main" val="1287525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316" y="116632"/>
            <a:ext cx="8153400" cy="886544"/>
          </a:xfrm>
        </p:spPr>
        <p:txBody>
          <a:bodyPr>
            <a:normAutofit/>
          </a:bodyPr>
          <a:lstStyle/>
          <a:p>
            <a:r>
              <a:rPr lang="en-US" sz="4000" dirty="0" smtClean="0">
                <a:cs typeface="LilyUPC" pitchFamily="34" charset="-34"/>
              </a:rPr>
              <a:t>Review: ASCII table</a:t>
            </a:r>
            <a:endParaRPr lang="th-TH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25231449"/>
              </p:ext>
            </p:extLst>
          </p:nvPr>
        </p:nvGraphicFramePr>
        <p:xfrm>
          <a:off x="179512" y="1600200"/>
          <a:ext cx="8856984" cy="2619440"/>
        </p:xfrm>
        <a:graphic>
          <a:graphicData uri="http://schemas.openxmlformats.org/drawingml/2006/table">
            <a:tbl>
              <a:tblPr/>
              <a:tblGrid>
                <a:gridCol w="1603420"/>
                <a:gridCol w="7253564"/>
              </a:tblGrid>
              <a:tr h="2131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Cordia New"/>
                        </a:rPr>
                        <a:t>Function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Cordia New"/>
                        </a:rPr>
                        <a:t>Description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426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Times New Roman"/>
                          <a:cs typeface="Angsana New"/>
                        </a:rPr>
                        <a:t>islower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(</a:t>
                      </a:r>
                      <a:r>
                        <a:rPr lang="en-US" sz="2000" dirty="0" err="1">
                          <a:latin typeface="+mn-lt"/>
                          <a:ea typeface="Times New Roman"/>
                          <a:cs typeface="Angsana New"/>
                        </a:rPr>
                        <a:t>ch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)</a:t>
                      </a: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latin typeface="+mn-lt"/>
                          <a:ea typeface="Cordia New"/>
                          <a:cs typeface="Cordia New"/>
                        </a:rPr>
                        <a:t>Return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</a:t>
                      </a:r>
                      <a:r>
                        <a:rPr lang="en-US" sz="2000" b="0" baseline="0" dirty="0" smtClean="0">
                          <a:solidFill>
                            <a:srgbClr val="00B050"/>
                          </a:solidFill>
                          <a:latin typeface="+mn-lt"/>
                          <a:ea typeface="Cordia New"/>
                          <a:cs typeface="Cordia New"/>
                        </a:rPr>
                        <a:t>non-zero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if </a:t>
                      </a:r>
                      <a:r>
                        <a:rPr lang="en-US" sz="2000" b="0" baseline="0" dirty="0" err="1" smtClean="0">
                          <a:latin typeface="+mn-lt"/>
                          <a:ea typeface="Cordia New"/>
                          <a:cs typeface="Cordia New"/>
                        </a:rPr>
                        <a:t>ch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is an lower-case character, otherwise return </a:t>
                      </a:r>
                      <a:r>
                        <a:rPr lang="en-US" sz="2000" b="0" baseline="0" dirty="0" smtClean="0">
                          <a:solidFill>
                            <a:srgbClr val="FF0000"/>
                          </a:solidFill>
                          <a:latin typeface="+mn-lt"/>
                          <a:ea typeface="Cordia New"/>
                          <a:cs typeface="Cordia New"/>
                        </a:rPr>
                        <a:t>zero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+mn-lt"/>
                        <a:ea typeface="Cordia New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Times New Roman"/>
                          <a:cs typeface="Angsana New"/>
                        </a:rPr>
                        <a:t>isupper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(</a:t>
                      </a:r>
                      <a:r>
                        <a:rPr lang="en-US" sz="2000" dirty="0" err="1">
                          <a:latin typeface="+mn-lt"/>
                          <a:ea typeface="Times New Roman"/>
                          <a:cs typeface="Angsana New"/>
                        </a:rPr>
                        <a:t>ch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)</a:t>
                      </a: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latin typeface="+mn-lt"/>
                          <a:ea typeface="Cordia New"/>
                          <a:cs typeface="Cordia New"/>
                        </a:rPr>
                        <a:t>Return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</a:t>
                      </a:r>
                      <a:r>
                        <a:rPr lang="en-US" sz="2000" b="0" baseline="0" dirty="0" smtClean="0">
                          <a:solidFill>
                            <a:srgbClr val="00B050"/>
                          </a:solidFill>
                          <a:latin typeface="+mn-lt"/>
                          <a:ea typeface="Cordia New"/>
                          <a:cs typeface="Cordia New"/>
                        </a:rPr>
                        <a:t>non-zero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if </a:t>
                      </a:r>
                      <a:r>
                        <a:rPr lang="en-US" sz="2000" b="0" baseline="0" dirty="0" err="1" smtClean="0">
                          <a:latin typeface="+mn-lt"/>
                          <a:ea typeface="Cordia New"/>
                          <a:cs typeface="Cordia New"/>
                        </a:rPr>
                        <a:t>ch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is an upper-case character, otherwise return </a:t>
                      </a:r>
                      <a:r>
                        <a:rPr lang="en-US" sz="2000" b="0" baseline="0" dirty="0" smtClean="0">
                          <a:solidFill>
                            <a:srgbClr val="FF0000"/>
                          </a:solidFill>
                          <a:latin typeface="+mn-lt"/>
                          <a:ea typeface="Cordia New"/>
                          <a:cs typeface="Cordia New"/>
                        </a:rPr>
                        <a:t>zero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+mn-lt"/>
                        <a:ea typeface="Cordia New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Times New Roman"/>
                          <a:cs typeface="Angsana New"/>
                        </a:rPr>
                        <a:t>isalpha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(</a:t>
                      </a:r>
                      <a:r>
                        <a:rPr lang="en-US" sz="2000" dirty="0" err="1">
                          <a:latin typeface="+mn-lt"/>
                          <a:ea typeface="Times New Roman"/>
                          <a:cs typeface="Angsana New"/>
                        </a:rPr>
                        <a:t>ch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)</a:t>
                      </a: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latin typeface="+mn-lt"/>
                          <a:ea typeface="Cordia New"/>
                          <a:cs typeface="Cordia New"/>
                        </a:rPr>
                        <a:t>Return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</a:t>
                      </a:r>
                      <a:r>
                        <a:rPr lang="en-US" sz="2000" b="0" baseline="0" dirty="0" smtClean="0">
                          <a:solidFill>
                            <a:srgbClr val="00B050"/>
                          </a:solidFill>
                          <a:latin typeface="+mn-lt"/>
                          <a:ea typeface="Cordia New"/>
                          <a:cs typeface="Cordia New"/>
                        </a:rPr>
                        <a:t>non-zero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if </a:t>
                      </a:r>
                      <a:r>
                        <a:rPr lang="en-US" sz="2000" b="0" baseline="0" dirty="0" err="1" smtClean="0">
                          <a:latin typeface="+mn-lt"/>
                          <a:ea typeface="Cordia New"/>
                          <a:cs typeface="Cordia New"/>
                        </a:rPr>
                        <a:t>ch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is a letter (A to Z, a to z), otherwise return </a:t>
                      </a:r>
                      <a:r>
                        <a:rPr lang="en-US" sz="2000" b="0" baseline="0" dirty="0" smtClean="0">
                          <a:solidFill>
                            <a:srgbClr val="FF0000"/>
                          </a:solidFill>
                          <a:latin typeface="+mn-lt"/>
                          <a:ea typeface="Cordia New"/>
                          <a:cs typeface="Cordia New"/>
                        </a:rPr>
                        <a:t>zero</a:t>
                      </a:r>
                      <a:endParaRPr lang="en-US" sz="2000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Angsana New"/>
                        </a:rPr>
                        <a:t>isdigit(ch)</a:t>
                      </a: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latin typeface="+mn-lt"/>
                          <a:ea typeface="Cordia New"/>
                          <a:cs typeface="Cordia New"/>
                        </a:rPr>
                        <a:t>Return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</a:t>
                      </a:r>
                      <a:r>
                        <a:rPr lang="en-US" sz="2000" b="0" baseline="0" dirty="0" smtClean="0">
                          <a:solidFill>
                            <a:srgbClr val="00B050"/>
                          </a:solidFill>
                          <a:latin typeface="+mn-lt"/>
                          <a:ea typeface="Cordia New"/>
                          <a:cs typeface="Cordia New"/>
                        </a:rPr>
                        <a:t>non-zero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if </a:t>
                      </a:r>
                      <a:r>
                        <a:rPr lang="en-US" sz="2000" b="0" baseline="0" dirty="0" err="1" smtClean="0">
                          <a:latin typeface="+mn-lt"/>
                          <a:ea typeface="Cordia New"/>
                          <a:cs typeface="Cordia New"/>
                        </a:rPr>
                        <a:t>ch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is a number digit (0 to 9), otherwise return </a:t>
                      </a:r>
                      <a:r>
                        <a:rPr lang="en-US" sz="2000" b="0" baseline="0" dirty="0" smtClean="0">
                          <a:solidFill>
                            <a:srgbClr val="FF0000"/>
                          </a:solidFill>
                          <a:latin typeface="+mn-lt"/>
                          <a:ea typeface="Cordia New"/>
                          <a:cs typeface="Cordia New"/>
                        </a:rPr>
                        <a:t>zero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+mn-lt"/>
                        <a:ea typeface="Cordia New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Times New Roman"/>
                          <a:cs typeface="Angsana New"/>
                        </a:rPr>
                        <a:t>isalnum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(</a:t>
                      </a:r>
                      <a:r>
                        <a:rPr lang="en-US" sz="2000" dirty="0" err="1">
                          <a:latin typeface="+mn-lt"/>
                          <a:ea typeface="Times New Roman"/>
                          <a:cs typeface="Angsana New"/>
                        </a:rPr>
                        <a:t>ch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)</a:t>
                      </a: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latin typeface="+mn-lt"/>
                          <a:ea typeface="Cordia New"/>
                          <a:cs typeface="Cordia New"/>
                        </a:rPr>
                        <a:t>Return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</a:t>
                      </a:r>
                      <a:r>
                        <a:rPr lang="en-US" sz="2000" b="0" baseline="0" dirty="0" smtClean="0">
                          <a:solidFill>
                            <a:srgbClr val="00B050"/>
                          </a:solidFill>
                          <a:latin typeface="+mn-lt"/>
                          <a:ea typeface="Cordia New"/>
                          <a:cs typeface="Cordia New"/>
                        </a:rPr>
                        <a:t>non-zero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if </a:t>
                      </a:r>
                      <a:r>
                        <a:rPr lang="en-US" sz="2000" b="0" baseline="0" dirty="0" err="1" smtClean="0">
                          <a:latin typeface="+mn-lt"/>
                          <a:ea typeface="Cordia New"/>
                          <a:cs typeface="Cordia New"/>
                        </a:rPr>
                        <a:t>ch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is a letter or a number digit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(A to Z, a to z, 0 to 9) , otherwise return </a:t>
                      </a:r>
                      <a:r>
                        <a:rPr lang="en-US" sz="2000" b="0" baseline="0" dirty="0" smtClean="0">
                          <a:solidFill>
                            <a:srgbClr val="FF0000"/>
                          </a:solidFill>
                          <a:latin typeface="+mn-lt"/>
                          <a:ea typeface="Cordia New"/>
                          <a:cs typeface="Cordia New"/>
                        </a:rPr>
                        <a:t>zero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+mn-lt"/>
                        <a:ea typeface="Cordia New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323528" y="4365104"/>
            <a:ext cx="1944216" cy="23762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2000" dirty="0" smtClean="0">
                <a:sym typeface="Wingdings" pitchFamily="2" charset="2"/>
              </a:rPr>
              <a:t>char x = ‘</a:t>
            </a:r>
            <a:r>
              <a:rPr lang="en-US" sz="2000" b="1" dirty="0" smtClean="0">
                <a:solidFill>
                  <a:srgbClr val="0070C0"/>
                </a:solidFill>
                <a:sym typeface="Wingdings" pitchFamily="2" charset="2"/>
              </a:rPr>
              <a:t>A</a:t>
            </a:r>
            <a:r>
              <a:rPr lang="en-US" sz="2000" dirty="0" smtClean="0">
                <a:sym typeface="Wingdings" pitchFamily="2" charset="2"/>
              </a:rPr>
              <a:t>’;</a:t>
            </a:r>
          </a:p>
          <a:p>
            <a:pPr marL="388620" indent="-342900"/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islower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isupper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isalpha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isdigit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isalnum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555776" y="4365104"/>
            <a:ext cx="1944216" cy="23762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2000" dirty="0" smtClean="0">
                <a:sym typeface="Wingdings" pitchFamily="2" charset="2"/>
              </a:rPr>
              <a:t>char x = ‘</a:t>
            </a:r>
            <a:r>
              <a:rPr lang="en-US" sz="2000" b="1" dirty="0" smtClean="0">
                <a:solidFill>
                  <a:srgbClr val="0070C0"/>
                </a:solidFill>
                <a:sym typeface="Wingdings" pitchFamily="2" charset="2"/>
              </a:rPr>
              <a:t>b</a:t>
            </a:r>
            <a:r>
              <a:rPr lang="en-US" sz="2000" dirty="0" smtClean="0">
                <a:sym typeface="Wingdings" pitchFamily="2" charset="2"/>
              </a:rPr>
              <a:t>’;</a:t>
            </a:r>
          </a:p>
          <a:p>
            <a:pPr marL="388620" indent="-342900"/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islower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isupper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isalpha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isdigit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isalnum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716016" y="4365104"/>
            <a:ext cx="1944216" cy="23762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2000" dirty="0" smtClean="0">
                <a:sym typeface="Wingdings" pitchFamily="2" charset="2"/>
              </a:rPr>
              <a:t>char x = ‘</a:t>
            </a:r>
            <a:r>
              <a:rPr lang="en-US" sz="2000" b="1" dirty="0" smtClean="0">
                <a:solidFill>
                  <a:srgbClr val="0070C0"/>
                </a:solidFill>
                <a:sym typeface="Wingdings" pitchFamily="2" charset="2"/>
              </a:rPr>
              <a:t>5</a:t>
            </a:r>
            <a:r>
              <a:rPr lang="en-US" sz="2000" dirty="0" smtClean="0">
                <a:sym typeface="Wingdings" pitchFamily="2" charset="2"/>
              </a:rPr>
              <a:t>’;</a:t>
            </a:r>
          </a:p>
          <a:p>
            <a:pPr marL="388620" indent="-342900"/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islower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isupper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isalpha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isdigit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isalnum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948264" y="4365104"/>
            <a:ext cx="1944216" cy="23762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2000" dirty="0" smtClean="0">
                <a:sym typeface="Wingdings" pitchFamily="2" charset="2"/>
              </a:rPr>
              <a:t>char x = ‘</a:t>
            </a:r>
            <a:r>
              <a:rPr lang="en-US" sz="2000" b="1" dirty="0" smtClean="0">
                <a:solidFill>
                  <a:srgbClr val="0070C0"/>
                </a:solidFill>
                <a:sym typeface="Wingdings" pitchFamily="2" charset="2"/>
              </a:rPr>
              <a:t>#</a:t>
            </a:r>
            <a:r>
              <a:rPr lang="en-US" sz="2000" dirty="0" smtClean="0">
                <a:sym typeface="Wingdings" pitchFamily="2" charset="2"/>
              </a:rPr>
              <a:t>’;</a:t>
            </a:r>
          </a:p>
          <a:p>
            <a:pPr marL="388620" indent="-342900"/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islower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isupper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isalpha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isdigit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isalnum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</p:txBody>
      </p:sp>
      <p:pic>
        <p:nvPicPr>
          <p:cNvPr id="9" name="Picture 2" descr="http://www.asciitable.com/index/asciifull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20080"/>
            <a:ext cx="8927678" cy="6093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4859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cs typeface="LilyUPC" pitchFamily="34" charset="-34"/>
              </a:rPr>
              <a:t>Character Classification Functions </a:t>
            </a:r>
            <a:r>
              <a:rPr lang="en-US" dirty="0" smtClean="0">
                <a:cs typeface="LilyUPC" pitchFamily="34" charset="-34"/>
              </a:rPr>
              <a:t>(3)</a:t>
            </a:r>
            <a:endParaRPr lang="th-TH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04973673"/>
              </p:ext>
            </p:extLst>
          </p:nvPr>
        </p:nvGraphicFramePr>
        <p:xfrm>
          <a:off x="179512" y="1600200"/>
          <a:ext cx="8856984" cy="3048000"/>
        </p:xfrm>
        <a:graphic>
          <a:graphicData uri="http://schemas.openxmlformats.org/drawingml/2006/table">
            <a:tbl>
              <a:tblPr/>
              <a:tblGrid>
                <a:gridCol w="1603420"/>
                <a:gridCol w="7253564"/>
              </a:tblGrid>
              <a:tr h="2131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Cordia New"/>
                        </a:rPr>
                        <a:t>Function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Cordia New"/>
                        </a:rPr>
                        <a:t>Description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426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latin typeface="+mn-lt"/>
                          <a:ea typeface="Times New Roman"/>
                          <a:cs typeface="Angsana New"/>
                        </a:rPr>
                        <a:t>isascii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Angsana New"/>
                        </a:rPr>
                        <a:t>(</a:t>
                      </a:r>
                      <a:r>
                        <a:rPr lang="en-US" sz="2000" dirty="0" err="1" smtClean="0">
                          <a:latin typeface="+mn-lt"/>
                          <a:ea typeface="Times New Roman"/>
                          <a:cs typeface="Angsana New"/>
                        </a:rPr>
                        <a:t>ch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)</a:t>
                      </a: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latin typeface="+mn-lt"/>
                          <a:ea typeface="Cordia New"/>
                          <a:cs typeface="Cordia New"/>
                        </a:rPr>
                        <a:t>Return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</a:t>
                      </a:r>
                      <a:r>
                        <a:rPr lang="en-US" sz="2000" b="0" baseline="0" dirty="0" smtClean="0">
                          <a:solidFill>
                            <a:srgbClr val="00B050"/>
                          </a:solidFill>
                          <a:latin typeface="+mn-lt"/>
                          <a:ea typeface="Cordia New"/>
                          <a:cs typeface="Cordia New"/>
                        </a:rPr>
                        <a:t>non-zero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if </a:t>
                      </a:r>
                      <a:r>
                        <a:rPr lang="en-US" sz="2000" b="0" baseline="0" dirty="0" err="1" smtClean="0">
                          <a:latin typeface="+mn-lt"/>
                          <a:ea typeface="Cordia New"/>
                          <a:cs typeface="Cordia New"/>
                        </a:rPr>
                        <a:t>ch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is an ASCII character (0x00 – 0x7F),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otherwise return </a:t>
                      </a:r>
                      <a:r>
                        <a:rPr lang="en-US" sz="2000" b="0" baseline="0" dirty="0" smtClean="0">
                          <a:solidFill>
                            <a:srgbClr val="FF0000"/>
                          </a:solidFill>
                          <a:latin typeface="+mn-lt"/>
                          <a:ea typeface="Cordia New"/>
                          <a:cs typeface="Cordia New"/>
                        </a:rPr>
                        <a:t>zero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+mn-lt"/>
                        <a:ea typeface="Cordia New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latin typeface="+mn-lt"/>
                          <a:ea typeface="Times New Roman"/>
                          <a:cs typeface="Angsana New"/>
                        </a:rPr>
                        <a:t>iscntrl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Angsana New"/>
                        </a:rPr>
                        <a:t>(</a:t>
                      </a:r>
                      <a:r>
                        <a:rPr lang="en-US" sz="2000" dirty="0" err="1" smtClean="0">
                          <a:latin typeface="+mn-lt"/>
                          <a:ea typeface="Times New Roman"/>
                          <a:cs typeface="Angsana New"/>
                        </a:rPr>
                        <a:t>ch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)</a:t>
                      </a: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latin typeface="+mn-lt"/>
                          <a:ea typeface="Cordia New"/>
                          <a:cs typeface="Cordia New"/>
                        </a:rPr>
                        <a:t>Return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</a:t>
                      </a:r>
                      <a:r>
                        <a:rPr lang="en-US" sz="2000" b="0" baseline="0" dirty="0" smtClean="0">
                          <a:solidFill>
                            <a:srgbClr val="00B050"/>
                          </a:solidFill>
                          <a:latin typeface="+mn-lt"/>
                          <a:ea typeface="Cordia New"/>
                          <a:cs typeface="Cordia New"/>
                        </a:rPr>
                        <a:t>non-zero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if </a:t>
                      </a:r>
                      <a:r>
                        <a:rPr lang="en-US" sz="2000" b="0" baseline="0" dirty="0" err="1" smtClean="0">
                          <a:latin typeface="+mn-lt"/>
                          <a:ea typeface="Cordia New"/>
                          <a:cs typeface="Cordia New"/>
                        </a:rPr>
                        <a:t>ch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is a delete character (0x7F) or ordinary control character (0x00 – 0x1F) , otherwise return </a:t>
                      </a:r>
                      <a:r>
                        <a:rPr lang="en-US" sz="2000" b="0" baseline="0" dirty="0" smtClean="0">
                          <a:solidFill>
                            <a:srgbClr val="FF0000"/>
                          </a:solidFill>
                          <a:latin typeface="+mn-lt"/>
                          <a:ea typeface="Cordia New"/>
                          <a:cs typeface="Cordia New"/>
                        </a:rPr>
                        <a:t>zero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+mn-lt"/>
                        <a:ea typeface="Cordia New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latin typeface="+mn-lt"/>
                          <a:ea typeface="Times New Roman"/>
                          <a:cs typeface="Angsana New"/>
                        </a:rPr>
                        <a:t>isprint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Angsana New"/>
                        </a:rPr>
                        <a:t>(</a:t>
                      </a:r>
                      <a:r>
                        <a:rPr lang="en-US" sz="2000" dirty="0" err="1" smtClean="0">
                          <a:latin typeface="+mn-lt"/>
                          <a:ea typeface="Times New Roman"/>
                          <a:cs typeface="Angsana New"/>
                        </a:rPr>
                        <a:t>ch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)</a:t>
                      </a: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latin typeface="+mn-lt"/>
                          <a:ea typeface="Cordia New"/>
                          <a:cs typeface="Cordia New"/>
                        </a:rPr>
                        <a:t>Return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</a:t>
                      </a:r>
                      <a:r>
                        <a:rPr lang="en-US" sz="2000" b="0" baseline="0" dirty="0" smtClean="0">
                          <a:solidFill>
                            <a:srgbClr val="00B050"/>
                          </a:solidFill>
                          <a:latin typeface="+mn-lt"/>
                          <a:ea typeface="Cordia New"/>
                          <a:cs typeface="Cordia New"/>
                        </a:rPr>
                        <a:t>non-zero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if </a:t>
                      </a:r>
                      <a:r>
                        <a:rPr lang="en-US" sz="2000" b="0" baseline="0" dirty="0" err="1" smtClean="0">
                          <a:latin typeface="+mn-lt"/>
                          <a:ea typeface="Cordia New"/>
                          <a:cs typeface="Cordia New"/>
                        </a:rPr>
                        <a:t>ch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is a printable character (0x20 – 0x7E), otherwise return </a:t>
                      </a:r>
                      <a:r>
                        <a:rPr lang="en-US" sz="2000" b="0" baseline="0" dirty="0" smtClean="0">
                          <a:solidFill>
                            <a:srgbClr val="FF0000"/>
                          </a:solidFill>
                          <a:latin typeface="+mn-lt"/>
                          <a:ea typeface="Cordia New"/>
                          <a:cs typeface="Cordia New"/>
                        </a:rPr>
                        <a:t>zero</a:t>
                      </a:r>
                      <a:endParaRPr lang="en-US" sz="2000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latin typeface="+mn-lt"/>
                          <a:ea typeface="Times New Roman"/>
                          <a:cs typeface="Angsana New"/>
                        </a:rPr>
                        <a:t>isspace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Angsana New"/>
                        </a:rPr>
                        <a:t>(</a:t>
                      </a:r>
                      <a:r>
                        <a:rPr lang="en-US" sz="2000" dirty="0" err="1" smtClean="0">
                          <a:latin typeface="+mn-lt"/>
                          <a:ea typeface="Times New Roman"/>
                          <a:cs typeface="Angsana New"/>
                        </a:rPr>
                        <a:t>ch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)</a:t>
                      </a: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latin typeface="+mn-lt"/>
                          <a:ea typeface="Cordia New"/>
                          <a:cs typeface="Cordia New"/>
                        </a:rPr>
                        <a:t>Return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</a:t>
                      </a:r>
                      <a:r>
                        <a:rPr lang="en-US" sz="2000" b="0" baseline="0" dirty="0" smtClean="0">
                          <a:solidFill>
                            <a:srgbClr val="00B050"/>
                          </a:solidFill>
                          <a:latin typeface="+mn-lt"/>
                          <a:ea typeface="Cordia New"/>
                          <a:cs typeface="Cordia New"/>
                        </a:rPr>
                        <a:t>non-zero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if </a:t>
                      </a:r>
                      <a:r>
                        <a:rPr lang="en-US" sz="2000" b="0" baseline="0" dirty="0" err="1" smtClean="0">
                          <a:latin typeface="+mn-lt"/>
                          <a:ea typeface="Cordia New"/>
                          <a:cs typeface="Cordia New"/>
                        </a:rPr>
                        <a:t>ch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is </a:t>
                      </a:r>
                      <a:r>
                        <a:rPr lang="en-US" sz="2000" dirty="0" err="1" smtClean="0">
                          <a:latin typeface="+mn-lt"/>
                          <a:ea typeface="Calibri" pitchFamily="34" charset="0"/>
                          <a:cs typeface="EucrosiaUPC" pitchFamily="18" charset="-34"/>
                        </a:rPr>
                        <a:t>is</a:t>
                      </a:r>
                      <a:r>
                        <a:rPr lang="en-US" sz="2000" dirty="0" smtClean="0">
                          <a:latin typeface="+mn-lt"/>
                          <a:ea typeface="Calibri" pitchFamily="34" charset="0"/>
                          <a:cs typeface="EucrosiaUPC" pitchFamily="18" charset="-34"/>
                        </a:rPr>
                        <a:t> a space, tab, carriage return, new line, vertical tab, or </a:t>
                      </a:r>
                      <a:r>
                        <a:rPr lang="en-US" sz="2000" dirty="0" err="1" smtClean="0">
                          <a:latin typeface="+mn-lt"/>
                          <a:ea typeface="Calibri" pitchFamily="34" charset="0"/>
                          <a:cs typeface="EucrosiaUPC" pitchFamily="18" charset="-34"/>
                        </a:rPr>
                        <a:t>formfeed</a:t>
                      </a:r>
                      <a:r>
                        <a:rPr lang="en-US" sz="2000" dirty="0" smtClean="0">
                          <a:latin typeface="+mn-lt"/>
                          <a:ea typeface="Calibri" pitchFamily="34" charset="0"/>
                          <a:cs typeface="EucrosiaUPC" pitchFamily="18" charset="-34"/>
                        </a:rPr>
                        <a:t> (0x09</a:t>
                      </a:r>
                      <a:r>
                        <a:rPr lang="en-US" sz="2000" baseline="0" dirty="0" smtClean="0">
                          <a:latin typeface="+mn-lt"/>
                          <a:ea typeface="Calibri" pitchFamily="34" charset="0"/>
                          <a:cs typeface="EucrosiaUPC" pitchFamily="18" charset="-34"/>
                        </a:rPr>
                        <a:t> - </a:t>
                      </a:r>
                      <a:r>
                        <a:rPr lang="en-US" sz="2000" dirty="0" smtClean="0">
                          <a:latin typeface="+mn-lt"/>
                          <a:ea typeface="Calibri" pitchFamily="34" charset="0"/>
                          <a:cs typeface="EucrosiaUPC" pitchFamily="18" charset="-34"/>
                        </a:rPr>
                        <a:t>0x0D, 0x20).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, otherwise return </a:t>
                      </a:r>
                      <a:r>
                        <a:rPr lang="en-US" sz="2000" b="0" baseline="0" dirty="0" smtClean="0">
                          <a:solidFill>
                            <a:srgbClr val="FF0000"/>
                          </a:solidFill>
                          <a:latin typeface="+mn-lt"/>
                          <a:ea typeface="Cordia New"/>
                          <a:cs typeface="Cordia New"/>
                        </a:rPr>
                        <a:t>zero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+mn-lt"/>
                        <a:ea typeface="Cordia New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827584" y="4725144"/>
            <a:ext cx="1944216" cy="20162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2000" dirty="0" smtClean="0">
                <a:sym typeface="Wingdings" pitchFamily="2" charset="2"/>
              </a:rPr>
              <a:t>char x = </a:t>
            </a:r>
            <a:r>
              <a:rPr lang="en-US" sz="2000" b="1" dirty="0" smtClean="0">
                <a:solidFill>
                  <a:srgbClr val="0070C0"/>
                </a:solidFill>
                <a:sym typeface="Wingdings" pitchFamily="2" charset="2"/>
              </a:rPr>
              <a:t>0x7F</a:t>
            </a:r>
            <a:r>
              <a:rPr lang="en-US" sz="2000" dirty="0" smtClean="0">
                <a:sym typeface="Wingdings" pitchFamily="2" charset="2"/>
              </a:rPr>
              <a:t>;</a:t>
            </a:r>
          </a:p>
          <a:p>
            <a:pPr marL="388620" indent="-342900"/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isascii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iscntrl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isprint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isspace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635896" y="4725144"/>
            <a:ext cx="1944216" cy="20162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2000" dirty="0" smtClean="0">
                <a:sym typeface="Wingdings" pitchFamily="2" charset="2"/>
              </a:rPr>
              <a:t>char x = </a:t>
            </a:r>
            <a:r>
              <a:rPr lang="en-US" sz="2000" b="1" dirty="0" smtClean="0">
                <a:solidFill>
                  <a:srgbClr val="0070C0"/>
                </a:solidFill>
                <a:sym typeface="Wingdings" pitchFamily="2" charset="2"/>
              </a:rPr>
              <a:t>13</a:t>
            </a:r>
            <a:r>
              <a:rPr lang="en-US" sz="2000" dirty="0" smtClean="0">
                <a:sym typeface="Wingdings" pitchFamily="2" charset="2"/>
              </a:rPr>
              <a:t>;</a:t>
            </a:r>
          </a:p>
          <a:p>
            <a:pPr marL="388620" indent="-342900"/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isascii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iscntrl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isprint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isspace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444208" y="4725144"/>
            <a:ext cx="1944216" cy="20162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2000" dirty="0" smtClean="0">
                <a:sym typeface="Wingdings" pitchFamily="2" charset="2"/>
              </a:rPr>
              <a:t>char x = ‘</a:t>
            </a:r>
            <a:r>
              <a:rPr lang="en-US" sz="2000" b="1" dirty="0">
                <a:solidFill>
                  <a:srgbClr val="0070C0"/>
                </a:solidFill>
                <a:sym typeface="Wingdings" pitchFamily="2" charset="2"/>
              </a:rPr>
              <a:t>#</a:t>
            </a:r>
            <a:r>
              <a:rPr lang="en-US" sz="2000" dirty="0" smtClean="0">
                <a:sym typeface="Wingdings" pitchFamily="2" charset="2"/>
              </a:rPr>
              <a:t>’;</a:t>
            </a:r>
          </a:p>
          <a:p>
            <a:pPr marL="388620" indent="-342900"/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isascii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iscntrl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isprint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isspace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</p:txBody>
      </p:sp>
    </p:spTree>
    <p:extLst>
      <p:ext uri="{BB962C8B-B14F-4D97-AF65-F5344CB8AC3E}">
        <p14:creationId xmlns:p14="http://schemas.microsoft.com/office/powerpoint/2010/main" val="185105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cs typeface="LilyUPC" pitchFamily="34" charset="-34"/>
              </a:rPr>
              <a:t>Character Classification Functions </a:t>
            </a:r>
            <a:r>
              <a:rPr lang="en-US" dirty="0" smtClean="0">
                <a:cs typeface="LilyUPC" pitchFamily="34" charset="-34"/>
              </a:rPr>
              <a:t>(4)</a:t>
            </a:r>
            <a:endParaRPr lang="th-TH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77837222"/>
              </p:ext>
            </p:extLst>
          </p:nvPr>
        </p:nvGraphicFramePr>
        <p:xfrm>
          <a:off x="179512" y="1600200"/>
          <a:ext cx="8856984" cy="2133600"/>
        </p:xfrm>
        <a:graphic>
          <a:graphicData uri="http://schemas.openxmlformats.org/drawingml/2006/table">
            <a:tbl>
              <a:tblPr/>
              <a:tblGrid>
                <a:gridCol w="1603420"/>
                <a:gridCol w="7253564"/>
              </a:tblGrid>
              <a:tr h="2131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Cordia New"/>
                        </a:rPr>
                        <a:t>Function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Cordia New"/>
                        </a:rPr>
                        <a:t>Description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426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latin typeface="+mn-lt"/>
                          <a:ea typeface="Times New Roman"/>
                          <a:cs typeface="Angsana New"/>
                        </a:rPr>
                        <a:t>isgraph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Angsana New"/>
                        </a:rPr>
                        <a:t>(</a:t>
                      </a:r>
                      <a:r>
                        <a:rPr lang="en-US" sz="2000" dirty="0" err="1" smtClean="0">
                          <a:latin typeface="+mn-lt"/>
                          <a:ea typeface="Times New Roman"/>
                          <a:cs typeface="Angsana New"/>
                        </a:rPr>
                        <a:t>ch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)</a:t>
                      </a: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latin typeface="+mn-lt"/>
                          <a:ea typeface="Cordia New"/>
                          <a:cs typeface="Cordia New"/>
                        </a:rPr>
                        <a:t>Return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</a:t>
                      </a:r>
                      <a:r>
                        <a:rPr lang="en-US" sz="2000" b="0" baseline="0" dirty="0" smtClean="0">
                          <a:solidFill>
                            <a:srgbClr val="00B050"/>
                          </a:solidFill>
                          <a:latin typeface="+mn-lt"/>
                          <a:ea typeface="Cordia New"/>
                          <a:cs typeface="Cordia New"/>
                        </a:rPr>
                        <a:t>non-zero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if </a:t>
                      </a:r>
                      <a:r>
                        <a:rPr lang="en-US" sz="2000" b="0" baseline="0" dirty="0" err="1" smtClean="0">
                          <a:latin typeface="+mn-lt"/>
                          <a:ea typeface="Cordia New"/>
                          <a:cs typeface="Cordia New"/>
                        </a:rPr>
                        <a:t>ch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is a</a:t>
                      </a:r>
                      <a:r>
                        <a:rPr kumimoji="0" lang="en-US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characters in class </a:t>
                      </a:r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print </a:t>
                      </a:r>
                      <a:r>
                        <a:rPr kumimoji="0" lang="en-US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but no characters in class </a:t>
                      </a:r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space</a:t>
                      </a:r>
                      <a:r>
                        <a:rPr kumimoji="0" lang="en-US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shall be included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, otherwise return </a:t>
                      </a:r>
                      <a:r>
                        <a:rPr lang="en-US" sz="2000" b="0" baseline="0" dirty="0" smtClean="0">
                          <a:solidFill>
                            <a:srgbClr val="FF0000"/>
                          </a:solidFill>
                          <a:latin typeface="+mn-lt"/>
                          <a:ea typeface="Cordia New"/>
                          <a:cs typeface="Cordia New"/>
                        </a:rPr>
                        <a:t>zero</a:t>
                      </a:r>
                      <a:endParaRPr lang="en-US" sz="2000" b="1" dirty="0" smtClean="0">
                        <a:solidFill>
                          <a:srgbClr val="FF0000"/>
                        </a:solidFill>
                        <a:latin typeface="+mn-lt"/>
                        <a:ea typeface="Cordia New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latin typeface="+mn-lt"/>
                          <a:ea typeface="Times New Roman"/>
                          <a:cs typeface="Angsana New"/>
                        </a:rPr>
                        <a:t>ispunct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Angsana New"/>
                        </a:rPr>
                        <a:t>(</a:t>
                      </a:r>
                      <a:r>
                        <a:rPr lang="en-US" sz="2000" dirty="0" err="1" smtClean="0">
                          <a:latin typeface="+mn-lt"/>
                          <a:ea typeface="Times New Roman"/>
                          <a:cs typeface="Angsana New"/>
                        </a:rPr>
                        <a:t>ch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)</a:t>
                      </a: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latin typeface="+mn-lt"/>
                          <a:ea typeface="Cordia New"/>
                          <a:cs typeface="Cordia New"/>
                        </a:rPr>
                        <a:t>Return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</a:t>
                      </a:r>
                      <a:r>
                        <a:rPr lang="en-US" sz="2000" b="0" baseline="0" dirty="0" smtClean="0">
                          <a:solidFill>
                            <a:srgbClr val="00B050"/>
                          </a:solidFill>
                          <a:latin typeface="+mn-lt"/>
                          <a:ea typeface="Cordia New"/>
                          <a:cs typeface="Cordia New"/>
                        </a:rPr>
                        <a:t>non-zero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if </a:t>
                      </a:r>
                      <a:r>
                        <a:rPr lang="en-US" sz="2000" b="0" baseline="0" dirty="0" err="1" smtClean="0">
                          <a:latin typeface="+mn-lt"/>
                          <a:ea typeface="Cordia New"/>
                          <a:cs typeface="Cordia New"/>
                        </a:rPr>
                        <a:t>ch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is </a:t>
                      </a:r>
                      <a:r>
                        <a:rPr kumimoji="0" lang="en-US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neither the &lt;space&gt; nor any characters in classes </a:t>
                      </a:r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alpha</a:t>
                      </a:r>
                      <a:r>
                        <a:rPr kumimoji="0" lang="en-US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 </a:t>
                      </a:r>
                      <a:r>
                        <a:rPr kumimoji="0" lang="en-US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digit</a:t>
                      </a:r>
                      <a:r>
                        <a:rPr kumimoji="0" lang="en-US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or </a:t>
                      </a:r>
                      <a:r>
                        <a:rPr kumimoji="0" lang="en-US" sz="20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cntrl</a:t>
                      </a:r>
                      <a:r>
                        <a:rPr kumimoji="0" lang="en-US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shall be included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, otherwise return </a:t>
                      </a:r>
                      <a:r>
                        <a:rPr lang="en-US" sz="2000" b="0" baseline="0" dirty="0" smtClean="0">
                          <a:solidFill>
                            <a:srgbClr val="FF0000"/>
                          </a:solidFill>
                          <a:latin typeface="+mn-lt"/>
                          <a:ea typeface="Cordia New"/>
                          <a:cs typeface="Cordia New"/>
                        </a:rPr>
                        <a:t>zero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+mn-lt"/>
                        <a:ea typeface="Cordia New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latin typeface="+mn-lt"/>
                          <a:ea typeface="Times New Roman"/>
                          <a:cs typeface="Angsana New"/>
                        </a:rPr>
                        <a:t>isxdigit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Angsana New"/>
                        </a:rPr>
                        <a:t> (</a:t>
                      </a:r>
                      <a:r>
                        <a:rPr lang="en-US" sz="2000" dirty="0" err="1" smtClean="0">
                          <a:latin typeface="+mn-lt"/>
                          <a:ea typeface="Times New Roman"/>
                          <a:cs typeface="Angsana New"/>
                        </a:rPr>
                        <a:t>ch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)</a:t>
                      </a: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latin typeface="+mn-lt"/>
                          <a:ea typeface="Cordia New"/>
                          <a:cs typeface="Cordia New"/>
                        </a:rPr>
                        <a:t>Return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</a:t>
                      </a:r>
                      <a:r>
                        <a:rPr lang="en-US" sz="2000" b="0" baseline="0" dirty="0" smtClean="0">
                          <a:solidFill>
                            <a:srgbClr val="00B050"/>
                          </a:solidFill>
                          <a:latin typeface="+mn-lt"/>
                          <a:ea typeface="Cordia New"/>
                          <a:cs typeface="Cordia New"/>
                        </a:rPr>
                        <a:t>non-zero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if </a:t>
                      </a:r>
                      <a:r>
                        <a:rPr lang="en-US" sz="2000" b="0" baseline="0" dirty="0" err="1" smtClean="0">
                          <a:latin typeface="+mn-lt"/>
                          <a:ea typeface="Cordia New"/>
                          <a:cs typeface="Cordia New"/>
                        </a:rPr>
                        <a:t>ch</a:t>
                      </a:r>
                      <a:r>
                        <a:rPr lang="en-US" sz="2000" b="0" baseline="0" dirty="0" smtClean="0">
                          <a:latin typeface="+mn-lt"/>
                          <a:ea typeface="Cordia New"/>
                          <a:cs typeface="Cordia New"/>
                        </a:rPr>
                        <a:t> is a hexadecimal digit (‘0’ – ‘9’, ‘A’ – ‘F’, ‘a’ – ‘f’), otherwise return </a:t>
                      </a:r>
                      <a:r>
                        <a:rPr lang="en-US" sz="2000" b="0" baseline="0" dirty="0" smtClean="0">
                          <a:solidFill>
                            <a:srgbClr val="FF0000"/>
                          </a:solidFill>
                          <a:latin typeface="+mn-lt"/>
                          <a:ea typeface="Cordia New"/>
                          <a:cs typeface="Cordia New"/>
                        </a:rPr>
                        <a:t>zero</a:t>
                      </a:r>
                      <a:endParaRPr lang="en-US" sz="2000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683568" y="4149080"/>
            <a:ext cx="1944216" cy="1800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2000" dirty="0" smtClean="0">
                <a:sym typeface="Wingdings" pitchFamily="2" charset="2"/>
              </a:rPr>
              <a:t>char x = </a:t>
            </a:r>
            <a:r>
              <a:rPr lang="en-US" sz="2000" b="1" dirty="0" smtClean="0">
                <a:solidFill>
                  <a:srgbClr val="0070C0"/>
                </a:solidFill>
                <a:sym typeface="Wingdings" pitchFamily="2" charset="2"/>
              </a:rPr>
              <a:t>0x7F</a:t>
            </a:r>
            <a:r>
              <a:rPr lang="en-US" sz="2000" dirty="0" smtClean="0">
                <a:sym typeface="Wingdings" pitchFamily="2" charset="2"/>
              </a:rPr>
              <a:t>;</a:t>
            </a:r>
          </a:p>
          <a:p>
            <a:pPr marL="388620" indent="-342900"/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isgraph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ispunct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isxdigit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491880" y="4155920"/>
            <a:ext cx="1944216" cy="1800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2000" dirty="0" smtClean="0">
                <a:sym typeface="Wingdings" pitchFamily="2" charset="2"/>
              </a:rPr>
              <a:t>char x = </a:t>
            </a:r>
            <a:r>
              <a:rPr lang="en-US" sz="2000" b="1" dirty="0" smtClean="0">
                <a:solidFill>
                  <a:srgbClr val="0070C0"/>
                </a:solidFill>
                <a:sym typeface="Wingdings" pitchFamily="2" charset="2"/>
              </a:rPr>
              <a:t>65</a:t>
            </a:r>
            <a:r>
              <a:rPr lang="en-US" sz="2000" dirty="0" smtClean="0">
                <a:sym typeface="Wingdings" pitchFamily="2" charset="2"/>
              </a:rPr>
              <a:t>;</a:t>
            </a:r>
          </a:p>
          <a:p>
            <a:pPr marL="388620" indent="-342900"/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isgraph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ispunct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isxdigit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372200" y="4155920"/>
            <a:ext cx="1944216" cy="1800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2000" dirty="0" smtClean="0">
                <a:sym typeface="Wingdings" pitchFamily="2" charset="2"/>
              </a:rPr>
              <a:t>char x = </a:t>
            </a:r>
            <a:r>
              <a:rPr lang="en-US" sz="2000" b="1" dirty="0" smtClean="0">
                <a:solidFill>
                  <a:srgbClr val="0070C0"/>
                </a:solidFill>
                <a:sym typeface="Wingdings" pitchFamily="2" charset="2"/>
              </a:rPr>
              <a:t>‘@’</a:t>
            </a:r>
            <a:r>
              <a:rPr lang="en-US" sz="2000" dirty="0" smtClean="0">
                <a:sym typeface="Wingdings" pitchFamily="2" charset="2"/>
              </a:rPr>
              <a:t>;</a:t>
            </a:r>
          </a:p>
          <a:p>
            <a:pPr marL="388620" indent="-342900"/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isgraph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ispunct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  <a:p>
            <a:pPr marL="388620" indent="-342900"/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isxdigit</a:t>
            </a:r>
            <a:r>
              <a:rPr lang="en-US" sz="2000" dirty="0" smtClean="0">
                <a:sym typeface="Wingdings" pitchFamily="2" charset="2"/>
              </a:rPr>
              <a:t>(x);</a:t>
            </a:r>
          </a:p>
        </p:txBody>
      </p:sp>
    </p:spTree>
    <p:extLst>
      <p:ext uri="{BB962C8B-B14F-4D97-AF65-F5344CB8AC3E}">
        <p14:creationId xmlns:p14="http://schemas.microsoft.com/office/powerpoint/2010/main" val="2882947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String Functions</a:t>
            </a:r>
            <a:endParaRPr lang="th-TH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2400" dirty="0" smtClean="0">
                <a:latin typeface="Calibri" pitchFamily="34" charset="0"/>
                <a:ea typeface="Tahoma" pitchFamily="34"/>
              </a:rPr>
              <a:t>There are some important functions in C used for string</a:t>
            </a:r>
          </a:p>
          <a:p>
            <a:pPr lvl="0"/>
            <a:r>
              <a:rPr lang="en-US" sz="2400" dirty="0" smtClean="0">
                <a:latin typeface="Calibri" pitchFamily="34" charset="0"/>
                <a:ea typeface="Tahoma" pitchFamily="34"/>
              </a:rPr>
              <a:t>We should add</a:t>
            </a:r>
            <a:r>
              <a:rPr lang="th-TH" sz="2400" dirty="0" smtClean="0">
                <a:latin typeface="Calibri" pitchFamily="34" charset="0"/>
                <a:ea typeface="Tahoma" pitchFamily="34"/>
              </a:rPr>
              <a:t> </a:t>
            </a:r>
            <a:r>
              <a:rPr lang="en-US" sz="2400" dirty="0" smtClean="0">
                <a:latin typeface="Calibri" pitchFamily="34" charset="0"/>
                <a:ea typeface="Tahoma" pitchFamily="34"/>
              </a:rPr>
              <a:t> </a:t>
            </a:r>
            <a:r>
              <a:rPr lang="en-US" sz="2400" b="1" dirty="0" smtClean="0">
                <a:solidFill>
                  <a:srgbClr val="000080"/>
                </a:solidFill>
                <a:latin typeface="Calibri" pitchFamily="34" charset="0"/>
                <a:ea typeface="Tahoma" pitchFamily="34"/>
              </a:rPr>
              <a:t>#include &lt;</a:t>
            </a:r>
            <a:r>
              <a:rPr lang="en-US" sz="2400" b="1" dirty="0" err="1" smtClean="0">
                <a:solidFill>
                  <a:srgbClr val="000080"/>
                </a:solidFill>
                <a:latin typeface="Calibri" pitchFamily="34" charset="0"/>
                <a:ea typeface="Tahoma" pitchFamily="34"/>
              </a:rPr>
              <a:t>string.h</a:t>
            </a:r>
            <a:r>
              <a:rPr lang="en-US" sz="2400" b="1" dirty="0" smtClean="0">
                <a:solidFill>
                  <a:srgbClr val="000080"/>
                </a:solidFill>
                <a:latin typeface="Calibri" pitchFamily="34" charset="0"/>
                <a:ea typeface="Tahoma" pitchFamily="34"/>
              </a:rPr>
              <a:t>&gt; </a:t>
            </a:r>
            <a:r>
              <a:rPr lang="en-US" sz="2400" dirty="0" smtClean="0">
                <a:latin typeface="Calibri" pitchFamily="34" charset="0"/>
                <a:ea typeface="Tahoma" pitchFamily="34"/>
              </a:rPr>
              <a:t>to use these functions</a:t>
            </a:r>
            <a:endParaRPr lang="th-TH" sz="2400" dirty="0" smtClean="0">
              <a:latin typeface="Calibri" pitchFamily="34" charset="0"/>
              <a:ea typeface="Tahoma" pitchFamily="34"/>
            </a:endParaRPr>
          </a:p>
          <a:p>
            <a:pPr>
              <a:buNone/>
            </a:pPr>
            <a:endParaRPr lang="th-TH" dirty="0">
              <a:latin typeface="Calibri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560665"/>
              </p:ext>
            </p:extLst>
          </p:nvPr>
        </p:nvGraphicFramePr>
        <p:xfrm>
          <a:off x="323528" y="2740897"/>
          <a:ext cx="8568952" cy="2194560"/>
        </p:xfrm>
        <a:graphic>
          <a:graphicData uri="http://schemas.openxmlformats.org/drawingml/2006/table">
            <a:tbl>
              <a:tblPr/>
              <a:tblGrid>
                <a:gridCol w="2520280"/>
                <a:gridCol w="6048672"/>
              </a:tblGrid>
              <a:tr h="2045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+mn-cs"/>
                        </a:rPr>
                        <a:t>Function</a:t>
                      </a:r>
                      <a:endParaRPr lang="en-US" sz="2400" dirty="0"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+mn-cs"/>
                        </a:rPr>
                        <a:t>Description</a:t>
                      </a:r>
                      <a:endParaRPr lang="en-US" sz="2400" dirty="0"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2045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latin typeface="+mn-lt"/>
                          <a:ea typeface="Times New Roman"/>
                          <a:cs typeface="+mn-cs"/>
                        </a:rPr>
                        <a:t>strlen</a:t>
                      </a:r>
                      <a:r>
                        <a:rPr lang="en-US" sz="2400" dirty="0">
                          <a:latin typeface="+mn-lt"/>
                          <a:ea typeface="Times New Roman"/>
                          <a:cs typeface="+mn-cs"/>
                        </a:rPr>
                        <a:t>(</a:t>
                      </a:r>
                      <a:r>
                        <a:rPr lang="en-US" sz="2400" dirty="0" err="1">
                          <a:latin typeface="+mn-lt"/>
                          <a:ea typeface="Times New Roman"/>
                          <a:cs typeface="+mn-cs"/>
                        </a:rPr>
                        <a:t>str</a:t>
                      </a:r>
                      <a:r>
                        <a:rPr lang="en-US" sz="2400" dirty="0">
                          <a:latin typeface="+mn-lt"/>
                          <a:ea typeface="Times New Roman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latin typeface="+mn-lt"/>
                          <a:ea typeface="Cordia New"/>
                          <a:cs typeface="+mn-cs"/>
                        </a:rPr>
                        <a:t>Take</a:t>
                      </a:r>
                      <a:r>
                        <a:rPr lang="en-US" sz="2400" b="0" baseline="0" dirty="0" smtClean="0">
                          <a:latin typeface="+mn-lt"/>
                          <a:ea typeface="Cordia New"/>
                          <a:cs typeface="+mn-cs"/>
                        </a:rPr>
                        <a:t> a string as input and return the </a:t>
                      </a:r>
                      <a:r>
                        <a:rPr lang="en-US" sz="2400" b="1" baseline="0" dirty="0" smtClean="0">
                          <a:solidFill>
                            <a:srgbClr val="0070C0"/>
                          </a:solidFill>
                          <a:latin typeface="+mn-lt"/>
                          <a:ea typeface="Cordia New"/>
                          <a:cs typeface="+mn-cs"/>
                        </a:rPr>
                        <a:t>length of string</a:t>
                      </a:r>
                      <a:endParaRPr lang="en-US" sz="2400" b="1" dirty="0">
                        <a:solidFill>
                          <a:srgbClr val="0070C0"/>
                        </a:solidFill>
                        <a:latin typeface="+mn-lt"/>
                        <a:ea typeface="Cordia New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latin typeface="+mn-lt"/>
                          <a:ea typeface="Times New Roman"/>
                          <a:cs typeface="+mn-cs"/>
                        </a:rPr>
                        <a:t>strcpy</a:t>
                      </a:r>
                      <a:r>
                        <a:rPr lang="en-US" sz="2400" dirty="0">
                          <a:latin typeface="+mn-lt"/>
                          <a:ea typeface="Times New Roman"/>
                          <a:cs typeface="+mn-cs"/>
                        </a:rPr>
                        <a:t>(str1, str2)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+mn-cs"/>
                        </a:rPr>
                        <a:t>Copy</a:t>
                      </a:r>
                      <a:r>
                        <a:rPr lang="en-US" sz="2400" dirty="0" smtClean="0">
                          <a:latin typeface="+mn-lt"/>
                          <a:ea typeface="Times New Roman"/>
                          <a:cs typeface="+mn-cs"/>
                        </a:rPr>
                        <a:t> the string</a:t>
                      </a:r>
                      <a:r>
                        <a:rPr lang="en-US" sz="2400" baseline="0" dirty="0" smtClean="0">
                          <a:latin typeface="+mn-lt"/>
                          <a:ea typeface="Times New Roman"/>
                          <a:cs typeface="+mn-cs"/>
                        </a:rPr>
                        <a:t> data from 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+mn-cs"/>
                        </a:rPr>
                        <a:t>str2</a:t>
                      </a:r>
                      <a:r>
                        <a:rPr lang="en-US" sz="2400" baseline="0" dirty="0" smtClean="0">
                          <a:latin typeface="+mn-lt"/>
                          <a:ea typeface="Times New Roman"/>
                          <a:cs typeface="+mn-cs"/>
                        </a:rPr>
                        <a:t> to 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+mn-cs"/>
                        </a:rPr>
                        <a:t>str1</a:t>
                      </a:r>
                      <a:endParaRPr lang="en-US" sz="2400" b="1" dirty="0">
                        <a:solidFill>
                          <a:srgbClr val="002060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1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>
                          <a:latin typeface="+mn-lt"/>
                          <a:ea typeface="Times New Roman"/>
                          <a:cs typeface="+mn-cs"/>
                        </a:rPr>
                        <a:t>strcat(str1, str2)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+mn-cs"/>
                        </a:rPr>
                        <a:t>Concatenate</a:t>
                      </a:r>
                      <a:r>
                        <a:rPr lang="en-US" sz="2400" baseline="0" dirty="0" smtClean="0">
                          <a:latin typeface="+mn-lt"/>
                          <a:ea typeface="Times New Roman"/>
                          <a:cs typeface="+mn-cs"/>
                        </a:rPr>
                        <a:t> the string data of 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+mn-cs"/>
                        </a:rPr>
                        <a:t>str2 </a:t>
                      </a:r>
                      <a:r>
                        <a:rPr lang="en-US" sz="2400" baseline="0" dirty="0" smtClean="0">
                          <a:latin typeface="+mn-lt"/>
                          <a:ea typeface="Times New Roman"/>
                          <a:cs typeface="+mn-cs"/>
                        </a:rPr>
                        <a:t>to 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+mn-cs"/>
                        </a:rPr>
                        <a:t>str1</a:t>
                      </a:r>
                      <a:endParaRPr lang="en-US" sz="2400" b="1" dirty="0">
                        <a:solidFill>
                          <a:srgbClr val="002060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>
                          <a:latin typeface="+mn-lt"/>
                          <a:ea typeface="Times New Roman"/>
                          <a:cs typeface="+mn-cs"/>
                        </a:rPr>
                        <a:t>strcmp(str1, str2)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  <a:ea typeface="Cordia New"/>
                          <a:cs typeface="+mn-cs"/>
                        </a:rPr>
                        <a:t>Compare</a:t>
                      </a:r>
                      <a:r>
                        <a:rPr lang="en-US" sz="2400" b="0" baseline="0" dirty="0" smtClean="0">
                          <a:latin typeface="+mn-lt"/>
                          <a:ea typeface="Cordia New"/>
                          <a:cs typeface="+mn-cs"/>
                        </a:rPr>
                        <a:t> the string data of 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+mn-lt"/>
                          <a:ea typeface="Cordia New"/>
                          <a:cs typeface="+mn-cs"/>
                        </a:rPr>
                        <a:t>str1</a:t>
                      </a:r>
                      <a:r>
                        <a:rPr lang="en-US" sz="2400" b="0" baseline="0" dirty="0" smtClean="0">
                          <a:latin typeface="+mn-lt"/>
                          <a:ea typeface="Cordia New"/>
                          <a:cs typeface="+mn-cs"/>
                        </a:rPr>
                        <a:t> and 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+mn-lt"/>
                          <a:ea typeface="Cordia New"/>
                          <a:cs typeface="+mn-cs"/>
                        </a:rPr>
                        <a:t>str2</a:t>
                      </a:r>
                      <a:endParaRPr lang="en-US" sz="2400" b="1" dirty="0">
                        <a:solidFill>
                          <a:srgbClr val="002060"/>
                        </a:solidFill>
                        <a:latin typeface="+mn-lt"/>
                        <a:ea typeface="Cordia New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519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LilyUPC" pitchFamily="34" charset="-34"/>
              </a:rPr>
              <a:t>Standard Functions</a:t>
            </a:r>
            <a:endParaRPr lang="th-TH" smtClean="0"/>
          </a:p>
        </p:txBody>
      </p:sp>
      <p:sp>
        <p:nvSpPr>
          <p:cNvPr id="8195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981075"/>
          </a:xfrm>
        </p:spPr>
        <p:txBody>
          <a:bodyPr/>
          <a:lstStyle/>
          <a:p>
            <a:pPr eaLnBrk="1" hangingPunct="1"/>
            <a:r>
              <a:rPr lang="en-US" smtClean="0">
                <a:cs typeface="EucrosiaUPC" pitchFamily="18" charset="-34"/>
              </a:rPr>
              <a:t>How will you do if you need to compute the cosine value of the angle 60</a:t>
            </a:r>
            <a:r>
              <a:rPr lang="th-TH" smtClean="0">
                <a:sym typeface="Symbol" pitchFamily="18" charset="2"/>
              </a:rPr>
              <a:t></a:t>
            </a:r>
            <a:r>
              <a:rPr lang="en-US" smtClean="0">
                <a:cs typeface="EucrosiaUPC" pitchFamily="18" charset="-34"/>
                <a:sym typeface="Symbol" pitchFamily="18" charset="2"/>
              </a:rPr>
              <a:t>?</a:t>
            </a:r>
            <a:endParaRPr lang="th-TH" smtClean="0"/>
          </a:p>
        </p:txBody>
      </p:sp>
      <p:sp>
        <p:nvSpPr>
          <p:cNvPr id="5" name="ตัวยึดเนื้อหา 2"/>
          <p:cNvSpPr txBox="1">
            <a:spLocks/>
          </p:cNvSpPr>
          <p:nvPr/>
        </p:nvSpPr>
        <p:spPr bwMode="auto">
          <a:xfrm>
            <a:off x="857250" y="2286000"/>
            <a:ext cx="77724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2600" dirty="0">
                <a:latin typeface="+mn-lt"/>
                <a:cs typeface="EucrosiaUPC" pitchFamily="18" charset="-34"/>
              </a:rPr>
              <a:t>Write your own function to calculate it!   </a:t>
            </a:r>
            <a:r>
              <a:rPr lang="en-US" sz="4000" dirty="0">
                <a:solidFill>
                  <a:srgbClr val="FF0000"/>
                </a:solidFill>
                <a:latin typeface="Perpetua" pitchFamily="18" charset="0"/>
                <a:cs typeface="EucrosiaUPC" pitchFamily="18" charset="-34"/>
                <a:sym typeface="Wingdings" pitchFamily="2" charset="2"/>
              </a:rPr>
              <a:t></a:t>
            </a:r>
            <a:endParaRPr lang="th-TH" sz="4000" dirty="0">
              <a:solidFill>
                <a:srgbClr val="FF0000"/>
              </a:solidFill>
              <a:latin typeface="Perpetua" pitchFamily="18" charset="0"/>
              <a:cs typeface="EucrosiaUPC" pitchFamily="18" charset="-34"/>
            </a:endParaRPr>
          </a:p>
        </p:txBody>
      </p:sp>
      <p:sp>
        <p:nvSpPr>
          <p:cNvPr id="6" name="ตัวยึดเนื้อหา 2"/>
          <p:cNvSpPr txBox="1">
            <a:spLocks/>
          </p:cNvSpPr>
          <p:nvPr/>
        </p:nvSpPr>
        <p:spPr bwMode="auto">
          <a:xfrm>
            <a:off x="857250" y="3071813"/>
            <a:ext cx="7772400" cy="1481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2600" dirty="0">
                <a:latin typeface="+mn-lt"/>
                <a:cs typeface="EucrosiaUPC" pitchFamily="18" charset="-34"/>
              </a:rPr>
              <a:t>Actually, C have prepared a lot of useful functions that cover almost every programming task and that are ready to use in your program.</a:t>
            </a:r>
            <a:endParaRPr lang="th-TH" sz="4000" dirty="0">
              <a:solidFill>
                <a:srgbClr val="FF0000"/>
              </a:solidFill>
              <a:latin typeface="+mn-lt"/>
              <a:cs typeface="EucrosiaUPC" pitchFamily="18" charset="-34"/>
            </a:endParaRPr>
          </a:p>
        </p:txBody>
      </p:sp>
      <p:sp>
        <p:nvSpPr>
          <p:cNvPr id="7" name="ตัวยึดเนื้อหา 2"/>
          <p:cNvSpPr txBox="1">
            <a:spLocks/>
          </p:cNvSpPr>
          <p:nvPr/>
        </p:nvSpPr>
        <p:spPr bwMode="auto">
          <a:xfrm>
            <a:off x="857250" y="4481513"/>
            <a:ext cx="77724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2600" dirty="0">
                <a:latin typeface="+mn-lt"/>
                <a:cs typeface="EucrosiaUPC" pitchFamily="18" charset="-34"/>
              </a:rPr>
              <a:t>Thus, the more you know about these predefined functions, the more effective your program will be.</a:t>
            </a:r>
            <a:endParaRPr lang="th-TH" sz="4000" dirty="0">
              <a:solidFill>
                <a:srgbClr val="FF0000"/>
              </a:solidFill>
              <a:latin typeface="+mn-lt"/>
              <a:cs typeface="EucrosiaUPC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5648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LilyUPC" pitchFamily="34" charset="-34"/>
              </a:rPr>
              <a:t>Function Usage</a:t>
            </a:r>
            <a:endParaRPr lang="th-TH" smtClean="0"/>
          </a:p>
        </p:txBody>
      </p:sp>
      <p:sp>
        <p:nvSpPr>
          <p:cNvPr id="9219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767263"/>
          </a:xfrm>
        </p:spPr>
        <p:txBody>
          <a:bodyPr/>
          <a:lstStyle/>
          <a:p>
            <a:pPr eaLnBrk="1" hangingPunct="1"/>
            <a:r>
              <a:rPr lang="en-US" dirty="0" smtClean="0">
                <a:cs typeface="EucrosiaUPC" pitchFamily="18" charset="-34"/>
              </a:rPr>
              <a:t>Ex.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 smtClean="0">
              <a:cs typeface="EucrosiaUPC" pitchFamily="18" charset="-34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>
                <a:cs typeface="EucrosiaUPC" pitchFamily="18" charset="-34"/>
              </a:rPr>
              <a:t>			</a:t>
            </a:r>
            <a:r>
              <a:rPr lang="en-US" b="1" dirty="0" smtClean="0">
                <a:solidFill>
                  <a:srgbClr val="003300"/>
                </a:solidFill>
                <a:cs typeface="EucrosiaUPC" pitchFamily="18" charset="-34"/>
              </a:rPr>
              <a:t>double</a:t>
            </a:r>
            <a:r>
              <a:rPr lang="en-US" b="1" dirty="0" smtClean="0">
                <a:cs typeface="EucrosiaUPC" pitchFamily="18" charset="-34"/>
              </a:rPr>
              <a:t>  </a:t>
            </a:r>
            <a:r>
              <a:rPr lang="en-US" b="1" dirty="0" err="1" smtClean="0">
                <a:solidFill>
                  <a:srgbClr val="FF0000"/>
                </a:solidFill>
                <a:cs typeface="EucrosiaUPC" pitchFamily="18" charset="-34"/>
              </a:rPr>
              <a:t>sqrt</a:t>
            </a:r>
            <a:r>
              <a:rPr lang="en-US" b="1" dirty="0" smtClean="0">
                <a:solidFill>
                  <a:srgbClr val="FF0000"/>
                </a:solidFill>
                <a:cs typeface="EucrosiaUPC" pitchFamily="18" charset="-34"/>
              </a:rPr>
              <a:t> </a:t>
            </a:r>
            <a:r>
              <a:rPr lang="en-US" b="1" dirty="0" smtClean="0">
                <a:cs typeface="EucrosiaUPC" pitchFamily="18" charset="-34"/>
              </a:rPr>
              <a:t>(</a:t>
            </a:r>
            <a:r>
              <a:rPr lang="en-US" b="1" dirty="0" smtClean="0">
                <a:solidFill>
                  <a:srgbClr val="0000CC"/>
                </a:solidFill>
                <a:cs typeface="EucrosiaUPC" pitchFamily="18" charset="-34"/>
              </a:rPr>
              <a:t>double x</a:t>
            </a:r>
            <a:r>
              <a:rPr lang="en-US" b="1" dirty="0" smtClean="0">
                <a:cs typeface="EucrosiaUPC" pitchFamily="18" charset="-34"/>
              </a:rPr>
              <a:t>)</a:t>
            </a:r>
          </a:p>
          <a:p>
            <a:pPr lvl="3" eaLnBrk="1" hangingPunct="1">
              <a:buFont typeface="Wingdings 2" pitchFamily="18" charset="2"/>
              <a:buNone/>
            </a:pPr>
            <a:r>
              <a:rPr lang="en-US" dirty="0" smtClean="0">
                <a:cs typeface="EucrosiaUPC" pitchFamily="18" charset="-34"/>
              </a:rPr>
              <a:t>	</a:t>
            </a:r>
          </a:p>
          <a:p>
            <a:pPr lvl="3" eaLnBrk="1" hangingPunct="1">
              <a:buFont typeface="Wingdings 2" pitchFamily="18" charset="2"/>
              <a:buNone/>
            </a:pPr>
            <a:endParaRPr lang="en-US" dirty="0" smtClean="0">
              <a:cs typeface="EucrosiaUPC" pitchFamily="18" charset="-34"/>
            </a:endParaRPr>
          </a:p>
          <a:p>
            <a:pPr eaLnBrk="1" hangingPunct="1">
              <a:buFont typeface="Wingdings 2" pitchFamily="18" charset="2"/>
              <a:buNone/>
            </a:pPr>
            <a:endParaRPr lang="en-US" dirty="0" smtClean="0">
              <a:cs typeface="EucrosiaUPC" pitchFamily="18" charset="-34"/>
            </a:endParaRPr>
          </a:p>
        </p:txBody>
      </p:sp>
      <p:sp>
        <p:nvSpPr>
          <p:cNvPr id="5" name="สี่เหลี่ยมผืนผ้า 4"/>
          <p:cNvSpPr>
            <a:spLocks noChangeArrowheads="1"/>
          </p:cNvSpPr>
          <p:nvPr/>
        </p:nvSpPr>
        <p:spPr bwMode="auto">
          <a:xfrm>
            <a:off x="2357438" y="1500188"/>
            <a:ext cx="468455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3300"/>
                </a:solidFill>
                <a:cs typeface="EucrosiaUPC" pitchFamily="18" charset="-34"/>
              </a:rPr>
              <a:t>return value (output from the function</a:t>
            </a:r>
          </a:p>
          <a:p>
            <a:r>
              <a:rPr lang="en-US" sz="2400" dirty="0">
                <a:solidFill>
                  <a:srgbClr val="003300"/>
                </a:solidFill>
                <a:cs typeface="EucrosiaUPC" pitchFamily="18" charset="-34"/>
              </a:rPr>
              <a:t>                       as the type double)</a:t>
            </a:r>
            <a:endParaRPr lang="th-TH" sz="2400" dirty="0">
              <a:solidFill>
                <a:srgbClr val="003300"/>
              </a:solidFill>
              <a:cs typeface="EucrosiaUPC" pitchFamily="18" charset="-34"/>
            </a:endParaRPr>
          </a:p>
        </p:txBody>
      </p:sp>
      <p:sp>
        <p:nvSpPr>
          <p:cNvPr id="7" name="สี่เหลี่ยมผืนผ้า 6"/>
          <p:cNvSpPr>
            <a:spLocks noChangeArrowheads="1"/>
          </p:cNvSpPr>
          <p:nvPr/>
        </p:nvSpPr>
        <p:spPr bwMode="auto">
          <a:xfrm>
            <a:off x="1471262" y="3000375"/>
            <a:ext cx="20206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cs typeface="EucrosiaUPC" pitchFamily="18" charset="-34"/>
              </a:rPr>
              <a:t>function’s name</a:t>
            </a:r>
            <a:endParaRPr lang="th-TH" sz="2400" dirty="0">
              <a:solidFill>
                <a:srgbClr val="FF0000"/>
              </a:solidFill>
              <a:cs typeface="EucrosiaUPC" pitchFamily="18" charset="-34"/>
            </a:endParaRPr>
          </a:p>
        </p:txBody>
      </p:sp>
      <p:sp>
        <p:nvSpPr>
          <p:cNvPr id="8" name="สี่เหลี่ยมผืนผ้า 7"/>
          <p:cNvSpPr>
            <a:spLocks noChangeArrowheads="1"/>
          </p:cNvSpPr>
          <p:nvPr/>
        </p:nvSpPr>
        <p:spPr bwMode="auto">
          <a:xfrm>
            <a:off x="2786063" y="3429000"/>
            <a:ext cx="60007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CC"/>
                </a:solidFill>
                <a:cs typeface="EucrosiaUPC" pitchFamily="18" charset="-34"/>
              </a:rPr>
              <a:t>parameter(input value(s) to the function</a:t>
            </a:r>
          </a:p>
          <a:p>
            <a:r>
              <a:rPr lang="en-US" sz="2400" dirty="0">
                <a:solidFill>
                  <a:srgbClr val="0000CC"/>
                </a:solidFill>
                <a:cs typeface="EucrosiaUPC" pitchFamily="18" charset="-34"/>
              </a:rPr>
              <a:t>                  as the type double)</a:t>
            </a:r>
            <a:endParaRPr lang="th-TH" sz="2400" dirty="0">
              <a:solidFill>
                <a:srgbClr val="0000CC"/>
              </a:solidFill>
              <a:cs typeface="EucrosiaUPC" pitchFamily="18" charset="-34"/>
            </a:endParaRPr>
          </a:p>
        </p:txBody>
      </p:sp>
      <p:sp>
        <p:nvSpPr>
          <p:cNvPr id="9" name="ลูกศรขวา 8"/>
          <p:cNvSpPr/>
          <p:nvPr/>
        </p:nvSpPr>
        <p:spPr>
          <a:xfrm rot="19172081">
            <a:off x="3357563" y="2857500"/>
            <a:ext cx="714375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sp>
        <p:nvSpPr>
          <p:cNvPr id="10" name="ลูกศรลง 9"/>
          <p:cNvSpPr/>
          <p:nvPr/>
        </p:nvSpPr>
        <p:spPr>
          <a:xfrm rot="10800000">
            <a:off x="4929188" y="2857500"/>
            <a:ext cx="285750" cy="571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sp>
        <p:nvSpPr>
          <p:cNvPr id="11" name="ลูกศรขวา 10"/>
          <p:cNvSpPr/>
          <p:nvPr/>
        </p:nvSpPr>
        <p:spPr>
          <a:xfrm rot="5400000">
            <a:off x="3178969" y="2035969"/>
            <a:ext cx="357188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sp>
        <p:nvSpPr>
          <p:cNvPr id="12" name="สี่เหลี่ยมผืนผ้า 11"/>
          <p:cNvSpPr>
            <a:spLocks noChangeArrowheads="1"/>
          </p:cNvSpPr>
          <p:nvPr/>
        </p:nvSpPr>
        <p:spPr bwMode="auto">
          <a:xfrm>
            <a:off x="642938" y="4143375"/>
            <a:ext cx="8072437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cs typeface="EucrosiaUPC" pitchFamily="18" charset="-34"/>
              </a:rPr>
              <a:t>main(void)</a:t>
            </a:r>
          </a:p>
          <a:p>
            <a:r>
              <a:rPr lang="en-US" sz="2400" dirty="0">
                <a:cs typeface="EucrosiaUPC" pitchFamily="18" charset="-34"/>
              </a:rPr>
              <a:t> {</a:t>
            </a:r>
          </a:p>
          <a:p>
            <a:r>
              <a:rPr lang="en-US" sz="2400" dirty="0">
                <a:cs typeface="EucrosiaUPC" pitchFamily="18" charset="-34"/>
              </a:rPr>
              <a:t>    double x = 4.0, result;</a:t>
            </a:r>
          </a:p>
          <a:p>
            <a:r>
              <a:rPr lang="en-US" sz="2400" dirty="0">
                <a:cs typeface="EucrosiaUPC" pitchFamily="18" charset="-34"/>
              </a:rPr>
              <a:t>    result = </a:t>
            </a:r>
            <a:r>
              <a:rPr lang="en-US" sz="2400" dirty="0" err="1">
                <a:cs typeface="EucrosiaUPC" pitchFamily="18" charset="-34"/>
              </a:rPr>
              <a:t>sqrt</a:t>
            </a:r>
            <a:r>
              <a:rPr lang="en-US" sz="2400" dirty="0">
                <a:cs typeface="EucrosiaUPC" pitchFamily="18" charset="-34"/>
              </a:rPr>
              <a:t>(x);</a:t>
            </a:r>
          </a:p>
          <a:p>
            <a:r>
              <a:rPr lang="en-US" sz="2400" dirty="0">
                <a:cs typeface="EucrosiaUPC" pitchFamily="18" charset="-34"/>
              </a:rPr>
              <a:t>    </a:t>
            </a:r>
            <a:r>
              <a:rPr lang="en-US" sz="2400" dirty="0" err="1">
                <a:cs typeface="EucrosiaUPC" pitchFamily="18" charset="-34"/>
              </a:rPr>
              <a:t>printf</a:t>
            </a:r>
            <a:r>
              <a:rPr lang="en-US" sz="2400" dirty="0">
                <a:cs typeface="EucrosiaUPC" pitchFamily="18" charset="-34"/>
              </a:rPr>
              <a:t>("The square root of %lf is %lf\n", x, result);</a:t>
            </a:r>
          </a:p>
          <a:p>
            <a:r>
              <a:rPr lang="en-US" sz="2400" dirty="0">
                <a:cs typeface="EucrosiaUPC" pitchFamily="18" charset="-34"/>
              </a:rPr>
              <a:t>    return 0;</a:t>
            </a:r>
          </a:p>
          <a:p>
            <a:r>
              <a:rPr lang="en-US" sz="2400" dirty="0">
                <a:cs typeface="EucrosiaUPC" pitchFamily="18" charset="-34"/>
              </a:rPr>
              <a:t>}</a:t>
            </a:r>
            <a:endParaRPr lang="th-TH" sz="2400" dirty="0">
              <a:cs typeface="EucrosiaUPC" pitchFamily="18" charset="-34"/>
            </a:endParaRPr>
          </a:p>
        </p:txBody>
      </p:sp>
      <p:grpSp>
        <p:nvGrpSpPr>
          <p:cNvPr id="2" name="กลุ่ม 32"/>
          <p:cNvGrpSpPr>
            <a:grpSpLocks/>
          </p:cNvGrpSpPr>
          <p:nvPr/>
        </p:nvGrpSpPr>
        <p:grpSpPr bwMode="auto">
          <a:xfrm>
            <a:off x="1355725" y="5214938"/>
            <a:ext cx="3073400" cy="215900"/>
            <a:chOff x="1356496" y="5214950"/>
            <a:chExt cx="3072628" cy="215108"/>
          </a:xfrm>
        </p:grpSpPr>
        <p:cxnSp>
          <p:nvCxnSpPr>
            <p:cNvPr id="23" name="ตัวเชื่อมต่อหักมุม 22"/>
            <p:cNvCxnSpPr/>
            <p:nvPr/>
          </p:nvCxnSpPr>
          <p:spPr>
            <a:xfrm rot="5400000">
              <a:off x="1250526" y="5322501"/>
              <a:ext cx="213527" cy="158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ตัวเชื่อมต่อหักมุม 23"/>
            <p:cNvCxnSpPr/>
            <p:nvPr/>
          </p:nvCxnSpPr>
          <p:spPr>
            <a:xfrm rot="5400000">
              <a:off x="2466246" y="5320919"/>
              <a:ext cx="213526" cy="158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ตัวเชื่อมต่อตรง 25"/>
            <p:cNvCxnSpPr/>
            <p:nvPr/>
          </p:nvCxnSpPr>
          <p:spPr>
            <a:xfrm>
              <a:off x="1358084" y="5214950"/>
              <a:ext cx="3071040" cy="15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สี่เหลี่ยมผืนผ้า 27"/>
          <p:cNvSpPr>
            <a:spLocks noChangeArrowheads="1"/>
          </p:cNvSpPr>
          <p:nvPr/>
        </p:nvSpPr>
        <p:spPr bwMode="auto">
          <a:xfrm>
            <a:off x="4429125" y="4976813"/>
            <a:ext cx="42148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CC"/>
                </a:solidFill>
                <a:cs typeface="EucrosiaUPC" pitchFamily="18" charset="-34"/>
              </a:rPr>
              <a:t>Both are the types of double)</a:t>
            </a:r>
            <a:endParaRPr lang="th-TH" sz="2400" dirty="0">
              <a:solidFill>
                <a:srgbClr val="0000CC"/>
              </a:solidFill>
              <a:cs typeface="EucrosiaUPC" pitchFamily="18" charset="-34"/>
            </a:endParaRPr>
          </a:p>
        </p:txBody>
      </p:sp>
      <p:cxnSp>
        <p:nvCxnSpPr>
          <p:cNvPr id="30" name="ตัวเชื่อมต่อตรง 29"/>
          <p:cNvCxnSpPr>
            <a:stCxn id="28" idx="0"/>
          </p:cNvCxnSpPr>
          <p:nvPr/>
        </p:nvCxnSpPr>
        <p:spPr>
          <a:xfrm flipH="1" flipV="1">
            <a:off x="3286126" y="4500563"/>
            <a:ext cx="3250406" cy="476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ลูกศรเชื่อมต่อแบบตรง 31"/>
          <p:cNvCxnSpPr/>
          <p:nvPr/>
        </p:nvCxnSpPr>
        <p:spPr>
          <a:xfrm rot="10800000" flipV="1">
            <a:off x="1714500" y="4500563"/>
            <a:ext cx="1571625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0918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 animBg="1"/>
      <p:bldP spid="10" grpId="0" animBg="1"/>
      <p:bldP spid="11" grpId="0" animBg="1"/>
      <p:bldP spid="12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 Function (1)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 standard math functions (</a:t>
            </a:r>
            <a:r>
              <a:rPr lang="en-US" dirty="0" err="1" smtClean="0"/>
              <a:t>trigonon</a:t>
            </a:r>
            <a:r>
              <a:rPr lang="en-US" dirty="0" smtClean="0"/>
              <a:t>) </a:t>
            </a:r>
            <a:r>
              <a:rPr lang="en-US" sz="2000" b="1" dirty="0" smtClean="0">
                <a:solidFill>
                  <a:srgbClr val="FF0000"/>
                </a:solidFill>
              </a:rPr>
              <a:t>#include &lt;</a:t>
            </a:r>
            <a:r>
              <a:rPr lang="en-US" sz="2000" b="1" dirty="0" err="1" smtClean="0">
                <a:solidFill>
                  <a:srgbClr val="FF0000"/>
                </a:solidFill>
              </a:rPr>
              <a:t>math.h</a:t>
            </a:r>
            <a:r>
              <a:rPr lang="en-US" sz="2000" b="1" dirty="0" smtClean="0">
                <a:solidFill>
                  <a:srgbClr val="FF0000"/>
                </a:solidFill>
              </a:rPr>
              <a:t>&gt;</a:t>
            </a:r>
            <a:endParaRPr lang="th-TH" sz="2000" b="1" dirty="0" smtClean="0">
              <a:solidFill>
                <a:srgbClr val="FF0000"/>
              </a:solidFill>
            </a:endParaRPr>
          </a:p>
          <a:p>
            <a:endParaRPr lang="th-TH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492779"/>
              </p:ext>
            </p:extLst>
          </p:nvPr>
        </p:nvGraphicFramePr>
        <p:xfrm>
          <a:off x="179512" y="2204863"/>
          <a:ext cx="6120680" cy="2232249"/>
        </p:xfrm>
        <a:graphic>
          <a:graphicData uri="http://schemas.openxmlformats.org/drawingml/2006/table">
            <a:tbl>
              <a:tblPr/>
              <a:tblGrid>
                <a:gridCol w="1738096"/>
                <a:gridCol w="4382584"/>
              </a:tblGrid>
              <a:tr h="3109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+mn-lt"/>
                          <a:ea typeface="Times New Roman"/>
                          <a:cs typeface="Cordia New"/>
                        </a:rPr>
                        <a:t>Function</a:t>
                      </a:r>
                      <a:endParaRPr lang="en-US" sz="18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+mn-lt"/>
                          <a:ea typeface="Times New Roman"/>
                          <a:cs typeface="Cordia New"/>
                        </a:rPr>
                        <a:t>Description</a:t>
                      </a:r>
                      <a:endParaRPr lang="en-US" sz="18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3109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n-lt"/>
                          <a:ea typeface="Times New Roman"/>
                          <a:cs typeface="Angsana New"/>
                        </a:rPr>
                        <a:t>sin(x</a:t>
                      </a:r>
                      <a:r>
                        <a:rPr lang="en-US" sz="1800" dirty="0">
                          <a:latin typeface="+mn-lt"/>
                          <a:ea typeface="Times New Roman"/>
                          <a:cs typeface="Angsana New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+mn-lt"/>
                          <a:ea typeface="Times New Roman"/>
                          <a:cs typeface="Cordia New"/>
                        </a:rPr>
                        <a:t>  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  <a:cs typeface="Cordia New"/>
                        </a:rPr>
                        <a:t>return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  <a:cs typeface="Angsana New"/>
                        </a:rPr>
                        <a:t>sine value</a:t>
                      </a:r>
                      <a:r>
                        <a:rPr lang="en-US" sz="1800" baseline="0" dirty="0" smtClean="0">
                          <a:latin typeface="+mn-lt"/>
                          <a:ea typeface="Times New Roman"/>
                          <a:cs typeface="Angsana New"/>
                        </a:rPr>
                        <a:t> of angle</a:t>
                      </a:r>
                      <a:r>
                        <a:rPr lang="th-TH" sz="1800" dirty="0" smtClean="0">
                          <a:latin typeface="+mn-lt"/>
                          <a:ea typeface="Times New Roman"/>
                          <a:cs typeface="Angsana New"/>
                        </a:rPr>
                        <a:t> </a:t>
                      </a:r>
                      <a:r>
                        <a:rPr lang="en-US" sz="1800" dirty="0">
                          <a:latin typeface="+mn-lt"/>
                          <a:ea typeface="Times New Roman"/>
                          <a:cs typeface="Angsana New"/>
                        </a:rPr>
                        <a:t>x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  <a:cs typeface="Angsana New"/>
                        </a:rPr>
                        <a:t>(x in radian)</a:t>
                      </a:r>
                      <a:endParaRPr lang="en-US" sz="18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9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latin typeface="+mn-lt"/>
                          <a:ea typeface="Times New Roman"/>
                          <a:cs typeface="Angsana New"/>
                        </a:rPr>
                        <a:t>cos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  <a:cs typeface="Angsana New"/>
                        </a:rPr>
                        <a:t>(x</a:t>
                      </a:r>
                      <a:r>
                        <a:rPr lang="en-US" sz="1800" dirty="0">
                          <a:latin typeface="+mn-lt"/>
                          <a:ea typeface="Times New Roman"/>
                          <a:cs typeface="Angsana New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+mn-lt"/>
                          <a:ea typeface="Times New Roman"/>
                          <a:cs typeface="Cordia New"/>
                        </a:rPr>
                        <a:t>  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  <a:cs typeface="Cordia New"/>
                        </a:rPr>
                        <a:t>return</a:t>
                      </a:r>
                      <a:r>
                        <a:rPr lang="en-US" sz="1800" baseline="0" dirty="0" smtClean="0">
                          <a:latin typeface="+mn-lt"/>
                          <a:ea typeface="Times New Roman"/>
                          <a:cs typeface="Cordia New"/>
                        </a:rPr>
                        <a:t>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  <a:cs typeface="Angsana New"/>
                        </a:rPr>
                        <a:t>cosine value of angle</a:t>
                      </a:r>
                      <a:r>
                        <a:rPr lang="en-US" sz="1800" baseline="0" dirty="0" smtClean="0">
                          <a:latin typeface="+mn-lt"/>
                          <a:ea typeface="Times New Roman"/>
                          <a:cs typeface="Angsana New"/>
                        </a:rPr>
                        <a:t> x (x in radian)</a:t>
                      </a:r>
                      <a:endParaRPr lang="en-US" sz="18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9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Times New Roman"/>
                          <a:cs typeface="Angsana New"/>
                        </a:rPr>
                        <a:t>tan(x)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+mn-lt"/>
                          <a:ea typeface="Times New Roman"/>
                          <a:cs typeface="Cordia New"/>
                        </a:rPr>
                        <a:t>  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  <a:cs typeface="Cordia New"/>
                        </a:rPr>
                        <a:t>return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  <a:cs typeface="Angsana New"/>
                        </a:rPr>
                        <a:t>tangent value</a:t>
                      </a:r>
                      <a:r>
                        <a:rPr lang="en-US" sz="1800" baseline="0" dirty="0" smtClean="0">
                          <a:latin typeface="+mn-lt"/>
                          <a:ea typeface="Times New Roman"/>
                          <a:cs typeface="Angsana New"/>
                        </a:rPr>
                        <a:t> of angle</a:t>
                      </a:r>
                      <a:r>
                        <a:rPr lang="th-TH" sz="1800" dirty="0" smtClean="0">
                          <a:latin typeface="+mn-lt"/>
                          <a:ea typeface="Times New Roman"/>
                          <a:cs typeface="Angsana New"/>
                        </a:rPr>
                        <a:t> </a:t>
                      </a:r>
                      <a:r>
                        <a:rPr lang="en-US" sz="1800" dirty="0">
                          <a:latin typeface="+mn-lt"/>
                          <a:ea typeface="Times New Roman"/>
                          <a:cs typeface="Angsana New"/>
                        </a:rPr>
                        <a:t>x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  <a:cs typeface="Angsana New"/>
                        </a:rPr>
                        <a:t>(x</a:t>
                      </a:r>
                      <a:r>
                        <a:rPr lang="en-US" sz="1800" baseline="0" dirty="0" smtClean="0">
                          <a:latin typeface="+mn-lt"/>
                          <a:ea typeface="Times New Roman"/>
                          <a:cs typeface="Angsana New"/>
                        </a:rPr>
                        <a:t> in radian)</a:t>
                      </a:r>
                      <a:endParaRPr lang="en-US" sz="18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4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+mn-lt"/>
                          <a:ea typeface="Times New Roman"/>
                          <a:cs typeface="Angsana New"/>
                        </a:rPr>
                        <a:t>asin</a:t>
                      </a:r>
                      <a:r>
                        <a:rPr lang="en-US" sz="1800" dirty="0">
                          <a:latin typeface="+mn-lt"/>
                          <a:ea typeface="Times New Roman"/>
                          <a:cs typeface="Angsana New"/>
                        </a:rPr>
                        <a:t>(x)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+mn-lt"/>
                          <a:ea typeface="Times New Roman"/>
                          <a:cs typeface="Cordia New"/>
                        </a:rPr>
                        <a:t>  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  <a:cs typeface="Cordia New"/>
                        </a:rPr>
                        <a:t>return</a:t>
                      </a:r>
                      <a:r>
                        <a:rPr lang="en-US" sz="1800" baseline="0" dirty="0" smtClean="0">
                          <a:latin typeface="+mn-lt"/>
                          <a:ea typeface="Times New Roman"/>
                          <a:cs typeface="Cordia New"/>
                        </a:rPr>
                        <a:t> </a:t>
                      </a:r>
                      <a:r>
                        <a:rPr lang="en-US" sz="1800" dirty="0" err="1" smtClean="0">
                          <a:latin typeface="+mn-lt"/>
                          <a:ea typeface="Times New Roman"/>
                          <a:cs typeface="Angsana New"/>
                        </a:rPr>
                        <a:t>arcsin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  <a:cs typeface="Angsana New"/>
                        </a:rPr>
                        <a:t> value in radian</a:t>
                      </a:r>
                      <a:r>
                        <a:rPr lang="en-US" sz="1800" baseline="0" dirty="0" smtClean="0">
                          <a:latin typeface="+mn-lt"/>
                          <a:ea typeface="Times New Roman"/>
                          <a:cs typeface="Angsana New"/>
                        </a:rPr>
                        <a:t> of</a:t>
                      </a:r>
                      <a:r>
                        <a:rPr lang="th-TH" sz="1800" dirty="0" smtClean="0">
                          <a:latin typeface="+mn-lt"/>
                          <a:ea typeface="Times New Roman"/>
                          <a:cs typeface="Angsana New"/>
                        </a:rPr>
                        <a:t>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  <a:cs typeface="Angsana New"/>
                        </a:rPr>
                        <a:t>x</a:t>
                      </a:r>
                      <a:endParaRPr lang="en-US" sz="18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4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+mn-lt"/>
                          <a:ea typeface="Times New Roman"/>
                          <a:cs typeface="Angsana New"/>
                        </a:rPr>
                        <a:t>acos</a:t>
                      </a:r>
                      <a:r>
                        <a:rPr lang="en-US" sz="1800" dirty="0">
                          <a:latin typeface="+mn-lt"/>
                          <a:ea typeface="Times New Roman"/>
                          <a:cs typeface="Angsana New"/>
                        </a:rPr>
                        <a:t>(x)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th-TH" sz="1800" dirty="0" smtClean="0">
                          <a:latin typeface="+mn-lt"/>
                          <a:ea typeface="Times New Roman"/>
                          <a:cs typeface="Cordia New"/>
                        </a:rPr>
                        <a:t>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  <a:cs typeface="Cordia New"/>
                        </a:rPr>
                        <a:t>  return</a:t>
                      </a:r>
                      <a:r>
                        <a:rPr lang="en-US" sz="1800" baseline="0" dirty="0" smtClean="0">
                          <a:latin typeface="+mn-lt"/>
                          <a:ea typeface="Times New Roman"/>
                          <a:cs typeface="Cordia New"/>
                        </a:rPr>
                        <a:t> </a:t>
                      </a:r>
                      <a:r>
                        <a:rPr lang="en-US" sz="1800" dirty="0" err="1" smtClean="0">
                          <a:latin typeface="+mn-lt"/>
                          <a:ea typeface="Times New Roman"/>
                          <a:cs typeface="Angsana New"/>
                        </a:rPr>
                        <a:t>arccos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  <a:cs typeface="Angsana New"/>
                        </a:rPr>
                        <a:t> value in radian</a:t>
                      </a:r>
                      <a:r>
                        <a:rPr lang="en-US" sz="1800" baseline="0" dirty="0" smtClean="0">
                          <a:latin typeface="+mn-lt"/>
                          <a:ea typeface="Times New Roman"/>
                          <a:cs typeface="Angsana New"/>
                        </a:rPr>
                        <a:t> of</a:t>
                      </a:r>
                      <a:r>
                        <a:rPr lang="th-TH" sz="1800" dirty="0" smtClean="0">
                          <a:latin typeface="+mn-lt"/>
                          <a:ea typeface="Times New Roman"/>
                          <a:cs typeface="Angsana New"/>
                        </a:rPr>
                        <a:t>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  <a:cs typeface="Angsana New"/>
                        </a:rPr>
                        <a:t>x</a:t>
                      </a:r>
                      <a:endParaRPr lang="en-US" sz="18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4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n-lt"/>
                          <a:ea typeface="Times New Roman"/>
                          <a:cs typeface="Angsana New"/>
                        </a:rPr>
                        <a:t>atan(x)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th-TH" sz="1800" dirty="0" smtClean="0">
                          <a:latin typeface="+mn-lt"/>
                          <a:ea typeface="Times New Roman"/>
                          <a:cs typeface="Cordia New"/>
                        </a:rPr>
                        <a:t>   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  <a:cs typeface="Cordia New"/>
                        </a:rPr>
                        <a:t>return</a:t>
                      </a:r>
                      <a:r>
                        <a:rPr lang="en-US" sz="1800" baseline="0" dirty="0" smtClean="0">
                          <a:latin typeface="+mn-lt"/>
                          <a:ea typeface="Times New Roman"/>
                          <a:cs typeface="Cordia New"/>
                        </a:rPr>
                        <a:t> </a:t>
                      </a:r>
                      <a:r>
                        <a:rPr lang="en-US" sz="1800" dirty="0" err="1" smtClean="0">
                          <a:latin typeface="+mn-lt"/>
                          <a:ea typeface="Times New Roman"/>
                          <a:cs typeface="Angsana New"/>
                        </a:rPr>
                        <a:t>arctan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  <a:cs typeface="Angsana New"/>
                        </a:rPr>
                        <a:t> value in radian</a:t>
                      </a:r>
                      <a:r>
                        <a:rPr lang="en-US" sz="1800" baseline="0" dirty="0" smtClean="0">
                          <a:latin typeface="+mn-lt"/>
                          <a:ea typeface="Times New Roman"/>
                          <a:cs typeface="Angsana New"/>
                        </a:rPr>
                        <a:t> of</a:t>
                      </a:r>
                      <a:r>
                        <a:rPr lang="th-TH" sz="1800" dirty="0" smtClean="0">
                          <a:latin typeface="+mn-lt"/>
                          <a:ea typeface="Times New Roman"/>
                          <a:cs typeface="Angsana New"/>
                        </a:rPr>
                        <a:t>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  <a:cs typeface="Angsana New"/>
                        </a:rPr>
                        <a:t>x</a:t>
                      </a:r>
                      <a:endParaRPr lang="en-US" sz="18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59632" y="4530313"/>
            <a:ext cx="7416824" cy="213904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00" b="1" dirty="0" smtClean="0"/>
              <a:t>Remind:</a:t>
            </a:r>
            <a:endParaRPr lang="th-TH" sz="1900" b="1" dirty="0" smtClean="0"/>
          </a:p>
          <a:p>
            <a:pPr algn="ctr"/>
            <a:r>
              <a:rPr lang="en-US" sz="1900" dirty="0" smtClean="0"/>
              <a:t>180</a:t>
            </a:r>
            <a:r>
              <a:rPr lang="th-TH" sz="1900" dirty="0" smtClean="0"/>
              <a:t> </a:t>
            </a:r>
            <a:r>
              <a:rPr lang="en-US" sz="1900" dirty="0" smtClean="0"/>
              <a:t>angle in degree = </a:t>
            </a:r>
            <a:r>
              <a:rPr lang="th-TH" sz="1900" dirty="0" smtClean="0"/>
              <a:t>π </a:t>
            </a:r>
            <a:r>
              <a:rPr lang="en-US" sz="1900" dirty="0" smtClean="0"/>
              <a:t>angle in</a:t>
            </a:r>
            <a:r>
              <a:rPr lang="th-TH" sz="1900" dirty="0" smtClean="0"/>
              <a:t> </a:t>
            </a:r>
            <a:r>
              <a:rPr lang="en-US" sz="1900" dirty="0" smtClean="0"/>
              <a:t>radian</a:t>
            </a:r>
            <a:r>
              <a:rPr lang="th-TH" sz="1900" dirty="0" smtClean="0"/>
              <a:t> </a:t>
            </a:r>
            <a:r>
              <a:rPr lang="en-US" sz="1900" b="1" dirty="0" smtClean="0">
                <a:solidFill>
                  <a:srgbClr val="00B0F0"/>
                </a:solidFill>
              </a:rPr>
              <a:t>(</a:t>
            </a:r>
            <a:r>
              <a:rPr lang="th-TH" sz="1900" b="1" dirty="0" smtClean="0">
                <a:solidFill>
                  <a:srgbClr val="00B0F0"/>
                </a:solidFill>
              </a:rPr>
              <a:t>π </a:t>
            </a:r>
            <a:r>
              <a:rPr lang="en-US" sz="1900" b="1" dirty="0" smtClean="0">
                <a:solidFill>
                  <a:srgbClr val="00B0F0"/>
                </a:solidFill>
              </a:rPr>
              <a:t>is</a:t>
            </a:r>
            <a:r>
              <a:rPr lang="th-TH" sz="1900" b="1" dirty="0" smtClean="0">
                <a:solidFill>
                  <a:srgbClr val="00B0F0"/>
                </a:solidFill>
              </a:rPr>
              <a:t> </a:t>
            </a:r>
            <a:r>
              <a:rPr lang="en-US" sz="1900" b="1" dirty="0" smtClean="0">
                <a:solidFill>
                  <a:srgbClr val="00B0F0"/>
                </a:solidFill>
              </a:rPr>
              <a:t>3.14159)</a:t>
            </a:r>
          </a:p>
          <a:p>
            <a:pPr algn="ctr"/>
            <a:endParaRPr lang="en-US" sz="1900" dirty="0" smtClean="0"/>
          </a:p>
          <a:p>
            <a:r>
              <a:rPr lang="en-US" sz="1900" b="1" dirty="0" smtClean="0"/>
              <a:t>Degree to radian transformation :</a:t>
            </a:r>
          </a:p>
          <a:p>
            <a:r>
              <a:rPr lang="en-US" sz="1900" dirty="0" smtClean="0"/>
              <a:t>                      angle in radian</a:t>
            </a:r>
            <a:r>
              <a:rPr lang="th-TH" sz="1900" dirty="0" smtClean="0"/>
              <a:t> </a:t>
            </a:r>
            <a:r>
              <a:rPr lang="en-US" sz="1900" dirty="0" smtClean="0"/>
              <a:t>=  (angle in degree x </a:t>
            </a:r>
            <a:r>
              <a:rPr lang="th-TH" sz="1900" dirty="0" smtClean="0"/>
              <a:t>π</a:t>
            </a:r>
            <a:r>
              <a:rPr lang="en-US" sz="1900" dirty="0" smtClean="0"/>
              <a:t>)/180</a:t>
            </a:r>
          </a:p>
          <a:p>
            <a:r>
              <a:rPr lang="en-US" sz="1900" b="1" dirty="0" smtClean="0"/>
              <a:t>Radian to degree transformation:</a:t>
            </a:r>
          </a:p>
          <a:p>
            <a:r>
              <a:rPr lang="en-US" sz="1900" dirty="0" smtClean="0"/>
              <a:t>               </a:t>
            </a:r>
            <a:r>
              <a:rPr lang="th-TH" sz="1900" dirty="0" smtClean="0"/>
              <a:t>        </a:t>
            </a:r>
            <a:r>
              <a:rPr lang="en-US" sz="1900" dirty="0" smtClean="0"/>
              <a:t>angle in degree = (angle in radian x 180)/</a:t>
            </a:r>
            <a:r>
              <a:rPr lang="th-TH" sz="1900" dirty="0"/>
              <a:t> π</a:t>
            </a: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sp>
        <p:nvSpPr>
          <p:cNvPr id="6" name="Rectangle 5"/>
          <p:cNvSpPr/>
          <p:nvPr/>
        </p:nvSpPr>
        <p:spPr>
          <a:xfrm>
            <a:off x="6372200" y="2492896"/>
            <a:ext cx="2664296" cy="10801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800" dirty="0" smtClean="0"/>
              <a:t>All these functions take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800" b="1" dirty="0" smtClean="0"/>
              <a:t>double</a:t>
            </a:r>
            <a:r>
              <a:rPr lang="en-US" sz="1800" dirty="0" smtClean="0"/>
              <a:t> as inputs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800" dirty="0" smtClean="0"/>
              <a:t>return </a:t>
            </a:r>
            <a:r>
              <a:rPr lang="en-US" sz="1800" b="1" dirty="0" smtClean="0"/>
              <a:t>double</a:t>
            </a:r>
            <a:r>
              <a:rPr lang="en-US" sz="1800" dirty="0" smtClean="0"/>
              <a:t> as output</a:t>
            </a:r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1276968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LilyUPC" pitchFamily="34" charset="-34"/>
              </a:rPr>
              <a:t>Example</a:t>
            </a:r>
            <a:endParaRPr lang="th-TH" smtClean="0"/>
          </a:p>
        </p:txBody>
      </p:sp>
      <p:sp>
        <p:nvSpPr>
          <p:cNvPr id="12291" name="สี่เหลี่ยมผืนผ้า 3"/>
          <p:cNvSpPr>
            <a:spLocks noChangeArrowheads="1"/>
          </p:cNvSpPr>
          <p:nvPr/>
        </p:nvSpPr>
        <p:spPr bwMode="auto">
          <a:xfrm>
            <a:off x="428625" y="1452563"/>
            <a:ext cx="8358188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dirty="0">
                <a:cs typeface="EucrosiaUPC" pitchFamily="18" charset="-34"/>
              </a:rPr>
              <a:t>#include &lt;</a:t>
            </a:r>
            <a:r>
              <a:rPr lang="en-US" dirty="0" err="1">
                <a:cs typeface="EucrosiaUPC" pitchFamily="18" charset="-34"/>
              </a:rPr>
              <a:t>stdio.h</a:t>
            </a:r>
            <a:r>
              <a:rPr lang="en-US" dirty="0">
                <a:cs typeface="EucrosiaUPC" pitchFamily="18" charset="-34"/>
              </a:rPr>
              <a:t>&gt;</a:t>
            </a:r>
          </a:p>
          <a:p>
            <a:r>
              <a:rPr lang="en-US" dirty="0">
                <a:cs typeface="EucrosiaUPC" pitchFamily="18" charset="-34"/>
              </a:rPr>
              <a:t>#include &lt;</a:t>
            </a:r>
            <a:r>
              <a:rPr lang="en-US" dirty="0" err="1">
                <a:cs typeface="EucrosiaUPC" pitchFamily="18" charset="-34"/>
              </a:rPr>
              <a:t>math.h</a:t>
            </a:r>
            <a:r>
              <a:rPr lang="en-US" dirty="0">
                <a:cs typeface="EucrosiaUPC" pitchFamily="18" charset="-34"/>
              </a:rPr>
              <a:t>&gt;</a:t>
            </a:r>
          </a:p>
          <a:p>
            <a:r>
              <a:rPr lang="en-US" dirty="0" err="1" smtClean="0">
                <a:cs typeface="EucrosiaUPC" pitchFamily="18" charset="-34"/>
              </a:rPr>
              <a:t>int</a:t>
            </a:r>
            <a:r>
              <a:rPr lang="en-US" dirty="0" smtClean="0">
                <a:cs typeface="EucrosiaUPC" pitchFamily="18" charset="-34"/>
              </a:rPr>
              <a:t> main(</a:t>
            </a:r>
            <a:r>
              <a:rPr lang="en-US" dirty="0" err="1" smtClean="0">
                <a:cs typeface="EucrosiaUPC" pitchFamily="18" charset="-34"/>
              </a:rPr>
              <a:t>int</a:t>
            </a:r>
            <a:r>
              <a:rPr lang="en-US" dirty="0" smtClean="0">
                <a:cs typeface="EucrosiaUPC" pitchFamily="18" charset="-34"/>
              </a:rPr>
              <a:t> </a:t>
            </a:r>
            <a:r>
              <a:rPr lang="en-US" dirty="0" err="1" smtClean="0">
                <a:cs typeface="EucrosiaUPC" pitchFamily="18" charset="-34"/>
              </a:rPr>
              <a:t>argc</a:t>
            </a:r>
            <a:r>
              <a:rPr lang="en-US" dirty="0" smtClean="0">
                <a:cs typeface="EucrosiaUPC" pitchFamily="18" charset="-34"/>
              </a:rPr>
              <a:t>, char *</a:t>
            </a:r>
            <a:r>
              <a:rPr lang="en-US" dirty="0" err="1" smtClean="0">
                <a:cs typeface="EucrosiaUPC" pitchFamily="18" charset="-34"/>
              </a:rPr>
              <a:t>argv</a:t>
            </a:r>
            <a:r>
              <a:rPr lang="en-US" dirty="0" smtClean="0">
                <a:cs typeface="EucrosiaUPC" pitchFamily="18" charset="-34"/>
              </a:rPr>
              <a:t>[])</a:t>
            </a:r>
            <a:endParaRPr lang="en-US" dirty="0">
              <a:cs typeface="EucrosiaUPC" pitchFamily="18" charset="-34"/>
            </a:endParaRPr>
          </a:p>
          <a:p>
            <a:r>
              <a:rPr lang="en-US" dirty="0">
                <a:cs typeface="EucrosiaUPC" pitchFamily="18" charset="-34"/>
              </a:rPr>
              <a:t>{</a:t>
            </a:r>
          </a:p>
          <a:p>
            <a:r>
              <a:rPr lang="en-US" dirty="0">
                <a:cs typeface="EucrosiaUPC" pitchFamily="18" charset="-34"/>
              </a:rPr>
              <a:t>   double result;</a:t>
            </a:r>
          </a:p>
          <a:p>
            <a:r>
              <a:rPr lang="en-US" dirty="0">
                <a:cs typeface="EucrosiaUPC" pitchFamily="18" charset="-34"/>
              </a:rPr>
              <a:t>   double x;</a:t>
            </a:r>
          </a:p>
          <a:p>
            <a:r>
              <a:rPr lang="en-US" dirty="0">
                <a:cs typeface="EucrosiaUPC" pitchFamily="18" charset="-34"/>
              </a:rPr>
              <a:t>   x = (60 * 3.14159)/180;</a:t>
            </a:r>
          </a:p>
          <a:p>
            <a:r>
              <a:rPr lang="en-US" dirty="0">
                <a:cs typeface="EucrosiaUPC" pitchFamily="18" charset="-34"/>
              </a:rPr>
              <a:t>   result = </a:t>
            </a:r>
            <a:r>
              <a:rPr lang="en-US" dirty="0" err="1">
                <a:cs typeface="EucrosiaUPC" pitchFamily="18" charset="-34"/>
              </a:rPr>
              <a:t>cos</a:t>
            </a:r>
            <a:r>
              <a:rPr lang="en-US" dirty="0">
                <a:cs typeface="EucrosiaUPC" pitchFamily="18" charset="-34"/>
              </a:rPr>
              <a:t>(x);</a:t>
            </a:r>
          </a:p>
          <a:p>
            <a:r>
              <a:rPr lang="en-US" dirty="0">
                <a:cs typeface="EucrosiaUPC" pitchFamily="18" charset="-34"/>
              </a:rPr>
              <a:t>   </a:t>
            </a:r>
            <a:r>
              <a:rPr lang="en-US" dirty="0" err="1">
                <a:cs typeface="EucrosiaUPC" pitchFamily="18" charset="-34"/>
              </a:rPr>
              <a:t>printf</a:t>
            </a:r>
            <a:r>
              <a:rPr lang="en-US" dirty="0">
                <a:cs typeface="EucrosiaUPC" pitchFamily="18" charset="-34"/>
              </a:rPr>
              <a:t>("The cosine of </a:t>
            </a:r>
            <a:r>
              <a:rPr lang="en-US" dirty="0" smtClean="0">
                <a:cs typeface="EucrosiaUPC" pitchFamily="18" charset="-34"/>
              </a:rPr>
              <a:t>%.2f </a:t>
            </a:r>
            <a:r>
              <a:rPr lang="en-US" dirty="0">
                <a:cs typeface="EucrosiaUPC" pitchFamily="18" charset="-34"/>
              </a:rPr>
              <a:t>is </a:t>
            </a:r>
            <a:r>
              <a:rPr lang="en-US" dirty="0" smtClean="0">
                <a:cs typeface="EucrosiaUPC" pitchFamily="18" charset="-34"/>
              </a:rPr>
              <a:t>%.2f\n</a:t>
            </a:r>
            <a:r>
              <a:rPr lang="en-US" dirty="0">
                <a:cs typeface="EucrosiaUPC" pitchFamily="18" charset="-34"/>
              </a:rPr>
              <a:t>", x, result);</a:t>
            </a:r>
          </a:p>
          <a:p>
            <a:r>
              <a:rPr lang="en-US" dirty="0">
                <a:cs typeface="EucrosiaUPC" pitchFamily="18" charset="-34"/>
              </a:rPr>
              <a:t>   return 0;</a:t>
            </a:r>
          </a:p>
          <a:p>
            <a:r>
              <a:rPr lang="en-US" dirty="0">
                <a:cs typeface="EucrosiaUPC" pitchFamily="18" charset="-34"/>
              </a:rPr>
              <a:t>}</a:t>
            </a:r>
            <a:endParaRPr lang="th-TH" dirty="0">
              <a:cs typeface="EucrosiaUPC" pitchFamily="18" charset="-34"/>
            </a:endParaRPr>
          </a:p>
        </p:txBody>
      </p:sp>
      <p:sp>
        <p:nvSpPr>
          <p:cNvPr id="5" name="ลูกศรซ้าย 4"/>
          <p:cNvSpPr/>
          <p:nvPr/>
        </p:nvSpPr>
        <p:spPr>
          <a:xfrm>
            <a:off x="3214688" y="1857375"/>
            <a:ext cx="642937" cy="5000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sp>
        <p:nvSpPr>
          <p:cNvPr id="6" name="คำบรรยายภาพแบบสี่เหลี่ยม 5"/>
          <p:cNvSpPr/>
          <p:nvPr/>
        </p:nvSpPr>
        <p:spPr>
          <a:xfrm>
            <a:off x="4860032" y="2432869"/>
            <a:ext cx="3857625" cy="1500187"/>
          </a:xfrm>
          <a:prstGeom prst="wedgeRectCallout">
            <a:avLst>
              <a:gd name="adj1" fmla="val -51873"/>
              <a:gd name="adj2" fmla="val 777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Transform an angle (60) in degree into an angle in radian.</a:t>
            </a:r>
            <a:endParaRPr lang="th-TH" dirty="0"/>
          </a:p>
        </p:txBody>
      </p:sp>
      <p:sp>
        <p:nvSpPr>
          <p:cNvPr id="7" name="ลูกศรขวา 6"/>
          <p:cNvSpPr/>
          <p:nvPr/>
        </p:nvSpPr>
        <p:spPr>
          <a:xfrm>
            <a:off x="2991817" y="4572000"/>
            <a:ext cx="500063" cy="357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483951" y="4559300"/>
            <a:ext cx="562455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en-US" sz="1800" dirty="0">
                <a:solidFill>
                  <a:srgbClr val="0070C0"/>
                </a:solidFill>
                <a:latin typeface="+mn-lt"/>
                <a:cs typeface="EucrosiaUPC" pitchFamily="18" charset="-34"/>
              </a:rPr>
              <a:t>Use of the function </a:t>
            </a:r>
            <a:r>
              <a:rPr lang="en-US" sz="1800" b="1" i="1" dirty="0" err="1">
                <a:solidFill>
                  <a:srgbClr val="0070C0"/>
                </a:solidFill>
                <a:latin typeface="+mn-lt"/>
                <a:cs typeface="EucrosiaUPC" pitchFamily="18" charset="-34"/>
              </a:rPr>
              <a:t>cos</a:t>
            </a:r>
            <a:r>
              <a:rPr lang="en-US" sz="1800" dirty="0">
                <a:solidFill>
                  <a:srgbClr val="0070C0"/>
                </a:solidFill>
                <a:latin typeface="+mn-lt"/>
                <a:cs typeface="EucrosiaUPC" pitchFamily="18" charset="-34"/>
              </a:rPr>
              <a:t> to compute the cosine of the angle x</a:t>
            </a:r>
            <a:endParaRPr lang="th-TH" sz="1800" dirty="0">
              <a:solidFill>
                <a:srgbClr val="0070C0"/>
              </a:solidFill>
              <a:latin typeface="+mn-lt"/>
              <a:cs typeface="EucrosiaUPC" pitchFamily="18" charset="-34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161" y="5391504"/>
            <a:ext cx="4815455" cy="136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567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 Functions (2)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3714328"/>
            <a:ext cx="8153400" cy="2739008"/>
          </a:xfrm>
        </p:spPr>
        <p:txBody>
          <a:bodyPr/>
          <a:lstStyle/>
          <a:p>
            <a:r>
              <a:rPr lang="en-US" dirty="0" smtClean="0"/>
              <a:t>Let’s study math for a bit </a:t>
            </a:r>
            <a:r>
              <a:rPr lang="en-US" dirty="0" smtClean="0">
                <a:sym typeface="Wingdings" pitchFamily="2" charset="2"/>
              </a:rPr>
              <a:t>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What is the value of x (double):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x  = log10(100);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x  = log2(16);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x  = log(</a:t>
            </a:r>
            <a:r>
              <a:rPr lang="en-US" dirty="0" err="1" smtClean="0">
                <a:sym typeface="Wingdings" pitchFamily="2" charset="2"/>
              </a:rPr>
              <a:t>exp</a:t>
            </a:r>
            <a:r>
              <a:rPr lang="en-US" dirty="0" smtClean="0">
                <a:sym typeface="Wingdings" pitchFamily="2" charset="2"/>
              </a:rPr>
              <a:t>(5));</a:t>
            </a:r>
            <a:endParaRPr lang="th-TH" dirty="0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340370"/>
              </p:ext>
            </p:extLst>
          </p:nvPr>
        </p:nvGraphicFramePr>
        <p:xfrm>
          <a:off x="1691680" y="1697360"/>
          <a:ext cx="6984776" cy="1714872"/>
        </p:xfrm>
        <a:graphic>
          <a:graphicData uri="http://schemas.openxmlformats.org/drawingml/2006/table">
            <a:tbl>
              <a:tblPr/>
              <a:tblGrid>
                <a:gridCol w="1656184"/>
                <a:gridCol w="5328592"/>
              </a:tblGrid>
              <a:tr h="2425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Cordia New"/>
                        </a:rPr>
                        <a:t>Function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Cordia New"/>
                        </a:rPr>
                        <a:t>Description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111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Angsana New"/>
                        </a:rPr>
                        <a:t>exp(x)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+mn-lt"/>
                          <a:ea typeface="Times New Roman"/>
                          <a:cs typeface="Cordia New"/>
                        </a:rPr>
                        <a:t>   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Cordia New"/>
                        </a:rPr>
                        <a:t>return</a:t>
                      </a: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Cordia New"/>
                        </a:rPr>
                        <a:t> value of </a:t>
                      </a:r>
                      <a:r>
                        <a:rPr lang="th-TH" sz="2000" dirty="0" smtClean="0">
                          <a:latin typeface="+mn-lt"/>
                          <a:ea typeface="Times New Roman"/>
                          <a:cs typeface="Cordia New"/>
                        </a:rPr>
                        <a:t> 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e</a:t>
                      </a:r>
                      <a:r>
                        <a:rPr lang="en-US" sz="2000" baseline="30000" dirty="0">
                          <a:latin typeface="+mn-lt"/>
                          <a:ea typeface="Times New Roman"/>
                          <a:cs typeface="Angsana New"/>
                        </a:rPr>
                        <a:t>x </a:t>
                      </a:r>
                      <a:r>
                        <a:rPr lang="en-US" sz="2000" baseline="30000" dirty="0" smtClean="0">
                          <a:latin typeface="+mn-lt"/>
                          <a:ea typeface="Times New Roman"/>
                          <a:cs typeface="Angsana New"/>
                        </a:rPr>
                        <a:t>  </a:t>
                      </a: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Angsana New"/>
                        </a:rPr>
                        <a:t>(e = 2.718..)</a:t>
                      </a:r>
                      <a:endParaRPr lang="en-US" sz="2000" baseline="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log(x)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+mn-lt"/>
                          <a:ea typeface="Times New Roman"/>
                          <a:cs typeface="Cordia New"/>
                        </a:rPr>
                        <a:t>  </a:t>
                      </a:r>
                      <a:r>
                        <a:rPr lang="th-TH" sz="2000" baseline="0" dirty="0" smtClean="0">
                          <a:latin typeface="+mn-lt"/>
                          <a:ea typeface="Times New Roman"/>
                          <a:cs typeface="Cordia New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Cordia New"/>
                        </a:rPr>
                        <a:t>return value of </a:t>
                      </a:r>
                      <a:r>
                        <a:rPr lang="th-TH" sz="2000" baseline="0" dirty="0" smtClean="0">
                          <a:latin typeface="+mn-lt"/>
                          <a:ea typeface="Times New Roman"/>
                          <a:cs typeface="Cordia New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Cordia New"/>
                        </a:rPr>
                        <a:t>natural logarithm of </a:t>
                      </a:r>
                      <a:r>
                        <a:rPr lang="th-TH" sz="2000" dirty="0" smtClean="0">
                          <a:latin typeface="+mn-lt"/>
                          <a:ea typeface="Times New Roman"/>
                          <a:cs typeface="Cordia New"/>
                        </a:rPr>
                        <a:t> 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Angsana New"/>
                        </a:rPr>
                        <a:t>x  (</a:t>
                      </a:r>
                      <a:r>
                        <a:rPr lang="en-US" sz="2000" dirty="0" err="1" smtClean="0">
                          <a:latin typeface="+mn-lt"/>
                          <a:ea typeface="Times New Roman"/>
                          <a:cs typeface="Angsana New"/>
                        </a:rPr>
                        <a:t>ln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Angsana New"/>
                        </a:rPr>
                        <a:t>)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Angsana New"/>
                        </a:rPr>
                        <a:t>log10(x)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thaiDi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dirty="0">
                          <a:latin typeface="+mn-lt"/>
                          <a:ea typeface="Times New Roman"/>
                          <a:cs typeface="Cordia New"/>
                        </a:rPr>
                        <a:t>   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Cordia New"/>
                        </a:rPr>
                        <a:t>return</a:t>
                      </a: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Cordia New"/>
                        </a:rPr>
                        <a:t> value of common logarithm (based 10) of x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6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+mn-lt"/>
                          <a:ea typeface="Times New Roman"/>
                          <a:cs typeface="Angsana New"/>
                        </a:rPr>
                        <a:t>log2(x)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thaiDi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  <a:ea typeface="Times New Roman"/>
                          <a:cs typeface="Angsana New"/>
                        </a:rPr>
                        <a:t>  return value of logarithm (based 2)</a:t>
                      </a: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Angsana New"/>
                        </a:rPr>
                        <a:t> of x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ight Arrow 3"/>
          <p:cNvSpPr/>
          <p:nvPr/>
        </p:nvSpPr>
        <p:spPr>
          <a:xfrm>
            <a:off x="1403648" y="2420888"/>
            <a:ext cx="21602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Rectangle 4"/>
          <p:cNvSpPr/>
          <p:nvPr/>
        </p:nvSpPr>
        <p:spPr>
          <a:xfrm>
            <a:off x="333244" y="2276872"/>
            <a:ext cx="101668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Be careful</a:t>
            </a:r>
            <a:endParaRPr lang="th-TH" sz="1600" dirty="0"/>
          </a:p>
        </p:txBody>
      </p:sp>
    </p:spTree>
    <p:extLst>
      <p:ext uri="{BB962C8B-B14F-4D97-AF65-F5344CB8AC3E}">
        <p14:creationId xmlns:p14="http://schemas.microsoft.com/office/powerpoint/2010/main" val="397769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 Functions </a:t>
            </a:r>
            <a:r>
              <a:rPr lang="en-US" dirty="0" smtClean="0"/>
              <a:t>(3)</a:t>
            </a:r>
            <a:endParaRPr lang="th-TH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155303"/>
              </p:ext>
            </p:extLst>
          </p:nvPr>
        </p:nvGraphicFramePr>
        <p:xfrm>
          <a:off x="395536" y="1905000"/>
          <a:ext cx="8424936" cy="1524000"/>
        </p:xfrm>
        <a:graphic>
          <a:graphicData uri="http://schemas.openxmlformats.org/drawingml/2006/table">
            <a:tbl>
              <a:tblPr/>
              <a:tblGrid>
                <a:gridCol w="1728192"/>
                <a:gridCol w="6696744"/>
              </a:tblGrid>
              <a:tr h="2425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Cordia New"/>
                        </a:rPr>
                        <a:t>Function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Cordia New"/>
                        </a:rPr>
                        <a:t>Description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111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Times New Roman"/>
                          <a:cs typeface="Angsana New"/>
                        </a:rPr>
                        <a:t>pow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(x, y)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+mn-lt"/>
                          <a:ea typeface="Times New Roman"/>
                          <a:cs typeface="Cordia New"/>
                        </a:rPr>
                        <a:t>   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Cordia New"/>
                        </a:rPr>
                        <a:t>return value of </a:t>
                      </a:r>
                      <a:r>
                        <a:rPr lang="en-US" sz="2000" dirty="0" err="1" smtClean="0">
                          <a:latin typeface="+mn-lt"/>
                          <a:ea typeface="Times New Roman"/>
                          <a:cs typeface="Angsana New"/>
                        </a:rPr>
                        <a:t>x</a:t>
                      </a:r>
                      <a:r>
                        <a:rPr lang="en-US" sz="2000" baseline="30000" dirty="0" err="1" smtClean="0">
                          <a:latin typeface="+mn-lt"/>
                          <a:ea typeface="Times New Roman"/>
                          <a:cs typeface="Angsana New"/>
                        </a:rPr>
                        <a:t>y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Angsana New"/>
                        </a:rPr>
                        <a:t>sqrt (x)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+mn-lt"/>
                          <a:ea typeface="Times New Roman"/>
                          <a:cs typeface="Cordia New"/>
                        </a:rPr>
                        <a:t>   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Cordia New"/>
                        </a:rPr>
                        <a:t>return value of square</a:t>
                      </a: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Cordia New"/>
                        </a:rPr>
                        <a:t> root of 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Angsana New"/>
                        </a:rPr>
                        <a:t>x 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Angsana New"/>
                        </a:rPr>
                        <a:t>fabs(x)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+mn-lt"/>
                          <a:ea typeface="Times New Roman"/>
                          <a:cs typeface="Cordia New"/>
                        </a:rPr>
                        <a:t>   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Cordia New"/>
                        </a:rPr>
                        <a:t>return value of</a:t>
                      </a: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Cordia New"/>
                        </a:rPr>
                        <a:t> absolute of </a:t>
                      </a:r>
                      <a:r>
                        <a:rPr lang="th-TH" sz="2000" dirty="0" smtClean="0">
                          <a:latin typeface="+mn-lt"/>
                          <a:ea typeface="Times New Roman"/>
                          <a:cs typeface="Cordia New"/>
                        </a:rPr>
                        <a:t> 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Angsana New"/>
                        </a:rPr>
                        <a:t>x  (for floating</a:t>
                      </a: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Angsana New"/>
                        </a:rPr>
                        <a:t> point data type)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Angsana New"/>
                        </a:rPr>
                        <a:t> 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+mn-lt"/>
                          <a:ea typeface="Times New Roman"/>
                          <a:cs typeface="Angsana New"/>
                        </a:rPr>
                        <a:t>abs(x)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+mn-lt"/>
                          <a:ea typeface="Times New Roman"/>
                          <a:cs typeface="Angsana New"/>
                        </a:rPr>
                        <a:t>  return value of absolute</a:t>
                      </a: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Angsana New"/>
                        </a:rPr>
                        <a:t> of x (for integer data type)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612648" y="3714328"/>
            <a:ext cx="8153400" cy="273900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 smtClean="0">
                <a:sym typeface="Wingdings" pitchFamily="2" charset="2"/>
              </a:rPr>
              <a:t>What is the value of x 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x  = </a:t>
            </a:r>
            <a:r>
              <a:rPr lang="en-US" dirty="0" err="1" smtClean="0">
                <a:sym typeface="Wingdings" pitchFamily="2" charset="2"/>
              </a:rPr>
              <a:t>pow</a:t>
            </a:r>
            <a:r>
              <a:rPr lang="en-US" dirty="0" smtClean="0">
                <a:sym typeface="Wingdings" pitchFamily="2" charset="2"/>
              </a:rPr>
              <a:t>(5, 2);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x  = </a:t>
            </a:r>
            <a:r>
              <a:rPr lang="en-US" dirty="0" err="1" smtClean="0">
                <a:sym typeface="Wingdings" pitchFamily="2" charset="2"/>
              </a:rPr>
              <a:t>sqrt</a:t>
            </a:r>
            <a:r>
              <a:rPr lang="en-US" dirty="0" smtClean="0">
                <a:sym typeface="Wingdings" pitchFamily="2" charset="2"/>
              </a:rPr>
              <a:t>(16);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x  = </a:t>
            </a:r>
            <a:r>
              <a:rPr lang="en-US" dirty="0" err="1" smtClean="0">
                <a:sym typeface="Wingdings" pitchFamily="2" charset="2"/>
              </a:rPr>
              <a:t>fabs</a:t>
            </a:r>
            <a:r>
              <a:rPr lang="en-US" dirty="0" smtClean="0">
                <a:sym typeface="Wingdings" pitchFamily="2" charset="2"/>
              </a:rPr>
              <a:t>(-5.8);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x  = </a:t>
            </a:r>
            <a:r>
              <a:rPr lang="en-US" dirty="0" err="1" smtClean="0">
                <a:sym typeface="Wingdings" pitchFamily="2" charset="2"/>
              </a:rPr>
              <a:t>sqrt</a:t>
            </a:r>
            <a:r>
              <a:rPr lang="en-US" dirty="0" smtClean="0">
                <a:sym typeface="Wingdings" pitchFamily="2" charset="2"/>
              </a:rPr>
              <a:t>(</a:t>
            </a:r>
            <a:r>
              <a:rPr lang="en-US" dirty="0" err="1" smtClean="0">
                <a:sym typeface="Wingdings" pitchFamily="2" charset="2"/>
              </a:rPr>
              <a:t>pow</a:t>
            </a:r>
            <a:r>
              <a:rPr lang="en-US" dirty="0" smtClean="0">
                <a:sym typeface="Wingdings" pitchFamily="2" charset="2"/>
              </a:rPr>
              <a:t>(20, 2));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x  = (</a:t>
            </a:r>
            <a:r>
              <a:rPr lang="en-US" dirty="0" err="1" smtClean="0">
                <a:sym typeface="Wingdings" pitchFamily="2" charset="2"/>
              </a:rPr>
              <a:t>pow</a:t>
            </a:r>
            <a:r>
              <a:rPr lang="en-US" dirty="0" smtClean="0">
                <a:sym typeface="Wingdings" pitchFamily="2" charset="2"/>
              </a:rPr>
              <a:t>(2, 3) + </a:t>
            </a:r>
            <a:r>
              <a:rPr lang="en-US" dirty="0" err="1" smtClean="0">
                <a:sym typeface="Wingdings" pitchFamily="2" charset="2"/>
              </a:rPr>
              <a:t>sqrt</a:t>
            </a:r>
            <a:r>
              <a:rPr lang="en-US" dirty="0" smtClean="0">
                <a:sym typeface="Wingdings" pitchFamily="2" charset="2"/>
              </a:rPr>
              <a:t>(25) + </a:t>
            </a:r>
            <a:r>
              <a:rPr lang="en-US" dirty="0" err="1" smtClean="0">
                <a:sym typeface="Wingdings" pitchFamily="2" charset="2"/>
              </a:rPr>
              <a:t>fabs</a:t>
            </a:r>
            <a:r>
              <a:rPr lang="en-US" dirty="0" smtClean="0">
                <a:sym typeface="Wingdings" pitchFamily="2" charset="2"/>
              </a:rPr>
              <a:t>(-1)) / </a:t>
            </a:r>
            <a:r>
              <a:rPr lang="en-US" dirty="0" err="1" smtClean="0">
                <a:sym typeface="Wingdings" pitchFamily="2" charset="2"/>
              </a:rPr>
              <a:t>fabs</a:t>
            </a:r>
            <a:r>
              <a:rPr lang="en-US" dirty="0" smtClean="0">
                <a:sym typeface="Wingdings" pitchFamily="2" charset="2"/>
              </a:rPr>
              <a:t>(-2);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0265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 Functions </a:t>
            </a:r>
            <a:r>
              <a:rPr lang="en-US" dirty="0" smtClean="0"/>
              <a:t>(4)</a:t>
            </a:r>
            <a:endParaRPr lang="th-TH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820800"/>
              </p:ext>
            </p:extLst>
          </p:nvPr>
        </p:nvGraphicFramePr>
        <p:xfrm>
          <a:off x="539552" y="1628800"/>
          <a:ext cx="8424936" cy="2743200"/>
        </p:xfrm>
        <a:graphic>
          <a:graphicData uri="http://schemas.openxmlformats.org/drawingml/2006/table">
            <a:tbl>
              <a:tblPr/>
              <a:tblGrid>
                <a:gridCol w="1224136"/>
                <a:gridCol w="7200800"/>
              </a:tblGrid>
              <a:tr h="2425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Cordia New"/>
                        </a:rPr>
                        <a:t>Function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Cordia New"/>
                        </a:rPr>
                        <a:t>Description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111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Angsana New"/>
                        </a:rPr>
                        <a:t>floor(x)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+mn-lt"/>
                          <a:ea typeface="Times New Roman"/>
                          <a:cs typeface="Cordia New"/>
                        </a:rPr>
                        <a:t>   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Cordia New"/>
                        </a:rPr>
                        <a:t>return</a:t>
                      </a: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Cordia New"/>
                        </a:rPr>
                        <a:t> an integer which </a:t>
                      </a:r>
                      <a:r>
                        <a:rPr lang="en-US" sz="2000" b="1" baseline="0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Cordia New"/>
                        </a:rPr>
                        <a:t>rounds down </a:t>
                      </a: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Cordia New"/>
                        </a:rPr>
                        <a:t>the value of x </a:t>
                      </a:r>
                    </a:p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Cordia New"/>
                        </a:rPr>
                        <a:t> 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  <a:latin typeface="+mn-lt"/>
                          <a:ea typeface="Times New Roman"/>
                          <a:cs typeface="Cordia New"/>
                        </a:rPr>
                        <a:t>the largest integer number which is not &gt; x</a:t>
                      </a:r>
                      <a:endParaRPr lang="en-US" sz="2000" dirty="0">
                        <a:solidFill>
                          <a:srgbClr val="00B050"/>
                        </a:solidFill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Times New Roman"/>
                          <a:cs typeface="Angsana New"/>
                        </a:rPr>
                        <a:t>ceil(x)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+mn-lt"/>
                          <a:ea typeface="Times New Roman"/>
                          <a:cs typeface="Cordia New"/>
                        </a:rPr>
                        <a:t>   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Cordia New"/>
                        </a:rPr>
                        <a:t>return</a:t>
                      </a: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Cordia New"/>
                        </a:rPr>
                        <a:t> an integer which </a:t>
                      </a:r>
                      <a:r>
                        <a:rPr lang="en-US" sz="2000" b="1" baseline="0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Cordia New"/>
                        </a:rPr>
                        <a:t>rounds up </a:t>
                      </a: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Cordia New"/>
                        </a:rPr>
                        <a:t>the value of x</a:t>
                      </a:r>
                    </a:p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Cordia New"/>
                        </a:rPr>
                        <a:t> 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  <a:latin typeface="+mn-lt"/>
                          <a:ea typeface="Times New Roman"/>
                          <a:cs typeface="Cordia New"/>
                        </a:rPr>
                        <a:t>the smallest integer number which is not &lt; x</a:t>
                      </a:r>
                      <a:endParaRPr lang="en-US" sz="2000" dirty="0">
                        <a:solidFill>
                          <a:srgbClr val="00B050"/>
                        </a:solidFill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Angsana New"/>
                        </a:rPr>
                        <a:t>round(x)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+mn-lt"/>
                          <a:ea typeface="Times New Roman"/>
                          <a:cs typeface="Cordia New"/>
                        </a:rPr>
                        <a:t>   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Cordia New"/>
                        </a:rPr>
                        <a:t>return</a:t>
                      </a: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Cordia New"/>
                        </a:rPr>
                        <a:t> an integer </a:t>
                      </a:r>
                      <a:r>
                        <a:rPr lang="en-US" sz="2000" b="1" baseline="0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Cordia New"/>
                        </a:rPr>
                        <a:t>near</a:t>
                      </a: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Cordia New"/>
                        </a:rPr>
                        <a:t> the value of x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Angsana New"/>
                        </a:rPr>
                        <a:t>   </a:t>
                      </a:r>
                      <a:endParaRPr lang="th-TH" sz="2000" dirty="0" smtClean="0">
                        <a:latin typeface="+mn-lt"/>
                        <a:ea typeface="Times New Roman"/>
                        <a:cs typeface="Angsana New"/>
                      </a:endParaRPr>
                    </a:p>
                    <a:p>
                      <a:pPr marL="0" indent="0" algn="thaiDist"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Angsana New"/>
                        </a:rPr>
                        <a:t>  - 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Angsana New"/>
                        </a:rPr>
                        <a:t>If</a:t>
                      </a: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Angsana New"/>
                        </a:rPr>
                        <a:t> the number after decimal point is greater than or equal to .5,</a:t>
                      </a:r>
                    </a:p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Angsana New"/>
                        </a:rPr>
                        <a:t>    then round up the number. </a:t>
                      </a:r>
                    </a:p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Angsana New"/>
                        </a:rPr>
                        <a:t>  - Otherwise round down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612648" y="4365104"/>
            <a:ext cx="8153400" cy="22322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 smtClean="0">
                <a:sym typeface="Wingdings" pitchFamily="2" charset="2"/>
              </a:rPr>
              <a:t>What is the value of x 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x  = floor(5.8);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x  = ceil(6.1);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x  = round(3.2);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x  = round(3.6);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067944" y="4824584"/>
            <a:ext cx="3456384" cy="177276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/>
            <a:r>
              <a:rPr lang="en-US" dirty="0" smtClean="0">
                <a:sym typeface="Wingdings" pitchFamily="2" charset="2"/>
              </a:rPr>
              <a:t>x  = floor(-2.5);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x  = ceil(-2.5);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x  = round(-3.2);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x  = round(-3.6);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29316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cs typeface="LilyUPC" pitchFamily="34" charset="-34"/>
              </a:rPr>
              <a:t>Character Classification Functions (1)</a:t>
            </a:r>
            <a:endParaRPr lang="th-TH" dirty="0" smtClean="0"/>
          </a:p>
        </p:txBody>
      </p:sp>
      <p:sp>
        <p:nvSpPr>
          <p:cNvPr id="18437" name="TextBox 6"/>
          <p:cNvSpPr txBox="1">
            <a:spLocks noChangeArrowheads="1"/>
          </p:cNvSpPr>
          <p:nvPr/>
        </p:nvSpPr>
        <p:spPr bwMode="auto">
          <a:xfrm>
            <a:off x="683568" y="1547813"/>
            <a:ext cx="831755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>
              <a:buFont typeface="Arial" pitchFamily="34" charset="0"/>
              <a:buChar char="•"/>
            </a:pPr>
            <a:r>
              <a:rPr lang="en-US" sz="2400" dirty="0">
                <a:latin typeface="+mn-lt"/>
              </a:rPr>
              <a:t> All the following functions are defined in the library </a:t>
            </a:r>
            <a:r>
              <a:rPr lang="en-US" sz="2400" b="1" dirty="0" err="1" smtClean="0">
                <a:solidFill>
                  <a:srgbClr val="0070C0"/>
                </a:solidFill>
                <a:latin typeface="+mn-lt"/>
              </a:rPr>
              <a:t>ctype.h</a:t>
            </a:r>
            <a:endParaRPr lang="en-US" sz="2400" b="1" dirty="0" smtClean="0">
              <a:solidFill>
                <a:srgbClr val="0070C0"/>
              </a:solidFill>
              <a:latin typeface="+mn-lt"/>
            </a:endParaRPr>
          </a:p>
          <a:p>
            <a:pPr eaLnBrk="1" hangingPunct="1">
              <a:buFont typeface="Arial" pitchFamily="34" charset="0"/>
              <a:buChar char="•"/>
            </a:pPr>
            <a:r>
              <a:rPr lang="en-US" sz="2400" dirty="0">
                <a:latin typeface="+mn-lt"/>
              </a:rPr>
              <a:t> </a:t>
            </a:r>
            <a:r>
              <a:rPr lang="en-US" sz="2400" b="1" dirty="0" smtClean="0">
                <a:solidFill>
                  <a:srgbClr val="00B050"/>
                </a:solidFill>
                <a:latin typeface="+mn-lt"/>
              </a:rPr>
              <a:t>#include &lt;</a:t>
            </a:r>
            <a:r>
              <a:rPr lang="en-US" sz="2400" b="1" dirty="0" err="1" smtClean="0">
                <a:solidFill>
                  <a:srgbClr val="00B050"/>
                </a:solidFill>
                <a:latin typeface="+mn-lt"/>
              </a:rPr>
              <a:t>ctype.h</a:t>
            </a:r>
            <a:r>
              <a:rPr lang="en-US" sz="2400" b="1" dirty="0" smtClean="0">
                <a:solidFill>
                  <a:srgbClr val="00B050"/>
                </a:solidFill>
                <a:latin typeface="+mn-lt"/>
              </a:rPr>
              <a:t>&gt; </a:t>
            </a:r>
            <a:r>
              <a:rPr lang="en-US" sz="2400" dirty="0" smtClean="0">
                <a:latin typeface="+mn-lt"/>
              </a:rPr>
              <a:t>is needed</a:t>
            </a:r>
            <a:endParaRPr lang="th-TH" sz="2400" dirty="0">
              <a:latin typeface="+mn-lt"/>
            </a:endParaRP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90631563"/>
              </p:ext>
            </p:extLst>
          </p:nvPr>
        </p:nvGraphicFramePr>
        <p:xfrm>
          <a:off x="1547664" y="2564904"/>
          <a:ext cx="6336704" cy="914400"/>
        </p:xfrm>
        <a:graphic>
          <a:graphicData uri="http://schemas.openxmlformats.org/drawingml/2006/table">
            <a:tbl>
              <a:tblPr/>
              <a:tblGrid>
                <a:gridCol w="1799440"/>
                <a:gridCol w="4537264"/>
              </a:tblGrid>
              <a:tr h="2131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Cordia New"/>
                        </a:rPr>
                        <a:t>Function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Angsana New"/>
                        </a:rPr>
                        <a:t>Description</a:t>
                      </a:r>
                      <a:endParaRPr lang="en-US" sz="2000" b="1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2131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Angsana New"/>
                        </a:rPr>
                        <a:t>tolower(ch)</a:t>
                      </a: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+mn-lt"/>
                          <a:ea typeface="Times New Roman"/>
                          <a:cs typeface="Cordia New"/>
                        </a:rPr>
                        <a:t>Return a lowercase character</a:t>
                      </a: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Cordia New"/>
                        </a:rPr>
                        <a:t> of </a:t>
                      </a:r>
                      <a:r>
                        <a:rPr lang="en-US" sz="2000" baseline="0" dirty="0" err="1" smtClean="0">
                          <a:latin typeface="+mn-lt"/>
                          <a:ea typeface="Times New Roman"/>
                          <a:cs typeface="Cordia New"/>
                        </a:rPr>
                        <a:t>ch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1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Angsana New"/>
                        </a:rPr>
                        <a:t>toupper(ch)</a:t>
                      </a: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+mn-lt"/>
                          <a:ea typeface="Times New Roman"/>
                          <a:cs typeface="Angsana New"/>
                        </a:rPr>
                        <a:t>Return a uppercase character</a:t>
                      </a: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Angsana New"/>
                        </a:rPr>
                        <a:t> of </a:t>
                      </a:r>
                      <a:r>
                        <a:rPr lang="en-US" sz="2000" baseline="0" dirty="0" err="1" smtClean="0">
                          <a:latin typeface="+mn-lt"/>
                          <a:ea typeface="Times New Roman"/>
                          <a:cs typeface="Angsana New"/>
                        </a:rPr>
                        <a:t>ch</a:t>
                      </a:r>
                      <a:endParaRPr lang="en-US" sz="2000" dirty="0">
                        <a:latin typeface="+mn-lt"/>
                        <a:ea typeface="Times New Roman"/>
                        <a:cs typeface="Angsana New"/>
                      </a:endParaRPr>
                    </a:p>
                  </a:txBody>
                  <a:tcPr marL="60212" marR="60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สี่เหลี่ยมผืนผ้า 3"/>
          <p:cNvSpPr/>
          <p:nvPr/>
        </p:nvSpPr>
        <p:spPr>
          <a:xfrm>
            <a:off x="827584" y="3933056"/>
            <a:ext cx="3384376" cy="1512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char  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x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= ‘A’, y;</a:t>
            </a:r>
          </a:p>
          <a:p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y = 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tolower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(x);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printf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(“y = %c”, 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);</a:t>
            </a:r>
          </a:p>
        </p:txBody>
      </p:sp>
      <p:sp>
        <p:nvSpPr>
          <p:cNvPr id="8" name="สี่เหลี่ยมผืนผ้า 3"/>
          <p:cNvSpPr/>
          <p:nvPr/>
        </p:nvSpPr>
        <p:spPr>
          <a:xfrm>
            <a:off x="4860032" y="3933056"/>
            <a:ext cx="3384376" cy="1512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char  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x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= ‘a’, y;</a:t>
            </a:r>
          </a:p>
          <a:p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y = 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toupper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(x);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printf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(“y = %c”, 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);</a:t>
            </a:r>
          </a:p>
        </p:txBody>
      </p:sp>
      <p:sp>
        <p:nvSpPr>
          <p:cNvPr id="2" name="Down Arrow 1"/>
          <p:cNvSpPr/>
          <p:nvPr/>
        </p:nvSpPr>
        <p:spPr>
          <a:xfrm>
            <a:off x="2339752" y="5589240"/>
            <a:ext cx="360040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Down Arrow 9"/>
          <p:cNvSpPr/>
          <p:nvPr/>
        </p:nvSpPr>
        <p:spPr>
          <a:xfrm>
            <a:off x="6372200" y="5589240"/>
            <a:ext cx="360040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สี่เหลี่ยมผืนผ้า 3"/>
          <p:cNvSpPr/>
          <p:nvPr/>
        </p:nvSpPr>
        <p:spPr>
          <a:xfrm>
            <a:off x="1947900" y="5949280"/>
            <a:ext cx="1143744" cy="5040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</a:t>
            </a:r>
          </a:p>
        </p:txBody>
      </p:sp>
      <p:sp>
        <p:nvSpPr>
          <p:cNvPr id="12" name="สี่เหลี่ยมผืนผ้า 3"/>
          <p:cNvSpPr/>
          <p:nvPr/>
        </p:nvSpPr>
        <p:spPr>
          <a:xfrm>
            <a:off x="5980348" y="5949280"/>
            <a:ext cx="1143744" cy="5040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671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" grpId="0" animBg="1"/>
      <p:bldP spid="10" grpId="0" animBg="1"/>
      <p:bldP spid="11" grpId="0" animBg="1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2102</TotalTime>
  <Words>1561</Words>
  <Application>Microsoft Office PowerPoint</Application>
  <PresentationFormat>On-screen Show (4:3)</PresentationFormat>
  <Paragraphs>283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Median</vt:lpstr>
      <vt:lpstr>Standard Functions</vt:lpstr>
      <vt:lpstr>Standard Functions</vt:lpstr>
      <vt:lpstr>Function Usage</vt:lpstr>
      <vt:lpstr>Math Function (1)</vt:lpstr>
      <vt:lpstr>Example</vt:lpstr>
      <vt:lpstr>Math Functions (2)</vt:lpstr>
      <vt:lpstr>Math Functions (3)</vt:lpstr>
      <vt:lpstr>Math Functions (4)</vt:lpstr>
      <vt:lpstr>Character Classification Functions (1)</vt:lpstr>
      <vt:lpstr>Character Classification Functions (2)</vt:lpstr>
      <vt:lpstr>Review: ASCII table</vt:lpstr>
      <vt:lpstr>Character Classification Functions (3)</vt:lpstr>
      <vt:lpstr>Character Classification Functions (4)</vt:lpstr>
      <vt:lpstr>String Functions</vt:lpstr>
    </vt:vector>
  </TitlesOfParts>
  <Company>Kmutnb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องค์ประกอบของคอมพิวเตอร์ และภาษาซี</dc:title>
  <dc:creator>admin</dc:creator>
  <cp:lastModifiedBy>choopan</cp:lastModifiedBy>
  <cp:revision>236</cp:revision>
  <dcterms:created xsi:type="dcterms:W3CDTF">2010-05-09T09:54:05Z</dcterms:created>
  <dcterms:modified xsi:type="dcterms:W3CDTF">2013-09-12T14:30:57Z</dcterms:modified>
</cp:coreProperties>
</file>