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75" r:id="rId4"/>
    <p:sldId id="276" r:id="rId5"/>
    <p:sldId id="277" r:id="rId6"/>
    <p:sldId id="295" r:id="rId7"/>
    <p:sldId id="280" r:id="rId8"/>
    <p:sldId id="296" r:id="rId9"/>
    <p:sldId id="281" r:id="rId10"/>
    <p:sldId id="282" r:id="rId11"/>
    <p:sldId id="283" r:id="rId12"/>
    <p:sldId id="284" r:id="rId13"/>
    <p:sldId id="297" r:id="rId14"/>
    <p:sldId id="298" r:id="rId15"/>
    <p:sldId id="285" r:id="rId16"/>
    <p:sldId id="286" r:id="rId17"/>
    <p:sldId id="289" r:id="rId18"/>
    <p:sldId id="287" r:id="rId19"/>
    <p:sldId id="288" r:id="rId20"/>
    <p:sldId id="290" r:id="rId21"/>
    <p:sldId id="292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Multi-Dimension Array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String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350142 - Computer Programming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/>
              <a:t>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 dirty="0" err="1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3-D Array Value Initialization</a:t>
            </a:r>
            <a:endParaRPr lang="th-TH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 l="7368"/>
          <a:stretch>
            <a:fillRect/>
          </a:stretch>
        </p:blipFill>
        <p:spPr>
          <a:xfrm>
            <a:off x="35496" y="1545072"/>
            <a:ext cx="6336704" cy="52584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516216" y="1628800"/>
            <a:ext cx="2448272" cy="2952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What is the value of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table[1][2][3]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table[2][1][0]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table[0][3][3]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 of Characters &amp; String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C, there is </a:t>
            </a:r>
            <a:r>
              <a:rPr lang="en-US" b="1" dirty="0" smtClean="0">
                <a:solidFill>
                  <a:srgbClr val="FF0000"/>
                </a:solidFill>
              </a:rPr>
              <a:t>no string </a:t>
            </a:r>
            <a:r>
              <a:rPr lang="en-US" dirty="0" smtClean="0"/>
              <a:t>data type</a:t>
            </a:r>
          </a:p>
          <a:p>
            <a:r>
              <a:rPr lang="en-US" dirty="0" smtClean="0"/>
              <a:t>But we can create string data type by using array of characters</a:t>
            </a:r>
            <a:endParaRPr lang="th-TH" dirty="0" smtClean="0"/>
          </a:p>
          <a:p>
            <a:r>
              <a:rPr lang="en-US" dirty="0" smtClean="0"/>
              <a:t>We need to declare the </a:t>
            </a:r>
            <a:r>
              <a:rPr lang="en-US" b="1" dirty="0" smtClean="0">
                <a:solidFill>
                  <a:srgbClr val="0070C0"/>
                </a:solidFill>
              </a:rPr>
              <a:t>size of array </a:t>
            </a:r>
            <a:r>
              <a:rPr lang="en-US" dirty="0" smtClean="0"/>
              <a:t>that is </a:t>
            </a:r>
            <a:r>
              <a:rPr lang="en-US" b="1" dirty="0" smtClean="0">
                <a:solidFill>
                  <a:srgbClr val="00B050"/>
                </a:solidFill>
              </a:rPr>
              <a:t>bigger than the size of string that we want to store at least   </a:t>
            </a:r>
            <a:r>
              <a:rPr lang="en-US" b="1" dirty="0" smtClean="0">
                <a:solidFill>
                  <a:srgbClr val="002060"/>
                </a:solidFill>
              </a:rPr>
              <a:t>1 byte</a:t>
            </a:r>
          </a:p>
          <a:p>
            <a:pPr lvl="1"/>
            <a:r>
              <a:rPr lang="en-US" dirty="0" smtClean="0"/>
              <a:t>Because C needs to store </a:t>
            </a:r>
            <a:r>
              <a:rPr lang="en-US" b="1" dirty="0" smtClean="0">
                <a:solidFill>
                  <a:srgbClr val="00B0F0"/>
                </a:solidFill>
              </a:rPr>
              <a:t>‘\0’ (zero) at the end of string</a:t>
            </a:r>
            <a:endParaRPr lang="th-TH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String initialization</a:t>
            </a:r>
            <a:endParaRPr lang="th-TH" b="1" dirty="0" smtClean="0"/>
          </a:p>
          <a:p>
            <a:pPr lvl="1"/>
            <a:r>
              <a:rPr lang="en-US" dirty="0" smtClean="0"/>
              <a:t>char  a[3] = {‘a’, ‘b’, ‘c’};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NOT STRING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char a[ ] = “</a:t>
            </a:r>
            <a:r>
              <a:rPr lang="en-US" dirty="0" err="1" smtClean="0"/>
              <a:t>abc</a:t>
            </a:r>
            <a:r>
              <a:rPr lang="en-US" dirty="0" smtClean="0"/>
              <a:t>”;          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STRING</a:t>
            </a:r>
          </a:p>
          <a:p>
            <a:pPr lvl="1"/>
            <a:r>
              <a:rPr lang="en-US" dirty="0" smtClean="0"/>
              <a:t>char a[20] = “</a:t>
            </a:r>
            <a:r>
              <a:rPr lang="en-US" dirty="0" err="1" smtClean="0"/>
              <a:t>abc</a:t>
            </a:r>
            <a:r>
              <a:rPr lang="en-US" dirty="0" smtClean="0"/>
              <a:t>”;       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STRING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Array variable &amp; String Comparison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err="1" smtClean="0"/>
              <a:t>int</a:t>
            </a:r>
            <a:r>
              <a:rPr lang="en-US" sz="3200" dirty="0" smtClean="0"/>
              <a:t>  power [ ] </a:t>
            </a:r>
            <a:r>
              <a:rPr lang="th-TH" sz="3200" dirty="0" smtClean="0"/>
              <a:t>   </a:t>
            </a:r>
            <a:r>
              <a:rPr lang="en-US" sz="3200" dirty="0" smtClean="0"/>
              <a:t>= </a:t>
            </a:r>
            <a:r>
              <a:rPr lang="th-TH" sz="3200" dirty="0" smtClean="0"/>
              <a:t>  </a:t>
            </a:r>
            <a:r>
              <a:rPr lang="en-US" sz="3200" dirty="0" smtClean="0"/>
              <a:t>{ 10 , 20 , 40 } ; </a:t>
            </a:r>
            <a:endParaRPr lang="en-US" sz="5400" dirty="0" smtClean="0"/>
          </a:p>
          <a:p>
            <a:pPr lvl="1"/>
            <a:r>
              <a:rPr lang="en-US" sz="2800" dirty="0" smtClean="0"/>
              <a:t>power [0]</a:t>
            </a:r>
            <a:r>
              <a:rPr lang="th-TH" sz="2800" dirty="0" smtClean="0"/>
              <a:t> </a:t>
            </a:r>
            <a:r>
              <a:rPr lang="en-US" sz="2800" dirty="0" smtClean="0"/>
              <a:t>= 10</a:t>
            </a:r>
            <a:endParaRPr lang="en-US" sz="2000" dirty="0" smtClean="0"/>
          </a:p>
          <a:p>
            <a:pPr lvl="1"/>
            <a:r>
              <a:rPr lang="en-US" sz="2800" dirty="0" smtClean="0"/>
              <a:t>power [1]</a:t>
            </a:r>
            <a:r>
              <a:rPr lang="th-TH" sz="2800" dirty="0" smtClean="0"/>
              <a:t> </a:t>
            </a:r>
            <a:r>
              <a:rPr lang="en-US" sz="2800" dirty="0" smtClean="0"/>
              <a:t>= 20</a:t>
            </a:r>
            <a:endParaRPr lang="en-US" sz="2000" dirty="0" smtClean="0"/>
          </a:p>
          <a:p>
            <a:pPr lvl="1"/>
            <a:r>
              <a:rPr lang="en-US" sz="2800" dirty="0" smtClean="0"/>
              <a:t>power [2]  =  40</a:t>
            </a:r>
            <a:endParaRPr lang="en-US" sz="2000" dirty="0" smtClean="0"/>
          </a:p>
          <a:p>
            <a:r>
              <a:rPr lang="en-US" sz="3200" dirty="0" smtClean="0"/>
              <a:t>char  message [ ]   = “COMPUTER”;</a:t>
            </a:r>
            <a:endParaRPr lang="en-US" sz="2400" dirty="0" smtClean="0"/>
          </a:p>
          <a:p>
            <a:pPr lvl="1"/>
            <a:r>
              <a:rPr lang="en-US" dirty="0" smtClean="0"/>
              <a:t>message[0] = C</a:t>
            </a:r>
            <a:endParaRPr lang="en-US" sz="2100" dirty="0" smtClean="0"/>
          </a:p>
          <a:p>
            <a:pPr lvl="1"/>
            <a:r>
              <a:rPr lang="en-US" dirty="0" smtClean="0"/>
              <a:t>message[1] = O</a:t>
            </a:r>
            <a:endParaRPr lang="en-US" sz="2100" dirty="0" smtClean="0"/>
          </a:p>
          <a:p>
            <a:pPr lvl="1"/>
            <a:r>
              <a:rPr lang="en-US" dirty="0" smtClean="0"/>
              <a:t>message[2] = M</a:t>
            </a:r>
            <a:endParaRPr lang="en-US" sz="2100" dirty="0" smtClean="0"/>
          </a:p>
          <a:p>
            <a:pPr lvl="1"/>
            <a:r>
              <a:rPr lang="en-US" dirty="0" smtClean="0"/>
              <a:t>message[3] = P</a:t>
            </a:r>
            <a:endParaRPr lang="en-US" sz="2100" dirty="0" smtClean="0"/>
          </a:p>
          <a:p>
            <a:pPr lvl="1"/>
            <a:r>
              <a:rPr lang="en-US" dirty="0" smtClean="0"/>
              <a:t>message[4] = U</a:t>
            </a:r>
            <a:endParaRPr lang="en-US" sz="2100" dirty="0" smtClean="0"/>
          </a:p>
          <a:p>
            <a:pPr lvl="1"/>
            <a:r>
              <a:rPr lang="en-US" dirty="0" smtClean="0"/>
              <a:t>message[5] = T</a:t>
            </a:r>
            <a:endParaRPr lang="en-US" sz="2100" dirty="0" smtClean="0"/>
          </a:p>
          <a:p>
            <a:pPr lvl="1"/>
            <a:r>
              <a:rPr lang="en-US" dirty="0" smtClean="0"/>
              <a:t>message[6] = E</a:t>
            </a:r>
            <a:endParaRPr lang="en-US" sz="2100" dirty="0" smtClean="0"/>
          </a:p>
          <a:p>
            <a:pPr lvl="1"/>
            <a:r>
              <a:rPr lang="en-US" dirty="0" smtClean="0"/>
              <a:t>message[7] = R</a:t>
            </a:r>
            <a:endParaRPr lang="en-US" sz="2100" dirty="0" smtClean="0"/>
          </a:p>
          <a:p>
            <a:pPr lvl="1"/>
            <a:r>
              <a:rPr lang="en-US" dirty="0" smtClean="0"/>
              <a:t>message[8] =</a:t>
            </a:r>
            <a:r>
              <a:rPr lang="en-US" b="1" dirty="0" smtClean="0">
                <a:solidFill>
                  <a:srgbClr val="FF0000"/>
                </a:solidFill>
              </a:rPr>
              <a:t> \0</a:t>
            </a:r>
            <a:endParaRPr lang="en-US" sz="2100" b="1" dirty="0" smtClean="0">
              <a:solidFill>
                <a:srgbClr val="FF00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output string on monitor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use C standard functions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2708920"/>
            <a:ext cx="3384376" cy="20162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a[ ] = “Hello”;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b[ ] = “World”;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(“%s”,  a);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(“%s”,  b);</a:t>
            </a: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5148064" y="2708920"/>
            <a:ext cx="3384376" cy="20162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a[ ] = “Hello”;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b[ ] = “World”;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puts(a);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puts(b);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44008" y="2276872"/>
            <a:ext cx="0" cy="4392488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2204864"/>
            <a:ext cx="2577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printf</a:t>
            </a:r>
            <a:r>
              <a:rPr lang="en-US" b="1" dirty="0" smtClean="0"/>
              <a:t> (with </a:t>
            </a:r>
            <a:r>
              <a:rPr lang="en-US" b="1" dirty="0" smtClean="0">
                <a:solidFill>
                  <a:srgbClr val="00B050"/>
                </a:solidFill>
              </a:rPr>
              <a:t>%s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23253" y="2204864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puts</a:t>
            </a:r>
            <a:endParaRPr lang="en-US" b="1" dirty="0"/>
          </a:p>
        </p:txBody>
      </p:sp>
      <p:sp>
        <p:nvSpPr>
          <p:cNvPr id="11" name="สี่เหลี่ยมผืนผ้า 3"/>
          <p:cNvSpPr/>
          <p:nvPr/>
        </p:nvSpPr>
        <p:spPr>
          <a:xfrm>
            <a:off x="1979712" y="5157192"/>
            <a:ext cx="2088232" cy="64807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HelloWorld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สี่เหลี่ยมผืนผ้า 3"/>
          <p:cNvSpPr/>
          <p:nvPr/>
        </p:nvSpPr>
        <p:spPr>
          <a:xfrm>
            <a:off x="6876256" y="5157192"/>
            <a:ext cx="1368152" cy="8640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Hello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World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78116" y="5138028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 :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5138028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 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  <p:bldP spid="12" grpId="0" animBg="1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input data to string variable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use C standard functions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11560" y="2708920"/>
            <a:ext cx="4248472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a[16];   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scanf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(“%s”,  a); </a:t>
            </a:r>
            <a:r>
              <a:rPr lang="en-US" sz="2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// no </a:t>
            </a:r>
            <a:r>
              <a:rPr lang="en-US" sz="2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&amp;</a:t>
            </a:r>
            <a:r>
              <a:rPr lang="en-US" sz="2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need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(“%s”,  a);</a:t>
            </a: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5868144" y="2708920"/>
            <a:ext cx="2880320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char   a[16];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gets(a);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(“%s”,  a);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220072" y="2276872"/>
            <a:ext cx="0" cy="4392488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2204864"/>
            <a:ext cx="2575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scanf</a:t>
            </a:r>
            <a:r>
              <a:rPr lang="en-US" b="1" dirty="0" smtClean="0"/>
              <a:t> (with </a:t>
            </a:r>
            <a:r>
              <a:rPr lang="en-US" b="1" dirty="0" smtClean="0">
                <a:solidFill>
                  <a:srgbClr val="00B050"/>
                </a:solidFill>
              </a:rPr>
              <a:t>%s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48264" y="2204864"/>
            <a:ext cx="792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gets</a:t>
            </a:r>
            <a:endParaRPr lang="en-US" b="1" dirty="0"/>
          </a:p>
        </p:txBody>
      </p:sp>
      <p:sp>
        <p:nvSpPr>
          <p:cNvPr id="11" name="สี่เหลี่ยมผืนผ้า 3"/>
          <p:cNvSpPr/>
          <p:nvPr/>
        </p:nvSpPr>
        <p:spPr>
          <a:xfrm>
            <a:off x="1979712" y="5057474"/>
            <a:ext cx="2088232" cy="64807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Hello</a:t>
            </a:r>
          </a:p>
        </p:txBody>
      </p:sp>
      <p:sp>
        <p:nvSpPr>
          <p:cNvPr id="12" name="สี่เหลี่ยมผืนผ้า 3"/>
          <p:cNvSpPr/>
          <p:nvPr/>
        </p:nvSpPr>
        <p:spPr>
          <a:xfrm>
            <a:off x="6660232" y="5057474"/>
            <a:ext cx="2304256" cy="64807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Hello   World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20072" y="503831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 :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503831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 :</a:t>
            </a:r>
            <a:endParaRPr lang="en-US" b="1" dirty="0"/>
          </a:p>
        </p:txBody>
      </p:sp>
      <p:sp>
        <p:nvSpPr>
          <p:cNvPr id="15" name="สี่เหลี่ยมผืนผ้า 3"/>
          <p:cNvSpPr/>
          <p:nvPr/>
        </p:nvSpPr>
        <p:spPr>
          <a:xfrm>
            <a:off x="1979712" y="4293096"/>
            <a:ext cx="2376264" cy="64807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Hello    World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3655" y="4345940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Input :</a:t>
            </a:r>
            <a:endParaRPr lang="en-US" b="1" dirty="0"/>
          </a:p>
        </p:txBody>
      </p:sp>
      <p:sp>
        <p:nvSpPr>
          <p:cNvPr id="17" name="สี่เหลี่ยมผืนผ้า 3"/>
          <p:cNvSpPr/>
          <p:nvPr/>
        </p:nvSpPr>
        <p:spPr>
          <a:xfrm>
            <a:off x="6640145" y="4293096"/>
            <a:ext cx="2376264" cy="64807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Hello    World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64088" y="4345940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Input :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1296144" y="5838440"/>
            <a:ext cx="7380312" cy="90872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While taking an input from user by using </a:t>
            </a:r>
            <a:r>
              <a:rPr lang="en-US" sz="2600" b="1" dirty="0" err="1" smtClean="0"/>
              <a:t>scanf</a:t>
            </a:r>
            <a:endParaRPr lang="en-US" sz="2600" dirty="0" smtClean="0"/>
          </a:p>
          <a:p>
            <a:pPr algn="ctr"/>
            <a:r>
              <a:rPr lang="en-US" sz="2600" dirty="0" smtClean="0"/>
              <a:t>string value </a:t>
            </a:r>
            <a:r>
              <a:rPr lang="en-US" sz="2600" b="1" dirty="0" smtClean="0">
                <a:solidFill>
                  <a:srgbClr val="FF0000"/>
                </a:solidFill>
              </a:rPr>
              <a:t>must not contain any whitespace 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Array of String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5024" y="1556792"/>
            <a:ext cx="8729464" cy="4495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char  city [3][10] = { “Bangkok”,  “</a:t>
            </a:r>
            <a:r>
              <a:rPr lang="en-US" sz="2600" dirty="0" err="1" smtClean="0"/>
              <a:t>Ayuthaya</a:t>
            </a:r>
            <a:r>
              <a:rPr lang="en-US" sz="2600" dirty="0" smtClean="0"/>
              <a:t>”, “</a:t>
            </a:r>
            <a:r>
              <a:rPr lang="en-US" sz="2600" dirty="0" err="1" smtClean="0"/>
              <a:t>Chiengmai</a:t>
            </a:r>
            <a:r>
              <a:rPr lang="en-US" sz="2600" dirty="0" smtClean="0"/>
              <a:t>” };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378476" y="2204864"/>
          <a:ext cx="8225972" cy="246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Visio" r:id="rId3" imgW="4030980" imgH="1200912" progId="Visio.Drawing.11">
                  <p:embed/>
                </p:oleObj>
              </mc:Choice>
              <mc:Fallback>
                <p:oleObj name="Visio" r:id="rId3" imgW="4030980" imgH="1200912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76" y="2204864"/>
                        <a:ext cx="8225972" cy="246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483768" y="4941168"/>
            <a:ext cx="4176464" cy="14401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What is the output of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%c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b="1" dirty="0" smtClean="0">
                <a:solidFill>
                  <a:schemeClr val="tx1"/>
                </a:solidFill>
              </a:rPr>
              <a:t>city[0][4]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printf</a:t>
            </a:r>
            <a:r>
              <a:rPr lang="en-US" dirty="0" smtClean="0">
                <a:solidFill>
                  <a:schemeClr val="tx1"/>
                </a:solidFill>
              </a:rPr>
              <a:t>(“</a:t>
            </a:r>
            <a:r>
              <a:rPr lang="en-US" dirty="0" smtClean="0">
                <a:solidFill>
                  <a:srgbClr val="FF0000"/>
                </a:solidFill>
              </a:rPr>
              <a:t>%s</a:t>
            </a:r>
            <a:r>
              <a:rPr lang="en-US" dirty="0" smtClean="0">
                <a:solidFill>
                  <a:schemeClr val="tx1"/>
                </a:solidFill>
              </a:rPr>
              <a:t>”, </a:t>
            </a:r>
            <a:r>
              <a:rPr lang="en-US" b="1" dirty="0" smtClean="0">
                <a:solidFill>
                  <a:schemeClr val="tx1"/>
                </a:solidFill>
              </a:rPr>
              <a:t>city[0]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Standard Functions for String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400" dirty="0" smtClean="0">
                <a:latin typeface="Calibri" pitchFamily="34" charset="0"/>
                <a:ea typeface="Tahoma" pitchFamily="34"/>
              </a:rPr>
              <a:t>There are some important functions in C used for string</a:t>
            </a:r>
          </a:p>
          <a:p>
            <a:pPr lvl="0"/>
            <a:r>
              <a:rPr lang="en-US" sz="2400" dirty="0" smtClean="0">
                <a:latin typeface="Calibri" pitchFamily="34" charset="0"/>
                <a:ea typeface="Tahoma" pitchFamily="34"/>
              </a:rPr>
              <a:t>We should add</a:t>
            </a:r>
            <a:r>
              <a:rPr lang="th-TH" sz="2400" dirty="0" smtClean="0">
                <a:latin typeface="Calibri" pitchFamily="34" charset="0"/>
                <a:ea typeface="Tahoma" pitchFamily="34"/>
              </a:rPr>
              <a:t> </a:t>
            </a:r>
            <a:r>
              <a:rPr lang="en-US" sz="2400" dirty="0" smtClean="0">
                <a:latin typeface="Calibri" pitchFamily="34" charset="0"/>
                <a:ea typeface="Tahoma" pitchFamily="34"/>
              </a:rPr>
              <a:t> </a:t>
            </a:r>
            <a:r>
              <a:rPr lang="en-US" sz="2400" b="1" dirty="0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#include &lt;</a:t>
            </a:r>
            <a:r>
              <a:rPr lang="en-US" sz="2400" b="1" dirty="0" err="1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string.h</a:t>
            </a:r>
            <a:r>
              <a:rPr lang="en-US" sz="2400" b="1" dirty="0" smtClean="0">
                <a:solidFill>
                  <a:srgbClr val="000080"/>
                </a:solidFill>
                <a:latin typeface="Calibri" pitchFamily="34" charset="0"/>
                <a:ea typeface="Tahoma" pitchFamily="34"/>
              </a:rPr>
              <a:t>&gt; </a:t>
            </a:r>
            <a:r>
              <a:rPr lang="en-US" sz="2400" dirty="0" smtClean="0">
                <a:latin typeface="Calibri" pitchFamily="34" charset="0"/>
                <a:ea typeface="Tahoma" pitchFamily="34"/>
              </a:rPr>
              <a:t>to use these functions</a:t>
            </a:r>
            <a:endParaRPr lang="th-TH" sz="2400" dirty="0" smtClean="0">
              <a:latin typeface="Calibri" pitchFamily="34" charset="0"/>
              <a:ea typeface="Tahoma" pitchFamily="34"/>
            </a:endParaRPr>
          </a:p>
          <a:p>
            <a:pPr>
              <a:buNone/>
            </a:pPr>
            <a:endParaRPr lang="th-TH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2740896"/>
          <a:ext cx="8568952" cy="2985504"/>
        </p:xfrm>
        <a:graphic>
          <a:graphicData uri="http://schemas.openxmlformats.org/drawingml/2006/table">
            <a:tbl>
              <a:tblPr/>
              <a:tblGrid>
                <a:gridCol w="2520280"/>
                <a:gridCol w="6048672"/>
              </a:tblGrid>
              <a:tr h="214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700" b="1" dirty="0" smtClean="0">
                          <a:latin typeface="+mn-lt"/>
                          <a:ea typeface="Times New Roman"/>
                          <a:cs typeface="+mn-cs"/>
                        </a:rPr>
                        <a:t>function</a:t>
                      </a:r>
                      <a:endParaRPr lang="en-US" sz="2700" dirty="0"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700" b="1" dirty="0" smtClean="0">
                          <a:latin typeface="+mn-lt"/>
                          <a:ea typeface="Times New Roman"/>
                          <a:cs typeface="+mn-cs"/>
                        </a:rPr>
                        <a:t>description</a:t>
                      </a:r>
                      <a:endParaRPr lang="en-US" sz="2700" dirty="0"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107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latin typeface="+mn-lt"/>
                          <a:ea typeface="Times New Roman"/>
                          <a:cs typeface="+mn-cs"/>
                        </a:rPr>
                        <a:t>strlen</a:t>
                      </a:r>
                      <a:r>
                        <a:rPr lang="en-US" sz="2700" dirty="0">
                          <a:latin typeface="+mn-lt"/>
                          <a:ea typeface="Times New Roman"/>
                          <a:cs typeface="+mn-cs"/>
                        </a:rPr>
                        <a:t>(</a:t>
                      </a:r>
                      <a:r>
                        <a:rPr lang="en-US" sz="2700" dirty="0" err="1">
                          <a:latin typeface="+mn-lt"/>
                          <a:ea typeface="Times New Roman"/>
                          <a:cs typeface="+mn-cs"/>
                        </a:rPr>
                        <a:t>str</a:t>
                      </a:r>
                      <a:r>
                        <a:rPr lang="en-US" sz="2700" dirty="0">
                          <a:latin typeface="+mn-lt"/>
                          <a:ea typeface="Times New Roman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b="0" dirty="0" smtClean="0">
                          <a:latin typeface="+mn-lt"/>
                          <a:ea typeface="Cordia New"/>
                          <a:cs typeface="+mn-cs"/>
                        </a:rPr>
                        <a:t>Take</a:t>
                      </a:r>
                      <a:r>
                        <a:rPr lang="en-US" sz="2700" b="0" baseline="0" dirty="0" smtClean="0">
                          <a:latin typeface="+mn-lt"/>
                          <a:ea typeface="Cordia New"/>
                          <a:cs typeface="+mn-cs"/>
                        </a:rPr>
                        <a:t> a string as input and return the </a:t>
                      </a:r>
                      <a:r>
                        <a:rPr lang="en-US" sz="2700" b="1" baseline="0" dirty="0" smtClean="0">
                          <a:solidFill>
                            <a:srgbClr val="0070C0"/>
                          </a:solidFill>
                          <a:latin typeface="+mn-lt"/>
                          <a:ea typeface="Cordia New"/>
                          <a:cs typeface="+mn-cs"/>
                        </a:rPr>
                        <a:t>length of string</a:t>
                      </a:r>
                      <a:endParaRPr lang="en-US" sz="2700" b="1" dirty="0">
                        <a:solidFill>
                          <a:srgbClr val="0070C0"/>
                        </a:solidFill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latin typeface="+mn-lt"/>
                          <a:ea typeface="Times New Roman"/>
                          <a:cs typeface="+mn-cs"/>
                        </a:rPr>
                        <a:t>strcpy</a:t>
                      </a:r>
                      <a:r>
                        <a:rPr lang="en-US" sz="2700" dirty="0">
                          <a:latin typeface="+mn-lt"/>
                          <a:ea typeface="Times New Roman"/>
                          <a:cs typeface="+mn-cs"/>
                        </a:rPr>
                        <a:t>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b="1" dirty="0" smtClean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+mn-cs"/>
                        </a:rPr>
                        <a:t>Copy</a:t>
                      </a:r>
                      <a:r>
                        <a:rPr lang="en-US" sz="2700" dirty="0" smtClean="0">
                          <a:latin typeface="+mn-lt"/>
                          <a:ea typeface="Times New Roman"/>
                          <a:cs typeface="+mn-cs"/>
                        </a:rPr>
                        <a:t> the string</a:t>
                      </a:r>
                      <a:r>
                        <a:rPr lang="en-US" sz="2700" baseline="0" dirty="0" smtClean="0">
                          <a:latin typeface="+mn-lt"/>
                          <a:ea typeface="Times New Roman"/>
                          <a:cs typeface="+mn-cs"/>
                        </a:rPr>
                        <a:t> data from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+mn-cs"/>
                        </a:rPr>
                        <a:t>str2</a:t>
                      </a:r>
                      <a:r>
                        <a:rPr lang="en-US" sz="2700" baseline="0" dirty="0" smtClean="0">
                          <a:latin typeface="+mn-lt"/>
                          <a:ea typeface="Times New Roman"/>
                          <a:cs typeface="+mn-cs"/>
                        </a:rPr>
                        <a:t> to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+mn-cs"/>
                        </a:rPr>
                        <a:t>str1</a:t>
                      </a:r>
                      <a:endParaRPr lang="en-US" sz="27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4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>
                          <a:latin typeface="+mn-lt"/>
                          <a:ea typeface="Times New Roman"/>
                          <a:cs typeface="+mn-cs"/>
                        </a:rPr>
                        <a:t>strcat(str1,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b="1" dirty="0" smtClean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+mn-cs"/>
                        </a:rPr>
                        <a:t>Concatenate</a:t>
                      </a:r>
                      <a:r>
                        <a:rPr lang="en-US" sz="2700" baseline="0" dirty="0" smtClean="0">
                          <a:latin typeface="+mn-lt"/>
                          <a:ea typeface="Times New Roman"/>
                          <a:cs typeface="+mn-cs"/>
                        </a:rPr>
                        <a:t> the string data of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+mn-cs"/>
                        </a:rPr>
                        <a:t>str2 </a:t>
                      </a:r>
                      <a:r>
                        <a:rPr lang="en-US" sz="2700" baseline="0" dirty="0" smtClean="0">
                          <a:latin typeface="+mn-lt"/>
                          <a:ea typeface="Times New Roman"/>
                          <a:cs typeface="+mn-cs"/>
                        </a:rPr>
                        <a:t>to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+mn-cs"/>
                        </a:rPr>
                        <a:t>str1</a:t>
                      </a:r>
                      <a:endParaRPr lang="en-US" sz="27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>
                          <a:latin typeface="+mn-lt"/>
                          <a:ea typeface="Times New Roman"/>
                          <a:cs typeface="+mn-cs"/>
                        </a:rPr>
                        <a:t>strcmp(str1, str2)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700" b="1" dirty="0" smtClean="0">
                          <a:solidFill>
                            <a:srgbClr val="0070C0"/>
                          </a:solidFill>
                          <a:latin typeface="+mn-lt"/>
                          <a:ea typeface="Cordia New"/>
                          <a:cs typeface="+mn-cs"/>
                        </a:rPr>
                        <a:t>Compare</a:t>
                      </a:r>
                      <a:r>
                        <a:rPr lang="en-US" sz="2700" b="0" baseline="0" dirty="0" smtClean="0">
                          <a:latin typeface="+mn-lt"/>
                          <a:ea typeface="Cordia New"/>
                          <a:cs typeface="+mn-cs"/>
                        </a:rPr>
                        <a:t> the string data of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Cordia New"/>
                          <a:cs typeface="+mn-cs"/>
                        </a:rPr>
                        <a:t>str1</a:t>
                      </a:r>
                      <a:r>
                        <a:rPr lang="en-US" sz="2700" b="0" baseline="0" dirty="0" smtClean="0">
                          <a:latin typeface="+mn-lt"/>
                          <a:ea typeface="Cordia New"/>
                          <a:cs typeface="+mn-cs"/>
                        </a:rPr>
                        <a:t> and </a:t>
                      </a:r>
                      <a:r>
                        <a:rPr lang="en-US" sz="2700" b="1" baseline="0" dirty="0" smtClean="0">
                          <a:solidFill>
                            <a:srgbClr val="002060"/>
                          </a:solidFill>
                          <a:latin typeface="+mn-lt"/>
                          <a:ea typeface="Cordia New"/>
                          <a:cs typeface="+mn-cs"/>
                        </a:rPr>
                        <a:t>str2</a:t>
                      </a:r>
                      <a:endParaRPr lang="en-US" sz="2700" b="1" dirty="0">
                        <a:solidFill>
                          <a:srgbClr val="002060"/>
                        </a:solidFill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strlen</a:t>
            </a:r>
            <a:r>
              <a:rPr lang="en-US" b="1" dirty="0" smtClean="0"/>
              <a:t> Function</a:t>
            </a:r>
            <a:endParaRPr lang="th-TH" b="1" dirty="0"/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251520" y="1844824"/>
            <a:ext cx="4464056" cy="4680520"/>
          </a:xfrm>
          <a:prstGeom prst="rect">
            <a:avLst/>
          </a:prstGeom>
          <a:ln w="36000">
            <a:solidFill>
              <a:srgbClr val="000000"/>
            </a:solidFill>
            <a:prstDash val="solid"/>
          </a:ln>
        </p:spPr>
        <p:txBody>
          <a:bodyPr vert="horz" lIns="18000" tIns="18000" rIns="18000" bIns="18000">
            <a:noAutofit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stdio.h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string.h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main(void)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name[32];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(“Enter name :”);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lang="en-US" b="1" dirty="0" err="1" smtClean="0">
                <a:solidFill>
                  <a:srgbClr val="00B050"/>
                </a:solidFill>
                <a:latin typeface="Tahoma" pitchFamily="34"/>
                <a:ea typeface="Tahoma" pitchFamily="34"/>
                <a:cs typeface="Tahoma" pitchFamily="34"/>
              </a:rPr>
              <a:t>scanf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(“%s”,  name);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count =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strlen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(name);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(“%d”, count);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6056" y="1844824"/>
            <a:ext cx="3600400" cy="360040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600" b="1" dirty="0" smtClean="0"/>
              <a:t>What is the output of this program, if user input the </a:t>
            </a:r>
            <a:r>
              <a:rPr lang="en-US" sz="2600" b="1" dirty="0" smtClean="0">
                <a:solidFill>
                  <a:schemeClr val="tx1"/>
                </a:solidFill>
              </a:rPr>
              <a:t>following string :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Somchai</a:t>
            </a:r>
            <a:endParaRPr lang="en-US" sz="2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Suphot</a:t>
            </a:r>
            <a:endParaRPr lang="en-US" sz="2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Choopan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Rattanapoka</a:t>
            </a:r>
            <a:endParaRPr lang="en-US" sz="2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strcpy</a:t>
            </a:r>
            <a:r>
              <a:rPr lang="en-US" b="1" dirty="0" smtClean="0"/>
              <a:t> Function</a:t>
            </a:r>
            <a:endParaRPr lang="th-TH" b="1" dirty="0"/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5148064" y="2420888"/>
            <a:ext cx="3780000" cy="3569477"/>
          </a:xfrm>
          <a:prstGeom prst="rect">
            <a:avLst/>
          </a:prstGeom>
          <a:ln w="36000">
            <a:solidFill>
              <a:srgbClr val="000000"/>
            </a:solidFill>
            <a:prstDash val="solid"/>
          </a:ln>
        </p:spPr>
        <p:txBody>
          <a:bodyPr vert="horz" lIns="18000" tIns="18000" rIns="18000" bIns="18000">
            <a:normAutofit/>
          </a:bodyPr>
          <a:lstStyle>
            <a:def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None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F89FF"/>
              </a:buClr>
              <a:buSzPct val="60000"/>
              <a:buFont typeface="Wingdings" pitchFamily="2"/>
              <a:buChar char=""/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Char char=""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Char char=""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5000"/>
              <a:buFont typeface="Wingdings" pitchFamily="2"/>
              <a:buChar char="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40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333399"/>
              </a:buClr>
              <a:buSzPct val="50000"/>
              <a:buFont typeface="Wingdings" pitchFamily="2"/>
              <a:buChar char="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743199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Microsoft Sans Serif" pitchFamily="34"/>
                <a:ea typeface="MS Gothic" pitchFamily="2"/>
                <a:cs typeface="Cordia New" pitchFamily="2"/>
              </a:defRPr>
            </a:lvl9pPr>
          </a:lstStyle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stdio.h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#include 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string.h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&gt;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 main(</a:t>
            </a:r>
            <a:r>
              <a:rPr lang="en-US" sz="2000" dirty="0" smtClean="0">
                <a:latin typeface="Tahoma" pitchFamily="34"/>
                <a:ea typeface="Tahoma" pitchFamily="34"/>
                <a:cs typeface="Tahoma" pitchFamily="34"/>
              </a:rPr>
              <a:t>void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) {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src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[32] = “Hello”;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char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[32];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strcpy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src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printf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(“%s”,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dst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99CC00"/>
              </a:buClr>
              <a:buSzPct val="50000"/>
              <a:buFont typeface="Wingdings" pitchFamily="2"/>
              <a:buNone/>
              <a:tabLst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3999" algn="l"/>
                <a:tab pos="10058399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return 0;</a:t>
            </a:r>
          </a:p>
          <a:p>
            <a:pPr marL="742680" marR="0" lvl="1" indent="-285480" algn="l" defTabSz="914400" rtl="0" eaLnBrk="1" fontAlgn="auto" latinLnBrk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9999"/>
              </a:buClr>
              <a:buSzPct val="55000"/>
              <a:buFont typeface="Wingdings" pitchFamily="2"/>
              <a:buNone/>
              <a:tabLst>
                <a:tab pos="914040" algn="l"/>
                <a:tab pos="1828439" algn="l"/>
                <a:tab pos="2742840" algn="l"/>
                <a:tab pos="3657240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/>
                <a:ea typeface="Tahoma" pitchFamily="34"/>
                <a:cs typeface="Tahoma" pitchFamily="34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/>
              <a:ea typeface="Tahoma" pitchFamily="34"/>
              <a:cs typeface="Tahoma" pitchFamily="34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5496" y="1484784"/>
            <a:ext cx="5544616" cy="5184576"/>
          </a:xfrm>
        </p:spPr>
        <p:txBody>
          <a:bodyPr>
            <a:noAutofit/>
          </a:bodyPr>
          <a:lstStyle/>
          <a:p>
            <a:r>
              <a:rPr lang="en-US" sz="2800" dirty="0" smtClean="0"/>
              <a:t>If we don’t initialize data in string at the declaration step. We </a:t>
            </a:r>
            <a:r>
              <a:rPr lang="en-US" sz="2800" b="1" dirty="0" smtClean="0">
                <a:solidFill>
                  <a:srgbClr val="FF0000"/>
                </a:solidFill>
              </a:rPr>
              <a:t>can’t use “=“ to assign string value</a:t>
            </a:r>
          </a:p>
          <a:p>
            <a:r>
              <a:rPr lang="en-US" sz="2800" b="1" dirty="0" smtClean="0"/>
              <a:t>Example:   </a:t>
            </a:r>
          </a:p>
          <a:p>
            <a:pPr>
              <a:buNone/>
            </a:pPr>
            <a:r>
              <a:rPr lang="en-US" sz="2800" dirty="0" smtClean="0"/>
              <a:t>    char </a:t>
            </a:r>
            <a:r>
              <a:rPr lang="en-US" sz="2800" dirty="0" err="1" smtClean="0"/>
              <a:t>str</a:t>
            </a:r>
            <a:r>
              <a:rPr lang="en-US" sz="2800" dirty="0" smtClean="0"/>
              <a:t>[32];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//WRONG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>
                <a:solidFill>
                  <a:srgbClr val="0070C0"/>
                </a:solidFill>
              </a:rPr>
              <a:t>str</a:t>
            </a:r>
            <a:r>
              <a:rPr lang="en-US" sz="2800" dirty="0" smtClean="0">
                <a:solidFill>
                  <a:srgbClr val="0070C0"/>
                </a:solidFill>
              </a:rPr>
              <a:t> = “Hello World”;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//CORRECT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</a:t>
            </a:r>
            <a:r>
              <a:rPr lang="en-US" sz="2800" dirty="0" err="1" smtClean="0">
                <a:solidFill>
                  <a:srgbClr val="00B050"/>
                </a:solidFill>
              </a:rPr>
              <a:t>strcpy</a:t>
            </a:r>
            <a:r>
              <a:rPr lang="en-US" sz="2800" dirty="0" smtClean="0">
                <a:solidFill>
                  <a:srgbClr val="00B050"/>
                </a:solidFill>
              </a:rPr>
              <a:t>( </a:t>
            </a:r>
            <a:r>
              <a:rPr lang="en-US" sz="2800" dirty="0" err="1" smtClean="0">
                <a:solidFill>
                  <a:srgbClr val="00B050"/>
                </a:solidFill>
              </a:rPr>
              <a:t>str</a:t>
            </a:r>
            <a:r>
              <a:rPr lang="en-US" sz="2800" dirty="0" smtClean="0">
                <a:solidFill>
                  <a:srgbClr val="00B050"/>
                </a:solidFill>
              </a:rPr>
              <a:t>,  “Hello World”); 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strcat</a:t>
            </a:r>
            <a:r>
              <a:rPr lang="en-US" b="1" dirty="0" smtClean="0"/>
              <a:t>  Function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604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6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2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08464" y="4741685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4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0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6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2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6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4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8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07744" y="3805940"/>
            <a:ext cx="540000" cy="54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59144" y="4825565"/>
            <a:ext cx="36504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19144" y="4825565"/>
            <a:ext cx="2646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79144" y="4825565"/>
            <a:ext cx="2646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39143" y="4825565"/>
            <a:ext cx="36216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99504" y="4825925"/>
            <a:ext cx="409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8464" y="4825565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18424" y="3889819"/>
            <a:ext cx="3391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78424" y="3889819"/>
            <a:ext cx="3607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38424" y="3889819"/>
            <a:ext cx="3744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398424" y="3889819"/>
            <a:ext cx="41688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27744" y="3889819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3568" y="2636912"/>
            <a:ext cx="3240000" cy="521766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Arial" pitchFamily="34"/>
                <a:cs typeface="Arial" pitchFamily="34"/>
              </a:rPr>
              <a:t>strcat</a:t>
            </a:r>
            <a:r>
              <a:rPr lang="en-US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Arial" pitchFamily="34"/>
                <a:cs typeface="Arial" pitchFamily="34"/>
              </a:rPr>
              <a:t>(a, b)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3568" y="22048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char  a[12 ] = “Hello”;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3568" y="170080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char  b[8] = “Guys”;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34024" y="3841884"/>
            <a:ext cx="505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b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35696" y="477798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a</a:t>
            </a:r>
            <a:endParaRPr lang="th-TH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401712" y="3893796"/>
            <a:ext cx="41688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935912" y="3892124"/>
            <a:ext cx="37440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u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478500" y="3889821"/>
            <a:ext cx="3607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014986" y="3886334"/>
            <a:ext cx="3391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34"/>
                <a:cs typeface="Arial" pitchFamily="34"/>
              </a:rPr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427984" y="3888492"/>
            <a:ext cx="607320" cy="45611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Arial" pitchFamily="34"/>
                <a:cs typeface="Arial" pitchFamily="34"/>
              </a:rPr>
              <a:t>\0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25815E-7 L 0.28351 0.13648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57992E-6 L 0.29202 0.1381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57992E-6 L 0.28889 0.1381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57992E-6 L 0.28628 0.138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57992E-6 L 0.28976 0.1381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/>
      <p:bldP spid="37" grpId="0"/>
      <p:bldP spid="38" grpId="0"/>
      <p:bldP spid="39" grpId="0"/>
      <p:bldP spid="40" grpId="0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67" grpId="0"/>
      <p:bldP spid="68" grpId="0"/>
      <p:bldP spid="70" grpId="0"/>
      <p:bldP spid="71" grpId="0"/>
      <p:bldP spid="75" grpId="0"/>
      <p:bldP spid="77" grpId="0"/>
      <p:bldP spid="79" grpId="0"/>
      <p:bldP spid="80" grpId="0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Review: 1-D Array Variable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1621154"/>
            <a:ext cx="6840759" cy="490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09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strcmp</a:t>
            </a:r>
            <a:r>
              <a:rPr lang="en-US" b="1" dirty="0" smtClean="0"/>
              <a:t> Function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If we want to compare the similarity of stored data between 2 strings. </a:t>
            </a:r>
            <a:r>
              <a:rPr lang="en-US" sz="2800" b="1" dirty="0" smtClean="0">
                <a:solidFill>
                  <a:srgbClr val="FF0000"/>
                </a:solidFill>
              </a:rPr>
              <a:t>We can’t use “==“</a:t>
            </a:r>
            <a:endParaRPr lang="th-TH" sz="28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dirty="0" smtClean="0"/>
              <a:t>char a[16] = “Hello”;</a:t>
            </a:r>
          </a:p>
          <a:p>
            <a:pPr lvl="1"/>
            <a:r>
              <a:rPr lang="en-US" sz="2800" dirty="0" smtClean="0"/>
              <a:t>char b[16] = “Hello”;</a:t>
            </a:r>
          </a:p>
          <a:p>
            <a:pPr lvl="1"/>
            <a:r>
              <a:rPr lang="en-US" sz="2800" dirty="0" smtClean="0"/>
              <a:t>if( a == b)   </a:t>
            </a:r>
            <a:r>
              <a:rPr lang="en-US" sz="3200" b="1" dirty="0" smtClean="0">
                <a:solidFill>
                  <a:srgbClr val="FF0000"/>
                </a:solidFill>
              </a:rPr>
              <a:t>WRONG!!</a:t>
            </a:r>
            <a:endParaRPr lang="th-TH" sz="3200" b="1" dirty="0" smtClean="0">
              <a:solidFill>
                <a:srgbClr val="FF0000"/>
              </a:solidFill>
            </a:endParaRPr>
          </a:p>
          <a:p>
            <a:pPr lvl="0"/>
            <a:r>
              <a:rPr lang="en-US" sz="2800" dirty="0" smtClean="0">
                <a:ea typeface="Tahoma" pitchFamily="34"/>
              </a:rPr>
              <a:t>We need to use</a:t>
            </a:r>
            <a:r>
              <a:rPr lang="th-TH" sz="2800" dirty="0" smtClean="0">
                <a:ea typeface="Tahoma" pitchFamily="34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ea typeface="Tahoma" pitchFamily="34"/>
              </a:rPr>
              <a:t>strcmp</a:t>
            </a:r>
            <a:r>
              <a:rPr lang="en-US" sz="2800" dirty="0" smtClean="0">
                <a:ea typeface="Tahoma" pitchFamily="34"/>
              </a:rPr>
              <a:t> function</a:t>
            </a:r>
          </a:p>
          <a:p>
            <a:pPr lvl="1"/>
            <a:r>
              <a:rPr lang="en-US" sz="2500" dirty="0" err="1" smtClean="0">
                <a:ea typeface="Tahoma" pitchFamily="34"/>
              </a:rPr>
              <a:t>strcmp</a:t>
            </a:r>
            <a:r>
              <a:rPr lang="en-US" sz="2500" dirty="0" smtClean="0">
                <a:ea typeface="Tahoma" pitchFamily="34"/>
              </a:rPr>
              <a:t>  </a:t>
            </a:r>
            <a:r>
              <a:rPr lang="en-US" sz="2500" b="1" dirty="0" smtClean="0">
                <a:solidFill>
                  <a:srgbClr val="00B050"/>
                </a:solidFill>
                <a:ea typeface="Tahoma" pitchFamily="34"/>
              </a:rPr>
              <a:t>return 0</a:t>
            </a:r>
            <a:r>
              <a:rPr lang="en-US" sz="2500" dirty="0" smtClean="0">
                <a:ea typeface="Tahoma" pitchFamily="34"/>
              </a:rPr>
              <a:t> if 2 strings store same data</a:t>
            </a:r>
          </a:p>
          <a:p>
            <a:pPr lvl="1"/>
            <a:r>
              <a:rPr lang="en-US" sz="2500" dirty="0" smtClean="0">
                <a:ea typeface="Tahoma" pitchFamily="34"/>
              </a:rPr>
              <a:t>Otherwise </a:t>
            </a:r>
            <a:r>
              <a:rPr lang="en-US" sz="2500" b="1" dirty="0" smtClean="0">
                <a:solidFill>
                  <a:schemeClr val="accent4">
                    <a:lumMod val="50000"/>
                  </a:schemeClr>
                </a:solidFill>
                <a:ea typeface="Tahoma" pitchFamily="34"/>
              </a:rPr>
              <a:t>return non zero value</a:t>
            </a:r>
          </a:p>
          <a:p>
            <a:pPr lvl="1"/>
            <a:r>
              <a:rPr lang="en-US" sz="2500" b="1" dirty="0" smtClean="0">
                <a:solidFill>
                  <a:srgbClr val="FF0000"/>
                </a:solidFill>
                <a:ea typeface="Tahoma" pitchFamily="34"/>
              </a:rPr>
              <a:t>Warning : </a:t>
            </a:r>
            <a:r>
              <a:rPr lang="en-US" sz="2500" dirty="0" smtClean="0">
                <a:solidFill>
                  <a:srgbClr val="FF0000"/>
                </a:solidFill>
                <a:ea typeface="Tahoma" pitchFamily="34"/>
              </a:rPr>
              <a:t>don’t forget 0 means False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Find the output of this program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39552" y="2204864"/>
            <a:ext cx="8064896" cy="4104456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     char str1[] = “C Language”; </a:t>
            </a:r>
            <a:r>
              <a:rPr lang="en-US" sz="2400" dirty="0" smtClean="0">
                <a:solidFill>
                  <a:srgbClr val="00B050"/>
                </a:solidFill>
              </a:rPr>
              <a:t>//1 space between C and L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    char str2[] = “c language”;  </a:t>
            </a:r>
            <a:r>
              <a:rPr lang="en-US" sz="2400" dirty="0" smtClean="0">
                <a:solidFill>
                  <a:srgbClr val="00B050"/>
                </a:solidFill>
              </a:rPr>
              <a:t>// 1 space between c and l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     if(!</a:t>
            </a:r>
            <a:r>
              <a:rPr lang="en-US" sz="2600" dirty="0" err="1" smtClean="0">
                <a:solidFill>
                  <a:schemeClr val="tx1"/>
                </a:solidFill>
              </a:rPr>
              <a:t>strcmp</a:t>
            </a:r>
            <a:r>
              <a:rPr lang="en-US" sz="2600" dirty="0" smtClean="0">
                <a:solidFill>
                  <a:schemeClr val="tx1"/>
                </a:solidFill>
              </a:rPr>
              <a:t>(str1,  str2)) {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              </a:t>
            </a:r>
            <a:r>
              <a:rPr lang="en-US" sz="2600" dirty="0" err="1" smtClean="0">
                <a:solidFill>
                  <a:schemeClr val="tx1"/>
                </a:solidFill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</a:rPr>
              <a:t>(“str1 = str2\n”);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    } else {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             </a:t>
            </a:r>
            <a:r>
              <a:rPr lang="en-US" sz="2600" dirty="0" err="1" smtClean="0">
                <a:solidFill>
                  <a:schemeClr val="tx1"/>
                </a:solidFill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</a:rPr>
              <a:t>(“str1 != str2\n”);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     }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     </a:t>
            </a:r>
            <a:r>
              <a:rPr lang="en-US" sz="2600" dirty="0" err="1" smtClean="0">
                <a:solidFill>
                  <a:schemeClr val="tx1"/>
                </a:solidFill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</a:rPr>
              <a:t>("Length of str1 = %d\n",  </a:t>
            </a:r>
            <a:r>
              <a:rPr lang="en-US" sz="2600" dirty="0" err="1" smtClean="0">
                <a:solidFill>
                  <a:schemeClr val="tx1"/>
                </a:solidFill>
              </a:rPr>
              <a:t>strlen</a:t>
            </a:r>
            <a:r>
              <a:rPr lang="en-US" sz="2600" dirty="0" smtClean="0">
                <a:solidFill>
                  <a:schemeClr val="tx1"/>
                </a:solidFill>
              </a:rPr>
              <a:t>(str1));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2-D Array Variable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2-D array variable declaration is just like declaring 1-D array variable, except that we need to define the size of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dimension</a:t>
            </a:r>
            <a:endParaRPr lang="th-TH" sz="2800" dirty="0" smtClean="0"/>
          </a:p>
          <a:p>
            <a:r>
              <a:rPr lang="en-US" sz="2800" dirty="0" smtClean="0"/>
              <a:t>We need to define the size of array in rows and</a:t>
            </a:r>
            <a:r>
              <a:rPr lang="th-TH" sz="2800" dirty="0" smtClean="0"/>
              <a:t> </a:t>
            </a:r>
            <a:r>
              <a:rPr lang="en-US" sz="2800" dirty="0" smtClean="0"/>
              <a:t>columns</a:t>
            </a:r>
            <a:endParaRPr lang="th-TH" sz="2800" dirty="0"/>
          </a:p>
        </p:txBody>
      </p:sp>
      <p:graphicFrame>
        <p:nvGraphicFramePr>
          <p:cNvPr id="5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48132"/>
              </p:ext>
            </p:extLst>
          </p:nvPr>
        </p:nvGraphicFramePr>
        <p:xfrm>
          <a:off x="971600" y="3965024"/>
          <a:ext cx="7488832" cy="2133600"/>
        </p:xfrm>
        <a:graphic>
          <a:graphicData uri="http://schemas.openxmlformats.org/drawingml/2006/table">
            <a:tbl>
              <a:tblPr/>
              <a:tblGrid>
                <a:gridCol w="7488832"/>
              </a:tblGrid>
              <a:tr h="0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      </a:t>
                      </a:r>
                      <a:r>
                        <a:rPr lang="en-US" sz="2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type    variable-name[rows][columns] </a:t>
                      </a:r>
                      <a:r>
                        <a:rPr lang="en-US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type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: 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data type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variable-name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: 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name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rows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: </a:t>
                      </a:r>
                      <a:r>
                        <a:rPr lang="th-TH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number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of rows that array can hold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</a:p>
                    <a:p>
                      <a:pPr marL="342900" marR="0" lvl="0" indent="-3429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columns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: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number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of columns that array can hold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2-D Array Structure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7064" y="1484784"/>
            <a:ext cx="2519192" cy="604664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table[5][4];</a:t>
            </a:r>
            <a:endParaRPr lang="th-TH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2132856"/>
            <a:ext cx="3168352" cy="3824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427984" y="1988840"/>
            <a:ext cx="3992148" cy="43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2-D Array Value Initialization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1969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xy</a:t>
            </a:r>
            <a:r>
              <a:rPr lang="en-US" dirty="0" smtClean="0"/>
              <a:t> [3] [3]  =  {   </a:t>
            </a:r>
          </a:p>
          <a:p>
            <a:pPr>
              <a:buNone/>
            </a:pPr>
            <a:r>
              <a:rPr lang="en-US" dirty="0" smtClean="0"/>
              <a:t>			        </a:t>
            </a:r>
            <a:r>
              <a:rPr lang="en-US" dirty="0" smtClean="0">
                <a:solidFill>
                  <a:srgbClr val="0070C0"/>
                </a:solidFill>
              </a:rPr>
              <a:t>{10 , 20 , 30}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			      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{40 , 50 , 60}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	        </a:t>
            </a:r>
            <a:r>
              <a:rPr lang="en-US" dirty="0" smtClean="0">
                <a:solidFill>
                  <a:srgbClr val="FF0000"/>
                </a:solidFill>
              </a:rPr>
              <a:t>{70 , 80 , 90}  </a:t>
            </a:r>
          </a:p>
          <a:p>
            <a:pPr>
              <a:buNone/>
            </a:pPr>
            <a:r>
              <a:rPr lang="en-US" dirty="0" smtClean="0"/>
              <a:t>                          };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th-TH" dirty="0" smtClean="0"/>
              <a:t>อาร์เรย์  </a:t>
            </a:r>
            <a:r>
              <a:rPr lang="en-US" dirty="0" err="1" smtClean="0"/>
              <a:t>xy</a:t>
            </a:r>
            <a:r>
              <a:rPr lang="th-TH" dirty="0" smtClean="0"/>
              <a:t> จะมีค่าต่าง ๆ  ดังนี้</a:t>
            </a:r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[0] = 10	</a:t>
            </a:r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[1] = 20	       </a:t>
            </a:r>
            <a:r>
              <a:rPr lang="en-US" dirty="0" err="1" smtClean="0">
                <a:solidFill>
                  <a:srgbClr val="0070C0"/>
                </a:solidFill>
              </a:rPr>
              <a:t>xy</a:t>
            </a:r>
            <a:r>
              <a:rPr lang="en-US" dirty="0" smtClean="0">
                <a:solidFill>
                  <a:srgbClr val="0070C0"/>
                </a:solidFill>
              </a:rPr>
              <a:t> [0] [2] = 30</a:t>
            </a:r>
          </a:p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[0] = 40	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[1] = 50	      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xy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[1] [2] = 60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[0] = 70	</a:t>
            </a:r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[1] = 80	       </a:t>
            </a:r>
            <a:r>
              <a:rPr lang="en-US" dirty="0" err="1" smtClean="0">
                <a:solidFill>
                  <a:srgbClr val="FF0000"/>
                </a:solidFill>
              </a:rPr>
              <a:t>xy</a:t>
            </a:r>
            <a:r>
              <a:rPr lang="en-US" dirty="0" smtClean="0">
                <a:solidFill>
                  <a:srgbClr val="FF0000"/>
                </a:solidFill>
              </a:rPr>
              <a:t> [2] [2] = 90</a:t>
            </a: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87824" y="4725144"/>
          <a:ext cx="32099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Visio" r:id="rId3" imgW="1947062" imgH="1156411" progId="Visio.Drawing.11">
                  <p:embed/>
                </p:oleObj>
              </mc:Choice>
              <mc:Fallback>
                <p:oleObj name="Visio" r:id="rId3" imgW="1947062" imgH="1156411" progId="Visio.Drawing.11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725144"/>
                        <a:ext cx="320992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31683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From this partial of code, find the value in each element of array variable A</a:t>
            </a:r>
          </a:p>
          <a:p>
            <a:pPr lvl="1"/>
            <a:r>
              <a:rPr lang="en-US" dirty="0" smtClean="0"/>
              <a:t>A[0][0] = </a:t>
            </a:r>
          </a:p>
          <a:p>
            <a:pPr lvl="1"/>
            <a:r>
              <a:rPr lang="en-US" dirty="0" smtClean="0"/>
              <a:t>A[0][1] =</a:t>
            </a:r>
          </a:p>
          <a:p>
            <a:pPr lvl="1"/>
            <a:r>
              <a:rPr lang="en-US" dirty="0" smtClean="0"/>
              <a:t>A[0][2] =</a:t>
            </a:r>
          </a:p>
          <a:p>
            <a:pPr lvl="1"/>
            <a:r>
              <a:rPr lang="en-US" dirty="0" smtClean="0"/>
              <a:t>A[1][0] =</a:t>
            </a:r>
          </a:p>
          <a:p>
            <a:pPr lvl="1"/>
            <a:r>
              <a:rPr lang="en-US" dirty="0" smtClean="0"/>
              <a:t>A[1][1] =</a:t>
            </a:r>
          </a:p>
          <a:p>
            <a:pPr lvl="1"/>
            <a:r>
              <a:rPr lang="en-US" dirty="0" smtClean="0"/>
              <a:t>A[1][2] =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91680" y="1628800"/>
            <a:ext cx="4752528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 A[2][3] = { {1, 2, 3} , {4, 5, 6} };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A[0][2] = 20;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A[1][0] = A[0][0] + A[1][0];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A[1][1] = A[0][2] + A[0][1];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</a:t>
            </a:r>
            <a:endParaRPr lang="th-TH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9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6631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Find the output of this program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1800526"/>
            <a:ext cx="5688632" cy="4868834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#include &lt;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stdio.h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&gt;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main(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argc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 char **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argv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) {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student[3][3],  </a:t>
            </a: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 j, sum = 0;</a:t>
            </a:r>
          </a:p>
          <a:p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for(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= 0;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&lt;  3;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++) {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for(j = 0;  j &lt; 3; j++) {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  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(“student[%d][%d] = “,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,  j);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  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scanf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(“%d”, &amp;student[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][j]);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}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(“\n”);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}</a:t>
            </a:r>
          </a:p>
          <a:p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for(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= 0; 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&lt; 3; 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++)   </a:t>
            </a: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      sum +=  student[2][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];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printf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(“The number of students = %d\n”,  sum);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}</a:t>
            </a:r>
            <a:endParaRPr lang="th-TH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6228184" y="2060848"/>
            <a:ext cx="2520280" cy="40324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If user input the following number in order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th-TH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25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45</a:t>
            </a:r>
            <a:endParaRPr lang="th-TH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3-D Array Variable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Syntax for declaring an 3-D array variable</a:t>
            </a:r>
            <a:endParaRPr lang="th-TH" sz="2800" dirty="0"/>
          </a:p>
        </p:txBody>
      </p:sp>
      <p:graphicFrame>
        <p:nvGraphicFramePr>
          <p:cNvPr id="5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48132"/>
              </p:ext>
            </p:extLst>
          </p:nvPr>
        </p:nvGraphicFramePr>
        <p:xfrm>
          <a:off x="467544" y="2348880"/>
          <a:ext cx="8136904" cy="3503851"/>
        </p:xfrm>
        <a:graphic>
          <a:graphicData uri="http://schemas.openxmlformats.org/drawingml/2006/table">
            <a:tbl>
              <a:tblPr/>
              <a:tblGrid>
                <a:gridCol w="8136904"/>
              </a:tblGrid>
              <a:tr h="504056">
                <a:tc>
                  <a:txBody>
                    <a:bodyPr/>
                    <a:lstStyle/>
                    <a:p>
                      <a:pPr marL="1323975" indent="-1323975"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CordiaUPC" pitchFamily="34" charset="-34"/>
                          <a:ea typeface="Times New Roman"/>
                          <a:cs typeface="CordiaUPC" pitchFamily="34" charset="-34"/>
                        </a:rPr>
                        <a:t>       </a:t>
                      </a:r>
                      <a:r>
                        <a:rPr lang="en-US" sz="2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type    variable-name[planes][rows][columns] </a:t>
                      </a:r>
                      <a:r>
                        <a:rPr lang="en-US" sz="2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99795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type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: 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data type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>
                          <a:latin typeface="+mn-lt"/>
                          <a:ea typeface="Times New Roman"/>
                          <a:cs typeface="CordiaUPC" pitchFamily="34" charset="-34"/>
                        </a:rPr>
                        <a:t>variable-name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: 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array variable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name</a:t>
                      </a: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planes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: number of planes that array can hold</a:t>
                      </a:r>
                      <a:endParaRPr lang="en-US" sz="2800" dirty="0">
                        <a:latin typeface="+mn-lt"/>
                        <a:ea typeface="Times New Roman"/>
                        <a:cs typeface="CordiaUPC" pitchFamily="34" charset="-34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rows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: </a:t>
                      </a:r>
                      <a:r>
                        <a:rPr lang="th-TH" sz="2800" dirty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number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of rows that array can hold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</a:p>
                    <a:p>
                      <a:pPr marL="342900" marR="0" lvl="0" indent="-3429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2800" b="1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columns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: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  <a:r>
                        <a:rPr lang="en-US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number</a:t>
                      </a:r>
                      <a:r>
                        <a:rPr lang="en-US" sz="2800" baseline="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of columns that array can hold</a:t>
                      </a:r>
                      <a:r>
                        <a:rPr lang="th-TH" sz="2800" dirty="0" smtClean="0">
                          <a:latin typeface="+mn-lt"/>
                          <a:ea typeface="Times New Roman"/>
                          <a:cs typeface="CordiaUPC" pitchFamily="34" charset="-34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Example : Declare an 3-D array variable</a:t>
            </a:r>
            <a:endParaRPr lang="th-TH" sz="3600" b="1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987824" y="1556792"/>
            <a:ext cx="5832648" cy="50405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table[3][5][4];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1866</TotalTime>
  <Words>1238</Words>
  <Application>Microsoft Office PowerPoint</Application>
  <PresentationFormat>On-screen Show (4:3)</PresentationFormat>
  <Paragraphs>235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Median</vt:lpstr>
      <vt:lpstr>Visio</vt:lpstr>
      <vt:lpstr>Multi-Dimension Array  String</vt:lpstr>
      <vt:lpstr>Review: 1-D Array Variable</vt:lpstr>
      <vt:lpstr>2-D Array Variable</vt:lpstr>
      <vt:lpstr>2-D Array Structure</vt:lpstr>
      <vt:lpstr>2-D Array Value Initialization</vt:lpstr>
      <vt:lpstr>QUIZ 1</vt:lpstr>
      <vt:lpstr>QUIZ 2</vt:lpstr>
      <vt:lpstr>3-D Array Variable</vt:lpstr>
      <vt:lpstr>Example : Declare an 3-D array variable</vt:lpstr>
      <vt:lpstr>3-D Array Value Initialization</vt:lpstr>
      <vt:lpstr>Array of Characters &amp; String</vt:lpstr>
      <vt:lpstr>Array variable &amp; String Comparison</vt:lpstr>
      <vt:lpstr>How to output string on monitor</vt:lpstr>
      <vt:lpstr>How to input data to string variable</vt:lpstr>
      <vt:lpstr>Array of String</vt:lpstr>
      <vt:lpstr>C Standard Functions for String</vt:lpstr>
      <vt:lpstr>strlen Function</vt:lpstr>
      <vt:lpstr>strcpy Function</vt:lpstr>
      <vt:lpstr>strcat  Function</vt:lpstr>
      <vt:lpstr>strcmp Function</vt:lpstr>
      <vt:lpstr>QUIZ 3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198</cp:revision>
  <dcterms:created xsi:type="dcterms:W3CDTF">2010-05-09T09:54:05Z</dcterms:created>
  <dcterms:modified xsi:type="dcterms:W3CDTF">2013-05-27T13:25:09Z</dcterms:modified>
</cp:coreProperties>
</file>