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75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71" r:id="rId13"/>
    <p:sldId id="269" r:id="rId14"/>
    <p:sldId id="273" r:id="rId15"/>
    <p:sldId id="274" r:id="rId16"/>
    <p:sldId id="272" r:id="rId17"/>
    <p:sldId id="276" r:id="rId1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6" autoAdjust="0"/>
    <p:restoredTop sz="95057" autoAdjust="0"/>
  </p:normalViewPr>
  <p:slideViewPr>
    <p:cSldViewPr>
      <p:cViewPr varScale="1">
        <p:scale>
          <a:sx n="104" d="100"/>
          <a:sy n="104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36F3FF-F35A-4758-A77A-C26547740D3E}" type="datetimeFigureOut">
              <a:rPr lang="th-TH" smtClean="0"/>
              <a:pPr/>
              <a:t>27/05/56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852" y="4038600"/>
            <a:ext cx="7553348" cy="1828800"/>
          </a:xfrm>
        </p:spPr>
        <p:txBody>
          <a:bodyPr>
            <a:noAutofit/>
          </a:bodyPr>
          <a:lstStyle/>
          <a:p>
            <a:pPr algn="r"/>
            <a:r>
              <a:rPr lang="en-US" sz="4800" dirty="0" smtClean="0"/>
              <a:t>Array</a:t>
            </a:r>
            <a:endParaRPr lang="th-TH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r"/>
            <a:r>
              <a:rPr lang="en-US" dirty="0" smtClean="0"/>
              <a:t>350142 - Computer Programming</a:t>
            </a:r>
          </a:p>
          <a:p>
            <a:pPr algn="r"/>
            <a:r>
              <a:rPr lang="en-US" dirty="0" smtClean="0"/>
              <a:t>Asst. Prof. Dr. </a:t>
            </a:r>
            <a:r>
              <a:rPr lang="en-US" dirty="0" err="1" smtClean="0"/>
              <a:t>Choopan</a:t>
            </a:r>
            <a:r>
              <a:rPr lang="en-US" dirty="0" smtClean="0"/>
              <a:t> </a:t>
            </a:r>
            <a:r>
              <a:rPr lang="en-US" dirty="0" err="1" smtClean="0"/>
              <a:t>Rattanapoka</a:t>
            </a:r>
            <a:r>
              <a:rPr lang="en-US" dirty="0" smtClean="0"/>
              <a:t> and </a:t>
            </a:r>
            <a:r>
              <a:rPr lang="en-US" dirty="0" smtClean="0"/>
              <a:t>Asst. </a:t>
            </a:r>
            <a:r>
              <a:rPr lang="en-US" smtClean="0"/>
              <a:t>Prof. Dr</a:t>
            </a:r>
            <a:r>
              <a:rPr lang="en-US" dirty="0" smtClean="0"/>
              <a:t>. </a:t>
            </a:r>
            <a:r>
              <a:rPr lang="en-US" dirty="0" err="1" smtClean="0"/>
              <a:t>Suphot</a:t>
            </a:r>
            <a:r>
              <a:rPr lang="en-US" dirty="0" smtClean="0"/>
              <a:t> </a:t>
            </a:r>
            <a:r>
              <a:rPr lang="en-US" dirty="0" err="1" smtClean="0"/>
              <a:t>Chunwiphat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Define the Initialize Data for Array (1)</a:t>
            </a:r>
            <a:endParaRPr lang="th-TH" sz="36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are 4 ways to</a:t>
            </a:r>
            <a:r>
              <a:rPr lang="th-TH" dirty="0" smtClean="0"/>
              <a:t> </a:t>
            </a:r>
            <a:r>
              <a:rPr lang="en-US" dirty="0" smtClean="0"/>
              <a:t>initialize data for an array variable</a:t>
            </a:r>
          </a:p>
          <a:p>
            <a:pPr lvl="1"/>
            <a:r>
              <a:rPr lang="en-US" dirty="0" smtClean="0"/>
              <a:t>Basic initialization                                </a:t>
            </a:r>
          </a:p>
          <a:p>
            <a:pPr lvl="1"/>
            <a:r>
              <a:rPr lang="en-US" dirty="0" smtClean="0"/>
              <a:t>Initialization without size</a:t>
            </a:r>
          </a:p>
          <a:p>
            <a:pPr lvl="1"/>
            <a:r>
              <a:rPr lang="en-US" dirty="0" smtClean="0"/>
              <a:t>Partial initialization</a:t>
            </a:r>
          </a:p>
          <a:p>
            <a:pPr lvl="1"/>
            <a:r>
              <a:rPr lang="en-US" dirty="0" smtClean="0"/>
              <a:t>Initialization to all zeros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Define the Initialize Data for Array </a:t>
            </a:r>
            <a:r>
              <a:rPr lang="en-US" sz="3600" b="1" dirty="0" smtClean="0"/>
              <a:t>(2)</a:t>
            </a:r>
            <a:endParaRPr lang="th-TH" sz="3600" b="1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467544" y="1701328"/>
            <a:ext cx="8100000" cy="46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QUIZ 3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Find the output of this program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683568" y="2204864"/>
            <a:ext cx="7992888" cy="37444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#include &lt;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stdio.h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main(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argc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 char **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argv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 {</a:t>
            </a:r>
          </a:p>
          <a:p>
            <a:r>
              <a:rPr lang="th-TH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number[5] = { 10, 20, 30, 40, 50 };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for(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= 0;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&lt;  5;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++)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printf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(“number[%d] = %d\n”,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 number[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]);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}</a:t>
            </a:r>
            <a:endParaRPr lang="th-TH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Array Usage Issue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we make an array variable </a:t>
            </a:r>
            <a:r>
              <a:rPr lang="en-US" b="1" dirty="0" err="1" smtClean="0">
                <a:solidFill>
                  <a:srgbClr val="00B050"/>
                </a:solidFill>
              </a:rPr>
              <a:t>int</a:t>
            </a:r>
            <a:r>
              <a:rPr lang="en-US" b="1" dirty="0" smtClean="0">
                <a:solidFill>
                  <a:srgbClr val="00B050"/>
                </a:solidFill>
              </a:rPr>
              <a:t> a[5];</a:t>
            </a:r>
            <a:r>
              <a:rPr lang="en-US" dirty="0" smtClean="0"/>
              <a:t> </a:t>
            </a:r>
            <a:endParaRPr lang="th-TH" dirty="0" smtClean="0"/>
          </a:p>
          <a:p>
            <a:r>
              <a:rPr lang="en-US" dirty="0" smtClean="0"/>
              <a:t>Array index can only be 0, 1,2, 3 and 4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971600" y="3068960"/>
            <a:ext cx="2520280" cy="13681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a[5];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a[5] = 100;</a:t>
            </a:r>
            <a:endParaRPr lang="th-TH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ลูกศรลง 5"/>
          <p:cNvSpPr/>
          <p:nvPr/>
        </p:nvSpPr>
        <p:spPr>
          <a:xfrm rot="10800000">
            <a:off x="1187625" y="4149080"/>
            <a:ext cx="360040" cy="79208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3779912" y="2996953"/>
            <a:ext cx="5112568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Compiling Step:</a:t>
            </a:r>
            <a:endParaRPr lang="th-TH" sz="2400" b="1" dirty="0" smtClean="0"/>
          </a:p>
          <a:p>
            <a:r>
              <a:rPr lang="th-TH" sz="2400" dirty="0" smtClean="0"/>
              <a:t>       </a:t>
            </a:r>
            <a:r>
              <a:rPr lang="en-US" sz="2400" dirty="0" smtClean="0"/>
              <a:t>Compiler does not warn us about this issue</a:t>
            </a:r>
            <a:endParaRPr lang="th-TH" sz="2400" dirty="0" smtClean="0"/>
          </a:p>
          <a:p>
            <a:endParaRPr lang="th-TH" sz="2400" dirty="0"/>
          </a:p>
          <a:p>
            <a:r>
              <a:rPr lang="en-US" sz="2400" b="1" dirty="0" smtClean="0"/>
              <a:t>Executing Step: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It will cause the error, sometimes OS will shut down our program or maybe our program will hang the OS </a:t>
            </a:r>
            <a:endParaRPr lang="th-TH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Swap data between 2 variables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Let’s think about how can we swap stored data between variable </a:t>
            </a:r>
            <a:r>
              <a:rPr lang="en-US" b="1" dirty="0" smtClean="0"/>
              <a:t>A </a:t>
            </a:r>
            <a:r>
              <a:rPr lang="en-US" dirty="0" smtClean="0"/>
              <a:t>and</a:t>
            </a:r>
            <a:r>
              <a:rPr lang="th-TH" dirty="0" smtClean="0"/>
              <a:t> </a:t>
            </a:r>
            <a:r>
              <a:rPr lang="en-US" b="1" dirty="0" smtClean="0"/>
              <a:t>B</a:t>
            </a:r>
            <a:r>
              <a:rPr lang="en-US" dirty="0" smtClean="0"/>
              <a:t> </a:t>
            </a:r>
          </a:p>
          <a:p>
            <a:pPr lvl="2">
              <a:buNone/>
            </a:pPr>
            <a:r>
              <a:rPr lang="en-US" dirty="0" smtClean="0"/>
              <a:t>		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int</a:t>
            </a:r>
            <a:r>
              <a:rPr lang="en-US" sz="2800" dirty="0" smtClean="0">
                <a:solidFill>
                  <a:srgbClr val="00B050"/>
                </a:solidFill>
              </a:rPr>
              <a:t> A = 5;</a:t>
            </a:r>
          </a:p>
          <a:p>
            <a:pPr lvl="2"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        	 </a:t>
            </a:r>
            <a:r>
              <a:rPr lang="en-US" sz="2800" dirty="0" err="1" smtClean="0">
                <a:solidFill>
                  <a:srgbClr val="00B050"/>
                </a:solidFill>
              </a:rPr>
              <a:t>int</a:t>
            </a:r>
            <a:r>
              <a:rPr lang="en-US" sz="2800" dirty="0" smtClean="0">
                <a:solidFill>
                  <a:srgbClr val="00B050"/>
                </a:solidFill>
              </a:rPr>
              <a:t> B  = 10;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At last, Data in A must be 10 and Data in B must be 5</a:t>
            </a:r>
          </a:p>
        </p:txBody>
      </p:sp>
      <p:sp>
        <p:nvSpPr>
          <p:cNvPr id="4" name="Rectangle 3"/>
          <p:cNvSpPr/>
          <p:nvPr/>
        </p:nvSpPr>
        <p:spPr>
          <a:xfrm>
            <a:off x="2915816" y="4509120"/>
            <a:ext cx="2592288" cy="1440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Can we </a:t>
            </a:r>
            <a:r>
              <a:rPr lang="en-US" dirty="0" smtClean="0"/>
              <a:t>do</a:t>
            </a:r>
          </a:p>
          <a:p>
            <a:pPr algn="ctr"/>
            <a:r>
              <a:rPr lang="en-US" dirty="0" smtClean="0"/>
              <a:t>A </a:t>
            </a:r>
            <a:r>
              <a:rPr lang="en-US" dirty="0"/>
              <a:t>= </a:t>
            </a:r>
            <a:r>
              <a:rPr lang="en-US" dirty="0" smtClean="0"/>
              <a:t>B;</a:t>
            </a:r>
          </a:p>
          <a:p>
            <a:pPr algn="ctr"/>
            <a:r>
              <a:rPr lang="en-US" dirty="0" smtClean="0"/>
              <a:t>B = </a:t>
            </a:r>
            <a:r>
              <a:rPr lang="en-US" dirty="0"/>
              <a:t>A;   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Swap data between 2 </a:t>
            </a:r>
            <a:r>
              <a:rPr lang="en-US" b="1" dirty="0" smtClean="0"/>
              <a:t>variables</a:t>
            </a:r>
            <a:r>
              <a:rPr lang="th-TH" b="1" dirty="0" smtClean="0"/>
              <a:t> </a:t>
            </a:r>
            <a:r>
              <a:rPr lang="en-US" b="1" dirty="0" smtClean="0"/>
              <a:t>(2)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76744" y="2104256"/>
            <a:ext cx="2159152" cy="1180728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 A = 5;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 B  = 10;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3779912" y="4489956"/>
            <a:ext cx="1728192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th-TH" dirty="0"/>
          </a:p>
        </p:txBody>
      </p:sp>
      <p:sp>
        <p:nvSpPr>
          <p:cNvPr id="5" name="Rectangle 4"/>
          <p:cNvSpPr/>
          <p:nvPr/>
        </p:nvSpPr>
        <p:spPr>
          <a:xfrm>
            <a:off x="6156176" y="4489956"/>
            <a:ext cx="1728192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th-TH" dirty="0"/>
          </a:p>
        </p:txBody>
      </p:sp>
      <p:sp>
        <p:nvSpPr>
          <p:cNvPr id="6" name="TextBox 5"/>
          <p:cNvSpPr txBox="1"/>
          <p:nvPr/>
        </p:nvSpPr>
        <p:spPr>
          <a:xfrm>
            <a:off x="4427984" y="521003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6876256" y="521003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th-TH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475656" y="3112368"/>
            <a:ext cx="2159152" cy="6766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TMP;</a:t>
            </a:r>
          </a:p>
        </p:txBody>
      </p:sp>
      <p:sp>
        <p:nvSpPr>
          <p:cNvPr id="9" name="Rectangle 8"/>
          <p:cNvSpPr/>
          <p:nvPr/>
        </p:nvSpPr>
        <p:spPr>
          <a:xfrm>
            <a:off x="1331640" y="4489956"/>
            <a:ext cx="1728192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10" name="TextBox 9"/>
          <p:cNvSpPr txBox="1"/>
          <p:nvPr/>
        </p:nvSpPr>
        <p:spPr>
          <a:xfrm>
            <a:off x="1835696" y="521003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TMP</a:t>
            </a:r>
            <a:endParaRPr lang="th-TH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581200" y="2060848"/>
            <a:ext cx="2159152" cy="6766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TMP = A;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331640" y="4489956"/>
            <a:ext cx="1728192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th-TH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580112" y="2536304"/>
            <a:ext cx="2159152" cy="6766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    = B;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779912" y="4489956"/>
            <a:ext cx="1728192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th-TH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5581200" y="3040360"/>
            <a:ext cx="2159152" cy="6766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900" dirty="0" smtClean="0"/>
              <a:t>B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= TMP;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156176" y="4489956"/>
            <a:ext cx="1728192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1" grpId="0"/>
      <p:bldP spid="12" grpId="0" animBg="1"/>
      <p:bldP spid="13" grpId="0"/>
      <p:bldP spid="14" grpId="0" animBg="1"/>
      <p:bldP spid="15" grpId="0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Swap data between 2 elements of array</a:t>
            </a:r>
            <a:endParaRPr lang="th-TH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Example: swap data between</a:t>
            </a:r>
            <a:r>
              <a:rPr lang="th-TH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numbers[3]</a:t>
            </a:r>
            <a:r>
              <a:rPr lang="en-US" dirty="0" smtClean="0"/>
              <a:t> and</a:t>
            </a:r>
            <a:r>
              <a:rPr lang="th-TH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numbers[1]</a:t>
            </a:r>
            <a:endParaRPr lang="th-TH" b="1" dirty="0">
              <a:solidFill>
                <a:srgbClr val="00B05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1403648" y="2564904"/>
            <a:ext cx="6197917" cy="41040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QUIZ 4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164288" y="1600200"/>
            <a:ext cx="1800200" cy="13247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Find the output of this program</a:t>
            </a:r>
            <a:endParaRPr lang="th-TH" sz="2400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79512" y="1340768"/>
            <a:ext cx="6768752" cy="54726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#include &lt;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stdio.h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main(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argc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 char **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argv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 {</a:t>
            </a:r>
          </a:p>
          <a:p>
            <a:r>
              <a:rPr lang="th-TH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a[4] = {10, 5, 30, 12};</a:t>
            </a:r>
          </a:p>
          <a:p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temp,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j;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for(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= 0; 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&lt;  3; 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++) {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for(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= i+1;  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&lt; 4;  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j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++) {</a:t>
            </a:r>
          </a:p>
          <a:p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    if (a[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] &lt;  a[j]) {</a:t>
            </a:r>
          </a:p>
          <a:p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             temp = a[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];</a:t>
            </a:r>
          </a:p>
          <a:p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             a[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] = a[ j ];</a:t>
            </a:r>
          </a:p>
          <a:p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             a[ j ] = temp;</a:t>
            </a:r>
          </a:p>
          <a:p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    }</a:t>
            </a:r>
          </a:p>
          <a:p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}</a:t>
            </a:r>
          </a:p>
          <a:p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}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for(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= 0;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&lt; 4;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++)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printf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(“a[%d] = %d\n”, 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a[</a:t>
            </a:r>
            <a:r>
              <a:rPr lang="en-US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]);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}</a:t>
            </a:r>
            <a:endParaRPr lang="th-TH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920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Variable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 until now, we’ve learnt that we need a </a:t>
            </a:r>
            <a:r>
              <a:rPr lang="en-US" b="1" i="1" dirty="0" smtClean="0">
                <a:solidFill>
                  <a:srgbClr val="00B050"/>
                </a:solidFill>
              </a:rPr>
              <a:t>variable</a:t>
            </a:r>
            <a:r>
              <a:rPr lang="en-US" dirty="0" smtClean="0"/>
              <a:t> to store data.</a:t>
            </a:r>
            <a:endParaRPr lang="th-TH" dirty="0" smtClean="0"/>
          </a:p>
          <a:p>
            <a:r>
              <a:rPr lang="en-US" dirty="0" smtClean="0"/>
              <a:t>Thus, If we need to store 10 integer numbers. We need to define 10 integer variables !!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a1,a2,a3,…, a10;  </a:t>
            </a:r>
            <a:r>
              <a:rPr lang="en-US" dirty="0" smtClean="0">
                <a:sym typeface="Wingdings" pitchFamily="2" charset="2"/>
              </a:rPr>
              <a:t> confuse</a:t>
            </a:r>
            <a:endParaRPr lang="th-TH" dirty="0" smtClean="0"/>
          </a:p>
          <a:p>
            <a:r>
              <a:rPr lang="en-US" dirty="0" smtClean="0"/>
              <a:t>Or, If we want to take 10 integer numbers from user and store them in 10 integer variables ??</a:t>
            </a:r>
          </a:p>
          <a:p>
            <a:pPr lvl="1"/>
            <a:r>
              <a:rPr lang="en-US" dirty="0" err="1" smtClean="0"/>
              <a:t>scanf</a:t>
            </a:r>
            <a:r>
              <a:rPr lang="en-US" dirty="0" smtClean="0"/>
              <a:t>(“%d”, &amp;a1);</a:t>
            </a:r>
          </a:p>
          <a:p>
            <a:pPr lvl="1"/>
            <a:r>
              <a:rPr lang="en-US" dirty="0" err="1" smtClean="0"/>
              <a:t>scanf</a:t>
            </a:r>
            <a:r>
              <a:rPr lang="en-US" dirty="0" smtClean="0"/>
              <a:t>(“%d”, &amp;a2); …….    10 times ??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Array Variable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Array variable is a variable that can store multiple data of the same type.</a:t>
            </a:r>
            <a:r>
              <a:rPr lang="th-TH" dirty="0" smtClean="0"/>
              <a:t> </a:t>
            </a:r>
          </a:p>
          <a:p>
            <a:r>
              <a:rPr lang="en-US" dirty="0" smtClean="0"/>
              <a:t>Array variable is like we envelop multiple variables into a single variable</a:t>
            </a:r>
          </a:p>
          <a:p>
            <a:r>
              <a:rPr lang="en-US" dirty="0" smtClean="0"/>
              <a:t>We can access each data element by using an </a:t>
            </a:r>
            <a:r>
              <a:rPr lang="en-US" b="1" i="1" dirty="0" smtClean="0">
                <a:solidFill>
                  <a:srgbClr val="FF0000"/>
                </a:solidFill>
              </a:rPr>
              <a:t>index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within the symbol</a:t>
            </a:r>
            <a:r>
              <a:rPr lang="th-TH" dirty="0" smtClean="0"/>
              <a:t> </a:t>
            </a:r>
            <a:r>
              <a:rPr lang="th-TH" b="1" dirty="0" smtClean="0">
                <a:solidFill>
                  <a:srgbClr val="0070C0"/>
                </a:solidFill>
              </a:rPr>
              <a:t>[ </a:t>
            </a:r>
            <a:r>
              <a:rPr lang="th-TH" b="1" dirty="0">
                <a:solidFill>
                  <a:srgbClr val="0070C0"/>
                </a:solidFill>
              </a:rPr>
              <a:t> </a:t>
            </a:r>
            <a:r>
              <a:rPr lang="th-TH" b="1" dirty="0" smtClean="0">
                <a:solidFill>
                  <a:srgbClr val="0070C0"/>
                </a:solidFill>
              </a:rPr>
              <a:t> ]</a:t>
            </a:r>
            <a:r>
              <a:rPr lang="th-TH" dirty="0" smtClean="0"/>
              <a:t>  </a:t>
            </a:r>
            <a:r>
              <a:rPr lang="en-US" dirty="0" smtClean="0"/>
              <a:t>that follows a variable </a:t>
            </a:r>
          </a:p>
          <a:p>
            <a:pPr lvl="1"/>
            <a:r>
              <a:rPr lang="en-US" dirty="0" smtClean="0"/>
              <a:t>index in C, start from number 0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1-Dimension Array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091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Syntax to define a 1-D array</a:t>
            </a:r>
          </a:p>
          <a:p>
            <a:endParaRPr lang="th-TH" dirty="0" smtClean="0"/>
          </a:p>
          <a:p>
            <a:endParaRPr lang="th-TH" dirty="0"/>
          </a:p>
          <a:p>
            <a:endParaRPr lang="th-TH" dirty="0" smtClean="0"/>
          </a:p>
          <a:p>
            <a:endParaRPr lang="th-TH" dirty="0"/>
          </a:p>
          <a:p>
            <a:endParaRPr lang="en-US" b="1" dirty="0" smtClean="0"/>
          </a:p>
          <a:p>
            <a:r>
              <a:rPr lang="en-US" b="1" dirty="0" smtClean="0"/>
              <a:t>Example :</a:t>
            </a:r>
          </a:p>
          <a:p>
            <a:pPr lvl="1"/>
            <a:r>
              <a:rPr lang="en-US" b="1" dirty="0" err="1" smtClean="0">
                <a:solidFill>
                  <a:srgbClr val="00B050"/>
                </a:solidFill>
              </a:rPr>
              <a:t>int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score</a:t>
            </a:r>
            <a:r>
              <a:rPr lang="en-US" dirty="0" smtClean="0"/>
              <a:t>[</a:t>
            </a:r>
            <a:r>
              <a:rPr lang="en-US" b="1" dirty="0" smtClean="0">
                <a:solidFill>
                  <a:srgbClr val="FF0000"/>
                </a:solidFill>
              </a:rPr>
              <a:t>10</a:t>
            </a:r>
            <a:r>
              <a:rPr lang="en-US" dirty="0" smtClean="0"/>
              <a:t>];</a:t>
            </a:r>
          </a:p>
          <a:p>
            <a:pPr lvl="2"/>
            <a:r>
              <a:rPr lang="en-US" dirty="0" smtClean="0"/>
              <a:t>Array data type =&gt; </a:t>
            </a:r>
            <a:r>
              <a:rPr lang="en-US" b="1" dirty="0" err="1" smtClean="0">
                <a:solidFill>
                  <a:srgbClr val="00B050"/>
                </a:solidFill>
              </a:rPr>
              <a:t>int</a:t>
            </a:r>
            <a:endParaRPr lang="en-US" b="1" dirty="0" smtClean="0">
              <a:solidFill>
                <a:srgbClr val="00B050"/>
              </a:solidFill>
            </a:endParaRPr>
          </a:p>
          <a:p>
            <a:pPr lvl="2"/>
            <a:r>
              <a:rPr lang="en-US" dirty="0" smtClean="0"/>
              <a:t>Array variable name =&gt; </a:t>
            </a:r>
            <a:r>
              <a:rPr lang="en-US" b="1" dirty="0" smtClean="0">
                <a:solidFill>
                  <a:srgbClr val="0070C0"/>
                </a:solidFill>
              </a:rPr>
              <a:t>score</a:t>
            </a:r>
          </a:p>
          <a:p>
            <a:pPr lvl="2"/>
            <a:r>
              <a:rPr lang="en-US" dirty="0" smtClean="0"/>
              <a:t>Number of element of this array =&gt; </a:t>
            </a:r>
            <a:r>
              <a:rPr lang="en-US" b="1" dirty="0" smtClean="0">
                <a:solidFill>
                  <a:srgbClr val="FF0000"/>
                </a:solidFill>
              </a:rPr>
              <a:t>10</a:t>
            </a:r>
            <a:endParaRPr lang="th-TH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754825"/>
              </p:ext>
            </p:extLst>
          </p:nvPr>
        </p:nvGraphicFramePr>
        <p:xfrm>
          <a:off x="899592" y="2298184"/>
          <a:ext cx="7488832" cy="1706880"/>
        </p:xfrm>
        <a:graphic>
          <a:graphicData uri="http://schemas.openxmlformats.org/drawingml/2006/table">
            <a:tbl>
              <a:tblPr/>
              <a:tblGrid>
                <a:gridCol w="7488832"/>
              </a:tblGrid>
              <a:tr h="0">
                <a:tc>
                  <a:txBody>
                    <a:bodyPr/>
                    <a:lstStyle/>
                    <a:p>
                      <a:pPr marL="1323975" indent="-1323975" algn="ctr"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CordiaUPC" pitchFamily="34" charset="-34"/>
                          <a:ea typeface="Times New Roman"/>
                          <a:cs typeface="CordiaUPC" pitchFamily="34" charset="-34"/>
                        </a:rPr>
                        <a:t>       </a:t>
                      </a:r>
                      <a:r>
                        <a:rPr lang="en-US" sz="280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type    </a:t>
                      </a:r>
                      <a:r>
                        <a:rPr lang="en-US" sz="28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variable-name[n] 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thaiDi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800" b="1" dirty="0">
                          <a:latin typeface="+mn-lt"/>
                          <a:ea typeface="Times New Roman"/>
                          <a:cs typeface="CordiaUPC" pitchFamily="34" charset="-34"/>
                        </a:rPr>
                        <a:t>type </a:t>
                      </a:r>
                      <a:r>
                        <a:rPr lang="en-US" sz="2800" dirty="0" smtClean="0">
                          <a:latin typeface="+mn-lt"/>
                          <a:ea typeface="Times New Roman"/>
                          <a:cs typeface="CordiaUPC" pitchFamily="34" charset="-34"/>
                        </a:rPr>
                        <a:t>: array variable</a:t>
                      </a:r>
                      <a:r>
                        <a:rPr lang="en-US" sz="2800" baseline="0" dirty="0" smtClean="0">
                          <a:latin typeface="+mn-lt"/>
                          <a:ea typeface="Times New Roman"/>
                          <a:cs typeface="CordiaUPC" pitchFamily="34" charset="-34"/>
                        </a:rPr>
                        <a:t> data type</a:t>
                      </a:r>
                      <a:endParaRPr lang="en-US" sz="2800" dirty="0">
                        <a:latin typeface="+mn-lt"/>
                        <a:ea typeface="Times New Roman"/>
                        <a:cs typeface="CordiaUPC" pitchFamily="34" charset="-34"/>
                      </a:endParaRPr>
                    </a:p>
                    <a:p>
                      <a:pPr marL="342900" lvl="0" indent="-342900" algn="thaiDi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800" b="1" dirty="0">
                          <a:latin typeface="+mn-lt"/>
                          <a:ea typeface="Times New Roman"/>
                          <a:cs typeface="CordiaUPC" pitchFamily="34" charset="-34"/>
                        </a:rPr>
                        <a:t>variable-name </a:t>
                      </a:r>
                      <a:r>
                        <a:rPr lang="en-US" sz="2800" dirty="0">
                          <a:latin typeface="+mn-lt"/>
                          <a:ea typeface="Times New Roman"/>
                          <a:cs typeface="CordiaUPC" pitchFamily="34" charset="-34"/>
                        </a:rPr>
                        <a:t> :  </a:t>
                      </a:r>
                      <a:r>
                        <a:rPr lang="en-US" sz="2800" dirty="0" smtClean="0">
                          <a:latin typeface="+mn-lt"/>
                          <a:ea typeface="Times New Roman"/>
                          <a:cs typeface="CordiaUPC" pitchFamily="34" charset="-34"/>
                        </a:rPr>
                        <a:t>array variable</a:t>
                      </a:r>
                      <a:r>
                        <a:rPr lang="en-US" sz="2800" baseline="0" dirty="0" smtClean="0">
                          <a:latin typeface="+mn-lt"/>
                          <a:ea typeface="Times New Roman"/>
                          <a:cs typeface="CordiaUPC" pitchFamily="34" charset="-34"/>
                        </a:rPr>
                        <a:t> name</a:t>
                      </a:r>
                      <a:endParaRPr lang="en-US" sz="2800" dirty="0">
                        <a:latin typeface="+mn-lt"/>
                        <a:ea typeface="Times New Roman"/>
                        <a:cs typeface="CordiaUPC" pitchFamily="34" charset="-34"/>
                      </a:endParaRPr>
                    </a:p>
                    <a:p>
                      <a:pPr marL="342900" lvl="0" indent="-342900" algn="thaiDi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800" b="1" dirty="0">
                          <a:latin typeface="+mn-lt"/>
                          <a:ea typeface="Times New Roman"/>
                          <a:cs typeface="CordiaUPC" pitchFamily="34" charset="-34"/>
                        </a:rPr>
                        <a:t>n </a:t>
                      </a:r>
                      <a:r>
                        <a:rPr lang="en-US" sz="2800" dirty="0">
                          <a:latin typeface="+mn-lt"/>
                          <a:ea typeface="Times New Roman"/>
                          <a:cs typeface="CordiaUPC" pitchFamily="34" charset="-34"/>
                        </a:rPr>
                        <a:t> : </a:t>
                      </a:r>
                      <a:r>
                        <a:rPr lang="th-TH" sz="2800" dirty="0">
                          <a:latin typeface="+mn-lt"/>
                          <a:ea typeface="Times New Roman"/>
                          <a:cs typeface="CordiaUPC" pitchFamily="34" charset="-34"/>
                        </a:rPr>
                        <a:t> </a:t>
                      </a:r>
                      <a:r>
                        <a:rPr lang="en-US" sz="2800" dirty="0" smtClean="0">
                          <a:latin typeface="+mn-lt"/>
                          <a:ea typeface="Times New Roman"/>
                          <a:cs typeface="CordiaUPC" pitchFamily="34" charset="-34"/>
                        </a:rPr>
                        <a:t>number</a:t>
                      </a:r>
                      <a:r>
                        <a:rPr lang="en-US" sz="2800" baseline="0" dirty="0" smtClean="0">
                          <a:latin typeface="+mn-lt"/>
                          <a:ea typeface="Times New Roman"/>
                          <a:cs typeface="CordiaUPC" pitchFamily="34" charset="-34"/>
                        </a:rPr>
                        <a:t> of element that array can hold</a:t>
                      </a:r>
                      <a:r>
                        <a:rPr lang="th-TH" sz="2800" dirty="0" smtClean="0">
                          <a:latin typeface="+mn-lt"/>
                          <a:ea typeface="Times New Roman"/>
                          <a:cs typeface="CordiaUPC" pitchFamily="34" charset="-34"/>
                        </a:rPr>
                        <a:t> </a:t>
                      </a:r>
                      <a:endParaRPr lang="en-US" sz="2800" dirty="0">
                        <a:latin typeface="+mn-lt"/>
                        <a:ea typeface="Times New Roman"/>
                        <a:cs typeface="CordiaUPC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98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Array and Normal Variable Comparison</a:t>
            </a:r>
            <a:endParaRPr lang="th-TH" sz="36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b="75784"/>
          <a:stretch/>
        </p:blipFill>
        <p:spPr bwMode="auto">
          <a:xfrm>
            <a:off x="611560" y="2278419"/>
            <a:ext cx="8135938" cy="1150581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t="45944" b="24993"/>
          <a:stretch/>
        </p:blipFill>
        <p:spPr bwMode="auto">
          <a:xfrm>
            <a:off x="611560" y="4568350"/>
            <a:ext cx="8135938" cy="138093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115616" y="1772816"/>
            <a:ext cx="6552728" cy="5760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</a:t>
            </a:r>
            <a:r>
              <a:rPr lang="en-US" dirty="0" smtClean="0"/>
              <a:t>   score0, score1, score2, score3, score4;</a:t>
            </a:r>
            <a:endParaRPr lang="th-TH" dirty="0"/>
          </a:p>
        </p:txBody>
      </p:sp>
      <p:sp>
        <p:nvSpPr>
          <p:cNvPr id="7" name="Rectangle 6"/>
          <p:cNvSpPr/>
          <p:nvPr/>
        </p:nvSpPr>
        <p:spPr>
          <a:xfrm>
            <a:off x="2627784" y="4005064"/>
            <a:ext cx="3744416" cy="5760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</a:t>
            </a:r>
            <a:r>
              <a:rPr lang="en-US" dirty="0" smtClean="0"/>
              <a:t>   score[5];</a:t>
            </a:r>
            <a:endParaRPr lang="th-TH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67544" y="3645024"/>
            <a:ext cx="835292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Example : Define an array variable</a:t>
            </a:r>
            <a:endParaRPr lang="th-TH" b="1" dirty="0"/>
          </a:p>
        </p:txBody>
      </p:sp>
      <p:pic>
        <p:nvPicPr>
          <p:cNvPr id="4" name="รูปภาพ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7" y="1621154"/>
            <a:ext cx="6840759" cy="4904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Assign value to each element in array variable</a:t>
            </a:r>
            <a:endParaRPr lang="th-TH" sz="32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2060848"/>
            <a:ext cx="2447184" cy="29809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data[4];</a:t>
            </a:r>
          </a:p>
          <a:p>
            <a:pPr>
              <a:buNone/>
            </a:pPr>
            <a:r>
              <a:rPr lang="en-US" dirty="0" smtClean="0"/>
              <a:t>data[0] = 5;</a:t>
            </a:r>
          </a:p>
          <a:p>
            <a:pPr>
              <a:buNone/>
            </a:pPr>
            <a:r>
              <a:rPr lang="en-US" dirty="0" smtClean="0"/>
              <a:t>data[1] = 4;</a:t>
            </a:r>
            <a:endParaRPr lang="th-TH" dirty="0" smtClean="0"/>
          </a:p>
          <a:p>
            <a:pPr>
              <a:buNone/>
            </a:pPr>
            <a:r>
              <a:rPr lang="en-US" dirty="0" smtClean="0"/>
              <a:t>data[2] = 1;</a:t>
            </a:r>
            <a:endParaRPr lang="th-TH" dirty="0" smtClean="0"/>
          </a:p>
          <a:p>
            <a:pPr>
              <a:buNone/>
            </a:pPr>
            <a:r>
              <a:rPr lang="en-US" dirty="0" smtClean="0"/>
              <a:t>data[3] = 8;</a:t>
            </a:r>
            <a:endParaRPr lang="th-TH" dirty="0" smtClean="0"/>
          </a:p>
          <a:p>
            <a:pPr>
              <a:buNone/>
            </a:pPr>
            <a:endParaRPr lang="th-TH" dirty="0"/>
          </a:p>
        </p:txBody>
      </p:sp>
      <p:sp>
        <p:nvSpPr>
          <p:cNvPr id="4" name="ลูกศรขวา 3"/>
          <p:cNvSpPr/>
          <p:nvPr/>
        </p:nvSpPr>
        <p:spPr>
          <a:xfrm rot="10800000">
            <a:off x="2627784" y="2161456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ลูกศรขวา 4"/>
          <p:cNvSpPr/>
          <p:nvPr/>
        </p:nvSpPr>
        <p:spPr>
          <a:xfrm rot="10800000">
            <a:off x="2627785" y="2665511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ลูกศรขวา 5"/>
          <p:cNvSpPr/>
          <p:nvPr/>
        </p:nvSpPr>
        <p:spPr>
          <a:xfrm rot="10800000">
            <a:off x="2627785" y="3169567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ลูกศรขวา 6"/>
          <p:cNvSpPr/>
          <p:nvPr/>
        </p:nvSpPr>
        <p:spPr>
          <a:xfrm rot="10800000">
            <a:off x="2627785" y="3673623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ลูกศรขวา 7"/>
          <p:cNvSpPr/>
          <p:nvPr/>
        </p:nvSpPr>
        <p:spPr>
          <a:xfrm rot="10800000">
            <a:off x="2627785" y="4177679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427984" y="2449488"/>
            <a:ext cx="1152128" cy="6480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5580112" y="2449488"/>
            <a:ext cx="1152128" cy="6480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6732240" y="2449488"/>
            <a:ext cx="1152128" cy="6480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7884368" y="2449488"/>
            <a:ext cx="1152128" cy="6480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13" name="TextBox 12"/>
          <p:cNvSpPr txBox="1"/>
          <p:nvPr/>
        </p:nvSpPr>
        <p:spPr>
          <a:xfrm>
            <a:off x="3563888" y="252149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</a:t>
            </a:r>
            <a:endParaRPr lang="th-TH" dirty="0"/>
          </a:p>
        </p:txBody>
      </p:sp>
      <p:sp>
        <p:nvSpPr>
          <p:cNvPr id="14" name="TextBox 13"/>
          <p:cNvSpPr txBox="1"/>
          <p:nvPr/>
        </p:nvSpPr>
        <p:spPr>
          <a:xfrm>
            <a:off x="4427984" y="3025552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data[0]</a:t>
            </a:r>
            <a:endParaRPr lang="th-TH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633648" y="3025552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data[1]</a:t>
            </a:r>
            <a:endParaRPr lang="th-TH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776540" y="3025552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data[2]</a:t>
            </a:r>
            <a:endParaRPr lang="th-TH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930548" y="3025552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data[3]</a:t>
            </a:r>
            <a:endParaRPr lang="th-TH" sz="2400" dirty="0"/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4427984" y="2449488"/>
            <a:ext cx="1152128" cy="6480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th-TH" dirty="0"/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5580112" y="2449488"/>
            <a:ext cx="1152128" cy="6480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th-TH" dirty="0"/>
          </a:p>
        </p:txBody>
      </p:sp>
      <p:sp>
        <p:nvSpPr>
          <p:cNvPr id="20" name="สี่เหลี่ยมผืนผ้า 19"/>
          <p:cNvSpPr/>
          <p:nvPr/>
        </p:nvSpPr>
        <p:spPr>
          <a:xfrm>
            <a:off x="6732240" y="2449488"/>
            <a:ext cx="1152128" cy="6480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7884368" y="2449488"/>
            <a:ext cx="1152128" cy="6480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 animBg="1"/>
      <p:bldP spid="19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QUIZ 1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Find the output of this program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907704" y="2132856"/>
            <a:ext cx="5544616" cy="44644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#include &lt;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stdio.h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main(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argc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 char **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argv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 {</a:t>
            </a:r>
          </a:p>
          <a:p>
            <a:r>
              <a:rPr lang="th-TH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a[3];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a[0]  =  1;    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a[1]  =  2;    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a[2]  =  3;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printf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(“a[0] = %d”, a[0]);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printf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(“a[1] = %d”, a[1]);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printf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(“a[2] = %d”, a[2]);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}</a:t>
            </a:r>
            <a:endParaRPr lang="th-TH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QUIZ 2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Find the output of this program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835696" y="2204864"/>
            <a:ext cx="5544616" cy="39604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#include &lt;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stdio.h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main(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argc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 char **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argv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 {</a:t>
            </a:r>
          </a:p>
          <a:p>
            <a:r>
              <a:rPr lang="th-TH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a[3],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for(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= 0;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&lt;  3;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++)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a[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]  =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* 5; 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for(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= 0;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&lt;  3;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++)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printf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(“a[%d] = %d”,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a[0]);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}</a:t>
            </a:r>
            <a:endParaRPr lang="th-TH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1824</TotalTime>
  <Words>764</Words>
  <Application>Microsoft Office PowerPoint</Application>
  <PresentationFormat>On-screen Show (4:3)</PresentationFormat>
  <Paragraphs>146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Median</vt:lpstr>
      <vt:lpstr>Array</vt:lpstr>
      <vt:lpstr>Variable Issue</vt:lpstr>
      <vt:lpstr>Array Variable</vt:lpstr>
      <vt:lpstr>1-Dimension Array</vt:lpstr>
      <vt:lpstr>Array and Normal Variable Comparison</vt:lpstr>
      <vt:lpstr>Example : Define an array variable</vt:lpstr>
      <vt:lpstr>Assign value to each element in array variable</vt:lpstr>
      <vt:lpstr>QUIZ 1</vt:lpstr>
      <vt:lpstr>QUIZ 2</vt:lpstr>
      <vt:lpstr>Define the Initialize Data for Array (1)</vt:lpstr>
      <vt:lpstr>Define the Initialize Data for Array (2)</vt:lpstr>
      <vt:lpstr>QUIZ 3</vt:lpstr>
      <vt:lpstr>Array Usage Issue</vt:lpstr>
      <vt:lpstr>Swap data between 2 variables</vt:lpstr>
      <vt:lpstr>Swap data between 2 variables (2)</vt:lpstr>
      <vt:lpstr>Swap data between 2 elements of array</vt:lpstr>
      <vt:lpstr>QUIZ 4</vt:lpstr>
    </vt:vector>
  </TitlesOfParts>
  <Company>Kmutnb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องค์ประกอบของคอมพิวเตอร์ และภาษาซี</dc:title>
  <dc:creator>admin</dc:creator>
  <cp:lastModifiedBy>choopan</cp:lastModifiedBy>
  <cp:revision>191</cp:revision>
  <dcterms:created xsi:type="dcterms:W3CDTF">2010-05-09T09:54:05Z</dcterms:created>
  <dcterms:modified xsi:type="dcterms:W3CDTF">2013-05-27T13:24:47Z</dcterms:modified>
</cp:coreProperties>
</file>