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6" r:id="rId4"/>
    <p:sldId id="287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9" r:id="rId13"/>
    <p:sldId id="281" r:id="rId14"/>
    <p:sldId id="282" r:id="rId15"/>
    <p:sldId id="284" r:id="rId16"/>
    <p:sldId id="289" r:id="rId17"/>
    <p:sldId id="283" r:id="rId18"/>
    <p:sldId id="285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5057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Iteration Statement</a:t>
            </a:r>
            <a:br>
              <a:rPr lang="en-US" sz="4800" dirty="0" smtClean="0"/>
            </a:br>
            <a:r>
              <a:rPr lang="en-US" sz="4800" dirty="0" smtClean="0"/>
              <a:t>for</a:t>
            </a:r>
            <a:endParaRPr lang="th-TH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350142 -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</a:t>
            </a:r>
            <a:r>
              <a:rPr lang="en-US" dirty="0" smtClean="0"/>
              <a:t>Asst. </a:t>
            </a:r>
            <a:r>
              <a:rPr lang="en-US" smtClean="0"/>
              <a:t>Prof. Dr</a:t>
            </a:r>
            <a:r>
              <a:rPr lang="en-US" dirty="0" smtClean="0"/>
              <a:t>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907704" y="2132856"/>
            <a:ext cx="5472608" cy="3960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for(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&lt;= 50;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+=5)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(“%d “,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547664" y="2132856"/>
            <a:ext cx="6480720" cy="4464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sum;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sum  = 0;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for(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1;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&lt;= 5;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sum +=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(“summation of 1-5 = %d\n”,  sum);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Nested loop 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12" y="1628800"/>
            <a:ext cx="5328592" cy="4536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j;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for(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1;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&lt;= 2;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 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for( j = 1;  j &lt;= 2; j++)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(“C is very easy\n”);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6" name="สี่เหลี่ยมผืนผ้า 10"/>
          <p:cNvSpPr/>
          <p:nvPr/>
        </p:nvSpPr>
        <p:spPr>
          <a:xfrm>
            <a:off x="6876256" y="242088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7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8" name="สี่เหลี่ยมผืนผ้า 10"/>
          <p:cNvSpPr/>
          <p:nvPr/>
        </p:nvSpPr>
        <p:spPr>
          <a:xfrm>
            <a:off x="6876256" y="242088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9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0" name="สี่เหลี่ยมผืนผ้า 10"/>
          <p:cNvSpPr/>
          <p:nvPr/>
        </p:nvSpPr>
        <p:spPr>
          <a:xfrm>
            <a:off x="6876256" y="242088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876256" y="242088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2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164099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i</a:t>
            </a:r>
            <a:endParaRPr lang="en-US" sz="40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228906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j</a:t>
            </a:r>
            <a:endParaRPr lang="en-US" sz="40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ลูกศรขวา 14"/>
          <p:cNvSpPr/>
          <p:nvPr/>
        </p:nvSpPr>
        <p:spPr>
          <a:xfrm rot="10800000">
            <a:off x="4139952" y="350100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 rot="5400000">
            <a:off x="2368216" y="3223862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7" name="ลูกศรขวา 16"/>
          <p:cNvSpPr/>
          <p:nvPr/>
        </p:nvSpPr>
        <p:spPr>
          <a:xfrm rot="5400000">
            <a:off x="3197152" y="3223862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8" name="ลูกศรขวา 17"/>
          <p:cNvSpPr/>
          <p:nvPr/>
        </p:nvSpPr>
        <p:spPr>
          <a:xfrm rot="5400000">
            <a:off x="1331640" y="3212976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9" name="ลูกศรขวา 18"/>
          <p:cNvSpPr/>
          <p:nvPr/>
        </p:nvSpPr>
        <p:spPr>
          <a:xfrm rot="5400000">
            <a:off x="1763688" y="3717032"/>
            <a:ext cx="360040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1" name="ลูกศรขวา 20"/>
          <p:cNvSpPr/>
          <p:nvPr/>
        </p:nvSpPr>
        <p:spPr>
          <a:xfrm rot="5400000">
            <a:off x="2699792" y="3717032"/>
            <a:ext cx="360040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2" name="ลูกศรขวา 21"/>
          <p:cNvSpPr/>
          <p:nvPr/>
        </p:nvSpPr>
        <p:spPr>
          <a:xfrm rot="5400000">
            <a:off x="3563887" y="3717032"/>
            <a:ext cx="360040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3" name="ลูกศรขวา 22"/>
          <p:cNvSpPr/>
          <p:nvPr/>
        </p:nvSpPr>
        <p:spPr>
          <a:xfrm rot="10800000">
            <a:off x="1835697" y="3119195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4292352" y="393305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ขวา 24"/>
          <p:cNvSpPr/>
          <p:nvPr/>
        </p:nvSpPr>
        <p:spPr>
          <a:xfrm rot="10800000">
            <a:off x="5076057" y="436510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 rot="10800000">
            <a:off x="1259631" y="479715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ลูกศรขวา 26"/>
          <p:cNvSpPr/>
          <p:nvPr/>
        </p:nvSpPr>
        <p:spPr>
          <a:xfrm rot="10800000">
            <a:off x="827584" y="522920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ลูกศรขวา 27"/>
          <p:cNvSpPr/>
          <p:nvPr/>
        </p:nvSpPr>
        <p:spPr>
          <a:xfrm rot="10800000">
            <a:off x="467544" y="566124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extBox 28"/>
          <p:cNvSpPr txBox="1"/>
          <p:nvPr/>
        </p:nvSpPr>
        <p:spPr>
          <a:xfrm>
            <a:off x="5724128" y="40770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th-TH" b="1" dirty="0" smtClean="0"/>
              <a:t> </a:t>
            </a:r>
            <a:r>
              <a:rPr lang="en-US" b="1" dirty="0" smtClean="0"/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32512" y="4509120"/>
            <a:ext cx="272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 is very easy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24128" y="4922004"/>
            <a:ext cx="272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 is very easy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24128" y="5301208"/>
            <a:ext cx="272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 is very easy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24128" y="5714092"/>
            <a:ext cx="272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 is very easy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3" grpId="0"/>
      <p:bldP spid="14" grpId="0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9" grpId="0" animBg="1"/>
      <p:bldP spid="19" grpId="1" animBg="1"/>
      <p:bldP spid="19" grpId="2" animBg="1"/>
      <p:bldP spid="19" grpId="3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1" grpId="6" animBg="1"/>
      <p:bldP spid="21" grpId="7" animBg="1"/>
      <p:bldP spid="21" grpId="8" animBg="1"/>
      <p:bldP spid="21" grpId="9" animBg="1"/>
      <p:bldP spid="21" grpId="10" animBg="1"/>
      <p:bldP spid="21" grpId="11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4" grpId="8" animBg="1"/>
      <p:bldP spid="24" grpId="9" animBg="1"/>
      <p:bldP spid="24" grpId="10" animBg="1"/>
      <p:bldP spid="24" grpId="11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5" grpId="6" animBg="1"/>
      <p:bldP spid="25" grpId="7" animBg="1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7" grpId="0" animBg="1"/>
      <p:bldP spid="27" grpId="1" animBg="1"/>
      <p:bldP spid="27" grpId="2" animBg="1"/>
      <p:bldP spid="27" grpId="3" animBg="1"/>
      <p:bldP spid="28" grpId="0" animBg="1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3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35696" y="2132856"/>
            <a:ext cx="5544616" cy="4464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j;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for(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1;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 5;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for( j = 0;  j &lt;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 j++)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(“*”);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(“\n”);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 Statement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467544" y="980728"/>
            <a:ext cx="8424936" cy="5112568"/>
            <a:chOff x="804959" y="1197000"/>
            <a:chExt cx="9522394" cy="555153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2794713" y="1924178"/>
              <a:ext cx="7532640" cy="48243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Box 7"/>
            <p:cNvSpPr txBox="1"/>
            <p:nvPr/>
          </p:nvSpPr>
          <p:spPr>
            <a:xfrm>
              <a:off x="804959" y="1197000"/>
              <a:ext cx="7532640" cy="4824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0000" tIns="46800" rIns="90000" bIns="46800" anchor="t" anchorCtr="0" compatLnSpc="1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Arial" pitchFamily="34"/>
                <a:cs typeface="Arial" pitchFamily="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1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12" y="1628800"/>
            <a:ext cx="5328592" cy="5040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 5;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("&lt;");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== 2)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break;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(“%d  &gt;“,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7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9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2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164099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i</a:t>
            </a:r>
            <a:endParaRPr lang="en-US" sz="4000" b="1" dirty="0" smtClean="0"/>
          </a:p>
        </p:txBody>
      </p:sp>
      <p:sp>
        <p:nvSpPr>
          <p:cNvPr id="15" name="ลูกศรขวา 14"/>
          <p:cNvSpPr/>
          <p:nvPr/>
        </p:nvSpPr>
        <p:spPr>
          <a:xfrm rot="10800000">
            <a:off x="3707904" y="3573015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 rot="5400000">
            <a:off x="2195736" y="3223862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7" name="ลูกศรขวา 16"/>
          <p:cNvSpPr/>
          <p:nvPr/>
        </p:nvSpPr>
        <p:spPr>
          <a:xfrm rot="5400000">
            <a:off x="2915816" y="3223862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8" name="ลูกศรขวา 17"/>
          <p:cNvSpPr/>
          <p:nvPr/>
        </p:nvSpPr>
        <p:spPr>
          <a:xfrm rot="5400000">
            <a:off x="1331640" y="3284984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3" name="ลูกศรขวา 22"/>
          <p:cNvSpPr/>
          <p:nvPr/>
        </p:nvSpPr>
        <p:spPr>
          <a:xfrm rot="10800000">
            <a:off x="1619672" y="3119195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2843809" y="400506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ขวา 24"/>
          <p:cNvSpPr/>
          <p:nvPr/>
        </p:nvSpPr>
        <p:spPr>
          <a:xfrm rot="10800000">
            <a:off x="2555776" y="443711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 rot="10800000">
            <a:off x="2987825" y="4869159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ลูกศรขวา 26"/>
          <p:cNvSpPr/>
          <p:nvPr/>
        </p:nvSpPr>
        <p:spPr>
          <a:xfrm rot="10800000">
            <a:off x="3635897" y="5301207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ลูกศรขวา 27"/>
          <p:cNvSpPr/>
          <p:nvPr/>
        </p:nvSpPr>
        <p:spPr>
          <a:xfrm rot="10800000">
            <a:off x="827584" y="570479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extBox 28"/>
          <p:cNvSpPr txBox="1"/>
          <p:nvPr/>
        </p:nvSpPr>
        <p:spPr>
          <a:xfrm>
            <a:off x="5724128" y="40770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ผลการรัน </a:t>
            </a:r>
            <a:r>
              <a:rPr lang="en-US" b="1" dirty="0" smtClean="0"/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32512" y="4509120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2574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0&gt;</a:t>
            </a:r>
          </a:p>
        </p:txBody>
      </p:sp>
      <p:sp>
        <p:nvSpPr>
          <p:cNvPr id="34" name="ลูกศรขวา 33"/>
          <p:cNvSpPr/>
          <p:nvPr/>
        </p:nvSpPr>
        <p:spPr>
          <a:xfrm rot="10800000">
            <a:off x="467543" y="612595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TextBox 35"/>
          <p:cNvSpPr txBox="1"/>
          <p:nvPr/>
        </p:nvSpPr>
        <p:spPr>
          <a:xfrm>
            <a:off x="6300192" y="4509120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62868" y="4498234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752" y="448995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1&gt;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 animBg="1"/>
      <p:bldP spid="13" grpId="0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30" grpId="0"/>
      <p:bldP spid="31" grpId="0"/>
      <p:bldP spid="34" grpId="0" animBg="1"/>
      <p:bldP spid="36" grpId="0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44208" y="1600200"/>
            <a:ext cx="2321840" cy="15407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output of this program</a:t>
            </a:r>
            <a:endParaRPr lang="en-US" sz="28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11560" y="1628800"/>
            <a:ext cx="5544616" cy="51125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j;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 5;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%d\n”,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for(j = 0; j &lt; 5; j++)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      if (j &gt;= 2)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break;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(“j = %d\n”, j);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continue Statement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79512" y="1772816"/>
            <a:ext cx="8784976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5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35696" y="2060848"/>
            <a:ext cx="5544616" cy="4536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 5;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("&lt;");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== 2)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continue;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(“%d  &gt;“,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r>
              <a:rPr lang="th-TH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Cordia New" pitchFamily="34" charset="-34"/>
              </a:rPr>
              <a:t>Repetition Control Structures</a:t>
            </a:r>
            <a:endParaRPr lang="th-TH" b="1" dirty="0" smtClean="0"/>
          </a:p>
        </p:txBody>
      </p:sp>
      <p:sp>
        <p:nvSpPr>
          <p:cNvPr id="3075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ngsana New" pitchFamily="18" charset="-34"/>
              </a:rPr>
              <a:t>Repetition Control Structures </a:t>
            </a:r>
          </a:p>
          <a:p>
            <a:pPr lvl="1"/>
            <a:r>
              <a:rPr lang="en-US" dirty="0" smtClean="0">
                <a:cs typeface="Angsana New" pitchFamily="18" charset="-34"/>
              </a:rPr>
              <a:t>Iteration Statements</a:t>
            </a:r>
          </a:p>
          <a:p>
            <a:pPr lvl="2"/>
            <a:r>
              <a:rPr lang="en-US" b="1" i="1" dirty="0" smtClean="0">
                <a:solidFill>
                  <a:srgbClr val="00B0F0"/>
                </a:solidFill>
                <a:cs typeface="Angsana New" pitchFamily="18" charset="-34"/>
              </a:rPr>
              <a:t>for(…) </a:t>
            </a:r>
            <a:r>
              <a:rPr lang="en-US" b="1" dirty="0" smtClean="0">
                <a:solidFill>
                  <a:srgbClr val="00B0F0"/>
                </a:solidFill>
                <a:cs typeface="Angsana New" pitchFamily="18" charset="-34"/>
              </a:rPr>
              <a:t>Statement</a:t>
            </a:r>
          </a:p>
          <a:p>
            <a:pPr lvl="2"/>
            <a:r>
              <a:rPr lang="en-US" i="1" dirty="0" smtClean="0">
                <a:cs typeface="Angsana New" pitchFamily="18" charset="-34"/>
              </a:rPr>
              <a:t>while(…) </a:t>
            </a:r>
            <a:r>
              <a:rPr lang="en-US" dirty="0" smtClean="0">
                <a:cs typeface="Angsana New" pitchFamily="18" charset="-34"/>
              </a:rPr>
              <a:t>Statement</a:t>
            </a:r>
          </a:p>
          <a:p>
            <a:pPr lvl="2"/>
            <a:r>
              <a:rPr lang="en-US" i="1" dirty="0" smtClean="0">
                <a:cs typeface="Angsana New" pitchFamily="18" charset="-34"/>
              </a:rPr>
              <a:t>do…while (…) </a:t>
            </a:r>
            <a:r>
              <a:rPr lang="en-US" dirty="0" smtClean="0">
                <a:cs typeface="Angsana New" pitchFamily="18" charset="-34"/>
              </a:rPr>
              <a:t>Statement</a:t>
            </a:r>
          </a:p>
          <a:p>
            <a:pPr lvl="1"/>
            <a:r>
              <a:rPr lang="en-US" dirty="0" smtClean="0">
                <a:cs typeface="Angsana New" pitchFamily="18" charset="-34"/>
              </a:rPr>
              <a:t>Repetition Control Statement</a:t>
            </a:r>
          </a:p>
          <a:p>
            <a:pPr lvl="2"/>
            <a:r>
              <a:rPr lang="en-US" i="1" dirty="0" smtClean="0">
                <a:cs typeface="Angsana New" pitchFamily="18" charset="-34"/>
              </a:rPr>
              <a:t>break </a:t>
            </a:r>
            <a:r>
              <a:rPr lang="en-US" dirty="0" smtClean="0">
                <a:cs typeface="Angsana New" pitchFamily="18" charset="-34"/>
              </a:rPr>
              <a:t>Statement</a:t>
            </a:r>
          </a:p>
          <a:p>
            <a:pPr lvl="2"/>
            <a:r>
              <a:rPr lang="en-US" i="1" dirty="0" smtClean="0">
                <a:cs typeface="Angsana New" pitchFamily="18" charset="-34"/>
              </a:rPr>
              <a:t>continue </a:t>
            </a:r>
            <a:r>
              <a:rPr lang="en-US" dirty="0" smtClean="0">
                <a:cs typeface="Angsana New" pitchFamily="18" charset="-34"/>
              </a:rPr>
              <a:t>Statement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Review: do-while Statement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do-while</a:t>
            </a:r>
            <a:r>
              <a:rPr lang="en-US" sz="2400" dirty="0" smtClean="0"/>
              <a:t> Statement is similar to </a:t>
            </a:r>
            <a:r>
              <a:rPr lang="en-US" sz="2400" i="1" dirty="0" smtClean="0"/>
              <a:t>while</a:t>
            </a:r>
            <a:r>
              <a:rPr lang="en-US" sz="2400" dirty="0" smtClean="0"/>
              <a:t> Statement</a:t>
            </a:r>
            <a:endParaRPr lang="th-TH" sz="2400" dirty="0" smtClean="0"/>
          </a:p>
          <a:p>
            <a:r>
              <a:rPr lang="en-US" sz="2400" dirty="0" smtClean="0"/>
              <a:t>The difference is</a:t>
            </a:r>
            <a:r>
              <a:rPr lang="th-TH" sz="2400" dirty="0" smtClean="0"/>
              <a:t> </a:t>
            </a:r>
            <a:r>
              <a:rPr lang="en-US" sz="2400" dirty="0" smtClean="0"/>
              <a:t>do-while Statement will execute statements in do-while block </a:t>
            </a:r>
            <a:r>
              <a:rPr lang="en-US" sz="2400" b="1" dirty="0" smtClean="0">
                <a:solidFill>
                  <a:srgbClr val="0070C0"/>
                </a:solidFill>
              </a:rPr>
              <a:t>before</a:t>
            </a:r>
            <a:r>
              <a:rPr lang="en-US" sz="2400" dirty="0" smtClean="0"/>
              <a:t> checking the condition</a:t>
            </a:r>
          </a:p>
          <a:p>
            <a:r>
              <a:rPr lang="en-US" sz="2400" dirty="0" smtClean="0"/>
              <a:t>If condition is </a:t>
            </a:r>
            <a:r>
              <a:rPr lang="en-US" sz="2400" b="1" dirty="0" smtClean="0">
                <a:solidFill>
                  <a:srgbClr val="00B0F0"/>
                </a:solidFill>
              </a:rPr>
              <a:t>true</a:t>
            </a:r>
            <a:r>
              <a:rPr lang="en-US" sz="2400" dirty="0" smtClean="0"/>
              <a:t>, program will jump </a:t>
            </a:r>
            <a:r>
              <a:rPr lang="en-US" sz="2400" b="1" dirty="0" smtClean="0">
                <a:solidFill>
                  <a:srgbClr val="00B0F0"/>
                </a:solidFill>
              </a:rPr>
              <a:t>back to </a:t>
            </a:r>
            <a:r>
              <a:rPr lang="en-US" sz="2400" b="1" i="1" dirty="0" smtClean="0">
                <a:solidFill>
                  <a:srgbClr val="00B0F0"/>
                </a:solidFill>
              </a:rPr>
              <a:t>do </a:t>
            </a:r>
            <a:r>
              <a:rPr lang="en-US" sz="2400" b="1" dirty="0" smtClean="0">
                <a:solidFill>
                  <a:srgbClr val="00B0F0"/>
                </a:solidFill>
              </a:rPr>
              <a:t>Statement </a:t>
            </a:r>
            <a:r>
              <a:rPr lang="en-US" sz="2400" dirty="0" smtClean="0"/>
              <a:t>and executes statement in do-while block again, </a:t>
            </a:r>
            <a:r>
              <a:rPr lang="en-US" sz="2400" b="1" dirty="0" smtClean="0">
                <a:solidFill>
                  <a:srgbClr val="FF0000"/>
                </a:solidFill>
              </a:rPr>
              <a:t>otherwise</a:t>
            </a:r>
            <a:r>
              <a:rPr lang="en-US" sz="2400" dirty="0" smtClean="0"/>
              <a:t> program </a:t>
            </a:r>
            <a:r>
              <a:rPr lang="en-US" sz="2400" b="1" dirty="0" smtClean="0">
                <a:solidFill>
                  <a:srgbClr val="FF0000"/>
                </a:solidFill>
              </a:rPr>
              <a:t>leaves </a:t>
            </a:r>
            <a:r>
              <a:rPr lang="en-US" sz="2400" b="1" i="1" dirty="0" smtClean="0">
                <a:solidFill>
                  <a:srgbClr val="FF0000"/>
                </a:solidFill>
              </a:rPr>
              <a:t>do-while</a:t>
            </a:r>
            <a:r>
              <a:rPr lang="en-US" sz="2400" b="1" dirty="0" smtClean="0">
                <a:solidFill>
                  <a:srgbClr val="FF0000"/>
                </a:solidFill>
              </a:rPr>
              <a:t> block</a:t>
            </a:r>
            <a:endParaRPr lang="th-TH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88024" y="4149080"/>
          <a:ext cx="3096344" cy="2376264"/>
        </p:xfrm>
        <a:graphic>
          <a:graphicData uri="http://schemas.openxmlformats.org/drawingml/2006/table">
            <a:tbl>
              <a:tblPr/>
              <a:tblGrid>
                <a:gridCol w="3096344"/>
              </a:tblGrid>
              <a:tr h="2376264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do</a:t>
                      </a:r>
                      <a:r>
                        <a:rPr lang="en-US" sz="2400" baseline="0" dirty="0" smtClean="0">
                          <a:latin typeface="+mn-lt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{</a:t>
                      </a:r>
                      <a:endParaRPr lang="en-US" sz="24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statement-1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statement-2;</a:t>
                      </a:r>
                      <a:endParaRPr lang="en-US" sz="24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…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statement-n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}   while 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(condition);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4149080"/>
          <a:ext cx="2520280" cy="1097280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do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statement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while (condition);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Review: while  Statement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while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Check the condition of</a:t>
            </a:r>
            <a:r>
              <a:rPr lang="th-TH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statement</a:t>
            </a:r>
            <a:endParaRPr lang="th-TH" dirty="0" smtClean="0"/>
          </a:p>
          <a:p>
            <a:pPr lvl="1"/>
            <a:r>
              <a:rPr lang="en-US" dirty="0" smtClean="0"/>
              <a:t>If condition is </a:t>
            </a:r>
            <a:r>
              <a:rPr lang="en-US" b="1" dirty="0" smtClean="0">
                <a:solidFill>
                  <a:srgbClr val="00B0F0"/>
                </a:solidFill>
              </a:rPr>
              <a:t>true</a:t>
            </a:r>
            <a:endParaRPr lang="en-US" dirty="0" smtClean="0"/>
          </a:p>
          <a:p>
            <a:pPr lvl="2"/>
            <a:r>
              <a:rPr lang="en-US" dirty="0" smtClean="0"/>
              <a:t>Execute statements in while block</a:t>
            </a:r>
          </a:p>
          <a:p>
            <a:pPr lvl="2"/>
            <a:r>
              <a:rPr lang="en-US" dirty="0" smtClean="0"/>
              <a:t>And then jump back to check condition again</a:t>
            </a:r>
            <a:endParaRPr lang="th-TH" dirty="0" smtClean="0"/>
          </a:p>
          <a:p>
            <a:pPr lvl="1"/>
            <a:r>
              <a:rPr lang="en-US" dirty="0" smtClean="0"/>
              <a:t>If condition is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, ignore statements in while block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355976" y="4437112"/>
          <a:ext cx="4032448" cy="2194560"/>
        </p:xfrm>
        <a:graphic>
          <a:graphicData uri="http://schemas.openxmlformats.org/drawingml/2006/table">
            <a:tbl>
              <a:tblPr/>
              <a:tblGrid>
                <a:gridCol w="4032448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while (condition)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{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 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statement-1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…</a:t>
                      </a:r>
                      <a:endParaRPr lang="en-US" sz="24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statement-n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827584" y="4437112"/>
          <a:ext cx="3074477" cy="731520"/>
        </p:xfrm>
        <a:graphic>
          <a:graphicData uri="http://schemas.openxmlformats.org/drawingml/2006/table">
            <a:tbl>
              <a:tblPr/>
              <a:tblGrid>
                <a:gridCol w="3074477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while (condition)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statement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Statement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</a:rPr>
              <a:t>for</a:t>
            </a:r>
            <a:r>
              <a:rPr lang="en-US" sz="2800" dirty="0" smtClean="0"/>
              <a:t> Statement also control over the iteration flow of program just like</a:t>
            </a:r>
            <a:r>
              <a:rPr lang="th-TH" sz="2800" dirty="0" smtClean="0"/>
              <a:t> </a:t>
            </a:r>
            <a:r>
              <a:rPr lang="en-US" sz="2800" i="1" dirty="0" smtClean="0">
                <a:solidFill>
                  <a:srgbClr val="00B050"/>
                </a:solidFill>
              </a:rPr>
              <a:t>while</a:t>
            </a:r>
            <a:r>
              <a:rPr lang="en-US" sz="2800" dirty="0" smtClean="0"/>
              <a:t> and</a:t>
            </a:r>
            <a:r>
              <a:rPr lang="th-TH" sz="2800" dirty="0" smtClean="0"/>
              <a:t> </a:t>
            </a:r>
            <a:r>
              <a:rPr lang="en-US" sz="2800" i="1" dirty="0" smtClean="0">
                <a:solidFill>
                  <a:srgbClr val="00B050"/>
                </a:solidFill>
              </a:rPr>
              <a:t>do-while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Statements.</a:t>
            </a:r>
            <a:endParaRPr lang="th-TH" sz="2800" dirty="0" smtClean="0"/>
          </a:p>
          <a:p>
            <a:r>
              <a:rPr lang="en-US" sz="2800" i="1" dirty="0" smtClean="0"/>
              <a:t>for</a:t>
            </a:r>
            <a:r>
              <a:rPr lang="en-US" sz="2800" dirty="0" smtClean="0"/>
              <a:t> Statement is more special than others. It is suitable in the case that </a:t>
            </a:r>
            <a:r>
              <a:rPr lang="en-US" sz="2800" b="1" dirty="0" smtClean="0">
                <a:solidFill>
                  <a:srgbClr val="0070C0"/>
                </a:solidFill>
              </a:rPr>
              <a:t>we know exactly how many time, we want to repeat the statements in for block</a:t>
            </a:r>
            <a:endParaRPr lang="th-TH" sz="2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860032" y="4077072"/>
          <a:ext cx="3960440" cy="2560320"/>
        </p:xfrm>
        <a:graphic>
          <a:graphicData uri="http://schemas.openxmlformats.org/drawingml/2006/table">
            <a:tbl>
              <a:tblPr/>
              <a:tblGrid>
                <a:gridCol w="3960440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for(</a:t>
                      </a:r>
                      <a:r>
                        <a:rPr lang="en-US" sz="2400" b="1" dirty="0">
                          <a:latin typeface="+mn-lt"/>
                          <a:ea typeface="Times New Roman"/>
                          <a:cs typeface="Angsana New"/>
                        </a:rPr>
                        <a:t>expr1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  </a:t>
                      </a:r>
                      <a:r>
                        <a:rPr lang="en-US" sz="2400" b="1" dirty="0">
                          <a:latin typeface="+mn-lt"/>
                          <a:ea typeface="Times New Roman"/>
                          <a:cs typeface="Angsana New"/>
                        </a:rPr>
                        <a:t>expr2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  </a:t>
                      </a:r>
                      <a:r>
                        <a:rPr lang="en-US" sz="2400" b="1" dirty="0">
                          <a:latin typeface="+mn-lt"/>
                          <a:ea typeface="Times New Roman"/>
                          <a:cs typeface="Angsana New"/>
                        </a:rPr>
                        <a:t>expr3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)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{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  statement-1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  statement-2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  …</a:t>
                      </a:r>
                      <a:endParaRPr lang="en-US" sz="24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  statement-n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115616" y="4077072"/>
          <a:ext cx="3528392" cy="731520"/>
        </p:xfrm>
        <a:graphic>
          <a:graphicData uri="http://schemas.openxmlformats.org/drawingml/2006/table">
            <a:tbl>
              <a:tblPr/>
              <a:tblGrid>
                <a:gridCol w="3528392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for(</a:t>
                      </a:r>
                      <a:r>
                        <a:rPr lang="en-US" sz="2400" b="1" dirty="0">
                          <a:latin typeface="+mn-lt"/>
                          <a:ea typeface="Times New Roman"/>
                          <a:cs typeface="Angsana New"/>
                        </a:rPr>
                        <a:t>expr1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 </a:t>
                      </a:r>
                      <a:r>
                        <a:rPr lang="en-US" sz="2400" b="1" dirty="0" smtClean="0">
                          <a:latin typeface="+mn-lt"/>
                          <a:ea typeface="Times New Roman"/>
                          <a:cs typeface="Angsana New"/>
                        </a:rPr>
                        <a:t>expr2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  </a:t>
                      </a:r>
                      <a:r>
                        <a:rPr lang="en-US" sz="2400" b="1" dirty="0">
                          <a:latin typeface="+mn-lt"/>
                          <a:ea typeface="Times New Roman"/>
                          <a:cs typeface="Angsana New"/>
                        </a:rPr>
                        <a:t>expr3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)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   statement;</a:t>
                      </a:r>
                      <a:endParaRPr lang="en-US" sz="2400" dirty="0">
                        <a:latin typeface="+mn-lt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Statement: Flow chart</a:t>
            </a:r>
            <a:endParaRPr lang="th-TH" b="1" dirty="0"/>
          </a:p>
        </p:txBody>
      </p:sp>
      <p:pic>
        <p:nvPicPr>
          <p:cNvPr id="4" name="รูปภาพ 7" descr="for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1556792"/>
            <a:ext cx="4680520" cy="2304256"/>
          </a:xfrm>
          <a:prstGeom prst="rect">
            <a:avLst/>
          </a:prstGeom>
        </p:spPr>
      </p:pic>
      <p:pic>
        <p:nvPicPr>
          <p:cNvPr id="5" name="รูปภาพ 4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619672" y="4003501"/>
            <a:ext cx="5313045" cy="280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while</a:t>
            </a:r>
            <a:r>
              <a:rPr lang="en-US" b="1" dirty="0" smtClean="0"/>
              <a:t> and</a:t>
            </a:r>
            <a:r>
              <a:rPr lang="th-TH" b="1" dirty="0" smtClean="0"/>
              <a:t> </a:t>
            </a:r>
            <a:r>
              <a:rPr lang="en-US" b="1" i="1" dirty="0" smtClean="0"/>
              <a:t>for</a:t>
            </a:r>
            <a:r>
              <a:rPr lang="en-US" b="1" dirty="0" smtClean="0"/>
              <a:t> Statement Comparison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11560" y="1772816"/>
            <a:ext cx="8064896" cy="4390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3400" b="1" i="1" dirty="0" smtClean="0"/>
              <a:t>while</a:t>
            </a:r>
            <a:r>
              <a:rPr lang="en-US" sz="3400" b="1" dirty="0" smtClean="0"/>
              <a:t> Statement to</a:t>
            </a:r>
            <a:r>
              <a:rPr lang="th-TH" sz="3400" b="1" dirty="0" smtClean="0"/>
              <a:t> </a:t>
            </a:r>
            <a:r>
              <a:rPr lang="en-US" sz="3400" b="1" i="1" dirty="0" smtClean="0"/>
              <a:t>for</a:t>
            </a:r>
            <a:r>
              <a:rPr lang="en-US" sz="3400" b="1" dirty="0" smtClean="0"/>
              <a:t> Statement Transformation</a:t>
            </a:r>
            <a:endParaRPr lang="th-TH" sz="34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55576" y="1643050"/>
            <a:ext cx="3602110" cy="4090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endParaRPr lang="en-US" dirty="0" smtClean="0"/>
          </a:p>
          <a:p>
            <a:r>
              <a:rPr lang="en-US" dirty="0" smtClean="0"/>
              <a:t>while( </a:t>
            </a:r>
            <a:r>
              <a:rPr lang="en-US" dirty="0" err="1" smtClean="0"/>
              <a:t>i</a:t>
            </a:r>
            <a:r>
              <a:rPr lang="en-US" dirty="0" smtClean="0"/>
              <a:t> &lt; 10) {</a:t>
            </a:r>
          </a:p>
          <a:p>
            <a:r>
              <a:rPr lang="en-US" dirty="0" smtClean="0"/>
              <a:t>         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printf</a:t>
            </a:r>
            <a:r>
              <a:rPr lang="en-US" dirty="0" smtClean="0"/>
              <a:t>(“%d\n”, 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 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357686" y="1643050"/>
            <a:ext cx="4534794" cy="4090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for(         ;             ;          ) {</a:t>
            </a:r>
          </a:p>
          <a:p>
            <a:r>
              <a:rPr lang="en-US" dirty="0" smtClean="0"/>
              <a:t>  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printf</a:t>
            </a:r>
            <a:r>
              <a:rPr lang="en-US" dirty="0" smtClean="0"/>
              <a:t>(“%d\n”,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 flipH="1" flipV="1">
            <a:off x="2000232" y="2428868"/>
            <a:ext cx="2857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2143108" y="2285992"/>
            <a:ext cx="44291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 rot="5400000">
            <a:off x="6429388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1714480" y="1928802"/>
            <a:ext cx="364333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 rot="5400000">
            <a:off x="5036347" y="225027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 rot="5400000">
            <a:off x="1750199" y="4822041"/>
            <a:ext cx="21431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1857356" y="4929198"/>
            <a:ext cx="585791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rot="5400000" flipH="1" flipV="1">
            <a:off x="6750859" y="3964785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4214810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4048" y="254732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0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25457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&lt; 10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7380312" y="25457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++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1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1700808"/>
            <a:ext cx="4464496" cy="3672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for(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= 3;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&gt;= 1;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--)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(“%d “,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164099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i</a:t>
            </a:r>
            <a:endParaRPr lang="en-US" sz="4000" b="1" dirty="0" smtClean="0"/>
          </a:p>
        </p:txBody>
      </p:sp>
      <p:sp>
        <p:nvSpPr>
          <p:cNvPr id="7" name="ลูกศรขวา 6"/>
          <p:cNvSpPr/>
          <p:nvPr/>
        </p:nvSpPr>
        <p:spPr>
          <a:xfrm rot="10800000">
            <a:off x="3707905" y="3573015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 rot="10800000">
            <a:off x="1403648" y="321297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 rot="10800000">
            <a:off x="3635897" y="393305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899592" y="432156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1" name="ลูกศรขวา 10"/>
          <p:cNvSpPr/>
          <p:nvPr/>
        </p:nvSpPr>
        <p:spPr>
          <a:xfrm rot="5400000">
            <a:off x="1403648" y="3284984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38610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Output: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92080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5796136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9" name="ลูกศรขวา 18"/>
          <p:cNvSpPr/>
          <p:nvPr/>
        </p:nvSpPr>
        <p:spPr>
          <a:xfrm rot="10800000">
            <a:off x="539552" y="465313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0" name="ลูกศรขวา 19"/>
          <p:cNvSpPr/>
          <p:nvPr/>
        </p:nvSpPr>
        <p:spPr>
          <a:xfrm rot="5400000">
            <a:off x="2267744" y="3284984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1" name="ลูกศรขวา 20"/>
          <p:cNvSpPr/>
          <p:nvPr/>
        </p:nvSpPr>
        <p:spPr>
          <a:xfrm rot="5400000">
            <a:off x="3131840" y="3284984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2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6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7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8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8" grpId="0" animBg="1"/>
      <p:bldP spid="8" grpId="1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1" grpId="0" animBg="1"/>
      <p:bldP spid="11" grpId="1" animBg="1"/>
      <p:bldP spid="13" grpId="0"/>
      <p:bldP spid="14" grpId="0"/>
      <p:bldP spid="15" grpId="0"/>
      <p:bldP spid="19" grpId="0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20" grpId="6" animBg="1"/>
      <p:bldP spid="20" grpId="7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2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1579</TotalTime>
  <Words>794</Words>
  <Application>Microsoft Office PowerPoint</Application>
  <PresentationFormat>On-screen Show (4:3)</PresentationFormat>
  <Paragraphs>203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Iteration Statement for</vt:lpstr>
      <vt:lpstr>Repetition Control Structures</vt:lpstr>
      <vt:lpstr>Review: do-while Statement</vt:lpstr>
      <vt:lpstr>Review: while  Statement</vt:lpstr>
      <vt:lpstr>for Statement</vt:lpstr>
      <vt:lpstr>for Statement: Flow chart</vt:lpstr>
      <vt:lpstr>while and for Statement Comparison</vt:lpstr>
      <vt:lpstr>while Statement to for Statement Transformation</vt:lpstr>
      <vt:lpstr>Example 1</vt:lpstr>
      <vt:lpstr>QUIZ 1</vt:lpstr>
      <vt:lpstr>QUIZ 2</vt:lpstr>
      <vt:lpstr>Nested loop </vt:lpstr>
      <vt:lpstr>QUIZ 3</vt:lpstr>
      <vt:lpstr>break Statement</vt:lpstr>
      <vt:lpstr>Example 1</vt:lpstr>
      <vt:lpstr>QUIZ 4</vt:lpstr>
      <vt:lpstr>continue Statement</vt:lpstr>
      <vt:lpstr>QUIZ 5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153</cp:revision>
  <dcterms:created xsi:type="dcterms:W3CDTF">2010-05-09T09:54:05Z</dcterms:created>
  <dcterms:modified xsi:type="dcterms:W3CDTF">2013-05-27T13:24:30Z</dcterms:modified>
</cp:coreProperties>
</file>