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8" r:id="rId3"/>
    <p:sldId id="286" r:id="rId4"/>
    <p:sldId id="287" r:id="rId5"/>
    <p:sldId id="270" r:id="rId6"/>
    <p:sldId id="271" r:id="rId7"/>
    <p:sldId id="272" r:id="rId8"/>
    <p:sldId id="273" r:id="rId9"/>
    <p:sldId id="274" r:id="rId10"/>
    <p:sldId id="276" r:id="rId11"/>
    <p:sldId id="277" r:id="rId12"/>
    <p:sldId id="279" r:id="rId13"/>
    <p:sldId id="281" r:id="rId14"/>
    <p:sldId id="282" r:id="rId15"/>
    <p:sldId id="284" r:id="rId16"/>
    <p:sldId id="289" r:id="rId17"/>
    <p:sldId id="283" r:id="rId18"/>
    <p:sldId id="285" r:id="rId1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6" autoAdjust="0"/>
    <p:restoredTop sz="95057" autoAdjust="0"/>
  </p:normalViewPr>
  <p:slideViewPr>
    <p:cSldViewPr>
      <p:cViewPr varScale="1">
        <p:scale>
          <a:sx n="104" d="100"/>
          <a:sy n="104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27/05/56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52" y="4038600"/>
            <a:ext cx="7553348" cy="1828800"/>
          </a:xfrm>
        </p:spPr>
        <p:txBody>
          <a:bodyPr>
            <a:noAutofit/>
          </a:bodyPr>
          <a:lstStyle/>
          <a:p>
            <a:pPr algn="r"/>
            <a:r>
              <a:rPr lang="en-US" sz="4800" dirty="0" smtClean="0"/>
              <a:t>Iteration Statement</a:t>
            </a:r>
            <a:br>
              <a:rPr lang="en-US" sz="4800" dirty="0" smtClean="0"/>
            </a:br>
            <a:r>
              <a:rPr lang="en-US" sz="4800" dirty="0" smtClean="0"/>
              <a:t>for</a:t>
            </a:r>
            <a:endParaRPr lang="th-TH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en-US" dirty="0" smtClean="0"/>
              <a:t>350142 - Computer Programming</a:t>
            </a:r>
          </a:p>
          <a:p>
            <a:pPr algn="r"/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r>
              <a:rPr lang="en-US" dirty="0" smtClean="0"/>
              <a:t> and </a:t>
            </a:r>
            <a:r>
              <a:rPr lang="en-US" dirty="0" smtClean="0"/>
              <a:t>Asst. </a:t>
            </a:r>
            <a:r>
              <a:rPr lang="en-US" smtClean="0"/>
              <a:t>Prof. Dr</a:t>
            </a:r>
            <a:r>
              <a:rPr lang="en-US" dirty="0" smtClean="0"/>
              <a:t>. </a:t>
            </a:r>
            <a:r>
              <a:rPr lang="en-US" dirty="0" err="1" smtClean="0"/>
              <a:t>Suphot</a:t>
            </a:r>
            <a:r>
              <a:rPr lang="en-US" dirty="0" smtClean="0"/>
              <a:t> </a:t>
            </a:r>
            <a:r>
              <a:rPr lang="en-US" dirty="0" err="1" smtClean="0"/>
              <a:t>Chunwiphat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1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the output of this program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907704" y="2132856"/>
            <a:ext cx="5472608" cy="39604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stdio.h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main(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argc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argv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for(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0;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&lt;= 50;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+=5) 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(“%d “,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}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}</a:t>
            </a:r>
            <a:endParaRPr lang="th-TH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2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the output of this program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547664" y="2132856"/>
            <a:ext cx="6480720" cy="44644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#include &lt;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stdio.h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main(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argc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char **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argv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{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sum;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sum  = 0;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for( 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1;  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&lt;= 5;  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++) {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sum += 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}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</a:t>
            </a:r>
            <a:r>
              <a:rPr lang="en-US" sz="26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(“summation of 1-5 = %d\n”,  sum);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}</a:t>
            </a:r>
            <a:endParaRPr lang="th-TH" sz="26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Nested loop 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79512" y="1628800"/>
            <a:ext cx="5328592" cy="4536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stdio.h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main(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argc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argv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j;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for(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1;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&lt;= 2;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++ ) 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for( j = 1;  j &lt;= 2; j++) 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(“C is very easy\n”);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}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}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}</a:t>
            </a:r>
            <a:endParaRPr lang="th-TH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6" name="สี่เหลี่ยมผืนผ้า 10"/>
          <p:cNvSpPr/>
          <p:nvPr/>
        </p:nvSpPr>
        <p:spPr>
          <a:xfrm>
            <a:off x="6876256" y="242088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7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8" name="สี่เหลี่ยมผืนผ้า 10"/>
          <p:cNvSpPr/>
          <p:nvPr/>
        </p:nvSpPr>
        <p:spPr>
          <a:xfrm>
            <a:off x="6876256" y="242088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9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10" name="สี่เหลี่ยมผืนผ้า 10"/>
          <p:cNvSpPr/>
          <p:nvPr/>
        </p:nvSpPr>
        <p:spPr>
          <a:xfrm>
            <a:off x="6876256" y="242088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6876256" y="242088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th-TH" dirty="0"/>
          </a:p>
        </p:txBody>
      </p:sp>
      <p:sp>
        <p:nvSpPr>
          <p:cNvPr id="12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th-TH" dirty="0"/>
          </a:p>
        </p:txBody>
      </p:sp>
      <p:sp>
        <p:nvSpPr>
          <p:cNvPr id="13" name="TextBox 12"/>
          <p:cNvSpPr txBox="1"/>
          <p:nvPr/>
        </p:nvSpPr>
        <p:spPr>
          <a:xfrm>
            <a:off x="6012160" y="1640994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err="1" smtClean="0"/>
              <a:t>i</a:t>
            </a:r>
            <a:endParaRPr lang="en-US" sz="4000" b="1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6012160" y="2289066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j</a:t>
            </a:r>
            <a:endParaRPr lang="en-US" sz="40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ลูกศรขวา 14"/>
          <p:cNvSpPr/>
          <p:nvPr/>
        </p:nvSpPr>
        <p:spPr>
          <a:xfrm rot="10800000">
            <a:off x="4139952" y="3501008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ลูกศรขวา 15"/>
          <p:cNvSpPr/>
          <p:nvPr/>
        </p:nvSpPr>
        <p:spPr>
          <a:xfrm rot="5400000">
            <a:off x="2368216" y="3223862"/>
            <a:ext cx="360040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7" name="ลูกศรขวา 16"/>
          <p:cNvSpPr/>
          <p:nvPr/>
        </p:nvSpPr>
        <p:spPr>
          <a:xfrm rot="5400000">
            <a:off x="3197152" y="3223862"/>
            <a:ext cx="360040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8" name="ลูกศรขวา 17"/>
          <p:cNvSpPr/>
          <p:nvPr/>
        </p:nvSpPr>
        <p:spPr>
          <a:xfrm rot="5400000">
            <a:off x="1331640" y="3212976"/>
            <a:ext cx="360040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9" name="ลูกศรขวา 18"/>
          <p:cNvSpPr/>
          <p:nvPr/>
        </p:nvSpPr>
        <p:spPr>
          <a:xfrm rot="5400000">
            <a:off x="1763688" y="3717032"/>
            <a:ext cx="360040" cy="36004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1" name="ลูกศรขวา 20"/>
          <p:cNvSpPr/>
          <p:nvPr/>
        </p:nvSpPr>
        <p:spPr>
          <a:xfrm rot="5400000">
            <a:off x="2699792" y="3717032"/>
            <a:ext cx="360040" cy="36004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2" name="ลูกศรขวา 21"/>
          <p:cNvSpPr/>
          <p:nvPr/>
        </p:nvSpPr>
        <p:spPr>
          <a:xfrm rot="5400000">
            <a:off x="3563887" y="3717032"/>
            <a:ext cx="360040" cy="36004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3" name="ลูกศรขวา 22"/>
          <p:cNvSpPr/>
          <p:nvPr/>
        </p:nvSpPr>
        <p:spPr>
          <a:xfrm rot="10800000">
            <a:off x="1835697" y="3119195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ลูกศรขวา 23"/>
          <p:cNvSpPr/>
          <p:nvPr/>
        </p:nvSpPr>
        <p:spPr>
          <a:xfrm rot="10800000">
            <a:off x="4292352" y="3933056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ลูกศรขวา 24"/>
          <p:cNvSpPr/>
          <p:nvPr/>
        </p:nvSpPr>
        <p:spPr>
          <a:xfrm rot="10800000">
            <a:off x="5076057" y="4365104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ลูกศรขวา 25"/>
          <p:cNvSpPr/>
          <p:nvPr/>
        </p:nvSpPr>
        <p:spPr>
          <a:xfrm rot="10800000">
            <a:off x="1259631" y="4797152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ลูกศรขวา 26"/>
          <p:cNvSpPr/>
          <p:nvPr/>
        </p:nvSpPr>
        <p:spPr>
          <a:xfrm rot="10800000">
            <a:off x="827584" y="5229200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ลูกศรขวา 27"/>
          <p:cNvSpPr/>
          <p:nvPr/>
        </p:nvSpPr>
        <p:spPr>
          <a:xfrm rot="10800000">
            <a:off x="467544" y="5661248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9" name="TextBox 28"/>
          <p:cNvSpPr txBox="1"/>
          <p:nvPr/>
        </p:nvSpPr>
        <p:spPr>
          <a:xfrm>
            <a:off x="5724128" y="407707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th-TH" b="1" dirty="0" smtClean="0"/>
              <a:t> </a:t>
            </a:r>
            <a:r>
              <a:rPr lang="en-US" b="1" dirty="0" smtClean="0"/>
              <a:t>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32512" y="4509120"/>
            <a:ext cx="2727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C is very easy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724128" y="4922004"/>
            <a:ext cx="2727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C is very easy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724128" y="5301208"/>
            <a:ext cx="2727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C is very easy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724128" y="5714092"/>
            <a:ext cx="2727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C is very easy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xit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1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xit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3" grpId="0"/>
      <p:bldP spid="14" grpId="0"/>
      <p:bldP spid="15" grpId="0" animBg="1"/>
      <p:bldP spid="15" grpId="1" animBg="1"/>
      <p:bldP spid="15" grpId="2" animBg="1"/>
      <p:bldP spid="15" grpId="3" animBg="1"/>
      <p:bldP spid="15" grpId="4" animBg="1"/>
      <p:bldP spid="15" grpId="5" animBg="1"/>
      <p:bldP spid="16" grpId="0" animBg="1"/>
      <p:bldP spid="16" grpId="1" animBg="1"/>
      <p:bldP spid="16" grpId="2" animBg="1"/>
      <p:bldP spid="16" grpId="3" animBg="1"/>
      <p:bldP spid="16" grpId="4" animBg="1"/>
      <p:bldP spid="16" grpId="5" animBg="1"/>
      <p:bldP spid="17" grpId="0" animBg="1"/>
      <p:bldP spid="17" grpId="1" animBg="1"/>
      <p:bldP spid="17" grpId="2" animBg="1"/>
      <p:bldP spid="17" grpId="3" animBg="1"/>
      <p:bldP spid="18" grpId="0" animBg="1"/>
      <p:bldP spid="18" grpId="1" animBg="1"/>
      <p:bldP spid="19" grpId="0" animBg="1"/>
      <p:bldP spid="19" grpId="1" animBg="1"/>
      <p:bldP spid="19" grpId="2" animBg="1"/>
      <p:bldP spid="19" grpId="3" animBg="1"/>
      <p:bldP spid="21" grpId="0" animBg="1"/>
      <p:bldP spid="21" grpId="1" animBg="1"/>
      <p:bldP spid="21" grpId="2" animBg="1"/>
      <p:bldP spid="21" grpId="3" animBg="1"/>
      <p:bldP spid="21" grpId="4" animBg="1"/>
      <p:bldP spid="21" grpId="5" animBg="1"/>
      <p:bldP spid="21" grpId="6" animBg="1"/>
      <p:bldP spid="21" grpId="7" animBg="1"/>
      <p:bldP spid="21" grpId="8" animBg="1"/>
      <p:bldP spid="21" grpId="9" animBg="1"/>
      <p:bldP spid="21" grpId="10" animBg="1"/>
      <p:bldP spid="21" grpId="11" animBg="1"/>
      <p:bldP spid="22" grpId="0" animBg="1"/>
      <p:bldP spid="22" grpId="1" animBg="1"/>
      <p:bldP spid="22" grpId="2" animBg="1"/>
      <p:bldP spid="22" grpId="3" animBg="1"/>
      <p:bldP spid="22" grpId="4" animBg="1"/>
      <p:bldP spid="22" grpId="5" animBg="1"/>
      <p:bldP spid="22" grpId="6" animBg="1"/>
      <p:bldP spid="22" grpId="7" animBg="1"/>
      <p:bldP spid="23" grpId="0" animBg="1"/>
      <p:bldP spid="23" grpId="1" animBg="1"/>
      <p:bldP spid="24" grpId="0" animBg="1"/>
      <p:bldP spid="24" grpId="1" animBg="1"/>
      <p:bldP spid="24" grpId="2" animBg="1"/>
      <p:bldP spid="24" grpId="3" animBg="1"/>
      <p:bldP spid="24" grpId="4" animBg="1"/>
      <p:bldP spid="24" grpId="5" animBg="1"/>
      <p:bldP spid="24" grpId="6" animBg="1"/>
      <p:bldP spid="24" grpId="7" animBg="1"/>
      <p:bldP spid="24" grpId="8" animBg="1"/>
      <p:bldP spid="24" grpId="9" animBg="1"/>
      <p:bldP spid="24" grpId="10" animBg="1"/>
      <p:bldP spid="24" grpId="11" animBg="1"/>
      <p:bldP spid="25" grpId="0" animBg="1"/>
      <p:bldP spid="25" grpId="1" animBg="1"/>
      <p:bldP spid="25" grpId="2" animBg="1"/>
      <p:bldP spid="25" grpId="3" animBg="1"/>
      <p:bldP spid="25" grpId="4" animBg="1"/>
      <p:bldP spid="25" grpId="5" animBg="1"/>
      <p:bldP spid="25" grpId="6" animBg="1"/>
      <p:bldP spid="25" grpId="7" animBg="1"/>
      <p:bldP spid="26" grpId="0" animBg="1"/>
      <p:bldP spid="26" grpId="1" animBg="1"/>
      <p:bldP spid="26" grpId="2" animBg="1"/>
      <p:bldP spid="26" grpId="3" animBg="1"/>
      <p:bldP spid="26" grpId="4" animBg="1"/>
      <p:bldP spid="26" grpId="5" animBg="1"/>
      <p:bldP spid="26" grpId="6" animBg="1"/>
      <p:bldP spid="26" grpId="7" animBg="1"/>
      <p:bldP spid="27" grpId="0" animBg="1"/>
      <p:bldP spid="27" grpId="1" animBg="1"/>
      <p:bldP spid="27" grpId="2" animBg="1"/>
      <p:bldP spid="27" grpId="3" animBg="1"/>
      <p:bldP spid="28" grpId="0" animBg="1"/>
      <p:bldP spid="30" grpId="0"/>
      <p:bldP spid="31" grpId="0"/>
      <p:bldP spid="32" grpId="0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3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the output of this program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835696" y="2132856"/>
            <a:ext cx="5544616" cy="44644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stdio.h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main(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argc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argv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j;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for(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1;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&lt; 5;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++) 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for( j = 0;  j &lt;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; j++) 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  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(“*”);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(“\n”);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}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}</a:t>
            </a:r>
            <a:endParaRPr lang="th-TH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break Statement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 dirty="0"/>
          </a:p>
        </p:txBody>
      </p:sp>
      <p:grpSp>
        <p:nvGrpSpPr>
          <p:cNvPr id="4" name="กลุ่ม 3"/>
          <p:cNvGrpSpPr/>
          <p:nvPr/>
        </p:nvGrpSpPr>
        <p:grpSpPr>
          <a:xfrm>
            <a:off x="467544" y="980728"/>
            <a:ext cx="8424936" cy="5112568"/>
            <a:chOff x="804959" y="1197000"/>
            <a:chExt cx="9522394" cy="555153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alphaModFix/>
              <a:lum/>
            </a:blip>
            <a:srcRect/>
            <a:stretch>
              <a:fillRect/>
            </a:stretch>
          </p:blipFill>
          <p:spPr>
            <a:xfrm>
              <a:off x="2794713" y="1924178"/>
              <a:ext cx="7532640" cy="482436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TextBox 7"/>
            <p:cNvSpPr txBox="1"/>
            <p:nvPr/>
          </p:nvSpPr>
          <p:spPr>
            <a:xfrm>
              <a:off x="804959" y="1197000"/>
              <a:ext cx="7532640" cy="4824720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90000" tIns="46800" rIns="90000" bIns="46800" anchor="t" anchorCtr="0" compatLnSpc="1">
              <a:spAutoFit/>
            </a:bodyPr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Comic Sans MS" pitchFamily="66"/>
                <a:ea typeface="Arial" pitchFamily="34"/>
                <a:cs typeface="Arial" pitchFamily="34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1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79512" y="1628800"/>
            <a:ext cx="5328592" cy="50405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stdio.h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main(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argc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argv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for 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0;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&lt; 5;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++) 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("&lt;");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if 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== 2)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      break;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(“%d  &gt;“,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}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}</a:t>
            </a:r>
            <a:endParaRPr lang="th-TH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7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th-TH" dirty="0"/>
          </a:p>
        </p:txBody>
      </p:sp>
      <p:sp>
        <p:nvSpPr>
          <p:cNvPr id="9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12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13" name="TextBox 12"/>
          <p:cNvSpPr txBox="1"/>
          <p:nvPr/>
        </p:nvSpPr>
        <p:spPr>
          <a:xfrm>
            <a:off x="6012160" y="1640994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err="1" smtClean="0"/>
              <a:t>i</a:t>
            </a:r>
            <a:endParaRPr lang="en-US" sz="4000" b="1" dirty="0" smtClean="0"/>
          </a:p>
        </p:txBody>
      </p:sp>
      <p:sp>
        <p:nvSpPr>
          <p:cNvPr id="15" name="ลูกศรขวา 14"/>
          <p:cNvSpPr/>
          <p:nvPr/>
        </p:nvSpPr>
        <p:spPr>
          <a:xfrm rot="10800000">
            <a:off x="3707904" y="3573015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ลูกศรขวา 15"/>
          <p:cNvSpPr/>
          <p:nvPr/>
        </p:nvSpPr>
        <p:spPr>
          <a:xfrm rot="5400000">
            <a:off x="2195736" y="3223862"/>
            <a:ext cx="360040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7" name="ลูกศรขวา 16"/>
          <p:cNvSpPr/>
          <p:nvPr/>
        </p:nvSpPr>
        <p:spPr>
          <a:xfrm rot="5400000">
            <a:off x="2915816" y="3223862"/>
            <a:ext cx="360040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8" name="ลูกศรขวา 17"/>
          <p:cNvSpPr/>
          <p:nvPr/>
        </p:nvSpPr>
        <p:spPr>
          <a:xfrm rot="5400000">
            <a:off x="1331640" y="3284984"/>
            <a:ext cx="360040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3" name="ลูกศรขวา 22"/>
          <p:cNvSpPr/>
          <p:nvPr/>
        </p:nvSpPr>
        <p:spPr>
          <a:xfrm rot="10800000">
            <a:off x="1619672" y="3119195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ลูกศรขวา 23"/>
          <p:cNvSpPr/>
          <p:nvPr/>
        </p:nvSpPr>
        <p:spPr>
          <a:xfrm rot="10800000">
            <a:off x="2843809" y="4005064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5" name="ลูกศรขวา 24"/>
          <p:cNvSpPr/>
          <p:nvPr/>
        </p:nvSpPr>
        <p:spPr>
          <a:xfrm rot="10800000">
            <a:off x="2555776" y="4437112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6" name="ลูกศรขวา 25"/>
          <p:cNvSpPr/>
          <p:nvPr/>
        </p:nvSpPr>
        <p:spPr>
          <a:xfrm rot="10800000">
            <a:off x="2987825" y="4869159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ลูกศรขวา 26"/>
          <p:cNvSpPr/>
          <p:nvPr/>
        </p:nvSpPr>
        <p:spPr>
          <a:xfrm rot="10800000">
            <a:off x="3635897" y="5301207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ลูกศรขวา 27"/>
          <p:cNvSpPr/>
          <p:nvPr/>
        </p:nvSpPr>
        <p:spPr>
          <a:xfrm rot="10800000">
            <a:off x="827584" y="5704792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9" name="TextBox 28"/>
          <p:cNvSpPr txBox="1"/>
          <p:nvPr/>
        </p:nvSpPr>
        <p:spPr>
          <a:xfrm>
            <a:off x="5724128" y="407707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ผลการรัน </a:t>
            </a:r>
            <a:r>
              <a:rPr lang="en-US" b="1" dirty="0" smtClean="0"/>
              <a:t>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32512" y="4509120"/>
            <a:ext cx="423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&lt;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922574" y="450912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0&gt;</a:t>
            </a:r>
          </a:p>
        </p:txBody>
      </p:sp>
      <p:sp>
        <p:nvSpPr>
          <p:cNvPr id="34" name="ลูกศรขวา 33"/>
          <p:cNvSpPr/>
          <p:nvPr/>
        </p:nvSpPr>
        <p:spPr>
          <a:xfrm rot="10800000">
            <a:off x="467543" y="6125954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TextBox 35"/>
          <p:cNvSpPr txBox="1"/>
          <p:nvPr/>
        </p:nvSpPr>
        <p:spPr>
          <a:xfrm>
            <a:off x="6300192" y="4509120"/>
            <a:ext cx="423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&lt;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862868" y="4498234"/>
            <a:ext cx="423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&lt;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87752" y="448995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1&gt;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2" grpId="0" animBg="1"/>
      <p:bldP spid="13" grpId="0"/>
      <p:bldP spid="15" grpId="0" animBg="1"/>
      <p:bldP spid="15" grpId="1" animBg="1"/>
      <p:bldP spid="15" grpId="2" animBg="1"/>
      <p:bldP spid="15" grpId="3" animBg="1"/>
      <p:bldP spid="15" grpId="4" animBg="1"/>
      <p:bldP spid="15" grpId="5" animBg="1"/>
      <p:bldP spid="16" grpId="0" animBg="1"/>
      <p:bldP spid="16" grpId="1" animBg="1"/>
      <p:bldP spid="16" grpId="2" animBg="1"/>
      <p:bldP spid="16" grpId="3" animBg="1"/>
      <p:bldP spid="16" grpId="4" animBg="1"/>
      <p:bldP spid="16" grpId="5" animBg="1"/>
      <p:bldP spid="17" grpId="0" animBg="1"/>
      <p:bldP spid="17" grpId="1" animBg="1"/>
      <p:bldP spid="17" grpId="2" animBg="1"/>
      <p:bldP spid="17" grpId="3" animBg="1"/>
      <p:bldP spid="18" grpId="0" animBg="1"/>
      <p:bldP spid="18" grpId="1" animBg="1"/>
      <p:bldP spid="23" grpId="0" animBg="1"/>
      <p:bldP spid="23" grpId="1" animBg="1"/>
      <p:bldP spid="24" grpId="0" animBg="1"/>
      <p:bldP spid="24" grpId="1" animBg="1"/>
      <p:bldP spid="24" grpId="2" animBg="1"/>
      <p:bldP spid="24" grpId="3" animBg="1"/>
      <p:bldP spid="24" grpId="4" animBg="1"/>
      <p:bldP spid="24" grpId="5" animBg="1"/>
      <p:bldP spid="25" grpId="0" animBg="1"/>
      <p:bldP spid="25" grpId="1" animBg="1"/>
      <p:bldP spid="25" grpId="2" animBg="1"/>
      <p:bldP spid="25" grpId="3" animBg="1"/>
      <p:bldP spid="25" grpId="4" animBg="1"/>
      <p:bldP spid="25" grpId="5" animBg="1"/>
      <p:bldP spid="26" grpId="0" animBg="1"/>
      <p:bldP spid="26" grpId="1" animBg="1"/>
      <p:bldP spid="27" grpId="0" animBg="1"/>
      <p:bldP spid="27" grpId="1" animBg="1"/>
      <p:bldP spid="27" grpId="2" animBg="1"/>
      <p:bldP spid="27" grpId="3" animBg="1"/>
      <p:bldP spid="28" grpId="0" animBg="1"/>
      <p:bldP spid="28" grpId="1" animBg="1"/>
      <p:bldP spid="28" grpId="2" animBg="1"/>
      <p:bldP spid="28" grpId="3" animBg="1"/>
      <p:bldP spid="30" grpId="0"/>
      <p:bldP spid="31" grpId="0"/>
      <p:bldP spid="34" grpId="0" animBg="1"/>
      <p:bldP spid="36" grpId="0"/>
      <p:bldP spid="37" grpId="0"/>
      <p:bldP spid="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44208" y="1600200"/>
            <a:ext cx="2321840" cy="154076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Find the output of this program</a:t>
            </a:r>
            <a:endParaRPr lang="en-US" sz="2800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611560" y="1628800"/>
            <a:ext cx="5544616" cy="51125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stdio.h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main(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argc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argv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j;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for 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0;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&lt; 5;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++) 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	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%d\n”,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for(j = 0; j &lt; 5; j++) 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      if (j &gt;= 2)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        break;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(“j = %d\n”, j);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}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}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}</a:t>
            </a:r>
            <a:endParaRPr lang="th-TH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continue Statement</a:t>
            </a:r>
            <a:endParaRPr lang="th-TH" b="1" dirty="0"/>
          </a:p>
        </p:txBody>
      </p:sp>
      <p:pic>
        <p:nvPicPr>
          <p:cNvPr id="4" name="รูปภาพ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79512" y="1772816"/>
            <a:ext cx="8784976" cy="45365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5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the output of this program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835696" y="2060848"/>
            <a:ext cx="5544616" cy="4536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#include &lt;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stdio.h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main(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argc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 char **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argv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 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for 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0;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&lt; 5;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++) {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("&lt;");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if (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== 2)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                 continue;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printf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(“%d  &gt;“,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);</a:t>
            </a:r>
          </a:p>
          <a:p>
            <a:r>
              <a:rPr lang="th-TH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}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}</a:t>
            </a:r>
            <a:endParaRPr lang="th-TH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cs typeface="Cordia New" pitchFamily="34" charset="-34"/>
              </a:rPr>
              <a:t>Repetition Control Structures</a:t>
            </a:r>
            <a:endParaRPr lang="th-TH" b="1" dirty="0" smtClean="0"/>
          </a:p>
        </p:txBody>
      </p:sp>
      <p:sp>
        <p:nvSpPr>
          <p:cNvPr id="3075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cs typeface="Angsana New" pitchFamily="18" charset="-34"/>
              </a:rPr>
              <a:t>Repetition Control Structures </a:t>
            </a:r>
          </a:p>
          <a:p>
            <a:pPr lvl="1"/>
            <a:r>
              <a:rPr lang="en-US" dirty="0" smtClean="0">
                <a:cs typeface="Angsana New" pitchFamily="18" charset="-34"/>
              </a:rPr>
              <a:t>Iteration Statements</a:t>
            </a:r>
          </a:p>
          <a:p>
            <a:pPr lvl="2"/>
            <a:r>
              <a:rPr lang="en-US" b="1" i="1" dirty="0" smtClean="0">
                <a:solidFill>
                  <a:srgbClr val="00B0F0"/>
                </a:solidFill>
                <a:cs typeface="Angsana New" pitchFamily="18" charset="-34"/>
              </a:rPr>
              <a:t>for(…) </a:t>
            </a:r>
            <a:r>
              <a:rPr lang="en-US" b="1" dirty="0" smtClean="0">
                <a:solidFill>
                  <a:srgbClr val="00B0F0"/>
                </a:solidFill>
                <a:cs typeface="Angsana New" pitchFamily="18" charset="-34"/>
              </a:rPr>
              <a:t>Statement</a:t>
            </a:r>
          </a:p>
          <a:p>
            <a:pPr lvl="2"/>
            <a:r>
              <a:rPr lang="en-US" i="1" dirty="0" smtClean="0">
                <a:cs typeface="Angsana New" pitchFamily="18" charset="-34"/>
              </a:rPr>
              <a:t>while(…) </a:t>
            </a:r>
            <a:r>
              <a:rPr lang="en-US" dirty="0" smtClean="0">
                <a:cs typeface="Angsana New" pitchFamily="18" charset="-34"/>
              </a:rPr>
              <a:t>Statement</a:t>
            </a:r>
          </a:p>
          <a:p>
            <a:pPr lvl="2"/>
            <a:r>
              <a:rPr lang="en-US" i="1" dirty="0" smtClean="0">
                <a:cs typeface="Angsana New" pitchFamily="18" charset="-34"/>
              </a:rPr>
              <a:t>do…while (…) </a:t>
            </a:r>
            <a:r>
              <a:rPr lang="en-US" dirty="0" smtClean="0">
                <a:cs typeface="Angsana New" pitchFamily="18" charset="-34"/>
              </a:rPr>
              <a:t>Statement</a:t>
            </a:r>
          </a:p>
          <a:p>
            <a:pPr lvl="1"/>
            <a:r>
              <a:rPr lang="en-US" dirty="0" smtClean="0">
                <a:cs typeface="Angsana New" pitchFamily="18" charset="-34"/>
              </a:rPr>
              <a:t>Repetition Control Statement</a:t>
            </a:r>
          </a:p>
          <a:p>
            <a:pPr lvl="2"/>
            <a:r>
              <a:rPr lang="en-US" i="1" dirty="0" smtClean="0">
                <a:cs typeface="Angsana New" pitchFamily="18" charset="-34"/>
              </a:rPr>
              <a:t>break </a:t>
            </a:r>
            <a:r>
              <a:rPr lang="en-US" dirty="0" smtClean="0">
                <a:cs typeface="Angsana New" pitchFamily="18" charset="-34"/>
              </a:rPr>
              <a:t>Statement</a:t>
            </a:r>
          </a:p>
          <a:p>
            <a:pPr lvl="2"/>
            <a:r>
              <a:rPr lang="en-US" i="1" dirty="0" smtClean="0">
                <a:cs typeface="Angsana New" pitchFamily="18" charset="-34"/>
              </a:rPr>
              <a:t>continue </a:t>
            </a:r>
            <a:r>
              <a:rPr lang="en-US" dirty="0" smtClean="0">
                <a:cs typeface="Angsana New" pitchFamily="18" charset="-34"/>
              </a:rPr>
              <a:t>Statement</a:t>
            </a:r>
            <a:endParaRPr lang="th-T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Review: do-while Statement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i="1" dirty="0" smtClean="0"/>
              <a:t>do-while</a:t>
            </a:r>
            <a:r>
              <a:rPr lang="en-US" sz="2400" dirty="0" smtClean="0"/>
              <a:t> Statement is similar to </a:t>
            </a:r>
            <a:r>
              <a:rPr lang="en-US" sz="2400" i="1" dirty="0" smtClean="0"/>
              <a:t>while</a:t>
            </a:r>
            <a:r>
              <a:rPr lang="en-US" sz="2400" dirty="0" smtClean="0"/>
              <a:t> Statement</a:t>
            </a:r>
            <a:endParaRPr lang="th-TH" sz="2400" dirty="0" smtClean="0"/>
          </a:p>
          <a:p>
            <a:r>
              <a:rPr lang="en-US" sz="2400" dirty="0" smtClean="0"/>
              <a:t>The difference is</a:t>
            </a:r>
            <a:r>
              <a:rPr lang="th-TH" sz="2400" dirty="0" smtClean="0"/>
              <a:t> </a:t>
            </a:r>
            <a:r>
              <a:rPr lang="en-US" sz="2400" dirty="0" smtClean="0"/>
              <a:t>do-while Statement will execute statements in do-while block </a:t>
            </a:r>
            <a:r>
              <a:rPr lang="en-US" sz="2400" b="1" dirty="0" smtClean="0">
                <a:solidFill>
                  <a:srgbClr val="0070C0"/>
                </a:solidFill>
              </a:rPr>
              <a:t>before</a:t>
            </a:r>
            <a:r>
              <a:rPr lang="en-US" sz="2400" dirty="0" smtClean="0"/>
              <a:t> checking the condition</a:t>
            </a:r>
          </a:p>
          <a:p>
            <a:r>
              <a:rPr lang="en-US" sz="2400" dirty="0" smtClean="0"/>
              <a:t>If condition is </a:t>
            </a:r>
            <a:r>
              <a:rPr lang="en-US" sz="2400" b="1" dirty="0" smtClean="0">
                <a:solidFill>
                  <a:srgbClr val="00B0F0"/>
                </a:solidFill>
              </a:rPr>
              <a:t>true</a:t>
            </a:r>
            <a:r>
              <a:rPr lang="en-US" sz="2400" dirty="0" smtClean="0"/>
              <a:t>, program will jump </a:t>
            </a:r>
            <a:r>
              <a:rPr lang="en-US" sz="2400" b="1" dirty="0" smtClean="0">
                <a:solidFill>
                  <a:srgbClr val="00B0F0"/>
                </a:solidFill>
              </a:rPr>
              <a:t>back to </a:t>
            </a:r>
            <a:r>
              <a:rPr lang="en-US" sz="2400" b="1" i="1" dirty="0" smtClean="0">
                <a:solidFill>
                  <a:srgbClr val="00B0F0"/>
                </a:solidFill>
              </a:rPr>
              <a:t>do </a:t>
            </a:r>
            <a:r>
              <a:rPr lang="en-US" sz="2400" b="1" dirty="0" smtClean="0">
                <a:solidFill>
                  <a:srgbClr val="00B0F0"/>
                </a:solidFill>
              </a:rPr>
              <a:t>Statement </a:t>
            </a:r>
            <a:r>
              <a:rPr lang="en-US" sz="2400" dirty="0" smtClean="0"/>
              <a:t>and executes statement in do-while block again, </a:t>
            </a:r>
            <a:r>
              <a:rPr lang="en-US" sz="2400" b="1" dirty="0" smtClean="0">
                <a:solidFill>
                  <a:srgbClr val="FF0000"/>
                </a:solidFill>
              </a:rPr>
              <a:t>otherwise</a:t>
            </a:r>
            <a:r>
              <a:rPr lang="en-US" sz="2400" dirty="0" smtClean="0"/>
              <a:t> program </a:t>
            </a:r>
            <a:r>
              <a:rPr lang="en-US" sz="2400" b="1" dirty="0" smtClean="0">
                <a:solidFill>
                  <a:srgbClr val="FF0000"/>
                </a:solidFill>
              </a:rPr>
              <a:t>leaves </a:t>
            </a:r>
            <a:r>
              <a:rPr lang="en-US" sz="2400" b="1" i="1" dirty="0" smtClean="0">
                <a:solidFill>
                  <a:srgbClr val="FF0000"/>
                </a:solidFill>
              </a:rPr>
              <a:t>do-while</a:t>
            </a:r>
            <a:r>
              <a:rPr lang="en-US" sz="2400" b="1" dirty="0" smtClean="0">
                <a:solidFill>
                  <a:srgbClr val="FF0000"/>
                </a:solidFill>
              </a:rPr>
              <a:t> block</a:t>
            </a:r>
            <a:endParaRPr lang="th-TH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788024" y="4149080"/>
          <a:ext cx="3096344" cy="2376264"/>
        </p:xfrm>
        <a:graphic>
          <a:graphicData uri="http://schemas.openxmlformats.org/drawingml/2006/table">
            <a:tbl>
              <a:tblPr/>
              <a:tblGrid>
                <a:gridCol w="3096344"/>
              </a:tblGrid>
              <a:tr h="2376264">
                <a:tc>
                  <a:txBody>
                    <a:bodyPr/>
                    <a:lstStyle/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do</a:t>
                      </a:r>
                      <a:r>
                        <a:rPr lang="en-US" sz="2400" baseline="0" dirty="0" smtClean="0">
                          <a:latin typeface="+mn-lt"/>
                          <a:ea typeface="Times New Roman"/>
                          <a:cs typeface="Angsana New"/>
                        </a:rPr>
                        <a:t>  </a:t>
                      </a: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{</a:t>
                      </a:r>
                      <a:endParaRPr lang="en-US" sz="24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           statement-1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;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           statement-2;</a:t>
                      </a:r>
                      <a:endParaRPr lang="en-US" sz="24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           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…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          statement-n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;</a:t>
                      </a:r>
                    </a:p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}   while 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(condition);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59632" y="4149080"/>
          <a:ext cx="2520280" cy="1097280"/>
        </p:xfrm>
        <a:graphic>
          <a:graphicData uri="http://schemas.openxmlformats.org/drawingml/2006/table">
            <a:tbl>
              <a:tblPr/>
              <a:tblGrid>
                <a:gridCol w="2520280"/>
              </a:tblGrid>
              <a:tr h="0">
                <a:tc>
                  <a:txBody>
                    <a:bodyPr/>
                    <a:lstStyle/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do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      statement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;</a:t>
                      </a:r>
                    </a:p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while (condition);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Review: while  Statement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while</a:t>
            </a:r>
            <a:r>
              <a:rPr lang="en-US" dirty="0" smtClean="0"/>
              <a:t> Statement</a:t>
            </a:r>
          </a:p>
          <a:p>
            <a:pPr lvl="1"/>
            <a:r>
              <a:rPr lang="en-US" dirty="0" smtClean="0"/>
              <a:t>Check the condition of</a:t>
            </a:r>
            <a:r>
              <a:rPr lang="th-TH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while</a:t>
            </a:r>
            <a:r>
              <a:rPr lang="en-US" dirty="0" smtClean="0"/>
              <a:t> statement</a:t>
            </a:r>
            <a:endParaRPr lang="th-TH" dirty="0" smtClean="0"/>
          </a:p>
          <a:p>
            <a:pPr lvl="1"/>
            <a:r>
              <a:rPr lang="en-US" dirty="0" smtClean="0"/>
              <a:t>If condition is </a:t>
            </a:r>
            <a:r>
              <a:rPr lang="en-US" b="1" dirty="0" smtClean="0">
                <a:solidFill>
                  <a:srgbClr val="00B0F0"/>
                </a:solidFill>
              </a:rPr>
              <a:t>true</a:t>
            </a:r>
            <a:endParaRPr lang="en-US" dirty="0" smtClean="0"/>
          </a:p>
          <a:p>
            <a:pPr lvl="2"/>
            <a:r>
              <a:rPr lang="en-US" dirty="0" smtClean="0"/>
              <a:t>Execute statements in while block</a:t>
            </a:r>
          </a:p>
          <a:p>
            <a:pPr lvl="2"/>
            <a:r>
              <a:rPr lang="en-US" dirty="0" smtClean="0"/>
              <a:t>And then jump back to check condition again</a:t>
            </a:r>
            <a:endParaRPr lang="th-TH" dirty="0" smtClean="0"/>
          </a:p>
          <a:p>
            <a:pPr lvl="1"/>
            <a:r>
              <a:rPr lang="en-US" dirty="0" smtClean="0"/>
              <a:t>If condition is </a:t>
            </a:r>
            <a:r>
              <a:rPr lang="en-US" b="1" dirty="0" smtClean="0">
                <a:solidFill>
                  <a:srgbClr val="FF0000"/>
                </a:solidFill>
              </a:rPr>
              <a:t>false</a:t>
            </a:r>
            <a:r>
              <a:rPr lang="en-US" dirty="0" smtClean="0"/>
              <a:t>, ignore statements in while block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4355976" y="4437112"/>
          <a:ext cx="4032448" cy="2194560"/>
        </p:xfrm>
        <a:graphic>
          <a:graphicData uri="http://schemas.openxmlformats.org/drawingml/2006/table">
            <a:tbl>
              <a:tblPr/>
              <a:tblGrid>
                <a:gridCol w="4032448"/>
              </a:tblGrid>
              <a:tr h="0">
                <a:tc>
                  <a:txBody>
                    <a:bodyPr/>
                    <a:lstStyle/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while (condition)</a:t>
                      </a:r>
                    </a:p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{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latin typeface="+mn-lt"/>
                          <a:ea typeface="Times New Roman"/>
                          <a:cs typeface="Angsana New"/>
                        </a:rPr>
                        <a:t>            </a:t>
                      </a: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statement-1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;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        …</a:t>
                      </a:r>
                      <a:endParaRPr lang="en-US" sz="24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        statement-n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;</a:t>
                      </a:r>
                    </a:p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}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827584" y="4437112"/>
          <a:ext cx="3074477" cy="731520"/>
        </p:xfrm>
        <a:graphic>
          <a:graphicData uri="http://schemas.openxmlformats.org/drawingml/2006/table">
            <a:tbl>
              <a:tblPr/>
              <a:tblGrid>
                <a:gridCol w="3074477"/>
              </a:tblGrid>
              <a:tr h="0">
                <a:tc>
                  <a:txBody>
                    <a:bodyPr/>
                    <a:lstStyle/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while (condition)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        statement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 Statement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i="1" dirty="0" smtClean="0">
                <a:solidFill>
                  <a:srgbClr val="0070C0"/>
                </a:solidFill>
              </a:rPr>
              <a:t>for</a:t>
            </a:r>
            <a:r>
              <a:rPr lang="en-US" sz="2800" dirty="0" smtClean="0"/>
              <a:t> Statement also control over the iteration flow of program just like</a:t>
            </a:r>
            <a:r>
              <a:rPr lang="th-TH" sz="2800" dirty="0" smtClean="0"/>
              <a:t> </a:t>
            </a:r>
            <a:r>
              <a:rPr lang="en-US" sz="2800" i="1" dirty="0" smtClean="0">
                <a:solidFill>
                  <a:srgbClr val="00B050"/>
                </a:solidFill>
              </a:rPr>
              <a:t>while</a:t>
            </a:r>
            <a:r>
              <a:rPr lang="en-US" sz="2800" dirty="0" smtClean="0"/>
              <a:t> and</a:t>
            </a:r>
            <a:r>
              <a:rPr lang="th-TH" sz="2800" dirty="0" smtClean="0"/>
              <a:t> </a:t>
            </a:r>
            <a:r>
              <a:rPr lang="en-US" sz="2800" i="1" dirty="0" smtClean="0">
                <a:solidFill>
                  <a:srgbClr val="00B050"/>
                </a:solidFill>
              </a:rPr>
              <a:t>do-while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smtClean="0"/>
              <a:t>Statements.</a:t>
            </a:r>
            <a:endParaRPr lang="th-TH" sz="2800" dirty="0" smtClean="0"/>
          </a:p>
          <a:p>
            <a:r>
              <a:rPr lang="en-US" sz="2800" i="1" dirty="0" smtClean="0"/>
              <a:t>for</a:t>
            </a:r>
            <a:r>
              <a:rPr lang="en-US" sz="2800" dirty="0" smtClean="0"/>
              <a:t> Statement is more special than others. It is suitable in the case that </a:t>
            </a:r>
            <a:r>
              <a:rPr lang="en-US" sz="2800" b="1" dirty="0" smtClean="0">
                <a:solidFill>
                  <a:srgbClr val="0070C0"/>
                </a:solidFill>
              </a:rPr>
              <a:t>we know exactly how many time, we want to repeat the statements in for block</a:t>
            </a:r>
            <a:endParaRPr lang="th-TH" sz="2800" b="1" dirty="0" smtClean="0">
              <a:solidFill>
                <a:srgbClr val="0070C0"/>
              </a:solidFill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4860032" y="4077072"/>
          <a:ext cx="3960440" cy="2560320"/>
        </p:xfrm>
        <a:graphic>
          <a:graphicData uri="http://schemas.openxmlformats.org/drawingml/2006/table">
            <a:tbl>
              <a:tblPr/>
              <a:tblGrid>
                <a:gridCol w="3960440"/>
              </a:tblGrid>
              <a:tr h="0">
                <a:tc>
                  <a:txBody>
                    <a:bodyPr/>
                    <a:lstStyle/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for(</a:t>
                      </a:r>
                      <a:r>
                        <a:rPr lang="en-US" sz="2400" b="1" dirty="0">
                          <a:latin typeface="+mn-lt"/>
                          <a:ea typeface="Times New Roman"/>
                          <a:cs typeface="Angsana New"/>
                        </a:rPr>
                        <a:t>expr1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;  </a:t>
                      </a:r>
                      <a:r>
                        <a:rPr lang="en-US" sz="2400" b="1" dirty="0">
                          <a:latin typeface="+mn-lt"/>
                          <a:ea typeface="Times New Roman"/>
                          <a:cs typeface="Angsana New"/>
                        </a:rPr>
                        <a:t>expr2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;  </a:t>
                      </a:r>
                      <a:r>
                        <a:rPr lang="en-US" sz="2400" b="1" dirty="0">
                          <a:latin typeface="+mn-lt"/>
                          <a:ea typeface="Times New Roman"/>
                          <a:cs typeface="Angsana New"/>
                        </a:rPr>
                        <a:t>expr3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)</a:t>
                      </a:r>
                    </a:p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{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             statement-1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;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             statement-2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;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             …</a:t>
                      </a:r>
                      <a:endParaRPr lang="en-US" sz="2400" dirty="0">
                        <a:latin typeface="+mn-lt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             statement-n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;</a:t>
                      </a:r>
                    </a:p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}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1115616" y="4077072"/>
          <a:ext cx="3528392" cy="731520"/>
        </p:xfrm>
        <a:graphic>
          <a:graphicData uri="http://schemas.openxmlformats.org/drawingml/2006/table">
            <a:tbl>
              <a:tblPr/>
              <a:tblGrid>
                <a:gridCol w="3528392"/>
              </a:tblGrid>
              <a:tr h="0">
                <a:tc>
                  <a:txBody>
                    <a:bodyPr/>
                    <a:lstStyle/>
                    <a:p>
                      <a:pPr indent="180340"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for(</a:t>
                      </a:r>
                      <a:r>
                        <a:rPr lang="en-US" sz="2400" b="1" dirty="0">
                          <a:latin typeface="+mn-lt"/>
                          <a:ea typeface="Times New Roman"/>
                          <a:cs typeface="Angsana New"/>
                        </a:rPr>
                        <a:t>expr1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; </a:t>
                      </a:r>
                      <a:r>
                        <a:rPr lang="en-US" sz="2400" b="1" dirty="0" smtClean="0">
                          <a:latin typeface="+mn-lt"/>
                          <a:ea typeface="Times New Roman"/>
                          <a:cs typeface="Angsana New"/>
                        </a:rPr>
                        <a:t>expr2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;  </a:t>
                      </a:r>
                      <a:r>
                        <a:rPr lang="en-US" sz="2400" b="1" dirty="0">
                          <a:latin typeface="+mn-lt"/>
                          <a:ea typeface="Times New Roman"/>
                          <a:cs typeface="Angsana New"/>
                        </a:rPr>
                        <a:t>expr3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)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              statement;</a:t>
                      </a:r>
                      <a:endParaRPr lang="en-US" sz="2400" dirty="0">
                        <a:latin typeface="+mn-lt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 Statement: Flow chart</a:t>
            </a:r>
            <a:endParaRPr lang="th-TH" b="1" dirty="0"/>
          </a:p>
        </p:txBody>
      </p:sp>
      <p:pic>
        <p:nvPicPr>
          <p:cNvPr id="4" name="รูปภาพ 7" descr="for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63688" y="1556792"/>
            <a:ext cx="4680520" cy="2304256"/>
          </a:xfrm>
          <a:prstGeom prst="rect">
            <a:avLst/>
          </a:prstGeom>
        </p:spPr>
      </p:pic>
      <p:pic>
        <p:nvPicPr>
          <p:cNvPr id="5" name="รูปภาพ 4"/>
          <p:cNvPicPr/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1619672" y="4003501"/>
            <a:ext cx="5313045" cy="2809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while</a:t>
            </a:r>
            <a:r>
              <a:rPr lang="en-US" b="1" dirty="0" smtClean="0"/>
              <a:t> and</a:t>
            </a:r>
            <a:r>
              <a:rPr lang="th-TH" b="1" dirty="0" smtClean="0"/>
              <a:t> </a:t>
            </a:r>
            <a:r>
              <a:rPr lang="en-US" b="1" i="1" dirty="0" smtClean="0"/>
              <a:t>for</a:t>
            </a:r>
            <a:r>
              <a:rPr lang="en-US" b="1" dirty="0" smtClean="0"/>
              <a:t> Statement Comparison</a:t>
            </a:r>
            <a:endParaRPr lang="th-TH" b="1" dirty="0"/>
          </a:p>
        </p:txBody>
      </p:sp>
      <p:pic>
        <p:nvPicPr>
          <p:cNvPr id="4" name="รูปภาพ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611560" y="1772816"/>
            <a:ext cx="8064896" cy="43900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712968" cy="990600"/>
          </a:xfrm>
        </p:spPr>
        <p:txBody>
          <a:bodyPr>
            <a:noAutofit/>
          </a:bodyPr>
          <a:lstStyle/>
          <a:p>
            <a:r>
              <a:rPr lang="en-US" sz="3400" b="1" i="1" dirty="0" smtClean="0"/>
              <a:t>while</a:t>
            </a:r>
            <a:r>
              <a:rPr lang="en-US" sz="3400" b="1" dirty="0" smtClean="0"/>
              <a:t> Statement to</a:t>
            </a:r>
            <a:r>
              <a:rPr lang="th-TH" sz="3400" b="1" dirty="0" smtClean="0"/>
              <a:t> </a:t>
            </a:r>
            <a:r>
              <a:rPr lang="en-US" sz="3400" b="1" i="1" dirty="0" smtClean="0"/>
              <a:t>for</a:t>
            </a:r>
            <a:r>
              <a:rPr lang="en-US" sz="3400" b="1" dirty="0" smtClean="0"/>
              <a:t> Statement Transformation</a:t>
            </a:r>
            <a:endParaRPr lang="th-TH" sz="3400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755576" y="1643050"/>
            <a:ext cx="3602110" cy="4090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i</a:t>
            </a:r>
            <a:r>
              <a:rPr lang="en-US" dirty="0" smtClean="0"/>
              <a:t> = 0;</a:t>
            </a:r>
          </a:p>
          <a:p>
            <a:endParaRPr lang="en-US" dirty="0" smtClean="0"/>
          </a:p>
          <a:p>
            <a:r>
              <a:rPr lang="en-US" dirty="0" smtClean="0"/>
              <a:t>while( </a:t>
            </a:r>
            <a:r>
              <a:rPr lang="en-US" dirty="0" err="1" smtClean="0"/>
              <a:t>i</a:t>
            </a:r>
            <a:r>
              <a:rPr lang="en-US" dirty="0" smtClean="0"/>
              <a:t> &lt; 10) {</a:t>
            </a:r>
          </a:p>
          <a:p>
            <a:r>
              <a:rPr lang="en-US" dirty="0" smtClean="0"/>
              <a:t>         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printf</a:t>
            </a:r>
            <a:r>
              <a:rPr lang="en-US" dirty="0" smtClean="0"/>
              <a:t>(“%d\n”,  </a:t>
            </a:r>
            <a:r>
              <a:rPr lang="en-US" dirty="0" err="1" smtClean="0"/>
              <a:t>i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     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i</a:t>
            </a:r>
            <a:r>
              <a:rPr lang="en-US" dirty="0" smtClean="0"/>
              <a:t>++;</a:t>
            </a:r>
          </a:p>
          <a:p>
            <a:r>
              <a:rPr lang="en-US" dirty="0" smtClean="0"/>
              <a:t>}</a:t>
            </a:r>
            <a:endParaRPr lang="th-TH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357686" y="1643050"/>
            <a:ext cx="4534794" cy="4090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th-TH"/>
            </a:defPPr>
            <a:lvl1pPr marL="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for(         ;             ;          ) {</a:t>
            </a:r>
          </a:p>
          <a:p>
            <a:r>
              <a:rPr lang="en-US" dirty="0" smtClean="0"/>
              <a:t>   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printf</a:t>
            </a:r>
            <a:r>
              <a:rPr lang="en-US" dirty="0" smtClean="0"/>
              <a:t>(“%d\n”, </a:t>
            </a:r>
            <a:r>
              <a:rPr lang="en-US" dirty="0" err="1" smtClean="0"/>
              <a:t>i</a:t>
            </a:r>
            <a:r>
              <a:rPr lang="en-US" dirty="0" smtClean="0"/>
              <a:t>);</a:t>
            </a:r>
          </a:p>
          <a:p>
            <a:endParaRPr lang="en-US" dirty="0" smtClean="0"/>
          </a:p>
          <a:p>
            <a:r>
              <a:rPr lang="en-US" dirty="0" smtClean="0"/>
              <a:t>}</a:t>
            </a:r>
            <a:endParaRPr lang="th-TH" dirty="0"/>
          </a:p>
        </p:txBody>
      </p:sp>
      <p:cxnSp>
        <p:nvCxnSpPr>
          <p:cNvPr id="6" name="ตัวเชื่อมต่อตรง 5"/>
          <p:cNvCxnSpPr/>
          <p:nvPr/>
        </p:nvCxnSpPr>
        <p:spPr>
          <a:xfrm rot="5400000" flipH="1" flipV="1">
            <a:off x="2000232" y="2428868"/>
            <a:ext cx="28575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ตัวเชื่อมต่อตรง 6"/>
          <p:cNvCxnSpPr/>
          <p:nvPr/>
        </p:nvCxnSpPr>
        <p:spPr>
          <a:xfrm>
            <a:off x="2143108" y="2285992"/>
            <a:ext cx="442915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ลูกศรเชื่อมต่อแบบตรง 7"/>
          <p:cNvCxnSpPr/>
          <p:nvPr/>
        </p:nvCxnSpPr>
        <p:spPr>
          <a:xfrm rot="5400000">
            <a:off x="6429388" y="242886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ตัวเชื่อมต่อตรง 8"/>
          <p:cNvCxnSpPr/>
          <p:nvPr/>
        </p:nvCxnSpPr>
        <p:spPr>
          <a:xfrm>
            <a:off x="1714480" y="1928802"/>
            <a:ext cx="3643338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ลูกศรเชื่อมต่อแบบตรง 9"/>
          <p:cNvCxnSpPr/>
          <p:nvPr/>
        </p:nvCxnSpPr>
        <p:spPr>
          <a:xfrm rot="5400000">
            <a:off x="5036347" y="225027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ตัวเชื่อมต่อตรง 10"/>
          <p:cNvCxnSpPr/>
          <p:nvPr/>
        </p:nvCxnSpPr>
        <p:spPr>
          <a:xfrm rot="5400000">
            <a:off x="1750199" y="4822041"/>
            <a:ext cx="214314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ตัวเชื่อมต่อตรง 11"/>
          <p:cNvCxnSpPr/>
          <p:nvPr/>
        </p:nvCxnSpPr>
        <p:spPr>
          <a:xfrm>
            <a:off x="1857356" y="4929198"/>
            <a:ext cx="5857916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ลูกศรเชื่อมต่อแบบตรง 12"/>
          <p:cNvCxnSpPr/>
          <p:nvPr/>
        </p:nvCxnSpPr>
        <p:spPr>
          <a:xfrm rot="5400000" flipH="1" flipV="1">
            <a:off x="6750859" y="3964785"/>
            <a:ext cx="192882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ลูกศรเชื่อมต่อแบบตรง 13"/>
          <p:cNvCxnSpPr/>
          <p:nvPr/>
        </p:nvCxnSpPr>
        <p:spPr>
          <a:xfrm>
            <a:off x="4214810" y="364331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04048" y="254732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= 0</a:t>
            </a:r>
            <a:endParaRPr lang="th-TH" dirty="0"/>
          </a:p>
        </p:txBody>
      </p:sp>
      <p:sp>
        <p:nvSpPr>
          <p:cNvPr id="16" name="TextBox 15"/>
          <p:cNvSpPr txBox="1"/>
          <p:nvPr/>
        </p:nvSpPr>
        <p:spPr>
          <a:xfrm>
            <a:off x="6084168" y="254574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 &lt; 10</a:t>
            </a:r>
            <a:endParaRPr lang="th-TH" dirty="0"/>
          </a:p>
        </p:txBody>
      </p:sp>
      <p:sp>
        <p:nvSpPr>
          <p:cNvPr id="17" name="TextBox 16"/>
          <p:cNvSpPr txBox="1"/>
          <p:nvPr/>
        </p:nvSpPr>
        <p:spPr>
          <a:xfrm>
            <a:off x="7380312" y="2545740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++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1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51520" y="1700808"/>
            <a:ext cx="4464496" cy="36724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#include &lt;</a:t>
            </a:r>
            <a:r>
              <a:rPr lang="en-US" sz="2400" dirty="0" err="1" smtClean="0">
                <a:solidFill>
                  <a:schemeClr val="tx1"/>
                </a:solidFill>
              </a:rPr>
              <a:t>stdio.h</a:t>
            </a:r>
            <a:r>
              <a:rPr lang="en-US" sz="2400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main(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argc</a:t>
            </a:r>
            <a:r>
              <a:rPr lang="en-US" sz="2400" dirty="0" smtClean="0">
                <a:solidFill>
                  <a:schemeClr val="tx1"/>
                </a:solidFill>
              </a:rPr>
              <a:t>,  char **</a:t>
            </a:r>
            <a:r>
              <a:rPr lang="en-US" sz="2400" dirty="0" err="1" smtClean="0">
                <a:solidFill>
                  <a:schemeClr val="tx1"/>
                </a:solidFill>
              </a:rPr>
              <a:t>argv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for( 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 = 3;  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 &gt;= 1;  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--) 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     </a:t>
            </a:r>
            <a:r>
              <a:rPr lang="en-US" sz="2400" dirty="0" err="1" smtClean="0">
                <a:solidFill>
                  <a:schemeClr val="tx1"/>
                </a:solidFill>
              </a:rPr>
              <a:t>printf</a:t>
            </a:r>
            <a:r>
              <a:rPr lang="en-US" sz="2400" dirty="0" smtClean="0">
                <a:solidFill>
                  <a:schemeClr val="tx1"/>
                </a:solidFill>
              </a:rPr>
              <a:t>(“%d “,  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}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}</a:t>
            </a:r>
            <a:endParaRPr lang="th-TH" sz="2400" dirty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6" name="TextBox 5"/>
          <p:cNvSpPr txBox="1"/>
          <p:nvPr/>
        </p:nvSpPr>
        <p:spPr>
          <a:xfrm>
            <a:off x="6012160" y="1640994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err="1" smtClean="0"/>
              <a:t>i</a:t>
            </a:r>
            <a:endParaRPr lang="en-US" sz="4000" b="1" dirty="0" smtClean="0"/>
          </a:p>
        </p:txBody>
      </p:sp>
      <p:sp>
        <p:nvSpPr>
          <p:cNvPr id="7" name="ลูกศรขวา 6"/>
          <p:cNvSpPr/>
          <p:nvPr/>
        </p:nvSpPr>
        <p:spPr>
          <a:xfrm rot="10800000">
            <a:off x="3707905" y="3573015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ลูกศรขวา 7"/>
          <p:cNvSpPr/>
          <p:nvPr/>
        </p:nvSpPr>
        <p:spPr>
          <a:xfrm rot="10800000">
            <a:off x="1403648" y="3212976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ลูกศรขวา 8"/>
          <p:cNvSpPr/>
          <p:nvPr/>
        </p:nvSpPr>
        <p:spPr>
          <a:xfrm rot="10800000">
            <a:off x="3635897" y="3933056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0" name="ลูกศรขวา 9"/>
          <p:cNvSpPr/>
          <p:nvPr/>
        </p:nvSpPr>
        <p:spPr>
          <a:xfrm rot="10800000">
            <a:off x="899592" y="4321560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1" name="ลูกศรขวา 10"/>
          <p:cNvSpPr/>
          <p:nvPr/>
        </p:nvSpPr>
        <p:spPr>
          <a:xfrm rot="5400000">
            <a:off x="1403648" y="3284984"/>
            <a:ext cx="360040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2" name="TextBox 11"/>
          <p:cNvSpPr txBox="1"/>
          <p:nvPr/>
        </p:nvSpPr>
        <p:spPr>
          <a:xfrm>
            <a:off x="4788024" y="386104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Output: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92080" y="436510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th-TH" dirty="0"/>
          </a:p>
        </p:txBody>
      </p:sp>
      <p:sp>
        <p:nvSpPr>
          <p:cNvPr id="14" name="TextBox 13"/>
          <p:cNvSpPr txBox="1"/>
          <p:nvPr/>
        </p:nvSpPr>
        <p:spPr>
          <a:xfrm>
            <a:off x="5796136" y="436510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15" name="TextBox 14"/>
          <p:cNvSpPr txBox="1"/>
          <p:nvPr/>
        </p:nvSpPr>
        <p:spPr>
          <a:xfrm>
            <a:off x="6300192" y="436510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19" name="ลูกศรขวา 18"/>
          <p:cNvSpPr/>
          <p:nvPr/>
        </p:nvSpPr>
        <p:spPr>
          <a:xfrm rot="10800000">
            <a:off x="539552" y="4653136"/>
            <a:ext cx="648072" cy="36004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0" name="ลูกศรขวา 19"/>
          <p:cNvSpPr/>
          <p:nvPr/>
        </p:nvSpPr>
        <p:spPr>
          <a:xfrm rot="5400000">
            <a:off x="2267744" y="3284984"/>
            <a:ext cx="360040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1" name="ลูกศรขวา 20"/>
          <p:cNvSpPr/>
          <p:nvPr/>
        </p:nvSpPr>
        <p:spPr>
          <a:xfrm rot="5400000">
            <a:off x="3131840" y="3284984"/>
            <a:ext cx="360040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2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th-TH" dirty="0"/>
          </a:p>
        </p:txBody>
      </p:sp>
      <p:sp>
        <p:nvSpPr>
          <p:cNvPr id="16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17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18" name="สี่เหลี่ยมผืนผ้า 10"/>
          <p:cNvSpPr/>
          <p:nvPr/>
        </p:nvSpPr>
        <p:spPr>
          <a:xfrm>
            <a:off x="6876256" y="1700808"/>
            <a:ext cx="1584176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7" grpId="6" animBg="1"/>
      <p:bldP spid="7" grpId="7" animBg="1"/>
      <p:bldP spid="8" grpId="0" animBg="1"/>
      <p:bldP spid="8" grpId="1" animBg="1"/>
      <p:bldP spid="9" grpId="0" animBg="1"/>
      <p:bldP spid="9" grpId="1" animBg="1"/>
      <p:bldP spid="9" grpId="2" animBg="1"/>
      <p:bldP spid="9" grpId="3" animBg="1"/>
      <p:bldP spid="9" grpId="4" animBg="1"/>
      <p:bldP spid="9" grpId="5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  <p:bldP spid="11" grpId="0" animBg="1"/>
      <p:bldP spid="11" grpId="1" animBg="1"/>
      <p:bldP spid="13" grpId="0"/>
      <p:bldP spid="14" grpId="0"/>
      <p:bldP spid="15" grpId="0"/>
      <p:bldP spid="19" grpId="0" animBg="1"/>
      <p:bldP spid="20" grpId="0" animBg="1"/>
      <p:bldP spid="20" grpId="1" animBg="1"/>
      <p:bldP spid="20" grpId="2" animBg="1"/>
      <p:bldP spid="20" grpId="3" animBg="1"/>
      <p:bldP spid="20" grpId="4" animBg="1"/>
      <p:bldP spid="20" grpId="5" animBg="1"/>
      <p:bldP spid="20" grpId="6" animBg="1"/>
      <p:bldP spid="20" grpId="7" animBg="1"/>
      <p:bldP spid="21" grpId="0" animBg="1"/>
      <p:bldP spid="21" grpId="1" animBg="1"/>
      <p:bldP spid="21" grpId="2" animBg="1"/>
      <p:bldP spid="21" grpId="3" animBg="1"/>
      <p:bldP spid="21" grpId="4" animBg="1"/>
      <p:bldP spid="21" grpId="5" animBg="1"/>
      <p:bldP spid="22" grpId="0" animBg="1"/>
      <p:bldP spid="16" grpId="0" animBg="1"/>
      <p:bldP spid="17" grpId="0" animBg="1"/>
      <p:bldP spid="1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1579</TotalTime>
  <Words>794</Words>
  <Application>Microsoft Office PowerPoint</Application>
  <PresentationFormat>On-screen Show (4:3)</PresentationFormat>
  <Paragraphs>203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Median</vt:lpstr>
      <vt:lpstr>Iteration Statement for</vt:lpstr>
      <vt:lpstr>Repetition Control Structures</vt:lpstr>
      <vt:lpstr>Review: do-while Statement</vt:lpstr>
      <vt:lpstr>Review: while  Statement</vt:lpstr>
      <vt:lpstr>for Statement</vt:lpstr>
      <vt:lpstr>for Statement: Flow chart</vt:lpstr>
      <vt:lpstr>while and for Statement Comparison</vt:lpstr>
      <vt:lpstr>while Statement to for Statement Transformation</vt:lpstr>
      <vt:lpstr>Example 1</vt:lpstr>
      <vt:lpstr>QUIZ 1</vt:lpstr>
      <vt:lpstr>QUIZ 2</vt:lpstr>
      <vt:lpstr>Nested loop </vt:lpstr>
      <vt:lpstr>QUIZ 3</vt:lpstr>
      <vt:lpstr>break Statement</vt:lpstr>
      <vt:lpstr>Example 1</vt:lpstr>
      <vt:lpstr>QUIZ 4</vt:lpstr>
      <vt:lpstr>continue Statement</vt:lpstr>
      <vt:lpstr>QUIZ 5</vt:lpstr>
    </vt:vector>
  </TitlesOfParts>
  <Company>Kmutnb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องค์ประกอบของคอมพิวเตอร์ และภาษาซี</dc:title>
  <dc:creator>admin</dc:creator>
  <cp:lastModifiedBy>choopan</cp:lastModifiedBy>
  <cp:revision>153</cp:revision>
  <dcterms:created xsi:type="dcterms:W3CDTF">2010-05-09T09:54:05Z</dcterms:created>
  <dcterms:modified xsi:type="dcterms:W3CDTF">2013-05-27T13:24:30Z</dcterms:modified>
</cp:coreProperties>
</file>