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82" r:id="rId17"/>
    <p:sldId id="283" r:id="rId18"/>
    <p:sldId id="288" r:id="rId19"/>
    <p:sldId id="289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Iteration statement</a:t>
            </a:r>
            <a:br>
              <a:rPr lang="en-US" sz="4800" dirty="0" smtClean="0"/>
            </a:br>
            <a:r>
              <a:rPr lang="en-US" sz="4800" dirty="0" smtClean="0"/>
              <a:t>while</a:t>
            </a:r>
            <a:br>
              <a:rPr lang="en-US" sz="4800" dirty="0" smtClean="0"/>
            </a:br>
            <a:r>
              <a:rPr lang="en-US" sz="4800" dirty="0" smtClean="0"/>
              <a:t>do-while</a:t>
            </a:r>
            <a:endParaRPr lang="th-TH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23728" y="2132856"/>
            <a:ext cx="5184576" cy="42484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3;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while (count &gt;= 0)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”, count);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count--;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(“count = %d\n”,  count);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do-while Statement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do-while Statement is similar to while Statement</a:t>
            </a:r>
            <a:endParaRPr lang="th-TH" sz="2400" dirty="0" smtClean="0"/>
          </a:p>
          <a:p>
            <a:r>
              <a:rPr lang="en-US" sz="2400" dirty="0" smtClean="0"/>
              <a:t>The difference is</a:t>
            </a:r>
            <a:r>
              <a:rPr lang="th-TH" sz="2400" dirty="0" smtClean="0"/>
              <a:t> </a:t>
            </a:r>
            <a:r>
              <a:rPr lang="en-US" sz="2400" dirty="0" smtClean="0"/>
              <a:t>do-while Statement will execute statements in do-while block </a:t>
            </a:r>
            <a:r>
              <a:rPr lang="en-US" sz="2400" b="1" dirty="0" smtClean="0">
                <a:solidFill>
                  <a:srgbClr val="0070C0"/>
                </a:solidFill>
              </a:rPr>
              <a:t>before</a:t>
            </a:r>
            <a:r>
              <a:rPr lang="en-US" sz="2400" dirty="0" smtClean="0"/>
              <a:t> checking the condition</a:t>
            </a:r>
          </a:p>
          <a:p>
            <a:r>
              <a:rPr lang="en-US" sz="2400" dirty="0" smtClean="0"/>
              <a:t>If condition is </a:t>
            </a:r>
            <a:r>
              <a:rPr lang="en-US" sz="2400" b="1" dirty="0" smtClean="0">
                <a:solidFill>
                  <a:srgbClr val="00B0F0"/>
                </a:solidFill>
              </a:rPr>
              <a:t>true</a:t>
            </a:r>
            <a:r>
              <a:rPr lang="en-US" sz="2400" dirty="0" smtClean="0"/>
              <a:t>, program will jump </a:t>
            </a:r>
            <a:r>
              <a:rPr lang="en-US" sz="2400" b="1" dirty="0" smtClean="0">
                <a:solidFill>
                  <a:srgbClr val="00B0F0"/>
                </a:solidFill>
              </a:rPr>
              <a:t>back to </a:t>
            </a:r>
            <a:r>
              <a:rPr lang="en-US" sz="2400" b="1" i="1" dirty="0" smtClean="0">
                <a:solidFill>
                  <a:srgbClr val="00B0F0"/>
                </a:solidFill>
              </a:rPr>
              <a:t>do </a:t>
            </a:r>
            <a:r>
              <a:rPr lang="en-US" sz="2400" b="1" dirty="0" smtClean="0">
                <a:solidFill>
                  <a:srgbClr val="00B0F0"/>
                </a:solidFill>
              </a:rPr>
              <a:t>Statement </a:t>
            </a:r>
            <a:r>
              <a:rPr lang="en-US" sz="2400" dirty="0" smtClean="0"/>
              <a:t>and executes statement in do-while block again, </a:t>
            </a:r>
            <a:r>
              <a:rPr lang="en-US" sz="2400" b="1" dirty="0" smtClean="0">
                <a:solidFill>
                  <a:srgbClr val="FF0000"/>
                </a:solidFill>
              </a:rPr>
              <a:t>otherwise</a:t>
            </a:r>
            <a:r>
              <a:rPr lang="en-US" sz="2400" dirty="0" smtClean="0"/>
              <a:t> program </a:t>
            </a:r>
            <a:r>
              <a:rPr lang="en-US" sz="2400" b="1" dirty="0" smtClean="0">
                <a:solidFill>
                  <a:srgbClr val="FF0000"/>
                </a:solidFill>
              </a:rPr>
              <a:t>leaves </a:t>
            </a:r>
            <a:r>
              <a:rPr lang="en-US" sz="2400" b="1" i="1" dirty="0" smtClean="0">
                <a:solidFill>
                  <a:srgbClr val="FF0000"/>
                </a:solidFill>
              </a:rPr>
              <a:t>do-while</a:t>
            </a:r>
            <a:r>
              <a:rPr lang="en-US" sz="2400" b="1" dirty="0" smtClean="0">
                <a:solidFill>
                  <a:srgbClr val="FF0000"/>
                </a:solidFill>
              </a:rPr>
              <a:t> block</a:t>
            </a:r>
            <a:endParaRPr lang="th-TH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88024" y="4149080"/>
          <a:ext cx="3096344" cy="2376264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2376264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do</a:t>
                      </a:r>
                      <a:r>
                        <a:rPr lang="en-US" sz="2400" baseline="0" dirty="0" smtClean="0">
                          <a:latin typeface="+mn-lt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{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statement-1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statement-2;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…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statement-n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}   while 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(condition);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4149080"/>
          <a:ext cx="2520280" cy="1097280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do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statement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while (condition);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do-while Statement: Flow chart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462286" y="1568003"/>
            <a:ext cx="5990034" cy="4957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3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1700808"/>
            <a:ext cx="4464496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num = 2;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do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 “,  num);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num--;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} while(num &gt;= 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180475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num</a:t>
            </a:r>
            <a:endParaRPr lang="en-US" sz="2400" b="1" dirty="0" smtClean="0"/>
          </a:p>
        </p:txBody>
      </p:sp>
      <p:sp>
        <p:nvSpPr>
          <p:cNvPr id="9" name="ลูกศรขวา 8"/>
          <p:cNvSpPr/>
          <p:nvPr/>
        </p:nvSpPr>
        <p:spPr>
          <a:xfrm rot="10800000">
            <a:off x="2411761" y="3002577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1403648" y="3356991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 rot="10800000">
            <a:off x="3995937" y="376057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ลูกศรขวา 11"/>
          <p:cNvSpPr/>
          <p:nvPr/>
        </p:nvSpPr>
        <p:spPr>
          <a:xfrm rot="10800000">
            <a:off x="2328867" y="412730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3" name="ลูกศรขวา 12"/>
          <p:cNvSpPr/>
          <p:nvPr/>
        </p:nvSpPr>
        <p:spPr>
          <a:xfrm rot="10800000">
            <a:off x="3142727" y="4487347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4788024" y="38610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Output 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92080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5796136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6300192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2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2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-1</a:t>
            </a:r>
            <a:endParaRPr lang="th-TH" dirty="0"/>
          </a:p>
        </p:txBody>
      </p:sp>
      <p:sp>
        <p:nvSpPr>
          <p:cNvPr id="28" name="ลูกศรขวา 27"/>
          <p:cNvSpPr/>
          <p:nvPr/>
        </p:nvSpPr>
        <p:spPr>
          <a:xfrm rot="10800000">
            <a:off x="611561" y="485827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 animBg="1"/>
      <p:bldP spid="9" grpId="1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20" grpId="0"/>
      <p:bldP spid="22" grpId="0"/>
      <p:bldP spid="23" grpId="0"/>
      <p:bldP spid="25" grpId="0" animBg="1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060848"/>
            <a:ext cx="5472608" cy="4608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float   sum = 0.0;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k = 1;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do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sum = sum + k;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k++;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}  while(k &lt;= 10);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(“Average = %.4f\n”, sum/10);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The Difference between </a:t>
            </a:r>
            <a:r>
              <a:rPr lang="en-US" sz="3200" b="1" i="1" dirty="0" smtClean="0"/>
              <a:t>while</a:t>
            </a:r>
            <a:r>
              <a:rPr lang="en-US" sz="3200" b="1" dirty="0" smtClean="0"/>
              <a:t> and</a:t>
            </a:r>
            <a:r>
              <a:rPr lang="th-TH" sz="3200" b="1" dirty="0" smtClean="0"/>
              <a:t> </a:t>
            </a:r>
            <a:r>
              <a:rPr lang="en-US" sz="3200" b="1" i="1" dirty="0" smtClean="0"/>
              <a:t>do-while </a:t>
            </a:r>
            <a:r>
              <a:rPr lang="en-US" sz="3200" b="1" dirty="0" smtClean="0"/>
              <a:t>Statement</a:t>
            </a:r>
            <a:endParaRPr lang="th-TH" sz="3200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395536" y="1844824"/>
            <a:ext cx="8424936" cy="4536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 Statement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>
                <a:cs typeface="Cordia New" pitchFamily="34" charset="-34"/>
              </a:rPr>
              <a:t>This statement causes an immediate </a:t>
            </a:r>
            <a:r>
              <a:rPr lang="en-US" sz="2400" b="1" dirty="0" smtClean="0">
                <a:solidFill>
                  <a:srgbClr val="FF0000"/>
                </a:solidFill>
                <a:cs typeface="Cordia New" pitchFamily="34" charset="-34"/>
              </a:rPr>
              <a:t>exit</a:t>
            </a:r>
            <a:r>
              <a:rPr lang="en-US" sz="2400" dirty="0" smtClean="0">
                <a:cs typeface="Cordia New" pitchFamily="34" charset="-34"/>
              </a:rPr>
              <a:t> from the </a:t>
            </a:r>
            <a:r>
              <a:rPr lang="en-US" sz="2400" b="1" i="1" dirty="0" smtClean="0">
                <a:cs typeface="Cordia New" pitchFamily="34" charset="-34"/>
              </a:rPr>
              <a:t>current</a:t>
            </a:r>
            <a:r>
              <a:rPr lang="en-US" sz="2400" dirty="0" smtClean="0">
                <a:cs typeface="Cordia New" pitchFamily="34" charset="-34"/>
              </a:rPr>
              <a:t> loop structure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1043608" y="2400568"/>
            <a:ext cx="5472608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smtClean="0">
                <a:solidFill>
                  <a:schemeClr val="tx1"/>
                </a:solidFill>
              </a:rPr>
              <a:t>#include &lt;</a:t>
            </a:r>
            <a:r>
              <a:rPr lang="en-US" sz="2300" dirty="0" err="1" smtClean="0">
                <a:solidFill>
                  <a:schemeClr val="tx1"/>
                </a:solidFill>
              </a:rPr>
              <a:t>stdio.h</a:t>
            </a:r>
            <a:r>
              <a:rPr lang="en-US" sz="23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300" dirty="0" err="1" smtClean="0">
                <a:solidFill>
                  <a:schemeClr val="tx1"/>
                </a:solidFill>
              </a:rPr>
              <a:t>int</a:t>
            </a:r>
            <a:r>
              <a:rPr lang="en-US" sz="2300" dirty="0" smtClean="0">
                <a:solidFill>
                  <a:schemeClr val="tx1"/>
                </a:solidFill>
              </a:rPr>
              <a:t>  main(</a:t>
            </a:r>
            <a:r>
              <a:rPr lang="en-US" sz="2300" dirty="0" err="1" smtClean="0">
                <a:solidFill>
                  <a:schemeClr val="tx1"/>
                </a:solidFill>
              </a:rPr>
              <a:t>int</a:t>
            </a:r>
            <a:r>
              <a:rPr lang="en-US" sz="2300" dirty="0" smtClean="0">
                <a:solidFill>
                  <a:schemeClr val="tx1"/>
                </a:solidFill>
              </a:rPr>
              <a:t>  </a:t>
            </a:r>
            <a:r>
              <a:rPr lang="en-US" sz="2300" dirty="0" err="1" smtClean="0">
                <a:solidFill>
                  <a:schemeClr val="tx1"/>
                </a:solidFill>
              </a:rPr>
              <a:t>argc</a:t>
            </a:r>
            <a:r>
              <a:rPr lang="en-US" sz="2300" dirty="0" smtClean="0">
                <a:solidFill>
                  <a:schemeClr val="tx1"/>
                </a:solidFill>
              </a:rPr>
              <a:t>,  char **</a:t>
            </a:r>
            <a:r>
              <a:rPr lang="en-US" sz="2300" dirty="0" err="1" smtClean="0">
                <a:solidFill>
                  <a:schemeClr val="tx1"/>
                </a:solidFill>
              </a:rPr>
              <a:t>argv</a:t>
            </a:r>
            <a:r>
              <a:rPr lang="en-US" sz="2300" dirty="0" smtClean="0">
                <a:solidFill>
                  <a:schemeClr val="tx1"/>
                </a:solidFill>
              </a:rPr>
              <a:t>)  {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    </a:t>
            </a:r>
            <a:r>
              <a:rPr lang="en-US" sz="2300" dirty="0" err="1" smtClean="0">
                <a:solidFill>
                  <a:schemeClr val="tx1"/>
                </a:solidFill>
              </a:rPr>
              <a:t>int</a:t>
            </a:r>
            <a:r>
              <a:rPr lang="en-US" sz="2300" dirty="0" smtClean="0">
                <a:solidFill>
                  <a:schemeClr val="tx1"/>
                </a:solidFill>
              </a:rPr>
              <a:t> k = 1;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    while (k &lt;= 10)  {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           </a:t>
            </a:r>
            <a:r>
              <a:rPr lang="en-US" sz="2300" dirty="0" err="1" smtClean="0">
                <a:solidFill>
                  <a:schemeClr val="tx1"/>
                </a:solidFill>
              </a:rPr>
              <a:t>printf</a:t>
            </a:r>
            <a:r>
              <a:rPr lang="en-US" sz="2300" dirty="0" smtClean="0">
                <a:solidFill>
                  <a:schemeClr val="tx1"/>
                </a:solidFill>
              </a:rPr>
              <a:t>(“k = %d\n”, k);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           k++;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	 </a:t>
            </a:r>
            <a:r>
              <a:rPr lang="en-US" sz="2300" b="1" dirty="0" smtClean="0">
                <a:solidFill>
                  <a:srgbClr val="FF0000"/>
                </a:solidFill>
              </a:rPr>
              <a:t>break;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      } </a:t>
            </a:r>
          </a:p>
          <a:p>
            <a:endParaRPr lang="en-US" sz="2300" dirty="0" smtClean="0">
              <a:solidFill>
                <a:schemeClr val="tx1"/>
              </a:solidFill>
            </a:endParaRPr>
          </a:p>
          <a:p>
            <a:r>
              <a:rPr lang="en-US" sz="2300" dirty="0" smtClean="0">
                <a:solidFill>
                  <a:schemeClr val="tx1"/>
                </a:solidFill>
              </a:rPr>
              <a:t>      </a:t>
            </a:r>
            <a:r>
              <a:rPr lang="en-US" sz="2300" dirty="0" err="1" smtClean="0">
                <a:solidFill>
                  <a:schemeClr val="tx1"/>
                </a:solidFill>
              </a:rPr>
              <a:t>printf</a:t>
            </a:r>
            <a:r>
              <a:rPr lang="en-US" sz="2300" dirty="0" smtClean="0">
                <a:solidFill>
                  <a:schemeClr val="tx1"/>
                </a:solidFill>
              </a:rPr>
              <a:t>(“Bye </a:t>
            </a:r>
            <a:r>
              <a:rPr lang="en-US" sz="2300" dirty="0" err="1" smtClean="0">
                <a:solidFill>
                  <a:schemeClr val="tx1"/>
                </a:solidFill>
              </a:rPr>
              <a:t>Bye</a:t>
            </a:r>
            <a:r>
              <a:rPr lang="en-US" sz="2300" dirty="0" smtClean="0">
                <a:solidFill>
                  <a:schemeClr val="tx1"/>
                </a:solidFill>
              </a:rPr>
              <a:t>\n”);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}</a:t>
            </a:r>
            <a:endParaRPr lang="th-TH" sz="23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0232" y="3717032"/>
            <a:ext cx="2304256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 of this </a:t>
            </a:r>
          </a:p>
          <a:p>
            <a:pPr algn="ctr"/>
            <a:r>
              <a:rPr lang="en-US" sz="2400" dirty="0" smtClean="0"/>
              <a:t>program 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continue Statement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88840"/>
          </a:xfrm>
        </p:spPr>
        <p:txBody>
          <a:bodyPr>
            <a:noAutofit/>
          </a:bodyPr>
          <a:lstStyle/>
          <a:p>
            <a:r>
              <a:rPr lang="en-US" sz="2400" dirty="0" smtClean="0"/>
              <a:t>Sometimes, we want to </a:t>
            </a:r>
            <a:r>
              <a:rPr lang="en-US" sz="2400" dirty="0" smtClean="0">
                <a:solidFill>
                  <a:srgbClr val="00B0F0"/>
                </a:solidFill>
              </a:rPr>
              <a:t>skip the rest of statements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70C0"/>
                </a:solidFill>
              </a:rPr>
              <a:t>back to the condition checking of iteration process </a:t>
            </a:r>
            <a:r>
              <a:rPr lang="en-US" sz="2400" dirty="0" smtClean="0"/>
              <a:t>again</a:t>
            </a:r>
          </a:p>
          <a:p>
            <a:r>
              <a:rPr lang="en-US" sz="2400" dirty="0" smtClean="0"/>
              <a:t>continue Statement is used to</a:t>
            </a:r>
            <a:r>
              <a:rPr lang="en-US" sz="2400" b="1" dirty="0" smtClean="0">
                <a:solidFill>
                  <a:srgbClr val="00B0F0"/>
                </a:solidFill>
              </a:rPr>
              <a:t> jump back immediately to condition checking statement</a:t>
            </a:r>
            <a:endParaRPr lang="th-TH" sz="2400" b="1" dirty="0" smtClean="0">
              <a:solidFill>
                <a:srgbClr val="00B0F0"/>
              </a:solidFill>
            </a:endParaRPr>
          </a:p>
          <a:p>
            <a:endParaRPr lang="th-TH" sz="2400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 r="31250"/>
          <a:stretch>
            <a:fillRect/>
          </a:stretch>
        </p:blipFill>
        <p:spPr>
          <a:xfrm>
            <a:off x="251520" y="3284984"/>
            <a:ext cx="4752528" cy="3096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สี่เหลี่ยมผืนผ้า 3"/>
          <p:cNvSpPr/>
          <p:nvPr/>
        </p:nvSpPr>
        <p:spPr>
          <a:xfrm>
            <a:off x="5076056" y="3212976"/>
            <a:ext cx="3960440" cy="33843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#include &lt;</a:t>
            </a:r>
            <a:r>
              <a:rPr lang="en-US" sz="1800" dirty="0" err="1" smtClean="0">
                <a:solidFill>
                  <a:schemeClr val="tx1"/>
                </a:solidFill>
              </a:rPr>
              <a:t>stdio.h</a:t>
            </a:r>
            <a:r>
              <a:rPr lang="en-US" sz="18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argc</a:t>
            </a:r>
            <a:r>
              <a:rPr lang="en-US" sz="1800" dirty="0" smtClean="0">
                <a:solidFill>
                  <a:schemeClr val="tx1"/>
                </a:solidFill>
              </a:rPr>
              <a:t>,  char **</a:t>
            </a:r>
            <a:r>
              <a:rPr lang="en-US" sz="1800" dirty="0" err="1" smtClean="0">
                <a:solidFill>
                  <a:schemeClr val="tx1"/>
                </a:solidFill>
              </a:rPr>
              <a:t>argv</a:t>
            </a:r>
            <a:r>
              <a:rPr lang="en-US" sz="1800" dirty="0" smtClean="0">
                <a:solidFill>
                  <a:schemeClr val="tx1"/>
                </a:solidFill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k = 1;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while (k &lt;= 10) 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if (k &lt; 9) { k++;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     </a:t>
            </a:r>
            <a:r>
              <a:rPr lang="en-US" sz="1800" b="1" dirty="0" smtClean="0">
                <a:solidFill>
                  <a:srgbClr val="FF0000"/>
                </a:solidFill>
              </a:rPr>
              <a:t>continue; }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(“k = %d\n”, k);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} 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(“Bye </a:t>
            </a:r>
            <a:r>
              <a:rPr lang="en-US" sz="1800" dirty="0" err="1" smtClean="0">
                <a:solidFill>
                  <a:schemeClr val="tx1"/>
                </a:solidFill>
              </a:rPr>
              <a:t>Bye</a:t>
            </a:r>
            <a:r>
              <a:rPr lang="en-US" sz="1800" dirty="0" smtClean="0">
                <a:solidFill>
                  <a:schemeClr val="tx1"/>
                </a:solidFill>
              </a:rPr>
              <a:t>\n”);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44208" y="6299160"/>
            <a:ext cx="266429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Output of this program ?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3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1628800"/>
            <a:ext cx="5328592" cy="51125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do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("&lt; ");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break;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&gt;“,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 while (1);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1640994"/>
            <a:ext cx="3096344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Find the output of this program.</a:t>
            </a: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4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060848"/>
            <a:ext cx="5544616" cy="4680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do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("&lt;");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continue;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&gt;“,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 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} while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3);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Cordia New" pitchFamily="34" charset="-34"/>
              </a:rPr>
              <a:t>Repetition Control Structures</a:t>
            </a:r>
            <a:endParaRPr lang="th-TH" dirty="0" smtClean="0"/>
          </a:p>
        </p:txBody>
      </p:sp>
      <p:sp>
        <p:nvSpPr>
          <p:cNvPr id="3075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ngsana New" pitchFamily="18" charset="-34"/>
              </a:rPr>
              <a:t>Repetition Control Structures </a:t>
            </a:r>
          </a:p>
          <a:p>
            <a:pPr lvl="1"/>
            <a:r>
              <a:rPr lang="en-US" dirty="0" smtClean="0">
                <a:cs typeface="Angsana New" pitchFamily="18" charset="-34"/>
              </a:rPr>
              <a:t>Iteration Statements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for(…)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while(…)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do…while (…)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1"/>
            <a:r>
              <a:rPr lang="en-US" dirty="0" smtClean="0">
                <a:cs typeface="Angsana New" pitchFamily="18" charset="-34"/>
              </a:rPr>
              <a:t>Repetition Control 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break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continue </a:t>
            </a:r>
            <a:r>
              <a:rPr lang="en-US" dirty="0" smtClean="0">
                <a:cs typeface="Angsana New" pitchFamily="18" charset="-34"/>
              </a:rPr>
              <a:t>Statement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Cordia New" pitchFamily="34" charset="-34"/>
              </a:rPr>
              <a:t>Repetition Control Statements</a:t>
            </a:r>
            <a:endParaRPr lang="th-TH" smtClean="0"/>
          </a:p>
        </p:txBody>
      </p:sp>
      <p:sp>
        <p:nvSpPr>
          <p:cNvPr id="1536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1473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cs typeface="Angsana New" pitchFamily="18" charset="-34"/>
              </a:rPr>
              <a:t>Problem: If you need to print the message “</a:t>
            </a:r>
            <a:r>
              <a:rPr lang="en-US" smtClean="0">
                <a:solidFill>
                  <a:srgbClr val="0000CC"/>
                </a:solidFill>
                <a:cs typeface="Angsana New" pitchFamily="18" charset="-34"/>
              </a:rPr>
              <a:t>Hello, world</a:t>
            </a:r>
            <a:r>
              <a:rPr lang="en-US" smtClean="0">
                <a:cs typeface="Angsana New" pitchFamily="18" charset="-34"/>
              </a:rPr>
              <a:t>”  10 messages onto the monitor screen. How will you do?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th-TH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7188" y="3192463"/>
            <a:ext cx="32448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Georgia" pitchFamily="18" charset="0"/>
                <a:cs typeface="Cordia New" pitchFamily="34" charset="-34"/>
              </a:rPr>
              <a:t>main()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{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    printf(“Hello, world\n”);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	…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    printf(“Hello, world\n”);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}</a:t>
            </a:r>
            <a:endParaRPr lang="th-TH" sz="2000">
              <a:latin typeface="Georgia" pitchFamily="18" charset="0"/>
              <a:cs typeface="Cordia New" pitchFamily="34" charset="-34"/>
            </a:endParaRPr>
          </a:p>
        </p:txBody>
      </p:sp>
      <p:sp>
        <p:nvSpPr>
          <p:cNvPr id="5" name="วงเล็บปีกกาขวา 4"/>
          <p:cNvSpPr/>
          <p:nvPr/>
        </p:nvSpPr>
        <p:spPr>
          <a:xfrm>
            <a:off x="3571875" y="3643313"/>
            <a:ext cx="214313" cy="1357312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" name="รูปแบบอิสระ 5"/>
          <p:cNvSpPr/>
          <p:nvPr/>
        </p:nvSpPr>
        <p:spPr>
          <a:xfrm>
            <a:off x="1695450" y="4316413"/>
            <a:ext cx="2459038" cy="1344612"/>
          </a:xfrm>
          <a:custGeom>
            <a:avLst/>
            <a:gdLst>
              <a:gd name="connsiteX0" fmla="*/ 2182368 w 2459736"/>
              <a:gd name="connsiteY0" fmla="*/ 0 h 1345692"/>
              <a:gd name="connsiteX1" fmla="*/ 2154936 w 2459736"/>
              <a:gd name="connsiteY1" fmla="*/ 1216152 h 1345692"/>
              <a:gd name="connsiteX2" fmla="*/ 353568 w 2459736"/>
              <a:gd name="connsiteY2" fmla="*/ 777240 h 1345692"/>
              <a:gd name="connsiteX3" fmla="*/ 33528 w 2459736"/>
              <a:gd name="connsiteY3" fmla="*/ 1280160 h 1345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9736" h="1345692">
                <a:moveTo>
                  <a:pt x="2182368" y="0"/>
                </a:moveTo>
                <a:cubicBezTo>
                  <a:pt x="2321052" y="543306"/>
                  <a:pt x="2459736" y="1086612"/>
                  <a:pt x="2154936" y="1216152"/>
                </a:cubicBezTo>
                <a:cubicBezTo>
                  <a:pt x="1850136" y="1345692"/>
                  <a:pt x="707136" y="766572"/>
                  <a:pt x="353568" y="777240"/>
                </a:cubicBezTo>
                <a:cubicBezTo>
                  <a:pt x="0" y="787908"/>
                  <a:pt x="16764" y="1034034"/>
                  <a:pt x="33528" y="1280160"/>
                </a:cubicBez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1463" y="5548313"/>
            <a:ext cx="4086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  <a:cs typeface="Cordia New" pitchFamily="34" charset="-34"/>
              </a:rPr>
              <a:t>Use </a:t>
            </a:r>
            <a:r>
              <a:rPr lang="en-US">
                <a:solidFill>
                  <a:srgbClr val="0000CC"/>
                </a:solidFill>
                <a:latin typeface="Georgia" pitchFamily="18" charset="0"/>
                <a:cs typeface="Cordia New" pitchFamily="34" charset="-34"/>
              </a:rPr>
              <a:t>10</a:t>
            </a:r>
            <a:r>
              <a:rPr lang="en-US">
                <a:latin typeface="Georgia" pitchFamily="18" charset="0"/>
                <a:cs typeface="Cordia New" pitchFamily="34" charset="-34"/>
              </a:rPr>
              <a:t> printf() functions</a:t>
            </a:r>
            <a:endParaRPr lang="th-TH">
              <a:latin typeface="Georgia" pitchFamily="18" charset="0"/>
              <a:cs typeface="Cordia New" pitchFamily="34" charset="-34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857750" y="2786063"/>
            <a:ext cx="36195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Georgia" pitchFamily="18" charset="0"/>
                <a:cs typeface="Cordia New" pitchFamily="34" charset="-34"/>
              </a:rPr>
              <a:t>main()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{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     </a:t>
            </a:r>
            <a:r>
              <a:rPr lang="en-US" sz="2000">
                <a:solidFill>
                  <a:srgbClr val="0000CC"/>
                </a:solidFill>
                <a:latin typeface="Georgia" pitchFamily="18" charset="0"/>
                <a:cs typeface="Cordia New" pitchFamily="34" charset="-34"/>
              </a:rPr>
              <a:t>repetition statement </a:t>
            </a:r>
          </a:p>
          <a:p>
            <a:r>
              <a:rPr lang="en-US" sz="2000">
                <a:solidFill>
                  <a:srgbClr val="0000CC"/>
                </a:solidFill>
                <a:latin typeface="Georgia" pitchFamily="18" charset="0"/>
                <a:cs typeface="Cordia New" pitchFamily="34" charset="-34"/>
              </a:rPr>
              <a:t>     {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         printf(“Hello, world\n”);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     </a:t>
            </a:r>
            <a:r>
              <a:rPr lang="en-US" sz="2000">
                <a:solidFill>
                  <a:srgbClr val="0000CC"/>
                </a:solidFill>
                <a:latin typeface="Georgia" pitchFamily="18" charset="0"/>
                <a:cs typeface="Cordia New" pitchFamily="34" charset="-34"/>
              </a:rPr>
              <a:t>}</a:t>
            </a:r>
          </a:p>
          <a:p>
            <a:r>
              <a:rPr lang="en-US" sz="2000">
                <a:latin typeface="Georgia" pitchFamily="18" charset="0"/>
                <a:cs typeface="Cordia New" pitchFamily="34" charset="-34"/>
              </a:rPr>
              <a:t>}</a:t>
            </a:r>
            <a:endParaRPr lang="th-TH" sz="2000">
              <a:latin typeface="Georgia" pitchFamily="18" charset="0"/>
              <a:cs typeface="Cordia New" pitchFamily="34" charset="-34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714875" y="5072063"/>
            <a:ext cx="43307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  <a:cs typeface="Cordia New" pitchFamily="34" charset="-34"/>
              </a:rPr>
              <a:t>An easier way to do that is</a:t>
            </a:r>
          </a:p>
          <a:p>
            <a:r>
              <a:rPr lang="en-US">
                <a:latin typeface="Georgia" pitchFamily="18" charset="0"/>
                <a:cs typeface="Cordia New" pitchFamily="34" charset="-34"/>
              </a:rPr>
              <a:t>using a </a:t>
            </a:r>
            <a:r>
              <a:rPr lang="en-US">
                <a:solidFill>
                  <a:srgbClr val="0000CC"/>
                </a:solidFill>
                <a:latin typeface="Georgia" pitchFamily="18" charset="0"/>
                <a:cs typeface="Cordia New" pitchFamily="34" charset="-34"/>
              </a:rPr>
              <a:t>repetition control</a:t>
            </a:r>
          </a:p>
          <a:p>
            <a:r>
              <a:rPr lang="en-US">
                <a:solidFill>
                  <a:srgbClr val="0000CC"/>
                </a:solidFill>
                <a:latin typeface="Georgia" pitchFamily="18" charset="0"/>
                <a:cs typeface="Cordia New" pitchFamily="34" charset="-34"/>
              </a:rPr>
              <a:t>statement</a:t>
            </a:r>
            <a:r>
              <a:rPr lang="en-US">
                <a:latin typeface="Georgia" pitchFamily="18" charset="0"/>
                <a:cs typeface="Cordia New" pitchFamily="34" charset="-34"/>
              </a:rPr>
              <a:t>.</a:t>
            </a:r>
            <a:endParaRPr lang="th-TH">
              <a:latin typeface="Georgia" pitchFamily="18" charset="0"/>
              <a:cs typeface="Cordia New" pitchFamily="34" charset="-34"/>
            </a:endParaRPr>
          </a:p>
        </p:txBody>
      </p:sp>
      <p:sp>
        <p:nvSpPr>
          <p:cNvPr id="15" name="รูปแบบอิสระ 14"/>
          <p:cNvSpPr/>
          <p:nvPr/>
        </p:nvSpPr>
        <p:spPr>
          <a:xfrm>
            <a:off x="4664075" y="3243263"/>
            <a:ext cx="3613150" cy="1935162"/>
          </a:xfrm>
          <a:custGeom>
            <a:avLst/>
            <a:gdLst>
              <a:gd name="connsiteX0" fmla="*/ 1494452 w 3614056"/>
              <a:gd name="connsiteY0" fmla="*/ 1934547 h 1934547"/>
              <a:gd name="connsiteX1" fmla="*/ 160175 w 3614056"/>
              <a:gd name="connsiteY1" fmla="*/ 1225420 h 1934547"/>
              <a:gd name="connsiteX2" fmla="*/ 533399 w 3614056"/>
              <a:gd name="connsiteY2" fmla="*/ 189722 h 1934547"/>
              <a:gd name="connsiteX3" fmla="*/ 3127309 w 3614056"/>
              <a:gd name="connsiteY3" fmla="*/ 87086 h 1934547"/>
              <a:gd name="connsiteX4" fmla="*/ 3239277 w 3614056"/>
              <a:gd name="connsiteY4" fmla="*/ 684245 h 1934547"/>
              <a:gd name="connsiteX5" fmla="*/ 878632 w 3614056"/>
              <a:gd name="connsiteY5" fmla="*/ 786881 h 1934547"/>
              <a:gd name="connsiteX6" fmla="*/ 785326 w 3614056"/>
              <a:gd name="connsiteY6" fmla="*/ 1206759 h 1934547"/>
              <a:gd name="connsiteX7" fmla="*/ 580052 w 3614056"/>
              <a:gd name="connsiteY7" fmla="*/ 1570653 h 1934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14056" h="1934547">
                <a:moveTo>
                  <a:pt x="1494452" y="1934547"/>
                </a:moveTo>
                <a:cubicBezTo>
                  <a:pt x="907401" y="1725385"/>
                  <a:pt x="320350" y="1516224"/>
                  <a:pt x="160175" y="1225420"/>
                </a:cubicBezTo>
                <a:cubicBezTo>
                  <a:pt x="0" y="934616"/>
                  <a:pt x="38877" y="379444"/>
                  <a:pt x="533399" y="189722"/>
                </a:cubicBezTo>
                <a:cubicBezTo>
                  <a:pt x="1027921" y="0"/>
                  <a:pt x="2676329" y="4666"/>
                  <a:pt x="3127309" y="87086"/>
                </a:cubicBezTo>
                <a:cubicBezTo>
                  <a:pt x="3578289" y="169506"/>
                  <a:pt x="3614056" y="567613"/>
                  <a:pt x="3239277" y="684245"/>
                </a:cubicBezTo>
                <a:cubicBezTo>
                  <a:pt x="2864498" y="800877"/>
                  <a:pt x="1287624" y="699795"/>
                  <a:pt x="878632" y="786881"/>
                </a:cubicBezTo>
                <a:cubicBezTo>
                  <a:pt x="469640" y="873967"/>
                  <a:pt x="835089" y="1076130"/>
                  <a:pt x="785326" y="1206759"/>
                </a:cubicBezTo>
                <a:cubicBezTo>
                  <a:pt x="735563" y="1337388"/>
                  <a:pt x="657807" y="1454020"/>
                  <a:pt x="580052" y="1570653"/>
                </a:cubicBezTo>
              </a:path>
            </a:pathLst>
          </a:cu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2875" y="6143625"/>
            <a:ext cx="4418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Georgia" pitchFamily="18" charset="0"/>
                <a:cs typeface="Cordia New" pitchFamily="34" charset="-34"/>
              </a:rPr>
              <a:t>What about 100 messages!</a:t>
            </a:r>
            <a:endParaRPr lang="th-TH">
              <a:solidFill>
                <a:srgbClr val="FF0000"/>
              </a:solidFill>
              <a:latin typeface="Georgia" pitchFamily="18" charset="0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9" grpId="0"/>
      <p:bldP spid="10" grpId="0"/>
      <p:bldP spid="13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Cordia New" pitchFamily="34" charset="-34"/>
              </a:rPr>
              <a:t>Repetition Control Statements (cont.)</a:t>
            </a:r>
            <a:endParaRPr lang="th-TH" dirty="0" smtClean="0"/>
          </a:p>
        </p:txBody>
      </p:sp>
      <p:sp>
        <p:nvSpPr>
          <p:cNvPr id="512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42875" y="1384300"/>
            <a:ext cx="8699500" cy="5330825"/>
          </a:xfrm>
        </p:spPr>
        <p:txBody>
          <a:bodyPr/>
          <a:lstStyle/>
          <a:p>
            <a:pPr eaLnBrk="1" hangingPunct="1"/>
            <a:r>
              <a:rPr lang="en-US" sz="2400" smtClean="0">
                <a:cs typeface="Angsana New" pitchFamily="18" charset="-34"/>
              </a:rPr>
              <a:t>In some situation, programs require the ability to execute a set of statements repeatedly.</a:t>
            </a:r>
          </a:p>
          <a:p>
            <a:pPr eaLnBrk="1" hangingPunct="1"/>
            <a:endParaRPr lang="en-US" sz="2400" smtClean="0">
              <a:cs typeface="Angsana New" pitchFamily="18" charset="-34"/>
            </a:endParaRPr>
          </a:p>
          <a:p>
            <a:pPr eaLnBrk="1" hangingPunct="1"/>
            <a:endParaRPr lang="en-US" sz="2400" smtClean="0">
              <a:cs typeface="Angsana New" pitchFamily="18" charset="-34"/>
            </a:endParaRPr>
          </a:p>
          <a:p>
            <a:pPr eaLnBrk="1" hangingPunct="1"/>
            <a:endParaRPr lang="en-US" sz="2400" smtClean="0">
              <a:cs typeface="Angsana New" pitchFamily="18" charset="-34"/>
            </a:endParaRPr>
          </a:p>
          <a:p>
            <a:pPr eaLnBrk="1" hangingPunct="1"/>
            <a:endParaRPr lang="en-US" sz="2400" smtClean="0">
              <a:cs typeface="Angsana New" pitchFamily="18" charset="-34"/>
            </a:endParaRPr>
          </a:p>
          <a:p>
            <a:pPr eaLnBrk="1" hangingPunct="1"/>
            <a:endParaRPr lang="en-US" sz="2400" smtClean="0">
              <a:cs typeface="Angsana New" pitchFamily="18" charset="-34"/>
            </a:endParaRPr>
          </a:p>
          <a:p>
            <a:pPr eaLnBrk="1" hangingPunct="1"/>
            <a:endParaRPr lang="en-US" sz="2400" smtClean="0">
              <a:cs typeface="Angsana New" pitchFamily="18" charset="-34"/>
            </a:endParaRPr>
          </a:p>
          <a:p>
            <a:pPr eaLnBrk="1" hangingPunct="1"/>
            <a:r>
              <a:rPr lang="en-US" sz="2400" smtClean="0">
                <a:cs typeface="Angsana New" pitchFamily="18" charset="-34"/>
              </a:rPr>
              <a:t>There are three repetition statements in C language: </a:t>
            </a:r>
            <a:r>
              <a:rPr lang="en-US" sz="2400" i="1" smtClean="0">
                <a:solidFill>
                  <a:srgbClr val="0000CC"/>
                </a:solidFill>
                <a:cs typeface="Angsana New" pitchFamily="18" charset="-34"/>
              </a:rPr>
              <a:t>for</a:t>
            </a:r>
            <a:r>
              <a:rPr lang="en-US" sz="2400" smtClean="0">
                <a:cs typeface="Angsana New" pitchFamily="18" charset="-34"/>
              </a:rPr>
              <a:t>, </a:t>
            </a:r>
            <a:r>
              <a:rPr lang="en-US" sz="2400" i="1" smtClean="0">
                <a:solidFill>
                  <a:srgbClr val="0000CC"/>
                </a:solidFill>
                <a:cs typeface="Angsana New" pitchFamily="18" charset="-34"/>
              </a:rPr>
              <a:t>while</a:t>
            </a:r>
            <a:r>
              <a:rPr lang="en-US" sz="2400" smtClean="0">
                <a:cs typeface="Angsana New" pitchFamily="18" charset="-34"/>
              </a:rPr>
              <a:t>, </a:t>
            </a:r>
            <a:r>
              <a:rPr lang="en-US" sz="2400" i="1" smtClean="0">
                <a:solidFill>
                  <a:srgbClr val="0000CC"/>
                </a:solidFill>
                <a:cs typeface="Angsana New" pitchFamily="18" charset="-34"/>
              </a:rPr>
              <a:t>do…while</a:t>
            </a:r>
            <a:r>
              <a:rPr lang="en-US" sz="2400" smtClean="0">
                <a:cs typeface="Angsana New" pitchFamily="18" charset="-34"/>
              </a:rPr>
              <a:t> statements.</a:t>
            </a:r>
          </a:p>
          <a:p>
            <a:pPr eaLnBrk="1" hangingPunct="1"/>
            <a:r>
              <a:rPr lang="en-US" sz="2400" smtClean="0">
                <a:cs typeface="Angsana New" pitchFamily="18" charset="-34"/>
              </a:rPr>
              <a:t>The </a:t>
            </a:r>
            <a:r>
              <a:rPr lang="en-US" sz="2400" i="1" smtClean="0">
                <a:solidFill>
                  <a:srgbClr val="0000CC"/>
                </a:solidFill>
                <a:cs typeface="Angsana New" pitchFamily="18" charset="-34"/>
              </a:rPr>
              <a:t>for</a:t>
            </a:r>
            <a:r>
              <a:rPr lang="en-US" sz="2400" smtClean="0">
                <a:cs typeface="Angsana New" pitchFamily="18" charset="-34"/>
              </a:rPr>
              <a:t>, </a:t>
            </a:r>
            <a:r>
              <a:rPr lang="en-US" sz="2400" i="1" smtClean="0">
                <a:solidFill>
                  <a:srgbClr val="0000CC"/>
                </a:solidFill>
                <a:cs typeface="Angsana New" pitchFamily="18" charset="-34"/>
              </a:rPr>
              <a:t>while</a:t>
            </a:r>
            <a:r>
              <a:rPr lang="en-US" sz="2400" smtClean="0">
                <a:cs typeface="Angsana New" pitchFamily="18" charset="-34"/>
              </a:rPr>
              <a:t>, </a:t>
            </a:r>
            <a:r>
              <a:rPr lang="en-US" sz="2400" i="1" smtClean="0">
                <a:solidFill>
                  <a:srgbClr val="0000CC"/>
                </a:solidFill>
                <a:cs typeface="Angsana New" pitchFamily="18" charset="-34"/>
              </a:rPr>
              <a:t>do…while</a:t>
            </a:r>
            <a:r>
              <a:rPr lang="en-US" sz="2400" smtClean="0">
                <a:cs typeface="Angsana New" pitchFamily="18" charset="-34"/>
              </a:rPr>
              <a:t> statements each have a Logic expression determining whether the loop should continue or terminate.</a:t>
            </a:r>
            <a:endParaRPr lang="th-TH" sz="2400" smtClean="0"/>
          </a:p>
        </p:txBody>
      </p:sp>
      <p:grpSp>
        <p:nvGrpSpPr>
          <p:cNvPr id="2" name="กลุ่ม 23"/>
          <p:cNvGrpSpPr>
            <a:grpSpLocks/>
          </p:cNvGrpSpPr>
          <p:nvPr/>
        </p:nvGrpSpPr>
        <p:grpSpPr bwMode="auto">
          <a:xfrm>
            <a:off x="3849688" y="2500313"/>
            <a:ext cx="1363662" cy="2143125"/>
            <a:chOff x="3708400" y="3071810"/>
            <a:chExt cx="1363666" cy="2716232"/>
          </a:xfrm>
        </p:grpSpPr>
        <p:cxnSp>
          <p:nvCxnSpPr>
            <p:cNvPr id="9" name="ตัวเชื่อมต่อตรง 8"/>
            <p:cNvCxnSpPr/>
            <p:nvPr/>
          </p:nvCxnSpPr>
          <p:spPr>
            <a:xfrm>
              <a:off x="3714750" y="3071810"/>
              <a:ext cx="1357316" cy="2011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/>
            <p:cNvCxnSpPr/>
            <p:nvPr/>
          </p:nvCxnSpPr>
          <p:spPr>
            <a:xfrm>
              <a:off x="3714750" y="3355505"/>
              <a:ext cx="1357316" cy="2013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3714750" y="3858511"/>
              <a:ext cx="1357316" cy="0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/>
            <p:cNvCxnSpPr/>
            <p:nvPr/>
          </p:nvCxnSpPr>
          <p:spPr>
            <a:xfrm rot="5400000" flipH="1" flipV="1">
              <a:off x="4180419" y="3607221"/>
              <a:ext cx="356128" cy="1588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/>
            <p:cNvCxnSpPr/>
            <p:nvPr/>
          </p:nvCxnSpPr>
          <p:spPr>
            <a:xfrm>
              <a:off x="3714750" y="4144218"/>
              <a:ext cx="1357316" cy="0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/>
            <p:cNvCxnSpPr/>
            <p:nvPr/>
          </p:nvCxnSpPr>
          <p:spPr>
            <a:xfrm>
              <a:off x="3714750" y="4427914"/>
              <a:ext cx="1357316" cy="2011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/>
            <p:cNvCxnSpPr/>
            <p:nvPr/>
          </p:nvCxnSpPr>
          <p:spPr>
            <a:xfrm>
              <a:off x="3714750" y="4713621"/>
              <a:ext cx="1357316" cy="2011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19"/>
            <p:cNvCxnSpPr/>
            <p:nvPr/>
          </p:nvCxnSpPr>
          <p:spPr>
            <a:xfrm>
              <a:off x="3714750" y="4999329"/>
              <a:ext cx="1357316" cy="2011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20"/>
            <p:cNvCxnSpPr/>
            <p:nvPr/>
          </p:nvCxnSpPr>
          <p:spPr>
            <a:xfrm>
              <a:off x="3708400" y="5500322"/>
              <a:ext cx="1357316" cy="2013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/>
            <p:cNvCxnSpPr/>
            <p:nvPr/>
          </p:nvCxnSpPr>
          <p:spPr>
            <a:xfrm rot="5400000" flipH="1" flipV="1">
              <a:off x="4173062" y="5250038"/>
              <a:ext cx="358140" cy="1588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/>
            <p:cNvCxnSpPr/>
            <p:nvPr/>
          </p:nvCxnSpPr>
          <p:spPr>
            <a:xfrm>
              <a:off x="3708400" y="5786029"/>
              <a:ext cx="1357316" cy="2013"/>
            </a:xfrm>
            <a:prstGeom prst="line">
              <a:avLst/>
            </a:prstGeom>
            <a:ln w="254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ตัวเชื่อมต่อตรง 33"/>
          <p:cNvCxnSpPr/>
          <p:nvPr/>
        </p:nvCxnSpPr>
        <p:spPr>
          <a:xfrm>
            <a:off x="4641850" y="4214813"/>
            <a:ext cx="1143000" cy="1587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 rot="5400000" flipH="1" flipV="1">
            <a:off x="5141913" y="3571875"/>
            <a:ext cx="1287462" cy="1588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ลูกศรเชื่อมต่อแบบตรง 37"/>
          <p:cNvCxnSpPr/>
          <p:nvPr/>
        </p:nvCxnSpPr>
        <p:spPr>
          <a:xfrm rot="10800000">
            <a:off x="4713288" y="2928938"/>
            <a:ext cx="1071562" cy="1587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วงเล็บเหลี่ยมซ้าย 39"/>
          <p:cNvSpPr/>
          <p:nvPr/>
        </p:nvSpPr>
        <p:spPr>
          <a:xfrm>
            <a:off x="3070225" y="3143250"/>
            <a:ext cx="500063" cy="863600"/>
          </a:xfrm>
          <a:prstGeom prst="leftBracket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cxnSp>
        <p:nvCxnSpPr>
          <p:cNvPr id="42" name="ลูกศรเชื่อมต่อแบบตรง 41"/>
          <p:cNvCxnSpPr/>
          <p:nvPr/>
        </p:nvCxnSpPr>
        <p:spPr>
          <a:xfrm rot="5400000">
            <a:off x="5608637" y="3535363"/>
            <a:ext cx="2214563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6710363" y="2786063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Georgia" pitchFamily="18" charset="0"/>
                <a:cs typeface="Cordia New" pitchFamily="34" charset="-34"/>
              </a:rPr>
              <a:t>Main sequence</a:t>
            </a:r>
            <a:endParaRPr lang="th-TH" sz="2400">
              <a:latin typeface="Georgia" pitchFamily="18" charset="0"/>
              <a:cs typeface="Cordia New" pitchFamily="34" charset="-34"/>
            </a:endParaRPr>
          </a:p>
        </p:txBody>
      </p:sp>
      <p:sp>
        <p:nvSpPr>
          <p:cNvPr id="5131" name="TextBox 47"/>
          <p:cNvSpPr txBox="1">
            <a:spLocks noChangeArrowheads="1"/>
          </p:cNvSpPr>
          <p:nvPr/>
        </p:nvSpPr>
        <p:spPr bwMode="auto">
          <a:xfrm>
            <a:off x="5762625" y="3286125"/>
            <a:ext cx="881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Georgia" pitchFamily="18" charset="0"/>
                <a:cs typeface="Cordia New" pitchFamily="34" charset="-34"/>
              </a:rPr>
              <a:t>Loop</a:t>
            </a:r>
            <a:endParaRPr lang="th-TH" sz="2400">
              <a:latin typeface="Georgia" pitchFamily="18" charset="0"/>
              <a:cs typeface="Cordia New" pitchFamily="34" charset="-34"/>
            </a:endParaRPr>
          </a:p>
        </p:txBody>
      </p:sp>
      <p:sp>
        <p:nvSpPr>
          <p:cNvPr id="5132" name="TextBox 48"/>
          <p:cNvSpPr txBox="1">
            <a:spLocks noChangeArrowheads="1"/>
          </p:cNvSpPr>
          <p:nvPr/>
        </p:nvSpPr>
        <p:spPr bwMode="auto">
          <a:xfrm>
            <a:off x="214313" y="3170238"/>
            <a:ext cx="2828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Georgia" pitchFamily="18" charset="0"/>
                <a:cs typeface="Cordia New" pitchFamily="34" charset="-34"/>
              </a:rPr>
              <a:t>Loop (or Repeated)</a:t>
            </a:r>
          </a:p>
          <a:p>
            <a:pPr algn="ctr"/>
            <a:r>
              <a:rPr lang="en-US" sz="2400">
                <a:latin typeface="Georgia" pitchFamily="18" charset="0"/>
                <a:cs typeface="Cordia New" pitchFamily="34" charset="-34"/>
              </a:rPr>
              <a:t>Statements</a:t>
            </a:r>
            <a:endParaRPr lang="th-TH" sz="2400">
              <a:latin typeface="Georgia" pitchFamily="18" charset="0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  Statement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while Statement (Step-by-Step)</a:t>
            </a:r>
          </a:p>
          <a:p>
            <a:pPr lvl="1"/>
            <a:r>
              <a:rPr lang="en-US" dirty="0" smtClean="0"/>
              <a:t>Check the condition of</a:t>
            </a:r>
            <a:r>
              <a:rPr lang="th-TH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while</a:t>
            </a:r>
            <a:r>
              <a:rPr lang="en-US" dirty="0" smtClean="0"/>
              <a:t> statement</a:t>
            </a:r>
            <a:endParaRPr lang="th-TH" dirty="0" smtClean="0"/>
          </a:p>
          <a:p>
            <a:pPr lvl="1"/>
            <a:r>
              <a:rPr lang="en-US" dirty="0" smtClean="0"/>
              <a:t>If condition is </a:t>
            </a:r>
            <a:r>
              <a:rPr lang="en-US" b="1" dirty="0" smtClean="0">
                <a:solidFill>
                  <a:srgbClr val="00B0F0"/>
                </a:solidFill>
              </a:rPr>
              <a:t>true</a:t>
            </a:r>
            <a:endParaRPr lang="en-US" dirty="0" smtClean="0"/>
          </a:p>
          <a:p>
            <a:pPr lvl="2"/>
            <a:r>
              <a:rPr lang="en-US" dirty="0" smtClean="0"/>
              <a:t>Execute statements in while block</a:t>
            </a:r>
          </a:p>
          <a:p>
            <a:pPr lvl="2"/>
            <a:r>
              <a:rPr lang="en-US" dirty="0" smtClean="0"/>
              <a:t>And then jump back to check condition again</a:t>
            </a:r>
            <a:endParaRPr lang="th-TH" dirty="0" smtClean="0"/>
          </a:p>
          <a:p>
            <a:pPr lvl="1"/>
            <a:r>
              <a:rPr lang="en-US" dirty="0" smtClean="0"/>
              <a:t>If condition is </a:t>
            </a:r>
            <a:r>
              <a:rPr lang="en-US" b="1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, ignore statements in while block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355976" y="4437112"/>
          <a:ext cx="4032448" cy="2194560"/>
        </p:xfrm>
        <a:graphic>
          <a:graphicData uri="http://schemas.openxmlformats.org/drawingml/2006/table">
            <a:tbl>
              <a:tblPr/>
              <a:tblGrid>
                <a:gridCol w="4032448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while (condition)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{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statement-1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…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statement-n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}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827584" y="4437112"/>
          <a:ext cx="3074477" cy="731520"/>
        </p:xfrm>
        <a:graphic>
          <a:graphicData uri="http://schemas.openxmlformats.org/drawingml/2006/table">
            <a:tbl>
              <a:tblPr/>
              <a:tblGrid>
                <a:gridCol w="3074477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while (condition)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statement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 Statement: Flow chart(1)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78072" y="1950308"/>
            <a:ext cx="6678304" cy="38549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285000" y="2430032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2115658" y="3212976"/>
            <a:ext cx="584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 Statement: Flow chart (2)</a:t>
            </a:r>
            <a:endParaRPr lang="th-TH" b="1" dirty="0"/>
          </a:p>
        </p:txBody>
      </p:sp>
      <p:pic>
        <p:nvPicPr>
          <p:cNvPr id="5" name="รูปภาพ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15616" y="1772816"/>
            <a:ext cx="7056784" cy="4442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6048672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count = 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(“Show number from zero to three.\n”);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while (count &lt;= 3)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”, count);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count++;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5661248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Output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5909210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Show number from zero to three.</a:t>
            </a:r>
            <a:endParaRPr lang="en-US" sz="2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228184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count</a:t>
            </a:r>
            <a:endParaRPr lang="en-US" sz="2000" b="1" dirty="0" smtClean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2339752" y="270892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 rot="10800000">
            <a:off x="5940152" y="314096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ขวา 20"/>
          <p:cNvSpPr/>
          <p:nvPr/>
        </p:nvSpPr>
        <p:spPr>
          <a:xfrm rot="10800000">
            <a:off x="2987824" y="342900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 rot="10800000">
            <a:off x="3779913" y="422108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2483768" y="455342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918064" y="493193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83568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0</a:t>
            </a:r>
            <a:endParaRPr lang="th-TH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1187624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</a:t>
            </a:r>
            <a:endParaRPr lang="th-TH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91680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th-TH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2195736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3</a:t>
            </a:r>
            <a:endParaRPr lang="th-TH" sz="18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6948264" y="249289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30" name="ลูกศรขวา 19"/>
          <p:cNvSpPr/>
          <p:nvPr/>
        </p:nvSpPr>
        <p:spPr>
          <a:xfrm rot="10800000">
            <a:off x="593934" y="514594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Rectangle 30"/>
          <p:cNvSpPr/>
          <p:nvPr/>
        </p:nvSpPr>
        <p:spPr>
          <a:xfrm>
            <a:off x="4860032" y="4581128"/>
            <a:ext cx="4104456" cy="1368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What will be </a:t>
            </a:r>
            <a:r>
              <a:rPr lang="en-US" sz="2400" smtClean="0"/>
              <a:t>happened if </a:t>
            </a:r>
            <a:r>
              <a:rPr lang="en-US" sz="2400" dirty="0" smtClean="0"/>
              <a:t>we forget to write “count++” in this program 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1" grpId="6" animBg="1"/>
      <p:bldP spid="21" grpId="7" animBg="1"/>
      <p:bldP spid="21" grpId="8" animBg="1"/>
      <p:bldP spid="21" grpId="9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5" grpId="0" animBg="1"/>
      <p:bldP spid="26" grpId="0"/>
      <p:bldP spid="27" grpId="0"/>
      <p:bldP spid="28" grpId="0"/>
      <p:bldP spid="29" grpId="0"/>
      <p:bldP spid="9" grpId="0" animBg="1"/>
      <p:bldP spid="10" grpId="0" animBg="1"/>
      <p:bldP spid="11" grpId="0" animBg="1"/>
      <p:bldP spid="15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6876256" y="2564904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2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464496" cy="48965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 begin = 0, sum = 0, end;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(“Enter end number :  ”);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scanf</a:t>
            </a:r>
            <a:r>
              <a:rPr lang="en-US" sz="2400" dirty="0" smtClean="0">
                <a:solidFill>
                  <a:schemeClr val="tx1"/>
                </a:solidFill>
              </a:rPr>
              <a:t>(“%d”, &amp;end);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while(begin &lt;= end)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sum = sum + begin;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begin++;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(“Sum = %d”, sum);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4293096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Output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465313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Enter end number :</a:t>
            </a:r>
            <a:endParaRPr lang="en-US" sz="2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2160" y="180475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begin</a:t>
            </a:r>
            <a:endParaRPr lang="en-US" sz="2000" b="1" dirty="0" smtClean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4266716" y="2930569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 rot="10800000">
            <a:off x="2987824" y="367140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ขวา 20"/>
          <p:cNvSpPr/>
          <p:nvPr/>
        </p:nvSpPr>
        <p:spPr>
          <a:xfrm rot="10800000">
            <a:off x="4211960" y="3284983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 rot="10800000">
            <a:off x="3347864" y="401218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3635896" y="443711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2466184" y="478836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6948264" y="47078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th-TH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4932040" y="5013176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Sum = 3</a:t>
            </a:r>
            <a:endParaRPr lang="th-TH" sz="1800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76256" y="3429000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0" name="ลูกศรขวา 23"/>
          <p:cNvSpPr/>
          <p:nvPr/>
        </p:nvSpPr>
        <p:spPr>
          <a:xfrm rot="10800000">
            <a:off x="3643016" y="5517231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TextBox 30"/>
          <p:cNvSpPr txBox="1"/>
          <p:nvPr/>
        </p:nvSpPr>
        <p:spPr>
          <a:xfrm>
            <a:off x="6012160" y="266885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end</a:t>
            </a:r>
            <a:endParaRPr lang="en-US" sz="20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6012160" y="353294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sum</a:t>
            </a:r>
            <a:endParaRPr lang="en-US" sz="2000" b="1" dirty="0" smtClean="0"/>
          </a:p>
        </p:txBody>
      </p:sp>
      <p:sp>
        <p:nvSpPr>
          <p:cNvPr id="34" name="สี่เหลี่ยมผืนผ้า 10"/>
          <p:cNvSpPr/>
          <p:nvPr/>
        </p:nvSpPr>
        <p:spPr>
          <a:xfrm>
            <a:off x="6876256" y="2573530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35" name="สี่เหลี่ยมผืนผ้า 10"/>
          <p:cNvSpPr/>
          <p:nvPr/>
        </p:nvSpPr>
        <p:spPr>
          <a:xfrm>
            <a:off x="6876256" y="343762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3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38" name="สี่เหลี่ยมผืนผ้า 10"/>
          <p:cNvSpPr/>
          <p:nvPr/>
        </p:nvSpPr>
        <p:spPr>
          <a:xfrm>
            <a:off x="6876256" y="343762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39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40" name="ลูกศรขวา 23"/>
          <p:cNvSpPr/>
          <p:nvPr/>
        </p:nvSpPr>
        <p:spPr>
          <a:xfrm rot="10800000">
            <a:off x="755576" y="515719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สี่เหลี่ยมผืนผ้า 10"/>
          <p:cNvSpPr/>
          <p:nvPr/>
        </p:nvSpPr>
        <p:spPr>
          <a:xfrm>
            <a:off x="6876256" y="3437626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4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  <p:bldP spid="7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6" grpId="0"/>
      <p:bldP spid="27" grpId="0"/>
      <p:bldP spid="11" grpId="0" animBg="1"/>
      <p:bldP spid="15" grpId="0" animBg="1"/>
      <p:bldP spid="30" grpId="0" animBg="1"/>
      <p:bldP spid="31" grpId="0"/>
      <p:bldP spid="32" grpId="0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1" grpId="0" animBg="1"/>
      <p:bldP spid="4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1452</TotalTime>
  <Words>928</Words>
  <Application>Microsoft Office PowerPoint</Application>
  <PresentationFormat>On-screen Show (4:3)</PresentationFormat>
  <Paragraphs>239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Iteration statement while do-while</vt:lpstr>
      <vt:lpstr>Repetition Control Structures</vt:lpstr>
      <vt:lpstr>Repetition Control Statements</vt:lpstr>
      <vt:lpstr>Repetition Control Statements (cont.)</vt:lpstr>
      <vt:lpstr>while  Statement</vt:lpstr>
      <vt:lpstr>while Statement: Flow chart(1)</vt:lpstr>
      <vt:lpstr>while Statement: Flow chart (2)</vt:lpstr>
      <vt:lpstr>Example 1</vt:lpstr>
      <vt:lpstr>Example 2</vt:lpstr>
      <vt:lpstr>QUIZ 1</vt:lpstr>
      <vt:lpstr>do-while Statement</vt:lpstr>
      <vt:lpstr>do-while Statement: Flow chart</vt:lpstr>
      <vt:lpstr>Example 3</vt:lpstr>
      <vt:lpstr>QUIZ 2</vt:lpstr>
      <vt:lpstr>The Difference between while and do-while Statement</vt:lpstr>
      <vt:lpstr>break Statement</vt:lpstr>
      <vt:lpstr>continue Statement</vt:lpstr>
      <vt:lpstr>QUIZ 3</vt:lpstr>
      <vt:lpstr>QUIZ 4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147</cp:revision>
  <dcterms:created xsi:type="dcterms:W3CDTF">2010-05-09T09:54:05Z</dcterms:created>
  <dcterms:modified xsi:type="dcterms:W3CDTF">2013-05-27T13:24:13Z</dcterms:modified>
</cp:coreProperties>
</file>