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73" r:id="rId16"/>
    <p:sldId id="292" r:id="rId17"/>
    <p:sldId id="274" r:id="rId18"/>
    <p:sldId id="275" r:id="rId19"/>
    <p:sldId id="276" r:id="rId20"/>
    <p:sldId id="277" r:id="rId21"/>
    <p:sldId id="293" r:id="rId2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5" autoAdjust="0"/>
    <p:restoredTop sz="95057" autoAdjust="0"/>
  </p:normalViewPr>
  <p:slideViewPr>
    <p:cSldViewPr>
      <p:cViewPr varScale="1">
        <p:scale>
          <a:sx n="104" d="100"/>
          <a:sy n="104" d="100"/>
        </p:scale>
        <p:origin x="-1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4038600"/>
            <a:ext cx="7553348" cy="1828800"/>
          </a:xfrm>
        </p:spPr>
        <p:txBody>
          <a:bodyPr>
            <a:noAutofit/>
          </a:bodyPr>
          <a:lstStyle/>
          <a:p>
            <a:pPr algn="r"/>
            <a:r>
              <a:rPr lang="en-US" sz="4800" dirty="0" smtClean="0"/>
              <a:t>If-ELSE </a:t>
            </a:r>
            <a:r>
              <a:rPr lang="en-US" sz="4800" dirty="0" err="1" smtClean="0"/>
              <a:t>IF-ELSE</a:t>
            </a:r>
            <a:r>
              <a:rPr lang="en-US" sz="4800" dirty="0" smtClean="0"/>
              <a:t> Statement</a:t>
            </a:r>
            <a:br>
              <a:rPr lang="en-US" sz="4800" dirty="0" smtClean="0"/>
            </a:br>
            <a:r>
              <a:rPr lang="en-US" sz="4800" dirty="0" smtClean="0"/>
              <a:t>SWITCH-CASE STATEMENT</a:t>
            </a:r>
            <a:endParaRPr lang="th-TH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r>
              <a:rPr lang="en-US" dirty="0" smtClean="0"/>
              <a:t>350142 - Computer Programming</a:t>
            </a:r>
          </a:p>
          <a:p>
            <a:pPr algn="r"/>
            <a:r>
              <a:rPr lang="en-US" dirty="0" smtClean="0"/>
              <a:t>Asst. Prof. Dr. </a:t>
            </a:r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r>
              <a:rPr lang="en-US" dirty="0" smtClean="0"/>
              <a:t> and </a:t>
            </a:r>
            <a:r>
              <a:rPr lang="en-US" dirty="0" smtClean="0"/>
              <a:t>Asst. </a:t>
            </a:r>
            <a:r>
              <a:rPr lang="en-US" smtClean="0"/>
              <a:t>Prof. Dr</a:t>
            </a:r>
            <a:r>
              <a:rPr lang="en-US" dirty="0" smtClean="0"/>
              <a:t>. </a:t>
            </a:r>
            <a:r>
              <a:rPr lang="en-US" dirty="0" err="1" smtClean="0"/>
              <a:t>Suphot</a:t>
            </a:r>
            <a:r>
              <a:rPr lang="en-US" dirty="0" smtClean="0"/>
              <a:t> </a:t>
            </a:r>
            <a:r>
              <a:rPr lang="en-US" dirty="0" err="1" smtClean="0"/>
              <a:t>Chunwiphat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8169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3528" y="1628800"/>
            <a:ext cx="4320480" cy="49685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200" dirty="0" smtClean="0"/>
              <a:t>     </a:t>
            </a:r>
            <a:r>
              <a:rPr lang="en-US" sz="2200" dirty="0" err="1" smtClean="0"/>
              <a:t>int</a:t>
            </a:r>
            <a:r>
              <a:rPr lang="en-US" sz="2200" dirty="0" smtClean="0"/>
              <a:t>  A, B;</a:t>
            </a:r>
          </a:p>
          <a:p>
            <a:r>
              <a:rPr lang="en-US" sz="2200" dirty="0" smtClean="0"/>
              <a:t>     if ( (A + 5)  &lt;= 6 )</a:t>
            </a:r>
            <a:r>
              <a:rPr lang="en-US" sz="2200" b="1" dirty="0" smtClean="0">
                <a:solidFill>
                  <a:srgbClr val="FF0000"/>
                </a:solidFill>
              </a:rPr>
              <a:t> {</a:t>
            </a:r>
          </a:p>
          <a:p>
            <a:r>
              <a:rPr lang="en-US" sz="2200" dirty="0" smtClean="0"/>
              <a:t>          </a:t>
            </a:r>
            <a:r>
              <a:rPr lang="en-US" sz="2200" dirty="0" smtClean="0">
                <a:solidFill>
                  <a:srgbClr val="00B050"/>
                </a:solidFill>
              </a:rPr>
              <a:t>B = A + 10;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     } </a:t>
            </a:r>
            <a:r>
              <a:rPr lang="en-US" sz="2200" dirty="0" smtClean="0">
                <a:solidFill>
                  <a:schemeClr val="tx1"/>
                </a:solidFill>
              </a:rPr>
              <a:t>else  if ( A == 2 || A == 5 ) </a:t>
            </a:r>
            <a:r>
              <a:rPr lang="en-US" sz="2200" b="1" dirty="0" smtClean="0">
                <a:solidFill>
                  <a:srgbClr val="FF0000"/>
                </a:solidFill>
              </a:rPr>
              <a:t>{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           </a:t>
            </a:r>
            <a:r>
              <a:rPr lang="en-US" sz="2200" dirty="0" smtClean="0">
                <a:solidFill>
                  <a:srgbClr val="0070C0"/>
                </a:solidFill>
              </a:rPr>
              <a:t>B = A – 10;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     } </a:t>
            </a:r>
            <a:r>
              <a:rPr lang="en-US" sz="2200" dirty="0" smtClean="0">
                <a:solidFill>
                  <a:schemeClr val="tx1"/>
                </a:solidFill>
              </a:rPr>
              <a:t>else if (A == 3 || A &gt; 7) </a:t>
            </a:r>
            <a:r>
              <a:rPr lang="en-US" sz="2200" b="1" dirty="0" smtClean="0">
                <a:solidFill>
                  <a:srgbClr val="FF0000"/>
                </a:solidFill>
              </a:rPr>
              <a:t>{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           </a:t>
            </a:r>
            <a:r>
              <a:rPr lang="en-US" sz="2200" dirty="0">
                <a:solidFill>
                  <a:srgbClr val="7030A0"/>
                </a:solidFill>
              </a:rPr>
              <a:t>B</a:t>
            </a:r>
            <a:r>
              <a:rPr lang="en-US" sz="2200" dirty="0" smtClean="0">
                <a:solidFill>
                  <a:srgbClr val="7030A0"/>
                </a:solidFill>
              </a:rPr>
              <a:t> = A * 2;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     } </a:t>
            </a:r>
            <a:r>
              <a:rPr lang="en-US" sz="2200" dirty="0" smtClean="0">
                <a:solidFill>
                  <a:schemeClr val="tx1"/>
                </a:solidFill>
              </a:rPr>
              <a:t>else if (A == 4) </a:t>
            </a:r>
            <a:r>
              <a:rPr lang="en-US" sz="2200" b="1" dirty="0" smtClean="0">
                <a:solidFill>
                  <a:srgbClr val="FF0000"/>
                </a:solidFill>
              </a:rPr>
              <a:t>{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           </a:t>
            </a:r>
            <a:r>
              <a:rPr lang="en-US" sz="2200" dirty="0" smtClean="0">
                <a:solidFill>
                  <a:schemeClr val="accent3">
                    <a:lumMod val="75000"/>
                  </a:schemeClr>
                </a:solidFill>
              </a:rPr>
              <a:t>B = A / 4;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     } </a:t>
            </a:r>
            <a:r>
              <a:rPr lang="en-US" sz="2200" dirty="0" smtClean="0">
                <a:solidFill>
                  <a:schemeClr val="tx1"/>
                </a:solidFill>
              </a:rPr>
              <a:t>else</a:t>
            </a:r>
            <a:r>
              <a:rPr lang="en-US" sz="2200" b="1" dirty="0" smtClean="0">
                <a:solidFill>
                  <a:srgbClr val="FF0000"/>
                </a:solidFill>
              </a:rPr>
              <a:t> {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          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 = (A + 2) * 3;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     }   </a:t>
            </a:r>
          </a:p>
          <a:p>
            <a:endParaRPr lang="en-US" sz="2200" b="1" dirty="0" smtClean="0">
              <a:solidFill>
                <a:srgbClr val="FF0000"/>
              </a:solidFill>
            </a:endParaRPr>
          </a:p>
          <a:p>
            <a:r>
              <a:rPr lang="en-US" sz="2200" b="1" dirty="0" smtClean="0">
                <a:solidFill>
                  <a:srgbClr val="FF0000"/>
                </a:solidFill>
              </a:rPr>
              <a:t>     </a:t>
            </a:r>
            <a:r>
              <a:rPr lang="en-US" sz="2200" dirty="0" smtClean="0">
                <a:solidFill>
                  <a:schemeClr val="tx1"/>
                </a:solidFill>
              </a:rPr>
              <a:t>B = B + 1;</a:t>
            </a:r>
          </a:p>
        </p:txBody>
      </p:sp>
      <p:sp>
        <p:nvSpPr>
          <p:cNvPr id="3" name="Rectangle 2"/>
          <p:cNvSpPr/>
          <p:nvPr/>
        </p:nvSpPr>
        <p:spPr>
          <a:xfrm>
            <a:off x="5148064" y="1628800"/>
            <a:ext cx="3888432" cy="46085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What is the value stored in the variable </a:t>
            </a:r>
            <a:r>
              <a:rPr lang="en-US" sz="2400" b="1" dirty="0" smtClean="0">
                <a:solidFill>
                  <a:srgbClr val="00B0F0"/>
                </a:solidFill>
              </a:rPr>
              <a:t>B</a:t>
            </a:r>
            <a:r>
              <a:rPr lang="en-US" sz="2400" dirty="0" smtClean="0"/>
              <a:t> at the end of program </a:t>
            </a:r>
          </a:p>
          <a:p>
            <a:r>
              <a:rPr lang="en-US" sz="2400" dirty="0" smtClean="0"/>
              <a:t>If </a:t>
            </a:r>
            <a:r>
              <a:rPr lang="en-US" sz="2400" b="1" dirty="0" smtClean="0">
                <a:solidFill>
                  <a:srgbClr val="00B050"/>
                </a:solidFill>
              </a:rPr>
              <a:t>A =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-1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1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4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5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7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10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323435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a good programmer </a:t>
            </a:r>
            <a:r>
              <a:rPr lang="en-US" dirty="0" smtClean="0"/>
              <a:t>(3)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568952" cy="72008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Make change of our code by using if-else if instead of all if statements.</a:t>
            </a:r>
            <a:endParaRPr lang="th-TH" sz="1800" dirty="0"/>
          </a:p>
        </p:txBody>
      </p:sp>
      <p:sp>
        <p:nvSpPr>
          <p:cNvPr id="4" name="Rectangle 3"/>
          <p:cNvSpPr/>
          <p:nvPr/>
        </p:nvSpPr>
        <p:spPr>
          <a:xfrm>
            <a:off x="107504" y="2204864"/>
            <a:ext cx="3744416" cy="44644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main(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argc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,  char  **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argv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)  {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score;   char  grade;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printf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(“Enter your score :   ”);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scanf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(“%d”, &amp;score);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if(score &gt;= 0 &amp;&amp; score &lt;= 50)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‘F’;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if(score &gt;=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51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&amp;&amp; score 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60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‘D’; 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if(score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&gt;=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61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&amp;&amp; score 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70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‘C’; 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if(score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&gt;=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71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&amp;&amp; score 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80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</a:t>
            </a:r>
            <a:r>
              <a:rPr lang="en-US" sz="1800" b="1" dirty="0">
                <a:solidFill>
                  <a:srgbClr val="0070C0"/>
                </a:solidFill>
                <a:cs typeface="FreesiaUPC" pitchFamily="34" charset="-34"/>
              </a:rPr>
              <a:t>=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‘B’;    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if(score &gt;=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81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&amp;&amp; score 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100)</a:t>
            </a:r>
            <a:endParaRPr lang="en-US" sz="1800" dirty="0">
              <a:solidFill>
                <a:schemeClr val="tx1"/>
              </a:solidFill>
              <a:cs typeface="FreesiaUPC" pitchFamily="34" charset="-34"/>
            </a:endParaRP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‘A’;    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</a:t>
            </a:r>
            <a:r>
              <a:rPr lang="en-US" sz="1800" b="1" dirty="0" err="1" smtClean="0">
                <a:solidFill>
                  <a:srgbClr val="00B050"/>
                </a:solidFill>
                <a:cs typeface="FreesiaUPC" pitchFamily="34" charset="-34"/>
              </a:rPr>
              <a:t>printf</a:t>
            </a:r>
            <a:r>
              <a:rPr lang="en-US" sz="1800" b="1" dirty="0" smtClean="0">
                <a:solidFill>
                  <a:srgbClr val="00B050"/>
                </a:solidFill>
                <a:cs typeface="FreesiaUPC" pitchFamily="34" charset="-34"/>
              </a:rPr>
              <a:t>(“Grade = %c”, grade);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}</a:t>
            </a:r>
            <a:endParaRPr lang="th-TH" sz="1800" dirty="0">
              <a:solidFill>
                <a:schemeClr val="tx1"/>
              </a:solidFill>
              <a:cs typeface="FreesiaUPC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9992" y="2204864"/>
            <a:ext cx="4464496" cy="44644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main(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argc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,  char  **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argv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)  {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score;   char  grade;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printf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(“Enter your score :   ”);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scanf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(“%d”, &amp;score);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if(score &gt;= 0 &amp;&amp; score &lt;= 50)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‘F’;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smtClean="0">
                <a:solidFill>
                  <a:srgbClr val="FF0000"/>
                </a:solidFill>
                <a:cs typeface="FreesiaUPC" pitchFamily="34" charset="-34"/>
              </a:rPr>
              <a:t>else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if(score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&gt;=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51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&amp;&amp; score 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60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‘D’; 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</a:t>
            </a:r>
            <a:r>
              <a:rPr lang="en-US" sz="1800" dirty="0" smtClean="0">
                <a:solidFill>
                  <a:srgbClr val="FF0000"/>
                </a:solidFill>
                <a:cs typeface="FreesiaUPC" pitchFamily="34" charset="-34"/>
              </a:rPr>
              <a:t>else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if(score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&gt;=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61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&amp;&amp; score 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70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‘C’; 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</a:t>
            </a:r>
            <a:r>
              <a:rPr lang="en-US" sz="1800" dirty="0" smtClean="0">
                <a:solidFill>
                  <a:srgbClr val="FF0000"/>
                </a:solidFill>
                <a:cs typeface="FreesiaUPC" pitchFamily="34" charset="-34"/>
              </a:rPr>
              <a:t>else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if(score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&gt;=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71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&amp;&amp; score 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80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</a:t>
            </a:r>
            <a:r>
              <a:rPr lang="en-US" sz="1800" b="1" dirty="0">
                <a:solidFill>
                  <a:srgbClr val="0070C0"/>
                </a:solidFill>
                <a:cs typeface="FreesiaUPC" pitchFamily="34" charset="-34"/>
              </a:rPr>
              <a:t>=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‘B’;    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smtClean="0">
                <a:solidFill>
                  <a:srgbClr val="FF0000"/>
                </a:solidFill>
                <a:cs typeface="FreesiaUPC" pitchFamily="34" charset="-34"/>
              </a:rPr>
              <a:t>else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if(score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&gt;=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81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&amp;&amp; score 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100)</a:t>
            </a:r>
            <a:endParaRPr lang="en-US" sz="1800" dirty="0">
              <a:solidFill>
                <a:schemeClr val="tx1"/>
              </a:solidFill>
              <a:cs typeface="FreesiaUPC" pitchFamily="34" charset="-34"/>
            </a:endParaRP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‘A’;    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</a:t>
            </a:r>
            <a:r>
              <a:rPr lang="en-US" sz="1800" b="1" dirty="0" err="1" smtClean="0">
                <a:solidFill>
                  <a:srgbClr val="00B050"/>
                </a:solidFill>
                <a:cs typeface="FreesiaUPC" pitchFamily="34" charset="-34"/>
              </a:rPr>
              <a:t>printf</a:t>
            </a:r>
            <a:r>
              <a:rPr lang="en-US" sz="1800" b="1" dirty="0" smtClean="0">
                <a:solidFill>
                  <a:srgbClr val="00B050"/>
                </a:solidFill>
                <a:cs typeface="FreesiaUPC" pitchFamily="34" charset="-34"/>
              </a:rPr>
              <a:t>(“Grade = %c”, grade);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}</a:t>
            </a:r>
            <a:endParaRPr lang="th-TH" sz="1800" dirty="0">
              <a:solidFill>
                <a:schemeClr val="tx1"/>
              </a:solidFill>
              <a:cs typeface="FreesiaUPC" pitchFamily="34" charset="-34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923928" y="4005064"/>
            <a:ext cx="50405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211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a good programmer </a:t>
            </a:r>
            <a:r>
              <a:rPr lang="en-US" dirty="0" smtClean="0"/>
              <a:t>(4)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568952" cy="72008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Now with if-else if statements, we can compact more on our condition.</a:t>
            </a:r>
            <a:endParaRPr lang="th-TH" sz="1800" dirty="0"/>
          </a:p>
        </p:txBody>
      </p:sp>
      <p:sp>
        <p:nvSpPr>
          <p:cNvPr id="6" name="Rectangle 5"/>
          <p:cNvSpPr/>
          <p:nvPr/>
        </p:nvSpPr>
        <p:spPr>
          <a:xfrm>
            <a:off x="5256076" y="2204864"/>
            <a:ext cx="3708412" cy="44644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main(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argc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,  char  **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argv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)  {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score;   char  grade;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printf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(“Enter your score :   ”);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scanf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(“%d”, &amp;score);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if(score &lt;= 50)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‘F’;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else if(score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60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‘D’; 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else if(score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70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‘C’; 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else if(score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80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</a:t>
            </a:r>
            <a:r>
              <a:rPr lang="en-US" sz="1800" b="1" dirty="0">
                <a:solidFill>
                  <a:srgbClr val="0070C0"/>
                </a:solidFill>
                <a:cs typeface="FreesiaUPC" pitchFamily="34" charset="-34"/>
              </a:rPr>
              <a:t>=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‘B’;    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else if(score &lt;= 100)</a:t>
            </a:r>
            <a:endParaRPr lang="en-US" sz="1800" dirty="0">
              <a:solidFill>
                <a:schemeClr val="tx1"/>
              </a:solidFill>
              <a:cs typeface="FreesiaUPC" pitchFamily="34" charset="-34"/>
            </a:endParaRP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‘A’;    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</a:t>
            </a:r>
            <a:r>
              <a:rPr lang="en-US" sz="1800" b="1" dirty="0" err="1" smtClean="0">
                <a:solidFill>
                  <a:srgbClr val="00B050"/>
                </a:solidFill>
                <a:cs typeface="FreesiaUPC" pitchFamily="34" charset="-34"/>
              </a:rPr>
              <a:t>printf</a:t>
            </a:r>
            <a:r>
              <a:rPr lang="en-US" sz="1800" b="1" dirty="0" smtClean="0">
                <a:solidFill>
                  <a:srgbClr val="00B050"/>
                </a:solidFill>
                <a:cs typeface="FreesiaUPC" pitchFamily="34" charset="-34"/>
              </a:rPr>
              <a:t>(“Grade = %c”, grade);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}</a:t>
            </a:r>
            <a:endParaRPr lang="th-TH" sz="1800" dirty="0">
              <a:solidFill>
                <a:schemeClr val="tx1"/>
              </a:solidFill>
              <a:cs typeface="FreesiaUPC" pitchFamily="34" charset="-34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427984" y="4005064"/>
            <a:ext cx="72008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107504" y="2204864"/>
            <a:ext cx="4176464" cy="44644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main(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argc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,  char  **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argv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)  {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score;   char  grade;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printf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(“Enter your score :   ”);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scanf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(“%d”, &amp;score);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if(</a:t>
            </a:r>
            <a:r>
              <a:rPr lang="en-US" sz="1800" dirty="0" smtClean="0">
                <a:solidFill>
                  <a:srgbClr val="FF0000"/>
                </a:solidFill>
                <a:cs typeface="FreesiaUPC" pitchFamily="34" charset="-34"/>
              </a:rPr>
              <a:t>score &gt;= 0 &amp;&amp;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score &lt;= 50)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‘F’;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else if(</a:t>
            </a:r>
            <a:r>
              <a:rPr lang="en-US" sz="1800" dirty="0" smtClean="0">
                <a:solidFill>
                  <a:srgbClr val="FF0000"/>
                </a:solidFill>
                <a:cs typeface="FreesiaUPC" pitchFamily="34" charset="-34"/>
              </a:rPr>
              <a:t>score </a:t>
            </a:r>
            <a:r>
              <a:rPr lang="en-US" sz="1800" dirty="0">
                <a:solidFill>
                  <a:srgbClr val="FF0000"/>
                </a:solidFill>
                <a:cs typeface="FreesiaUPC" pitchFamily="34" charset="-34"/>
              </a:rPr>
              <a:t>&gt;= </a:t>
            </a:r>
            <a:r>
              <a:rPr lang="en-US" sz="1800" dirty="0" smtClean="0">
                <a:solidFill>
                  <a:srgbClr val="FF0000"/>
                </a:solidFill>
                <a:cs typeface="FreesiaUPC" pitchFamily="34" charset="-34"/>
              </a:rPr>
              <a:t>51 </a:t>
            </a:r>
            <a:r>
              <a:rPr lang="en-US" sz="1800" dirty="0">
                <a:solidFill>
                  <a:srgbClr val="FF0000"/>
                </a:solidFill>
                <a:cs typeface="FreesiaUPC" pitchFamily="34" charset="-34"/>
              </a:rPr>
              <a:t>&amp;&amp;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score 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60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‘D’; 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else if(</a:t>
            </a:r>
            <a:r>
              <a:rPr lang="en-US" sz="1800" dirty="0" smtClean="0">
                <a:solidFill>
                  <a:srgbClr val="FF0000"/>
                </a:solidFill>
                <a:cs typeface="FreesiaUPC" pitchFamily="34" charset="-34"/>
              </a:rPr>
              <a:t>score </a:t>
            </a:r>
            <a:r>
              <a:rPr lang="en-US" sz="1800" dirty="0">
                <a:solidFill>
                  <a:srgbClr val="FF0000"/>
                </a:solidFill>
                <a:cs typeface="FreesiaUPC" pitchFamily="34" charset="-34"/>
              </a:rPr>
              <a:t>&gt;= </a:t>
            </a:r>
            <a:r>
              <a:rPr lang="en-US" sz="1800" dirty="0" smtClean="0">
                <a:solidFill>
                  <a:srgbClr val="FF0000"/>
                </a:solidFill>
                <a:cs typeface="FreesiaUPC" pitchFamily="34" charset="-34"/>
              </a:rPr>
              <a:t>61 </a:t>
            </a:r>
            <a:r>
              <a:rPr lang="en-US" sz="1800" dirty="0">
                <a:solidFill>
                  <a:srgbClr val="FF0000"/>
                </a:solidFill>
                <a:cs typeface="FreesiaUPC" pitchFamily="34" charset="-34"/>
              </a:rPr>
              <a:t>&amp;&amp;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score 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70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‘C’; 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else if(</a:t>
            </a:r>
            <a:r>
              <a:rPr lang="en-US" sz="1800" dirty="0" smtClean="0">
                <a:solidFill>
                  <a:srgbClr val="FF0000"/>
                </a:solidFill>
                <a:cs typeface="FreesiaUPC" pitchFamily="34" charset="-34"/>
              </a:rPr>
              <a:t>score </a:t>
            </a:r>
            <a:r>
              <a:rPr lang="en-US" sz="1800" dirty="0">
                <a:solidFill>
                  <a:srgbClr val="FF0000"/>
                </a:solidFill>
                <a:cs typeface="FreesiaUPC" pitchFamily="34" charset="-34"/>
              </a:rPr>
              <a:t>&gt;= </a:t>
            </a:r>
            <a:r>
              <a:rPr lang="en-US" sz="1800" dirty="0" smtClean="0">
                <a:solidFill>
                  <a:srgbClr val="FF0000"/>
                </a:solidFill>
                <a:cs typeface="FreesiaUPC" pitchFamily="34" charset="-34"/>
              </a:rPr>
              <a:t>71 </a:t>
            </a:r>
            <a:r>
              <a:rPr lang="en-US" sz="1800" dirty="0">
                <a:solidFill>
                  <a:srgbClr val="FF0000"/>
                </a:solidFill>
                <a:cs typeface="FreesiaUPC" pitchFamily="34" charset="-34"/>
              </a:rPr>
              <a:t>&amp;&amp;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score 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80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</a:t>
            </a:r>
            <a:r>
              <a:rPr lang="en-US" sz="1800" b="1" dirty="0">
                <a:solidFill>
                  <a:srgbClr val="0070C0"/>
                </a:solidFill>
                <a:cs typeface="FreesiaUPC" pitchFamily="34" charset="-34"/>
              </a:rPr>
              <a:t>=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‘B’;    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else if(</a:t>
            </a:r>
            <a:r>
              <a:rPr lang="en-US" sz="1800" dirty="0" smtClean="0">
                <a:solidFill>
                  <a:srgbClr val="FF0000"/>
                </a:solidFill>
                <a:cs typeface="FreesiaUPC" pitchFamily="34" charset="-34"/>
              </a:rPr>
              <a:t>score </a:t>
            </a:r>
            <a:r>
              <a:rPr lang="en-US" sz="1800" dirty="0">
                <a:solidFill>
                  <a:srgbClr val="FF0000"/>
                </a:solidFill>
                <a:cs typeface="FreesiaUPC" pitchFamily="34" charset="-34"/>
              </a:rPr>
              <a:t>&gt;= </a:t>
            </a:r>
            <a:r>
              <a:rPr lang="en-US" sz="1800" dirty="0" smtClean="0">
                <a:solidFill>
                  <a:srgbClr val="FF0000"/>
                </a:solidFill>
                <a:cs typeface="FreesiaUPC" pitchFamily="34" charset="-34"/>
              </a:rPr>
              <a:t>81 </a:t>
            </a:r>
            <a:r>
              <a:rPr lang="en-US" sz="1800" dirty="0">
                <a:solidFill>
                  <a:srgbClr val="FF0000"/>
                </a:solidFill>
                <a:cs typeface="FreesiaUPC" pitchFamily="34" charset="-34"/>
              </a:rPr>
              <a:t>&amp;&amp;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score 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100)</a:t>
            </a:r>
            <a:endParaRPr lang="en-US" sz="1800" dirty="0">
              <a:solidFill>
                <a:schemeClr val="tx1"/>
              </a:solidFill>
              <a:cs typeface="FreesiaUPC" pitchFamily="34" charset="-34"/>
            </a:endParaRP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‘A’;    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</a:t>
            </a:r>
            <a:r>
              <a:rPr lang="en-US" sz="1800" b="1" dirty="0" err="1" smtClean="0">
                <a:solidFill>
                  <a:srgbClr val="00B050"/>
                </a:solidFill>
                <a:cs typeface="FreesiaUPC" pitchFamily="34" charset="-34"/>
              </a:rPr>
              <a:t>printf</a:t>
            </a:r>
            <a:r>
              <a:rPr lang="en-US" sz="1800" b="1" dirty="0" smtClean="0">
                <a:solidFill>
                  <a:srgbClr val="00B050"/>
                </a:solidFill>
                <a:cs typeface="FreesiaUPC" pitchFamily="34" charset="-34"/>
              </a:rPr>
              <a:t>(“Grade = %c”, grade);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}</a:t>
            </a:r>
            <a:endParaRPr lang="th-TH" sz="1800" dirty="0">
              <a:solidFill>
                <a:schemeClr val="tx1"/>
              </a:solidFill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2719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a good programmer </a:t>
            </a:r>
            <a:r>
              <a:rPr lang="en-US" dirty="0" smtClean="0"/>
              <a:t>(5)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568952" cy="936104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Good program needs to take care of </a:t>
            </a:r>
            <a:r>
              <a:rPr lang="en-US" sz="2000" b="1" dirty="0" smtClean="0">
                <a:solidFill>
                  <a:srgbClr val="FF0000"/>
                </a:solidFill>
              </a:rPr>
              <a:t>invalid input</a:t>
            </a:r>
          </a:p>
          <a:p>
            <a:r>
              <a:rPr lang="en-US" sz="2000" dirty="0" smtClean="0"/>
              <a:t>Now, make change of our program that if user input a number of score out of range 0 – 100, we will display “</a:t>
            </a:r>
            <a:r>
              <a:rPr lang="en-US" sz="2000" b="1" dirty="0" smtClean="0">
                <a:solidFill>
                  <a:srgbClr val="00B050"/>
                </a:solidFill>
              </a:rPr>
              <a:t>Score is only 0 – 100</a:t>
            </a:r>
            <a:r>
              <a:rPr lang="en-US" sz="2000" dirty="0" smtClean="0"/>
              <a:t>”</a:t>
            </a:r>
            <a:endParaRPr lang="th-TH" sz="1800" dirty="0"/>
          </a:p>
        </p:txBody>
      </p:sp>
      <p:sp>
        <p:nvSpPr>
          <p:cNvPr id="6" name="Rectangle 5"/>
          <p:cNvSpPr/>
          <p:nvPr/>
        </p:nvSpPr>
        <p:spPr>
          <a:xfrm>
            <a:off x="107504" y="2708920"/>
            <a:ext cx="3888432" cy="33843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main(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argc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,  char  **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argv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)  {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score;   char  grade;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printf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(“Enter your score :   ”);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scanf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(“%d”, &amp;score);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if(score &lt;= 50)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‘F’;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else if(score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60)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‘D’; 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else if(score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70)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‘C’; 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else if(score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80)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</a:t>
            </a:r>
            <a:r>
              <a:rPr lang="en-US" sz="1800" b="1" dirty="0">
                <a:solidFill>
                  <a:srgbClr val="0070C0"/>
                </a:solidFill>
                <a:cs typeface="FreesiaUPC" pitchFamily="34" charset="-34"/>
              </a:rPr>
              <a:t>=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‘B’;    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else if(score &lt;= 100)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‘A’;    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</a:t>
            </a:r>
            <a:r>
              <a:rPr lang="en-US" sz="1800" b="1" dirty="0" err="1" smtClean="0">
                <a:solidFill>
                  <a:srgbClr val="00B050"/>
                </a:solidFill>
                <a:cs typeface="FreesiaUPC" pitchFamily="34" charset="-34"/>
              </a:rPr>
              <a:t>printf</a:t>
            </a:r>
            <a:r>
              <a:rPr lang="en-US" sz="1800" b="1" dirty="0" smtClean="0">
                <a:solidFill>
                  <a:srgbClr val="00B050"/>
                </a:solidFill>
                <a:cs typeface="FreesiaUPC" pitchFamily="34" charset="-34"/>
              </a:rPr>
              <a:t>(“Grade = %c”, grade);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}</a:t>
            </a:r>
            <a:endParaRPr lang="th-TH" sz="1800" dirty="0">
              <a:solidFill>
                <a:schemeClr val="tx1"/>
              </a:solidFill>
              <a:cs typeface="FreesiaUPC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88024" y="2420888"/>
            <a:ext cx="4176464" cy="43204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main(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argc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,  char  **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argv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)  {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score;   char  grade;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printf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(“Enter your score :   ”);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scanf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(“%d”, &amp;score);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cs typeface="FreesiaUPC" pitchFamily="34" charset="-34"/>
              </a:rPr>
              <a:t>if(score &gt;= 0 &amp;&amp; score &lt;= 100) { 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   if(score &lt;= 50)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‘F’;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    else if(score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60)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‘D’; 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   else if(score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70)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‘C’; 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   else if(score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80)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</a:t>
            </a:r>
            <a:r>
              <a:rPr lang="en-US" sz="1800" b="1" dirty="0">
                <a:solidFill>
                  <a:srgbClr val="0070C0"/>
                </a:solidFill>
                <a:cs typeface="FreesiaUPC" pitchFamily="34" charset="-34"/>
              </a:rPr>
              <a:t>=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‘B’;    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    else if(score &lt;= 100)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‘A’;    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    </a:t>
            </a:r>
            <a:r>
              <a:rPr lang="en-US" sz="1800" b="1" dirty="0" err="1">
                <a:solidFill>
                  <a:srgbClr val="00B050"/>
                </a:solidFill>
                <a:cs typeface="FreesiaUPC" pitchFamily="34" charset="-34"/>
              </a:rPr>
              <a:t>printf</a:t>
            </a:r>
            <a:r>
              <a:rPr lang="en-US" sz="1800" b="1" dirty="0">
                <a:solidFill>
                  <a:srgbClr val="00B050"/>
                </a:solidFill>
                <a:cs typeface="FreesiaUPC" pitchFamily="34" charset="-34"/>
              </a:rPr>
              <a:t>(“Grade = %c”, grade);</a:t>
            </a:r>
            <a:endParaRPr lang="en-US" sz="1800" b="1" dirty="0" smtClean="0">
              <a:solidFill>
                <a:srgbClr val="0070C0"/>
              </a:solidFill>
              <a:cs typeface="FreesiaUPC" pitchFamily="34" charset="-34"/>
            </a:endParaRPr>
          </a:p>
          <a:p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     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cs typeface="FreesiaUPC" pitchFamily="34" charset="-34"/>
              </a:rPr>
              <a:t>} else {</a:t>
            </a:r>
          </a:p>
          <a:p>
            <a:r>
              <a:rPr lang="en-US" sz="1800" b="1" dirty="0">
                <a:solidFill>
                  <a:srgbClr val="0070C0"/>
                </a:solidFill>
                <a:cs typeface="FreesiaUPC" pitchFamily="34" charset="-34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         </a:t>
            </a:r>
            <a:r>
              <a:rPr lang="en-US" sz="1800" b="1" dirty="0" err="1" smtClean="0">
                <a:solidFill>
                  <a:srgbClr val="FF0000"/>
                </a:solidFill>
                <a:cs typeface="FreesiaUPC" pitchFamily="34" charset="-34"/>
              </a:rPr>
              <a:t>printf</a:t>
            </a:r>
            <a:r>
              <a:rPr lang="en-US" sz="1800" b="1" dirty="0" smtClean="0">
                <a:solidFill>
                  <a:srgbClr val="FF0000"/>
                </a:solidFill>
                <a:cs typeface="FreesiaUPC" pitchFamily="34" charset="-34"/>
              </a:rPr>
              <a:t>(“Score is only 0-100”);</a:t>
            </a:r>
          </a:p>
          <a:p>
            <a:r>
              <a:rPr lang="en-US" sz="1800" b="1" dirty="0">
                <a:solidFill>
                  <a:srgbClr val="FF0000"/>
                </a:solidFill>
                <a:cs typeface="FreesiaUPC" pitchFamily="34" charset="-34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cs typeface="FreesiaUPC" pitchFamily="34" charset="-34"/>
              </a:rPr>
              <a:t>    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cs typeface="FreesiaUPC" pitchFamily="34" charset="-34"/>
              </a:rPr>
              <a:t>}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}</a:t>
            </a:r>
            <a:endParaRPr lang="th-TH" sz="1800" dirty="0">
              <a:solidFill>
                <a:schemeClr val="tx1"/>
              </a:solidFill>
              <a:cs typeface="FreesiaUPC" pitchFamily="34" charset="-34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139952" y="4149080"/>
            <a:ext cx="50405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793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a good programmer </a:t>
            </a:r>
            <a:r>
              <a:rPr lang="en-US" dirty="0" smtClean="0"/>
              <a:t>(6)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8424936" cy="1008112"/>
          </a:xfrm>
        </p:spPr>
        <p:txBody>
          <a:bodyPr>
            <a:noAutofit/>
          </a:bodyPr>
          <a:lstStyle/>
          <a:p>
            <a:r>
              <a:rPr lang="en-US" sz="1800" dirty="0" smtClean="0">
                <a:sym typeface="Wingdings" pitchFamily="2" charset="2"/>
              </a:rPr>
              <a:t>If you look carefully in </a:t>
            </a:r>
            <a:r>
              <a:rPr lang="en-US" sz="1800" dirty="0" smtClean="0">
                <a:solidFill>
                  <a:srgbClr val="0070C0"/>
                </a:solidFill>
                <a:sym typeface="Wingdings" pitchFamily="2" charset="2"/>
              </a:rPr>
              <a:t>if-else if </a:t>
            </a:r>
            <a:r>
              <a:rPr lang="en-US" sz="1800" dirty="0" smtClean="0">
                <a:sym typeface="Wingdings" pitchFamily="2" charset="2"/>
              </a:rPr>
              <a:t>condition, the last </a:t>
            </a:r>
            <a:r>
              <a:rPr lang="en-US" sz="1800" dirty="0" smtClean="0">
                <a:solidFill>
                  <a:srgbClr val="0070C0"/>
                </a:solidFill>
                <a:sym typeface="Wingdings" pitchFamily="2" charset="2"/>
              </a:rPr>
              <a:t>else if </a:t>
            </a:r>
            <a:r>
              <a:rPr lang="en-US" sz="1800" dirty="0" smtClean="0">
                <a:sym typeface="Wingdings" pitchFamily="2" charset="2"/>
              </a:rPr>
              <a:t>condition doesn’t really need to be evaluated.</a:t>
            </a:r>
          </a:p>
          <a:p>
            <a:r>
              <a:rPr lang="en-US" sz="1800" dirty="0" smtClean="0">
                <a:sym typeface="Wingdings" pitchFamily="2" charset="2"/>
              </a:rPr>
              <a:t>We can just remove that condition</a:t>
            </a:r>
            <a:endParaRPr lang="th-TH" sz="1800" dirty="0"/>
          </a:p>
        </p:txBody>
      </p:sp>
      <p:sp>
        <p:nvSpPr>
          <p:cNvPr id="9" name="Rectangle 8"/>
          <p:cNvSpPr/>
          <p:nvPr/>
        </p:nvSpPr>
        <p:spPr>
          <a:xfrm>
            <a:off x="107504" y="2586676"/>
            <a:ext cx="4176464" cy="417646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main(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argc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,  char  **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argv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)  {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score;   char  grade;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printf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(“Enter your score :   ”);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scanf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(“%d”, &amp;score);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cs typeface="FreesiaUPC" pitchFamily="34" charset="-34"/>
              </a:rPr>
              <a:t>if(score &gt;= 0 &amp;&amp; score &lt;= 100) { 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   if(score &lt;= 50)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‘F’;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    else if(score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60)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‘D’; 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   else if(score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70)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‘C’; 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   else if(score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80)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</a:t>
            </a:r>
            <a:r>
              <a:rPr lang="en-US" sz="1800" b="1" dirty="0">
                <a:solidFill>
                  <a:srgbClr val="0070C0"/>
                </a:solidFill>
                <a:cs typeface="FreesiaUPC" pitchFamily="34" charset="-34"/>
              </a:rPr>
              <a:t>=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‘B’;    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    else if(score &lt;= 100)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‘A’;    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    </a:t>
            </a:r>
            <a:r>
              <a:rPr lang="en-US" sz="1800" b="1" dirty="0" err="1">
                <a:solidFill>
                  <a:srgbClr val="00B050"/>
                </a:solidFill>
                <a:cs typeface="FreesiaUPC" pitchFamily="34" charset="-34"/>
              </a:rPr>
              <a:t>printf</a:t>
            </a:r>
            <a:r>
              <a:rPr lang="en-US" sz="1800" b="1" dirty="0">
                <a:solidFill>
                  <a:srgbClr val="00B050"/>
                </a:solidFill>
                <a:cs typeface="FreesiaUPC" pitchFamily="34" charset="-34"/>
              </a:rPr>
              <a:t>(“Grade = %c”, grade);</a:t>
            </a:r>
            <a:endParaRPr lang="en-US" sz="1800" b="1" dirty="0" smtClean="0">
              <a:solidFill>
                <a:srgbClr val="0070C0"/>
              </a:solidFill>
              <a:cs typeface="FreesiaUPC" pitchFamily="34" charset="-34"/>
            </a:endParaRPr>
          </a:p>
          <a:p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     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cs typeface="FreesiaUPC" pitchFamily="34" charset="-34"/>
              </a:rPr>
              <a:t>} else {</a:t>
            </a:r>
          </a:p>
          <a:p>
            <a:r>
              <a:rPr lang="en-US" sz="1800" b="1" dirty="0">
                <a:solidFill>
                  <a:srgbClr val="0070C0"/>
                </a:solidFill>
                <a:cs typeface="FreesiaUPC" pitchFamily="34" charset="-34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         </a:t>
            </a:r>
            <a:r>
              <a:rPr lang="en-US" sz="1800" b="1" dirty="0" err="1" smtClean="0">
                <a:solidFill>
                  <a:srgbClr val="FF0000"/>
                </a:solidFill>
                <a:cs typeface="FreesiaUPC" pitchFamily="34" charset="-34"/>
              </a:rPr>
              <a:t>printf</a:t>
            </a:r>
            <a:r>
              <a:rPr lang="en-US" sz="1800" b="1" dirty="0" smtClean="0">
                <a:solidFill>
                  <a:srgbClr val="FF0000"/>
                </a:solidFill>
                <a:cs typeface="FreesiaUPC" pitchFamily="34" charset="-34"/>
              </a:rPr>
              <a:t>(“Score is only 0-100”);</a:t>
            </a:r>
          </a:p>
          <a:p>
            <a:r>
              <a:rPr lang="en-US" sz="1800" b="1" dirty="0">
                <a:solidFill>
                  <a:srgbClr val="FF0000"/>
                </a:solidFill>
                <a:cs typeface="FreesiaUPC" pitchFamily="34" charset="-34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cs typeface="FreesiaUPC" pitchFamily="34" charset="-34"/>
              </a:rPr>
              <a:t>    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cs typeface="FreesiaUPC" pitchFamily="34" charset="-34"/>
              </a:rPr>
              <a:t>}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}</a:t>
            </a:r>
            <a:endParaRPr lang="th-TH" sz="1800" dirty="0">
              <a:solidFill>
                <a:schemeClr val="tx1"/>
              </a:solidFill>
              <a:cs typeface="FreesiaUPC" pitchFamily="34" charset="-34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334204" y="4149080"/>
            <a:ext cx="525828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7" name="Straight Connector 6"/>
          <p:cNvCxnSpPr/>
          <p:nvPr/>
        </p:nvCxnSpPr>
        <p:spPr>
          <a:xfrm>
            <a:off x="1331640" y="5229200"/>
            <a:ext cx="151216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881804" y="2564904"/>
            <a:ext cx="4176464" cy="417646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main(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argc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,  char  **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argv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)  {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score;   char  grade;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printf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(“Enter your score :   ”);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scanf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(“%d”, &amp;score);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cs typeface="FreesiaUPC" pitchFamily="34" charset="-34"/>
              </a:rPr>
              <a:t>if(score &gt;= 0 &amp;&amp; score &lt;= 100) { 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   if(score &lt;= 50)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‘F’;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    else if(score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60)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‘D’; 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   else if(score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70)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‘C’; 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   else if(score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80)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</a:t>
            </a:r>
            <a:r>
              <a:rPr lang="en-US" sz="1800" b="1" dirty="0">
                <a:solidFill>
                  <a:srgbClr val="0070C0"/>
                </a:solidFill>
                <a:cs typeface="FreesiaUPC" pitchFamily="34" charset="-34"/>
              </a:rPr>
              <a:t>=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‘B’;    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    else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‘A’;    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    </a:t>
            </a:r>
            <a:r>
              <a:rPr lang="en-US" sz="1800" b="1" dirty="0" err="1">
                <a:solidFill>
                  <a:srgbClr val="00B050"/>
                </a:solidFill>
                <a:cs typeface="FreesiaUPC" pitchFamily="34" charset="-34"/>
              </a:rPr>
              <a:t>printf</a:t>
            </a:r>
            <a:r>
              <a:rPr lang="en-US" sz="1800" b="1" dirty="0">
                <a:solidFill>
                  <a:srgbClr val="00B050"/>
                </a:solidFill>
                <a:cs typeface="FreesiaUPC" pitchFamily="34" charset="-34"/>
              </a:rPr>
              <a:t>(“Grade = %c”, grade);</a:t>
            </a:r>
            <a:endParaRPr lang="en-US" sz="1800" b="1" dirty="0" smtClean="0">
              <a:solidFill>
                <a:srgbClr val="0070C0"/>
              </a:solidFill>
              <a:cs typeface="FreesiaUPC" pitchFamily="34" charset="-34"/>
            </a:endParaRPr>
          </a:p>
          <a:p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     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cs typeface="FreesiaUPC" pitchFamily="34" charset="-34"/>
              </a:rPr>
              <a:t>} else {</a:t>
            </a:r>
          </a:p>
          <a:p>
            <a:r>
              <a:rPr lang="en-US" sz="1800" b="1" dirty="0">
                <a:solidFill>
                  <a:srgbClr val="0070C0"/>
                </a:solidFill>
                <a:cs typeface="FreesiaUPC" pitchFamily="34" charset="-34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         </a:t>
            </a:r>
            <a:r>
              <a:rPr lang="en-US" sz="1800" b="1" dirty="0" err="1" smtClean="0">
                <a:solidFill>
                  <a:srgbClr val="FF0000"/>
                </a:solidFill>
                <a:cs typeface="FreesiaUPC" pitchFamily="34" charset="-34"/>
              </a:rPr>
              <a:t>printf</a:t>
            </a:r>
            <a:r>
              <a:rPr lang="en-US" sz="1800" b="1" dirty="0" smtClean="0">
                <a:solidFill>
                  <a:srgbClr val="FF0000"/>
                </a:solidFill>
                <a:cs typeface="FreesiaUPC" pitchFamily="34" charset="-34"/>
              </a:rPr>
              <a:t>(“Score is only 0-100”);</a:t>
            </a:r>
          </a:p>
          <a:p>
            <a:r>
              <a:rPr lang="en-US" sz="1800" b="1" dirty="0">
                <a:solidFill>
                  <a:srgbClr val="FF0000"/>
                </a:solidFill>
                <a:cs typeface="FreesiaUPC" pitchFamily="34" charset="-34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cs typeface="FreesiaUPC" pitchFamily="34" charset="-34"/>
              </a:rPr>
              <a:t>    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cs typeface="FreesiaUPC" pitchFamily="34" charset="-34"/>
              </a:rPr>
              <a:t>}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}</a:t>
            </a:r>
            <a:endParaRPr lang="th-TH" sz="1800" dirty="0">
              <a:solidFill>
                <a:schemeClr val="tx1"/>
              </a:solidFill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3559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switch-case statement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>
                <a:cs typeface="LilyUPC" pitchFamily="34" charset="-34"/>
              </a:rPr>
              <a:t>The </a:t>
            </a:r>
            <a:r>
              <a:rPr lang="en-US" sz="3200" i="1" dirty="0">
                <a:cs typeface="LilyUPC" pitchFamily="34" charset="-34"/>
              </a:rPr>
              <a:t>switch </a:t>
            </a:r>
            <a:r>
              <a:rPr lang="en-US" sz="3200" dirty="0">
                <a:cs typeface="LilyUPC" pitchFamily="34" charset="-34"/>
              </a:rPr>
              <a:t>statement may also be used in C to select one of several alternatives.</a:t>
            </a:r>
          </a:p>
          <a:p>
            <a:r>
              <a:rPr lang="en-US" sz="3200" dirty="0">
                <a:cs typeface="LilyUPC" pitchFamily="34" charset="-34"/>
              </a:rPr>
              <a:t>The </a:t>
            </a:r>
            <a:r>
              <a:rPr lang="en-US" sz="3200" i="1" dirty="0">
                <a:cs typeface="LilyUPC" pitchFamily="34" charset="-34"/>
              </a:rPr>
              <a:t>switch</a:t>
            </a:r>
            <a:r>
              <a:rPr lang="en-US" sz="3200" dirty="0">
                <a:cs typeface="LilyUPC" pitchFamily="34" charset="-34"/>
              </a:rPr>
              <a:t> statement is especially useful when the selection is based on the value of </a:t>
            </a:r>
            <a:r>
              <a:rPr lang="en-US" sz="3200" b="1" dirty="0">
                <a:solidFill>
                  <a:srgbClr val="00B050"/>
                </a:solidFill>
                <a:cs typeface="LilyUPC" pitchFamily="34" charset="-34"/>
              </a:rPr>
              <a:t>a single variable</a:t>
            </a:r>
            <a:r>
              <a:rPr lang="en-US" sz="3200" dirty="0">
                <a:cs typeface="LilyUPC" pitchFamily="34" charset="-34"/>
              </a:rPr>
              <a:t> or of an integer expression</a:t>
            </a:r>
            <a:r>
              <a:rPr lang="en-US" sz="3200" dirty="0" smtClean="0">
                <a:cs typeface="LilyUPC" pitchFamily="34" charset="-34"/>
              </a:rPr>
              <a:t>.</a:t>
            </a:r>
          </a:p>
          <a:p>
            <a:r>
              <a:rPr lang="en-US" sz="3200" dirty="0" smtClean="0">
                <a:cs typeface="LilyUPC" pitchFamily="34" charset="-34"/>
              </a:rPr>
              <a:t>In C,  switch-case statement operation is </a:t>
            </a:r>
            <a:r>
              <a:rPr lang="en-US" sz="3200" b="1" dirty="0" smtClean="0">
                <a:solidFill>
                  <a:srgbClr val="0070C0"/>
                </a:solidFill>
                <a:cs typeface="LilyUPC" pitchFamily="34" charset="-34"/>
              </a:rPr>
              <a:t>faster</a:t>
            </a:r>
            <a:r>
              <a:rPr lang="en-US" sz="3200" dirty="0" smtClean="0">
                <a:cs typeface="LilyUPC" pitchFamily="34" charset="-34"/>
              </a:rPr>
              <a:t> than if-else </a:t>
            </a:r>
            <a:r>
              <a:rPr lang="en-US" sz="3200" dirty="0" err="1" smtClean="0">
                <a:cs typeface="LilyUPC" pitchFamily="34" charset="-34"/>
              </a:rPr>
              <a:t>if-else</a:t>
            </a:r>
            <a:r>
              <a:rPr lang="en-US" sz="3200" dirty="0" smtClean="0">
                <a:cs typeface="LilyUPC" pitchFamily="34" charset="-34"/>
              </a:rPr>
              <a:t> statement operation.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switch-case Syntax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571472" y="1806446"/>
            <a:ext cx="3714776" cy="42148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/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4714876" y="1806446"/>
            <a:ext cx="4071966" cy="41434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5214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Example:</a:t>
            </a:r>
            <a:r>
              <a:rPr lang="th-TH" b="1" dirty="0" smtClean="0"/>
              <a:t> </a:t>
            </a:r>
            <a:r>
              <a:rPr lang="en-US" b="1" dirty="0" smtClean="0"/>
              <a:t>switch - case</a:t>
            </a:r>
            <a:endParaRPr lang="th-TH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1000100" y="1714488"/>
            <a:ext cx="7488250" cy="4680024"/>
            <a:chOff x="827875" y="1088988"/>
            <a:chExt cx="7488250" cy="4680024"/>
          </a:xfrm>
        </p:grpSpPr>
        <p:pic>
          <p:nvPicPr>
            <p:cNvPr id="4" name="Object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7875" y="1088988"/>
              <a:ext cx="3424238" cy="25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1475405" y="3895572"/>
              <a:ext cx="6840720" cy="187344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prstDash val="solid"/>
              <a:miter/>
            </a:ln>
          </p:spPr>
        </p:pic>
        <p:sp>
          <p:nvSpPr>
            <p:cNvPr id="6" name="Freeform 5"/>
            <p:cNvSpPr/>
            <p:nvPr/>
          </p:nvSpPr>
          <p:spPr>
            <a:xfrm rot="5400000">
              <a:off x="4862464" y="1665912"/>
              <a:ext cx="1871640" cy="1727280"/>
            </a:xfrm>
            <a:custGeom>
              <a:avLst>
                <a:gd name="f0" fmla="val 15100"/>
                <a:gd name="f1" fmla="val 2900"/>
              </a:avLst>
              <a:gdLst>
                <a:gd name="f2" fmla="val 10800000"/>
                <a:gd name="f3" fmla="val 5400000"/>
                <a:gd name="f4" fmla="val 16200000"/>
                <a:gd name="f5" fmla="val w"/>
                <a:gd name="f6" fmla="val h"/>
                <a:gd name="f7" fmla="val 0"/>
                <a:gd name="f8" fmla="val 21600"/>
                <a:gd name="f9" fmla="val 12427"/>
                <a:gd name="f10" fmla="val 6079"/>
                <a:gd name="f11" fmla="val 12160"/>
                <a:gd name="f12" fmla="val 12158"/>
                <a:gd name="f13" fmla="*/ f5 1 21600"/>
                <a:gd name="f14" fmla="*/ f6 1 21600"/>
                <a:gd name="f15" fmla="pin 12427 f0 21600"/>
                <a:gd name="f16" fmla="pin 0 f1 6079"/>
                <a:gd name="f17" fmla="+- 12427 0 f7"/>
                <a:gd name="f18" fmla="+- 0 0 f3"/>
                <a:gd name="f19" fmla="val f15"/>
                <a:gd name="f20" fmla="val f16"/>
                <a:gd name="f21" fmla="+- 12158 0 f16"/>
                <a:gd name="f22" fmla="+- 6079 0 f16"/>
                <a:gd name="f23" fmla="*/ f15 f13 1"/>
                <a:gd name="f24" fmla="*/ f16 f14 1"/>
                <a:gd name="f25" fmla="*/ 0 f13 1"/>
                <a:gd name="f26" fmla="*/ 21600 f13 1"/>
                <a:gd name="f27" fmla="*/ 21600 f14 1"/>
                <a:gd name="f28" fmla="*/ 0 f14 1"/>
                <a:gd name="f29" fmla="abs f17"/>
                <a:gd name="f30" fmla="?: f17 f18 f3"/>
                <a:gd name="f31" fmla="?: f17 f3 f18"/>
                <a:gd name="f32" fmla="*/ f22 2 1"/>
                <a:gd name="f33" fmla="+- f20 0 f11"/>
                <a:gd name="f34" fmla="+- 12160 0 f21"/>
                <a:gd name="f35" fmla="abs f33"/>
                <a:gd name="f36" fmla="?: f33 0 f2"/>
                <a:gd name="f37" fmla="?: f33 f2 0"/>
                <a:gd name="f38" fmla="?: f33 f30 f31"/>
                <a:gd name="f39" fmla="+- f32 0 f9"/>
                <a:gd name="f40" fmla="abs f34"/>
                <a:gd name="f41" fmla="?: f17 f37 f36"/>
                <a:gd name="f42" fmla="?: f17 f36 f37"/>
                <a:gd name="f43" fmla="abs f39"/>
                <a:gd name="f44" fmla="?: f39 f18 f3"/>
                <a:gd name="f45" fmla="?: f39 f3 f18"/>
                <a:gd name="f46" fmla="?: f39 f4 f3"/>
                <a:gd name="f47" fmla="?: f39 f3 f4"/>
                <a:gd name="f48" fmla="?: f33 f41 f42"/>
                <a:gd name="f49" fmla="?: f39 f47 f46"/>
                <a:gd name="f50" fmla="?: f39 f46 f47"/>
                <a:gd name="f51" fmla="?: f34 f45 f44"/>
                <a:gd name="f52" fmla="?: f34 f50 f49"/>
              </a:gdLst>
              <a:ahLst>
                <a:ahXY gdRefX="f0" minX="f9" maxX="f8" gdRefY="f1" minY="f7" maxY="f10">
                  <a:pos x="f23" y="f24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21600" h="21600">
                  <a:moveTo>
                    <a:pt x="f7" y="f8"/>
                  </a:moveTo>
                  <a:lnTo>
                    <a:pt x="f7" y="f11"/>
                  </a:lnTo>
                  <a:arcTo wR="f29" hR="f35" stAng="f48" swAng="f38"/>
                  <a:lnTo>
                    <a:pt x="f19" y="f20"/>
                  </a:lnTo>
                  <a:lnTo>
                    <a:pt x="f19" y="f7"/>
                  </a:lnTo>
                  <a:lnTo>
                    <a:pt x="f8" y="f10"/>
                  </a:lnTo>
                  <a:lnTo>
                    <a:pt x="f19" y="f12"/>
                  </a:lnTo>
                  <a:lnTo>
                    <a:pt x="f19" y="f21"/>
                  </a:lnTo>
                  <a:lnTo>
                    <a:pt x="f9" y="f21"/>
                  </a:lnTo>
                  <a:arcTo wR="f43" hR="f40" stAng="f52" swAng="f51"/>
                  <a:lnTo>
                    <a:pt x="f32" y="f8"/>
                  </a:lnTo>
                  <a:close/>
                </a:path>
              </a:pathLst>
            </a:custGeom>
            <a:solidFill>
              <a:srgbClr val="BBE0E3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>
                <a:defRPr lang="th-TH"/>
              </a:defPPr>
              <a:lvl1pPr marL="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34"/>
                <a:cs typeface="Arial" pitchFamily="34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Using break in</a:t>
            </a:r>
            <a:r>
              <a:rPr lang="th-TH" b="1" dirty="0" smtClean="0"/>
              <a:t> </a:t>
            </a:r>
            <a:r>
              <a:rPr lang="en-US" b="1" dirty="0" smtClean="0"/>
              <a:t>switch-case</a:t>
            </a:r>
            <a:endParaRPr lang="th-TH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928663" y="1643050"/>
            <a:ext cx="7500989" cy="46609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Example: Month Display </a:t>
            </a:r>
            <a:r>
              <a:rPr lang="en-US" sz="2800" b="1" dirty="0"/>
              <a:t>P</a:t>
            </a:r>
            <a:r>
              <a:rPr lang="en-US" sz="2800" b="1" dirty="0" smtClean="0"/>
              <a:t>rogram using if</a:t>
            </a:r>
            <a:endParaRPr lang="th-TH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603397"/>
            <a:ext cx="8207375" cy="496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If and If-Else Statement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077072"/>
            <a:ext cx="8153400" cy="2018928"/>
          </a:xfrm>
        </p:spPr>
        <p:txBody>
          <a:bodyPr/>
          <a:lstStyle/>
          <a:p>
            <a:endParaRPr lang="th-TH" dirty="0"/>
          </a:p>
        </p:txBody>
      </p:sp>
      <p:pic>
        <p:nvPicPr>
          <p:cNvPr id="4" name="รูปภาพ 1" descr="ภาพนิ่ง6.JPG"/>
          <p:cNvPicPr/>
          <p:nvPr/>
        </p:nvPicPr>
        <p:blipFill>
          <a:blip r:embed="rId2" cstate="print"/>
          <a:srcRect l="9091" r="3030"/>
          <a:stretch>
            <a:fillRect/>
          </a:stretch>
        </p:blipFill>
        <p:spPr>
          <a:xfrm>
            <a:off x="990410" y="1556792"/>
            <a:ext cx="2141430" cy="2016224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4788024" y="1578452"/>
            <a:ext cx="3923960" cy="199456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395536" y="3717032"/>
            <a:ext cx="3456384" cy="30243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cs typeface="FreesiaUPC" pitchFamily="34" charset="-34"/>
              </a:rPr>
              <a:t>if (</a:t>
            </a:r>
            <a:r>
              <a:rPr lang="en-US" sz="2000" dirty="0" smtClean="0">
                <a:solidFill>
                  <a:srgbClr val="0070C0"/>
                </a:solidFill>
                <a:cs typeface="FreesiaUPC" pitchFamily="34" charset="-34"/>
              </a:rPr>
              <a:t>condition</a:t>
            </a:r>
            <a:r>
              <a:rPr lang="en-US" sz="2000" dirty="0" smtClean="0">
                <a:cs typeface="FreesiaUPC" pitchFamily="34" charset="-34"/>
              </a:rPr>
              <a:t>)  </a:t>
            </a:r>
            <a:r>
              <a:rPr lang="en-US" sz="2000" dirty="0" smtClean="0">
                <a:solidFill>
                  <a:srgbClr val="00B050"/>
                </a:solidFill>
                <a:cs typeface="FreesiaUPC" pitchFamily="34" charset="-34"/>
              </a:rPr>
              <a:t>statement;</a:t>
            </a:r>
            <a:r>
              <a:rPr lang="en-US" sz="2000" dirty="0" smtClean="0">
                <a:cs typeface="FreesiaUPC" pitchFamily="34" charset="-34"/>
              </a:rPr>
              <a:t> </a:t>
            </a:r>
          </a:p>
          <a:p>
            <a:endParaRPr lang="en-US" sz="800" dirty="0" smtClean="0">
              <a:cs typeface="FreesiaUPC" pitchFamily="34" charset="-34"/>
            </a:endParaRPr>
          </a:p>
          <a:p>
            <a:r>
              <a:rPr lang="en-US" sz="2000" dirty="0" smtClean="0">
                <a:cs typeface="FreesiaUPC" pitchFamily="34" charset="-34"/>
              </a:rPr>
              <a:t>OR</a:t>
            </a:r>
          </a:p>
          <a:p>
            <a:endParaRPr lang="en-US" sz="800" dirty="0" smtClean="0">
              <a:cs typeface="FreesiaUPC" pitchFamily="34" charset="-34"/>
            </a:endParaRPr>
          </a:p>
          <a:p>
            <a:r>
              <a:rPr lang="en-US" sz="2000" dirty="0" smtClean="0">
                <a:cs typeface="FreesiaUPC" pitchFamily="34" charset="-34"/>
              </a:rPr>
              <a:t>if (</a:t>
            </a:r>
            <a:r>
              <a:rPr lang="en-US" sz="2000" dirty="0" smtClean="0">
                <a:solidFill>
                  <a:srgbClr val="0070C0"/>
                </a:solidFill>
                <a:cs typeface="FreesiaUPC" pitchFamily="34" charset="-34"/>
              </a:rPr>
              <a:t>condition</a:t>
            </a:r>
            <a:r>
              <a:rPr lang="en-US" sz="2000" dirty="0" smtClean="0">
                <a:cs typeface="FreesiaUPC" pitchFamily="34" charset="-34"/>
              </a:rPr>
              <a:t>) {</a:t>
            </a:r>
          </a:p>
          <a:p>
            <a:r>
              <a:rPr lang="en-US" sz="2000" dirty="0" smtClean="0">
                <a:cs typeface="FreesiaUPC" pitchFamily="34" charset="-34"/>
              </a:rPr>
              <a:t>   </a:t>
            </a:r>
            <a:r>
              <a:rPr lang="en-US" sz="2000" dirty="0" smtClean="0">
                <a:solidFill>
                  <a:srgbClr val="00B050"/>
                </a:solidFill>
                <a:cs typeface="FreesiaUPC" pitchFamily="34" charset="-34"/>
              </a:rPr>
              <a:t>statement-1;</a:t>
            </a:r>
          </a:p>
          <a:p>
            <a:r>
              <a:rPr lang="en-US" sz="2000" dirty="0">
                <a:solidFill>
                  <a:srgbClr val="00B050"/>
                </a:solidFill>
                <a:cs typeface="FreesiaUPC" pitchFamily="34" charset="-34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cs typeface="FreesiaUPC" pitchFamily="34" charset="-34"/>
              </a:rPr>
              <a:t>  …</a:t>
            </a:r>
          </a:p>
          <a:p>
            <a:r>
              <a:rPr lang="en-US" sz="2000" dirty="0">
                <a:solidFill>
                  <a:srgbClr val="00B050"/>
                </a:solidFill>
                <a:cs typeface="FreesiaUPC" pitchFamily="34" charset="-34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cs typeface="FreesiaUPC" pitchFamily="34" charset="-34"/>
              </a:rPr>
              <a:t>  statement-n;</a:t>
            </a:r>
          </a:p>
          <a:p>
            <a:r>
              <a:rPr lang="en-US" sz="2000" dirty="0" smtClean="0">
                <a:cs typeface="FreesiaUPC" pitchFamily="34" charset="-34"/>
              </a:rPr>
              <a:t>}</a:t>
            </a:r>
          </a:p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cs typeface="FreesiaUPC" pitchFamily="34" charset="-34"/>
              </a:rPr>
              <a:t>Do statement(s) only condition is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cs typeface="FreesiaUPC" pitchFamily="34" charset="-34"/>
              </a:rPr>
              <a:t>TRUE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cs typeface="FreesiaUPC" pitchFamily="34" charset="-34"/>
              </a:rPr>
              <a:t>, otherwise skip them</a:t>
            </a:r>
            <a:endParaRPr lang="en-US" sz="2000" dirty="0">
              <a:solidFill>
                <a:schemeClr val="accent2">
                  <a:lumMod val="50000"/>
                </a:schemeClr>
              </a:solidFill>
              <a:cs typeface="FreesiaUPC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92080" y="3717032"/>
            <a:ext cx="3456384" cy="30243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600" dirty="0" smtClean="0">
              <a:cs typeface="FreesiaUPC" pitchFamily="34" charset="-34"/>
            </a:endParaRPr>
          </a:p>
          <a:p>
            <a:r>
              <a:rPr lang="en-US" sz="1600" dirty="0" smtClean="0">
                <a:cs typeface="FreesiaUPC" pitchFamily="34" charset="-34"/>
              </a:rPr>
              <a:t>if (</a:t>
            </a:r>
            <a:r>
              <a:rPr lang="en-US" sz="1600" dirty="0" smtClean="0">
                <a:solidFill>
                  <a:srgbClr val="0070C0"/>
                </a:solidFill>
                <a:cs typeface="FreesiaUPC" pitchFamily="34" charset="-34"/>
              </a:rPr>
              <a:t>condition</a:t>
            </a:r>
            <a:r>
              <a:rPr lang="en-US" sz="1600" dirty="0" smtClean="0">
                <a:cs typeface="FreesiaUPC" pitchFamily="34" charset="-34"/>
              </a:rPr>
              <a:t>) {</a:t>
            </a:r>
          </a:p>
          <a:p>
            <a:r>
              <a:rPr lang="en-US" sz="1600" dirty="0" smtClean="0">
                <a:cs typeface="FreesiaUPC" pitchFamily="34" charset="-34"/>
              </a:rPr>
              <a:t>   </a:t>
            </a:r>
            <a:r>
              <a:rPr lang="en-US" sz="1600" dirty="0" smtClean="0">
                <a:solidFill>
                  <a:srgbClr val="00B050"/>
                </a:solidFill>
                <a:cs typeface="FreesiaUPC" pitchFamily="34" charset="-34"/>
              </a:rPr>
              <a:t>statement-1;</a:t>
            </a:r>
          </a:p>
          <a:p>
            <a:r>
              <a:rPr lang="en-US" sz="1600" dirty="0">
                <a:solidFill>
                  <a:srgbClr val="00B050"/>
                </a:solidFill>
                <a:cs typeface="FreesiaUPC" pitchFamily="34" charset="-34"/>
              </a:rPr>
              <a:t> </a:t>
            </a:r>
            <a:r>
              <a:rPr lang="en-US" sz="1600" dirty="0" smtClean="0">
                <a:solidFill>
                  <a:srgbClr val="00B050"/>
                </a:solidFill>
                <a:cs typeface="FreesiaUPC" pitchFamily="34" charset="-34"/>
              </a:rPr>
              <a:t>  …</a:t>
            </a:r>
          </a:p>
          <a:p>
            <a:r>
              <a:rPr lang="en-US" sz="1600" dirty="0">
                <a:solidFill>
                  <a:srgbClr val="00B050"/>
                </a:solidFill>
                <a:cs typeface="FreesiaUPC" pitchFamily="34" charset="-34"/>
              </a:rPr>
              <a:t> </a:t>
            </a:r>
            <a:r>
              <a:rPr lang="en-US" sz="1600" dirty="0" smtClean="0">
                <a:solidFill>
                  <a:srgbClr val="00B050"/>
                </a:solidFill>
                <a:cs typeface="FreesiaUPC" pitchFamily="34" charset="-34"/>
              </a:rPr>
              <a:t>  statement-n;</a:t>
            </a:r>
          </a:p>
          <a:p>
            <a:r>
              <a:rPr lang="en-US" sz="1600" dirty="0" smtClean="0">
                <a:cs typeface="FreesiaUPC" pitchFamily="34" charset="-34"/>
              </a:rPr>
              <a:t>} else {</a:t>
            </a:r>
          </a:p>
          <a:p>
            <a:r>
              <a:rPr lang="en-US" sz="1600" dirty="0">
                <a:solidFill>
                  <a:srgbClr val="FF0000"/>
                </a:solidFill>
                <a:cs typeface="FreesiaUPC" pitchFamily="34" charset="-34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cs typeface="FreesiaUPC" pitchFamily="34" charset="-34"/>
              </a:rPr>
              <a:t>  statement-1;</a:t>
            </a:r>
          </a:p>
          <a:p>
            <a:r>
              <a:rPr lang="en-US" sz="1600" dirty="0">
                <a:solidFill>
                  <a:srgbClr val="FF0000"/>
                </a:solidFill>
                <a:cs typeface="FreesiaUPC" pitchFamily="34" charset="-34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cs typeface="FreesiaUPC" pitchFamily="34" charset="-34"/>
              </a:rPr>
              <a:t>  …</a:t>
            </a:r>
          </a:p>
          <a:p>
            <a:r>
              <a:rPr lang="en-US" sz="1600" dirty="0">
                <a:solidFill>
                  <a:srgbClr val="FF0000"/>
                </a:solidFill>
                <a:cs typeface="FreesiaUPC" pitchFamily="34" charset="-34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cs typeface="FreesiaUPC" pitchFamily="34" charset="-34"/>
              </a:rPr>
              <a:t>  statement-n;</a:t>
            </a:r>
          </a:p>
          <a:p>
            <a:r>
              <a:rPr lang="en-US" sz="1600" dirty="0">
                <a:cs typeface="FreesiaUPC" pitchFamily="34" charset="-34"/>
              </a:rPr>
              <a:t>}</a:t>
            </a:r>
            <a:endParaRPr lang="en-US" sz="1600" dirty="0" smtClean="0">
              <a:cs typeface="FreesiaUPC" pitchFamily="34" charset="-34"/>
            </a:endParaRPr>
          </a:p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cs typeface="FreesiaUPC" pitchFamily="34" charset="-34"/>
              </a:rPr>
              <a:t>Do statements in </a:t>
            </a: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  <a:cs typeface="FreesiaUPC" pitchFamily="34" charset="-34"/>
              </a:rPr>
              <a:t>if block 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cs typeface="FreesiaUPC" pitchFamily="34" charset="-34"/>
              </a:rPr>
              <a:t>when condition is </a:t>
            </a: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  <a:cs typeface="FreesiaUPC" pitchFamily="34" charset="-34"/>
              </a:rPr>
              <a:t>TRUE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cs typeface="FreesiaUPC" pitchFamily="34" charset="-34"/>
              </a:rPr>
              <a:t>, otherwise do statements in </a:t>
            </a: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  <a:cs typeface="FreesiaUPC" pitchFamily="34" charset="-34"/>
              </a:rPr>
              <a:t>else block</a:t>
            </a:r>
            <a:endParaRPr lang="en-US" sz="1600" b="1" dirty="0">
              <a:solidFill>
                <a:schemeClr val="accent2">
                  <a:lumMod val="50000"/>
                </a:schemeClr>
              </a:solidFill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5480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Example: Month Display Program using switch-case</a:t>
            </a:r>
            <a:endParaRPr lang="th-TH" sz="2800" b="1" dirty="0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8604" y="1643050"/>
            <a:ext cx="6773858" cy="460851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84168" y="5715016"/>
            <a:ext cx="230343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Is it correct ?</a:t>
            </a:r>
            <a:endParaRPr lang="th-TH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example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Easy program that take a character from user and</a:t>
            </a:r>
          </a:p>
          <a:p>
            <a:pPr lvl="1"/>
            <a:r>
              <a:rPr lang="en-US" sz="1800" dirty="0" smtClean="0"/>
              <a:t>Display </a:t>
            </a:r>
            <a:r>
              <a:rPr lang="en-US" sz="1800" b="1" dirty="0" smtClean="0">
                <a:solidFill>
                  <a:srgbClr val="00B050"/>
                </a:solidFill>
              </a:rPr>
              <a:t>“YES”  </a:t>
            </a:r>
            <a:r>
              <a:rPr lang="en-US" sz="1800" dirty="0" smtClean="0"/>
              <a:t>if user input ‘Y’ or ‘y’</a:t>
            </a:r>
          </a:p>
          <a:p>
            <a:pPr lvl="1"/>
            <a:r>
              <a:rPr lang="en-US" sz="1800" dirty="0" smtClean="0"/>
              <a:t>Display </a:t>
            </a:r>
            <a:r>
              <a:rPr lang="en-US" sz="1800" b="1" dirty="0" smtClean="0">
                <a:solidFill>
                  <a:srgbClr val="FF0000"/>
                </a:solidFill>
              </a:rPr>
              <a:t>“NO”</a:t>
            </a:r>
            <a:r>
              <a:rPr lang="en-US" sz="1800" dirty="0" smtClean="0"/>
              <a:t>   if user input ‘N’ or ‘n’</a:t>
            </a:r>
          </a:p>
          <a:p>
            <a:pPr lvl="1"/>
            <a:r>
              <a:rPr lang="en-US" sz="1800" dirty="0" smtClean="0"/>
              <a:t>Otherwise display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“???”</a:t>
            </a:r>
            <a:endParaRPr lang="th-TH" sz="1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3068960"/>
            <a:ext cx="4176464" cy="367240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 main(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argc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,  char  **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argv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)  {</a:t>
            </a:r>
          </a:p>
          <a:p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     char  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ch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;</a:t>
            </a:r>
          </a:p>
          <a:p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printf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(“[Y]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es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or [N]o:”);</a:t>
            </a:r>
          </a:p>
          <a:p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scanf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(“%c”, &amp;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ch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);</a:t>
            </a:r>
          </a:p>
          <a:p>
            <a:r>
              <a:rPr lang="en-US" sz="20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    if(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ch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== ‘Y’ || 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ch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== ‘y’)</a:t>
            </a:r>
          </a:p>
          <a:p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printf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(“YES”);</a:t>
            </a:r>
            <a:endParaRPr lang="en-US" sz="2000" dirty="0">
              <a:solidFill>
                <a:schemeClr val="tx1"/>
              </a:solidFill>
              <a:cs typeface="FreesiaUPC" pitchFamily="34" charset="-34"/>
            </a:endParaRPr>
          </a:p>
          <a:p>
            <a:r>
              <a:rPr lang="en-US" sz="20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    else if(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ch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== ‘N’ || 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ch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== ‘n’)</a:t>
            </a:r>
          </a:p>
          <a:p>
            <a:r>
              <a:rPr lang="en-US" sz="2000" dirty="0">
                <a:solidFill>
                  <a:schemeClr val="tx1"/>
                </a:solidFill>
                <a:cs typeface="FreesiaUPC" pitchFamily="34" charset="-34"/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printf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(“NO”);</a:t>
            </a:r>
          </a:p>
          <a:p>
            <a:r>
              <a:rPr lang="en-US" sz="20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    else</a:t>
            </a:r>
          </a:p>
          <a:p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printf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(“???”);</a:t>
            </a:r>
          </a:p>
          <a:p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}</a:t>
            </a:r>
            <a:endParaRPr lang="th-TH" sz="2000" dirty="0">
              <a:solidFill>
                <a:schemeClr val="tx1"/>
              </a:solidFill>
              <a:cs typeface="FreesiaUPC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88024" y="3068960"/>
            <a:ext cx="4176464" cy="367240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 main(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argc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,  char  **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argv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)  {</a:t>
            </a:r>
          </a:p>
          <a:p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     char  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ch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;</a:t>
            </a:r>
          </a:p>
          <a:p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printf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(“[Y]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es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or [N]o:”);</a:t>
            </a:r>
          </a:p>
          <a:p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scanf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(“%c”, &amp;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ch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);</a:t>
            </a:r>
          </a:p>
          <a:p>
            <a:r>
              <a:rPr lang="en-US" sz="20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    switch( 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ch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) {</a:t>
            </a:r>
          </a:p>
          <a:p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         case ‘Y’ :</a:t>
            </a:r>
          </a:p>
          <a:p>
            <a:r>
              <a:rPr lang="en-US" sz="20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        case ‘y’ :  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printf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(“YES”); break;</a:t>
            </a:r>
          </a:p>
          <a:p>
            <a:r>
              <a:rPr lang="en-US" sz="20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        case ‘N’ :</a:t>
            </a:r>
          </a:p>
          <a:p>
            <a:r>
              <a:rPr lang="en-US" sz="20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        case ‘n’  : 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printf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(“NO”); break;</a:t>
            </a:r>
          </a:p>
          <a:p>
            <a:r>
              <a:rPr lang="en-US" sz="20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        default  : 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printf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(“???”);</a:t>
            </a:r>
            <a:endParaRPr lang="en-US" sz="2000" dirty="0">
              <a:solidFill>
                <a:schemeClr val="tx1"/>
              </a:solidFill>
              <a:cs typeface="FreesiaUPC" pitchFamily="34" charset="-34"/>
            </a:endParaRPr>
          </a:p>
          <a:p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     }</a:t>
            </a:r>
          </a:p>
          <a:p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}</a:t>
            </a:r>
            <a:endParaRPr lang="th-TH" sz="2000" dirty="0">
              <a:solidFill>
                <a:schemeClr val="tx1"/>
              </a:solidFill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0548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Program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Let’s say we want to implement a program that take a score as input and the output of program is grade</a:t>
            </a:r>
          </a:p>
          <a:p>
            <a:r>
              <a:rPr lang="en-US" dirty="0" smtClean="0"/>
              <a:t>For score </a:t>
            </a:r>
          </a:p>
          <a:p>
            <a:pPr lvl="1"/>
            <a:r>
              <a:rPr lang="en-US" dirty="0" smtClean="0"/>
              <a:t>0 – 50 </a:t>
            </a:r>
            <a:r>
              <a:rPr lang="en-US" dirty="0" smtClean="0">
                <a:sym typeface="Wingdings" pitchFamily="2" charset="2"/>
              </a:rPr>
              <a:t> Grade = ‘F’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51-60   Grade = ‘D’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61-70   Grade = ‘C’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71-80   Grade = ‘B’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81-100  Grade = ‘A’</a:t>
            </a:r>
          </a:p>
          <a:p>
            <a:r>
              <a:rPr lang="en-US" dirty="0" smtClean="0">
                <a:sym typeface="Wingdings" pitchFamily="2" charset="2"/>
              </a:rPr>
              <a:t>Just ignore numbers that are not in range of 0-100 for now. </a:t>
            </a:r>
            <a:endParaRPr lang="en-US" dirty="0" smtClean="0"/>
          </a:p>
          <a:p>
            <a:pPr lvl="1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2710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(1)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642910" y="1597832"/>
            <a:ext cx="4929222" cy="514353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cs typeface="FreesiaUPC" pitchFamily="34" charset="-34"/>
              </a:rPr>
              <a:t>#include &lt;</a:t>
            </a:r>
            <a:r>
              <a:rPr lang="en-US" sz="2000" dirty="0" err="1" smtClean="0">
                <a:cs typeface="FreesiaUPC" pitchFamily="34" charset="-34"/>
              </a:rPr>
              <a:t>stdio.h</a:t>
            </a:r>
            <a:r>
              <a:rPr lang="en-US" sz="2000" dirty="0" smtClean="0">
                <a:cs typeface="FreesiaUPC" pitchFamily="34" charset="-34"/>
              </a:rPr>
              <a:t>&gt;</a:t>
            </a:r>
          </a:p>
          <a:p>
            <a:r>
              <a:rPr lang="en-US" sz="2000" dirty="0" err="1" smtClean="0">
                <a:cs typeface="FreesiaUPC" pitchFamily="34" charset="-34"/>
              </a:rPr>
              <a:t>int</a:t>
            </a:r>
            <a:r>
              <a:rPr lang="en-US" sz="2000" dirty="0" smtClean="0">
                <a:cs typeface="FreesiaUPC" pitchFamily="34" charset="-34"/>
              </a:rPr>
              <a:t>  main(</a:t>
            </a:r>
            <a:r>
              <a:rPr lang="en-US" sz="2000" dirty="0" err="1" smtClean="0">
                <a:cs typeface="FreesiaUPC" pitchFamily="34" charset="-34"/>
              </a:rPr>
              <a:t>int</a:t>
            </a:r>
            <a:r>
              <a:rPr lang="en-US" sz="2000" dirty="0" smtClean="0">
                <a:cs typeface="FreesiaUPC" pitchFamily="34" charset="-34"/>
              </a:rPr>
              <a:t>  </a:t>
            </a:r>
            <a:r>
              <a:rPr lang="en-US" sz="2000" dirty="0" err="1" smtClean="0">
                <a:cs typeface="FreesiaUPC" pitchFamily="34" charset="-34"/>
              </a:rPr>
              <a:t>argc</a:t>
            </a:r>
            <a:r>
              <a:rPr lang="en-US" sz="2000" dirty="0" smtClean="0">
                <a:cs typeface="FreesiaUPC" pitchFamily="34" charset="-34"/>
              </a:rPr>
              <a:t>,  char  **</a:t>
            </a:r>
            <a:r>
              <a:rPr lang="en-US" sz="2000" dirty="0" err="1" smtClean="0">
                <a:cs typeface="FreesiaUPC" pitchFamily="34" charset="-34"/>
              </a:rPr>
              <a:t>argv</a:t>
            </a:r>
            <a:r>
              <a:rPr lang="en-US" sz="2000" dirty="0" smtClean="0">
                <a:cs typeface="FreesiaUPC" pitchFamily="34" charset="-34"/>
              </a:rPr>
              <a:t>)  {</a:t>
            </a:r>
          </a:p>
          <a:p>
            <a:r>
              <a:rPr lang="en-US" sz="2000" dirty="0" smtClean="0">
                <a:cs typeface="FreesiaUPC" pitchFamily="34" charset="-34"/>
              </a:rPr>
              <a:t>      </a:t>
            </a:r>
            <a:r>
              <a:rPr lang="en-US" sz="2000" dirty="0" err="1" smtClean="0">
                <a:cs typeface="FreesiaUPC" pitchFamily="34" charset="-34"/>
              </a:rPr>
              <a:t>int</a:t>
            </a:r>
            <a:r>
              <a:rPr lang="en-US" sz="2000" dirty="0" smtClean="0">
                <a:cs typeface="FreesiaUPC" pitchFamily="34" charset="-34"/>
              </a:rPr>
              <a:t>  score;</a:t>
            </a:r>
          </a:p>
          <a:p>
            <a:r>
              <a:rPr lang="en-US" sz="2000" dirty="0" smtClean="0">
                <a:cs typeface="FreesiaUPC" pitchFamily="34" charset="-34"/>
              </a:rPr>
              <a:t>      </a:t>
            </a:r>
            <a:r>
              <a:rPr lang="en-US" sz="2000" dirty="0" err="1" smtClean="0">
                <a:cs typeface="FreesiaUPC" pitchFamily="34" charset="-34"/>
              </a:rPr>
              <a:t>printf</a:t>
            </a:r>
            <a:r>
              <a:rPr lang="en-US" sz="2000" dirty="0" smtClean="0">
                <a:cs typeface="FreesiaUPC" pitchFamily="34" charset="-34"/>
              </a:rPr>
              <a:t>(“Enter your score :   ”);</a:t>
            </a:r>
          </a:p>
          <a:p>
            <a:r>
              <a:rPr lang="en-US" sz="2000" dirty="0" smtClean="0">
                <a:cs typeface="FreesiaUPC" pitchFamily="34" charset="-34"/>
              </a:rPr>
              <a:t>      </a:t>
            </a:r>
            <a:r>
              <a:rPr lang="en-US" sz="2000" dirty="0" err="1" smtClean="0">
                <a:cs typeface="FreesiaUPC" pitchFamily="34" charset="-34"/>
              </a:rPr>
              <a:t>scanf</a:t>
            </a:r>
            <a:r>
              <a:rPr lang="en-US" sz="2000" dirty="0" smtClean="0">
                <a:cs typeface="FreesiaUPC" pitchFamily="34" charset="-34"/>
              </a:rPr>
              <a:t>(“%d”, &amp;score);</a:t>
            </a:r>
          </a:p>
          <a:p>
            <a:endParaRPr lang="en-US" sz="2000" dirty="0" smtClean="0">
              <a:cs typeface="FreesiaUPC" pitchFamily="34" charset="-34"/>
            </a:endParaRPr>
          </a:p>
          <a:p>
            <a:endParaRPr lang="en-US" sz="2000" dirty="0">
              <a:cs typeface="FreesiaUPC" pitchFamily="34" charset="-34"/>
            </a:endParaRPr>
          </a:p>
          <a:p>
            <a:endParaRPr lang="en-US" sz="2000" dirty="0" smtClean="0">
              <a:cs typeface="FreesiaUPC" pitchFamily="34" charset="-34"/>
            </a:endParaRPr>
          </a:p>
          <a:p>
            <a:endParaRPr lang="en-US" sz="2000" dirty="0">
              <a:cs typeface="FreesiaUPC" pitchFamily="34" charset="-34"/>
            </a:endParaRPr>
          </a:p>
          <a:p>
            <a:endParaRPr lang="en-US" sz="2000" dirty="0" smtClean="0">
              <a:cs typeface="FreesiaUPC" pitchFamily="34" charset="-34"/>
            </a:endParaRPr>
          </a:p>
          <a:p>
            <a:endParaRPr lang="en-US" sz="2000" dirty="0">
              <a:cs typeface="FreesiaUPC" pitchFamily="34" charset="-34"/>
            </a:endParaRPr>
          </a:p>
          <a:p>
            <a:endParaRPr lang="en-US" sz="2000" dirty="0" smtClean="0">
              <a:cs typeface="FreesiaUPC" pitchFamily="34" charset="-34"/>
            </a:endParaRPr>
          </a:p>
          <a:p>
            <a:endParaRPr lang="en-US" sz="2000" dirty="0">
              <a:cs typeface="FreesiaUPC" pitchFamily="34" charset="-34"/>
            </a:endParaRPr>
          </a:p>
          <a:p>
            <a:endParaRPr lang="en-US" sz="2000" dirty="0" smtClean="0">
              <a:cs typeface="FreesiaUPC" pitchFamily="34" charset="-34"/>
            </a:endParaRPr>
          </a:p>
          <a:p>
            <a:endParaRPr lang="en-US" sz="2000" dirty="0">
              <a:cs typeface="FreesiaUPC" pitchFamily="34" charset="-34"/>
            </a:endParaRPr>
          </a:p>
          <a:p>
            <a:r>
              <a:rPr lang="en-US" sz="2000" dirty="0" smtClean="0">
                <a:cs typeface="FreesiaUPC" pitchFamily="34" charset="-34"/>
              </a:rPr>
              <a:t>}</a:t>
            </a:r>
            <a:endParaRPr lang="th-TH" sz="2000" dirty="0">
              <a:solidFill>
                <a:schemeClr val="tx1"/>
              </a:solidFill>
              <a:cs typeface="FreesiaUPC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96136" y="2152244"/>
            <a:ext cx="2772840" cy="7006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cs typeface="FreesiaUPC" pitchFamily="34" charset="-34"/>
              </a:rPr>
              <a:t>Declare a variable score as an integer.</a:t>
            </a:r>
            <a:endParaRPr lang="en-US" sz="6000" b="1" dirty="0">
              <a:solidFill>
                <a:schemeClr val="accent2">
                  <a:lumMod val="50000"/>
                </a:schemeClr>
              </a:solidFill>
              <a:cs typeface="FreesiaUPC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96136" y="3140968"/>
            <a:ext cx="2772840" cy="9167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cs typeface="FreesiaUPC" pitchFamily="34" charset="-34"/>
              </a:rPr>
              <a:t>Display some message to let user understand what to input in (</a:t>
            </a:r>
            <a:r>
              <a:rPr lang="en-US" sz="2000" dirty="0" err="1" smtClean="0">
                <a:cs typeface="FreesiaUPC" pitchFamily="34" charset="-34"/>
              </a:rPr>
              <a:t>printf</a:t>
            </a:r>
            <a:r>
              <a:rPr lang="en-US" sz="2000" dirty="0" smtClean="0">
                <a:cs typeface="FreesiaUPC" pitchFamily="34" charset="-34"/>
              </a:rPr>
              <a:t>)</a:t>
            </a:r>
            <a:endParaRPr lang="en-US" sz="6000" b="1" dirty="0">
              <a:solidFill>
                <a:schemeClr val="accent2">
                  <a:lumMod val="50000"/>
                </a:schemeClr>
              </a:solidFill>
              <a:cs typeface="FreesiaUPC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96136" y="4384492"/>
            <a:ext cx="2772840" cy="9167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cs typeface="FreesiaUPC" pitchFamily="34" charset="-34"/>
              </a:rPr>
              <a:t>Take input from user and store it in the score variable. (</a:t>
            </a:r>
            <a:r>
              <a:rPr lang="en-US" sz="2000" dirty="0" err="1" smtClean="0">
                <a:cs typeface="FreesiaUPC" pitchFamily="34" charset="-34"/>
              </a:rPr>
              <a:t>scanf</a:t>
            </a:r>
            <a:r>
              <a:rPr lang="en-US" sz="2000" dirty="0" smtClean="0">
                <a:cs typeface="FreesiaUPC" pitchFamily="34" charset="-34"/>
              </a:rPr>
              <a:t>)</a:t>
            </a:r>
            <a:endParaRPr lang="en-US" sz="6000" b="1" dirty="0">
              <a:solidFill>
                <a:schemeClr val="accent2">
                  <a:lumMod val="50000"/>
                </a:schemeClr>
              </a:solidFill>
              <a:cs typeface="FreesiaUPC" pitchFamily="34" charset="-34"/>
            </a:endParaRPr>
          </a:p>
        </p:txBody>
      </p:sp>
      <p:sp>
        <p:nvSpPr>
          <p:cNvPr id="8" name="Right Arrow 7"/>
          <p:cNvSpPr/>
          <p:nvPr/>
        </p:nvSpPr>
        <p:spPr>
          <a:xfrm rot="10800000">
            <a:off x="2267744" y="2376311"/>
            <a:ext cx="3384376" cy="216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Right Arrow 8"/>
          <p:cNvSpPr/>
          <p:nvPr/>
        </p:nvSpPr>
        <p:spPr>
          <a:xfrm rot="11804920">
            <a:off x="3924116" y="3127757"/>
            <a:ext cx="1790548" cy="264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Right Arrow 9"/>
          <p:cNvSpPr/>
          <p:nvPr/>
        </p:nvSpPr>
        <p:spPr>
          <a:xfrm rot="12213590">
            <a:off x="2393719" y="3929660"/>
            <a:ext cx="3430768" cy="264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932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(2)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107504" y="1597832"/>
            <a:ext cx="4929222" cy="514353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cs typeface="FreesiaUPC" pitchFamily="34" charset="-34"/>
              </a:rPr>
              <a:t>#include &lt;</a:t>
            </a:r>
            <a:r>
              <a:rPr lang="en-US" sz="2000" dirty="0" err="1" smtClean="0">
                <a:cs typeface="FreesiaUPC" pitchFamily="34" charset="-34"/>
              </a:rPr>
              <a:t>stdio.h</a:t>
            </a:r>
            <a:r>
              <a:rPr lang="en-US" sz="2000" dirty="0" smtClean="0">
                <a:cs typeface="FreesiaUPC" pitchFamily="34" charset="-34"/>
              </a:rPr>
              <a:t>&gt;</a:t>
            </a:r>
          </a:p>
          <a:p>
            <a:r>
              <a:rPr lang="en-US" sz="2000" dirty="0" err="1" smtClean="0">
                <a:cs typeface="FreesiaUPC" pitchFamily="34" charset="-34"/>
              </a:rPr>
              <a:t>int</a:t>
            </a:r>
            <a:r>
              <a:rPr lang="en-US" sz="2000" dirty="0" smtClean="0">
                <a:cs typeface="FreesiaUPC" pitchFamily="34" charset="-34"/>
              </a:rPr>
              <a:t>  main(</a:t>
            </a:r>
            <a:r>
              <a:rPr lang="en-US" sz="2000" dirty="0" err="1" smtClean="0">
                <a:cs typeface="FreesiaUPC" pitchFamily="34" charset="-34"/>
              </a:rPr>
              <a:t>int</a:t>
            </a:r>
            <a:r>
              <a:rPr lang="en-US" sz="2000" dirty="0" smtClean="0">
                <a:cs typeface="FreesiaUPC" pitchFamily="34" charset="-34"/>
              </a:rPr>
              <a:t>  </a:t>
            </a:r>
            <a:r>
              <a:rPr lang="en-US" sz="2000" dirty="0" err="1" smtClean="0">
                <a:cs typeface="FreesiaUPC" pitchFamily="34" charset="-34"/>
              </a:rPr>
              <a:t>argc</a:t>
            </a:r>
            <a:r>
              <a:rPr lang="en-US" sz="2000" dirty="0" smtClean="0">
                <a:cs typeface="FreesiaUPC" pitchFamily="34" charset="-34"/>
              </a:rPr>
              <a:t>,  char  **</a:t>
            </a:r>
            <a:r>
              <a:rPr lang="en-US" sz="2000" dirty="0" err="1" smtClean="0">
                <a:cs typeface="FreesiaUPC" pitchFamily="34" charset="-34"/>
              </a:rPr>
              <a:t>argv</a:t>
            </a:r>
            <a:r>
              <a:rPr lang="en-US" sz="2000" dirty="0" smtClean="0">
                <a:cs typeface="FreesiaUPC" pitchFamily="34" charset="-34"/>
              </a:rPr>
              <a:t>)  {</a:t>
            </a:r>
          </a:p>
          <a:p>
            <a:r>
              <a:rPr lang="en-US" sz="2000" dirty="0" smtClean="0">
                <a:cs typeface="FreesiaUPC" pitchFamily="34" charset="-34"/>
              </a:rPr>
              <a:t>      </a:t>
            </a:r>
            <a:r>
              <a:rPr lang="en-US" sz="2000" dirty="0" err="1" smtClean="0">
                <a:cs typeface="FreesiaUPC" pitchFamily="34" charset="-34"/>
              </a:rPr>
              <a:t>int</a:t>
            </a:r>
            <a:r>
              <a:rPr lang="en-US" sz="2000" dirty="0" smtClean="0">
                <a:cs typeface="FreesiaUPC" pitchFamily="34" charset="-34"/>
              </a:rPr>
              <a:t>  score;</a:t>
            </a:r>
          </a:p>
          <a:p>
            <a:r>
              <a:rPr lang="en-US" sz="2000" dirty="0" smtClean="0">
                <a:cs typeface="FreesiaUPC" pitchFamily="34" charset="-34"/>
              </a:rPr>
              <a:t>      </a:t>
            </a:r>
            <a:r>
              <a:rPr lang="en-US" sz="2000" dirty="0" err="1" smtClean="0">
                <a:cs typeface="FreesiaUPC" pitchFamily="34" charset="-34"/>
              </a:rPr>
              <a:t>printf</a:t>
            </a:r>
            <a:r>
              <a:rPr lang="en-US" sz="2000" dirty="0" smtClean="0">
                <a:cs typeface="FreesiaUPC" pitchFamily="34" charset="-34"/>
              </a:rPr>
              <a:t>(“Enter your score :   ”);</a:t>
            </a:r>
          </a:p>
          <a:p>
            <a:r>
              <a:rPr lang="en-US" sz="2000" dirty="0" smtClean="0">
                <a:cs typeface="FreesiaUPC" pitchFamily="34" charset="-34"/>
              </a:rPr>
              <a:t>      </a:t>
            </a:r>
            <a:r>
              <a:rPr lang="en-US" sz="2000" dirty="0" err="1" smtClean="0">
                <a:cs typeface="FreesiaUPC" pitchFamily="34" charset="-34"/>
              </a:rPr>
              <a:t>scanf</a:t>
            </a:r>
            <a:r>
              <a:rPr lang="en-US" sz="2000" dirty="0" smtClean="0">
                <a:cs typeface="FreesiaUPC" pitchFamily="34" charset="-34"/>
              </a:rPr>
              <a:t>(“%d”, &amp;score);</a:t>
            </a:r>
          </a:p>
          <a:p>
            <a:r>
              <a:rPr lang="en-US" sz="2000" dirty="0">
                <a:cs typeface="FreesiaUPC" pitchFamily="34" charset="-34"/>
              </a:rPr>
              <a:t> </a:t>
            </a:r>
            <a:r>
              <a:rPr lang="en-US" sz="2000" dirty="0" smtClean="0">
                <a:cs typeface="FreesiaUPC" pitchFamily="34" charset="-34"/>
              </a:rPr>
              <a:t>     </a:t>
            </a:r>
            <a:r>
              <a:rPr lang="en-US" sz="2000" dirty="0" smtClean="0">
                <a:solidFill>
                  <a:srgbClr val="00B050"/>
                </a:solidFill>
                <a:cs typeface="FreesiaUPC" pitchFamily="34" charset="-34"/>
              </a:rPr>
              <a:t>if(score &gt;= 0 &amp;&amp; score &lt;= 50)</a:t>
            </a:r>
          </a:p>
          <a:p>
            <a:r>
              <a:rPr lang="en-US" sz="2000" dirty="0">
                <a:solidFill>
                  <a:srgbClr val="00B050"/>
                </a:solidFill>
                <a:cs typeface="FreesiaUPC" pitchFamily="34" charset="-34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cs typeface="FreesiaUPC" pitchFamily="34" charset="-34"/>
              </a:rPr>
              <a:t>             </a:t>
            </a:r>
            <a:r>
              <a:rPr lang="en-US" sz="2000" dirty="0" err="1" smtClean="0">
                <a:solidFill>
                  <a:srgbClr val="00B050"/>
                </a:solidFill>
                <a:cs typeface="FreesiaUPC" pitchFamily="34" charset="-34"/>
              </a:rPr>
              <a:t>printf</a:t>
            </a:r>
            <a:r>
              <a:rPr lang="en-US" sz="2000" dirty="0" smtClean="0">
                <a:solidFill>
                  <a:srgbClr val="00B050"/>
                </a:solidFill>
                <a:cs typeface="FreesiaUPC" pitchFamily="34" charset="-34"/>
              </a:rPr>
              <a:t>(“Grade = F”);</a:t>
            </a:r>
          </a:p>
          <a:p>
            <a:endParaRPr lang="en-US" sz="2000" dirty="0" smtClean="0">
              <a:cs typeface="FreesiaUPC" pitchFamily="34" charset="-34"/>
            </a:endParaRPr>
          </a:p>
          <a:p>
            <a:endParaRPr lang="en-US" sz="2000" dirty="0">
              <a:cs typeface="FreesiaUPC" pitchFamily="34" charset="-34"/>
            </a:endParaRPr>
          </a:p>
          <a:p>
            <a:endParaRPr lang="en-US" sz="2000" dirty="0" smtClean="0">
              <a:cs typeface="FreesiaUPC" pitchFamily="34" charset="-34"/>
            </a:endParaRPr>
          </a:p>
          <a:p>
            <a:endParaRPr lang="en-US" sz="2000" dirty="0" smtClean="0">
              <a:cs typeface="FreesiaUPC" pitchFamily="34" charset="-34"/>
            </a:endParaRPr>
          </a:p>
          <a:p>
            <a:endParaRPr lang="en-US" sz="2000" dirty="0">
              <a:cs typeface="FreesiaUPC" pitchFamily="34" charset="-34"/>
            </a:endParaRPr>
          </a:p>
          <a:p>
            <a:endParaRPr lang="en-US" sz="2000" dirty="0" smtClean="0">
              <a:cs typeface="FreesiaUPC" pitchFamily="34" charset="-34"/>
            </a:endParaRPr>
          </a:p>
          <a:p>
            <a:endParaRPr lang="en-US" sz="2000" dirty="0">
              <a:cs typeface="FreesiaUPC" pitchFamily="34" charset="-34"/>
            </a:endParaRPr>
          </a:p>
          <a:p>
            <a:endParaRPr lang="en-US" sz="2000" dirty="0" smtClean="0">
              <a:cs typeface="FreesiaUPC" pitchFamily="34" charset="-34"/>
            </a:endParaRPr>
          </a:p>
          <a:p>
            <a:endParaRPr lang="en-US" sz="2000" dirty="0">
              <a:cs typeface="FreesiaUPC" pitchFamily="34" charset="-34"/>
            </a:endParaRPr>
          </a:p>
          <a:p>
            <a:r>
              <a:rPr lang="en-US" sz="2000" dirty="0" smtClean="0">
                <a:cs typeface="FreesiaUPC" pitchFamily="34" charset="-34"/>
              </a:rPr>
              <a:t>}</a:t>
            </a:r>
            <a:endParaRPr lang="th-TH" sz="2000" dirty="0">
              <a:solidFill>
                <a:schemeClr val="tx1"/>
              </a:solidFill>
              <a:cs typeface="FreesiaUPC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20072" y="1628800"/>
            <a:ext cx="3744416" cy="28083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>
                <a:cs typeface="FreesiaUPC" pitchFamily="34" charset="-34"/>
              </a:rPr>
              <a:t>First Condition:</a:t>
            </a:r>
          </a:p>
          <a:p>
            <a:endParaRPr lang="en-US" sz="2000" b="1" dirty="0" smtClean="0">
              <a:cs typeface="FreesiaUPC" pitchFamily="34" charset="-34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cs typeface="FreesiaUPC" pitchFamily="34" charset="-34"/>
              </a:rPr>
              <a:t>IF</a:t>
            </a: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cs typeface="FreesiaUPC" pitchFamily="34" charset="-34"/>
              </a:rPr>
              <a:t>score</a:t>
            </a:r>
            <a:r>
              <a:rPr lang="en-US" sz="2000" dirty="0" smtClean="0">
                <a:solidFill>
                  <a:srgbClr val="00B050"/>
                </a:solidFill>
                <a:cs typeface="FreesiaUPC" pitchFamily="34" charset="-34"/>
              </a:rPr>
              <a:t> is greater than or equals to 0  </a:t>
            </a:r>
          </a:p>
          <a:p>
            <a:r>
              <a:rPr lang="en-US" sz="2000" b="1" dirty="0" smtClean="0">
                <a:solidFill>
                  <a:srgbClr val="FF0000"/>
                </a:solidFill>
                <a:cs typeface="FreesiaUPC" pitchFamily="34" charset="-34"/>
              </a:rPr>
              <a:t>AND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</a:t>
            </a: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cs typeface="FreesiaUPC" pitchFamily="34" charset="-34"/>
              </a:rPr>
              <a:t>score </a:t>
            </a:r>
            <a:r>
              <a:rPr lang="en-US" sz="2000" dirty="0" smtClean="0">
                <a:solidFill>
                  <a:srgbClr val="00B050"/>
                </a:solidFill>
                <a:cs typeface="FreesiaUPC" pitchFamily="34" charset="-34"/>
              </a:rPr>
              <a:t>is less than or equals to 50 </a:t>
            </a:r>
          </a:p>
          <a:p>
            <a:endParaRPr lang="en-US" sz="2000" dirty="0" smtClean="0">
              <a:solidFill>
                <a:srgbClr val="00B050"/>
              </a:solidFill>
              <a:cs typeface="FreesiaUPC" pitchFamily="34" charset="-34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cs typeface="FreesiaUPC" pitchFamily="34" charset="-34"/>
              </a:rPr>
              <a:t>THEN</a:t>
            </a:r>
          </a:p>
          <a:p>
            <a:r>
              <a:rPr lang="en-US" sz="2000" b="1" dirty="0" smtClean="0">
                <a:solidFill>
                  <a:srgbClr val="00B0F0"/>
                </a:solidFill>
                <a:cs typeface="FreesiaUPC" pitchFamily="34" charset="-34"/>
              </a:rPr>
              <a:t>GRADE is </a:t>
            </a:r>
            <a:r>
              <a:rPr lang="en-US" sz="2000" b="1" dirty="0" smtClean="0">
                <a:solidFill>
                  <a:srgbClr val="0070C0"/>
                </a:solidFill>
                <a:cs typeface="FreesiaUPC" pitchFamily="34" charset="-34"/>
              </a:rPr>
              <a:t>F</a:t>
            </a:r>
            <a:endParaRPr lang="en-US" sz="6000" b="1" dirty="0">
              <a:solidFill>
                <a:srgbClr val="0070C0"/>
              </a:solidFill>
              <a:cs typeface="FreesiaUPC" pitchFamily="34" charset="-34"/>
            </a:endParaRPr>
          </a:p>
        </p:txBody>
      </p:sp>
      <p:sp>
        <p:nvSpPr>
          <p:cNvPr id="8" name="Right Arrow 7"/>
          <p:cNvSpPr/>
          <p:nvPr/>
        </p:nvSpPr>
        <p:spPr>
          <a:xfrm rot="10800000">
            <a:off x="3851920" y="3284983"/>
            <a:ext cx="129614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598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(3)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107504" y="1597832"/>
            <a:ext cx="4929222" cy="514353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cs typeface="FreesiaUPC" pitchFamily="34" charset="-34"/>
              </a:rPr>
              <a:t>#include &lt;</a:t>
            </a:r>
            <a:r>
              <a:rPr lang="en-US" sz="2000" dirty="0" err="1" smtClean="0">
                <a:cs typeface="FreesiaUPC" pitchFamily="34" charset="-34"/>
              </a:rPr>
              <a:t>stdio.h</a:t>
            </a:r>
            <a:r>
              <a:rPr lang="en-US" sz="2000" dirty="0" smtClean="0">
                <a:cs typeface="FreesiaUPC" pitchFamily="34" charset="-34"/>
              </a:rPr>
              <a:t>&gt;</a:t>
            </a:r>
          </a:p>
          <a:p>
            <a:r>
              <a:rPr lang="en-US" sz="2000" dirty="0" err="1" smtClean="0">
                <a:cs typeface="FreesiaUPC" pitchFamily="34" charset="-34"/>
              </a:rPr>
              <a:t>int</a:t>
            </a:r>
            <a:r>
              <a:rPr lang="en-US" sz="2000" dirty="0" smtClean="0">
                <a:cs typeface="FreesiaUPC" pitchFamily="34" charset="-34"/>
              </a:rPr>
              <a:t>  main(</a:t>
            </a:r>
            <a:r>
              <a:rPr lang="en-US" sz="2000" dirty="0" err="1" smtClean="0">
                <a:cs typeface="FreesiaUPC" pitchFamily="34" charset="-34"/>
              </a:rPr>
              <a:t>int</a:t>
            </a:r>
            <a:r>
              <a:rPr lang="en-US" sz="2000" dirty="0" smtClean="0">
                <a:cs typeface="FreesiaUPC" pitchFamily="34" charset="-34"/>
              </a:rPr>
              <a:t>  </a:t>
            </a:r>
            <a:r>
              <a:rPr lang="en-US" sz="2000" dirty="0" err="1" smtClean="0">
                <a:cs typeface="FreesiaUPC" pitchFamily="34" charset="-34"/>
              </a:rPr>
              <a:t>argc</a:t>
            </a:r>
            <a:r>
              <a:rPr lang="en-US" sz="2000" dirty="0" smtClean="0">
                <a:cs typeface="FreesiaUPC" pitchFamily="34" charset="-34"/>
              </a:rPr>
              <a:t>,  char  **</a:t>
            </a:r>
            <a:r>
              <a:rPr lang="en-US" sz="2000" dirty="0" err="1" smtClean="0">
                <a:cs typeface="FreesiaUPC" pitchFamily="34" charset="-34"/>
              </a:rPr>
              <a:t>argv</a:t>
            </a:r>
            <a:r>
              <a:rPr lang="en-US" sz="2000" dirty="0" smtClean="0">
                <a:cs typeface="FreesiaUPC" pitchFamily="34" charset="-34"/>
              </a:rPr>
              <a:t>)  {</a:t>
            </a:r>
          </a:p>
          <a:p>
            <a:r>
              <a:rPr lang="en-US" sz="2000" dirty="0" smtClean="0">
                <a:cs typeface="FreesiaUPC" pitchFamily="34" charset="-34"/>
              </a:rPr>
              <a:t>      </a:t>
            </a:r>
            <a:r>
              <a:rPr lang="en-US" sz="2000" dirty="0" err="1" smtClean="0">
                <a:cs typeface="FreesiaUPC" pitchFamily="34" charset="-34"/>
              </a:rPr>
              <a:t>int</a:t>
            </a:r>
            <a:r>
              <a:rPr lang="en-US" sz="2000" dirty="0" smtClean="0">
                <a:cs typeface="FreesiaUPC" pitchFamily="34" charset="-34"/>
              </a:rPr>
              <a:t>  score;</a:t>
            </a:r>
          </a:p>
          <a:p>
            <a:r>
              <a:rPr lang="en-US" sz="2000" dirty="0" smtClean="0">
                <a:cs typeface="FreesiaUPC" pitchFamily="34" charset="-34"/>
              </a:rPr>
              <a:t>      </a:t>
            </a:r>
            <a:r>
              <a:rPr lang="en-US" sz="2000" dirty="0" err="1" smtClean="0">
                <a:cs typeface="FreesiaUPC" pitchFamily="34" charset="-34"/>
              </a:rPr>
              <a:t>printf</a:t>
            </a:r>
            <a:r>
              <a:rPr lang="en-US" sz="2000" dirty="0" smtClean="0">
                <a:cs typeface="FreesiaUPC" pitchFamily="34" charset="-34"/>
              </a:rPr>
              <a:t>(“Enter your score :   ”);</a:t>
            </a:r>
          </a:p>
          <a:p>
            <a:r>
              <a:rPr lang="en-US" sz="2000" dirty="0" smtClean="0">
                <a:cs typeface="FreesiaUPC" pitchFamily="34" charset="-34"/>
              </a:rPr>
              <a:t>      </a:t>
            </a:r>
            <a:r>
              <a:rPr lang="en-US" sz="2000" dirty="0" err="1" smtClean="0">
                <a:cs typeface="FreesiaUPC" pitchFamily="34" charset="-34"/>
              </a:rPr>
              <a:t>scanf</a:t>
            </a:r>
            <a:r>
              <a:rPr lang="en-US" sz="2000" dirty="0" smtClean="0">
                <a:cs typeface="FreesiaUPC" pitchFamily="34" charset="-34"/>
              </a:rPr>
              <a:t>(“%d”, &amp;score);</a:t>
            </a:r>
          </a:p>
          <a:p>
            <a:r>
              <a:rPr lang="en-US" sz="2000" dirty="0">
                <a:cs typeface="FreesiaUPC" pitchFamily="34" charset="-34"/>
              </a:rPr>
              <a:t> </a:t>
            </a:r>
            <a:r>
              <a:rPr lang="en-US" sz="2000" dirty="0" smtClean="0">
                <a:cs typeface="FreesiaUPC" pitchFamily="34" charset="-34"/>
              </a:rPr>
              <a:t>     if(score &gt;= 0 &amp;&amp; score &lt;= 50)</a:t>
            </a:r>
          </a:p>
          <a:p>
            <a:r>
              <a:rPr lang="en-US" sz="2000" dirty="0">
                <a:cs typeface="FreesiaUPC" pitchFamily="34" charset="-34"/>
              </a:rPr>
              <a:t> </a:t>
            </a:r>
            <a:r>
              <a:rPr lang="en-US" sz="2000" dirty="0" smtClean="0">
                <a:cs typeface="FreesiaUPC" pitchFamily="34" charset="-34"/>
              </a:rPr>
              <a:t>             </a:t>
            </a:r>
            <a:r>
              <a:rPr lang="en-US" sz="2000" dirty="0" err="1" smtClean="0">
                <a:cs typeface="FreesiaUPC" pitchFamily="34" charset="-34"/>
              </a:rPr>
              <a:t>printf</a:t>
            </a:r>
            <a:r>
              <a:rPr lang="en-US" sz="2000" dirty="0" smtClean="0">
                <a:cs typeface="FreesiaUPC" pitchFamily="34" charset="-34"/>
              </a:rPr>
              <a:t>(“Grade = F”);</a:t>
            </a:r>
          </a:p>
          <a:p>
            <a:r>
              <a:rPr lang="en-US" sz="2000" dirty="0" smtClean="0">
                <a:cs typeface="FreesiaUPC" pitchFamily="34" charset="-34"/>
              </a:rPr>
              <a:t>      </a:t>
            </a:r>
            <a:r>
              <a:rPr lang="en-US" sz="2000" dirty="0">
                <a:solidFill>
                  <a:srgbClr val="00B050"/>
                </a:solidFill>
                <a:cs typeface="FreesiaUPC" pitchFamily="34" charset="-34"/>
              </a:rPr>
              <a:t>if(score &gt;= </a:t>
            </a:r>
            <a:r>
              <a:rPr lang="en-US" sz="2000" dirty="0" smtClean="0">
                <a:solidFill>
                  <a:srgbClr val="00B050"/>
                </a:solidFill>
                <a:cs typeface="FreesiaUPC" pitchFamily="34" charset="-34"/>
              </a:rPr>
              <a:t>51 </a:t>
            </a:r>
            <a:r>
              <a:rPr lang="en-US" sz="2000" dirty="0">
                <a:solidFill>
                  <a:srgbClr val="00B050"/>
                </a:solidFill>
                <a:cs typeface="FreesiaUPC" pitchFamily="34" charset="-34"/>
              </a:rPr>
              <a:t>&amp;&amp; score &lt;= </a:t>
            </a:r>
            <a:r>
              <a:rPr lang="en-US" sz="2000" dirty="0" smtClean="0">
                <a:solidFill>
                  <a:srgbClr val="00B050"/>
                </a:solidFill>
                <a:cs typeface="FreesiaUPC" pitchFamily="34" charset="-34"/>
              </a:rPr>
              <a:t>60</a:t>
            </a:r>
            <a:r>
              <a:rPr lang="en-US" sz="2000" dirty="0">
                <a:solidFill>
                  <a:srgbClr val="00B050"/>
                </a:solidFill>
                <a:cs typeface="FreesiaUPC" pitchFamily="34" charset="-34"/>
              </a:rPr>
              <a:t>)</a:t>
            </a:r>
          </a:p>
          <a:p>
            <a:r>
              <a:rPr lang="en-US" sz="2000" dirty="0">
                <a:solidFill>
                  <a:srgbClr val="00B050"/>
                </a:solidFill>
                <a:cs typeface="FreesiaUPC" pitchFamily="34" charset="-34"/>
              </a:rPr>
              <a:t>              </a:t>
            </a:r>
            <a:r>
              <a:rPr lang="en-US" sz="2000" dirty="0" err="1">
                <a:solidFill>
                  <a:srgbClr val="00B050"/>
                </a:solidFill>
                <a:cs typeface="FreesiaUPC" pitchFamily="34" charset="-34"/>
              </a:rPr>
              <a:t>printf</a:t>
            </a:r>
            <a:r>
              <a:rPr lang="en-US" sz="2000" dirty="0">
                <a:solidFill>
                  <a:srgbClr val="00B050"/>
                </a:solidFill>
                <a:cs typeface="FreesiaUPC" pitchFamily="34" charset="-34"/>
              </a:rPr>
              <a:t>(“Grade = </a:t>
            </a:r>
            <a:r>
              <a:rPr lang="en-US" sz="2000" dirty="0" smtClean="0">
                <a:solidFill>
                  <a:srgbClr val="00B050"/>
                </a:solidFill>
                <a:cs typeface="FreesiaUPC" pitchFamily="34" charset="-34"/>
              </a:rPr>
              <a:t>D”); </a:t>
            </a:r>
          </a:p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  <a:cs typeface="FreesiaUPC" pitchFamily="34" charset="-34"/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cs typeface="FreesiaUPC" pitchFamily="34" charset="-34"/>
              </a:rPr>
              <a:t>     if(score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cs typeface="FreesiaUPC" pitchFamily="34" charset="-34"/>
              </a:rPr>
              <a:t>&gt;=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cs typeface="FreesiaUPC" pitchFamily="34" charset="-34"/>
              </a:rPr>
              <a:t>61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cs typeface="FreesiaUPC" pitchFamily="34" charset="-34"/>
              </a:rPr>
              <a:t>&amp;&amp; score &lt;=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cs typeface="FreesiaUPC" pitchFamily="34" charset="-34"/>
              </a:rPr>
              <a:t>70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cs typeface="FreesiaUPC" pitchFamily="34" charset="-34"/>
              </a:rPr>
              <a:t>)</a:t>
            </a:r>
          </a:p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  <a:cs typeface="FreesiaUPC" pitchFamily="34" charset="-34"/>
              </a:rPr>
              <a:t>             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cs typeface="FreesiaUPC" pitchFamily="34" charset="-34"/>
              </a:rPr>
              <a:t>printf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cs typeface="FreesiaUPC" pitchFamily="34" charset="-34"/>
              </a:rPr>
              <a:t>(“Grade =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cs typeface="FreesiaUPC" pitchFamily="34" charset="-34"/>
              </a:rPr>
              <a:t>C”); </a:t>
            </a:r>
          </a:p>
          <a:p>
            <a:r>
              <a:rPr lang="en-US" sz="2000" dirty="0">
                <a:solidFill>
                  <a:srgbClr val="00B050"/>
                </a:solidFill>
                <a:cs typeface="FreesiaUPC" pitchFamily="34" charset="-34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cs typeface="FreesiaUPC" pitchFamily="34" charset="-34"/>
              </a:rPr>
              <a:t>    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cs typeface="FreesiaUPC" pitchFamily="34" charset="-34"/>
              </a:rPr>
              <a:t>if(score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cs typeface="FreesiaUPC" pitchFamily="34" charset="-34"/>
              </a:rPr>
              <a:t>&gt;=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cs typeface="FreesiaUPC" pitchFamily="34" charset="-34"/>
              </a:rPr>
              <a:t>71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cs typeface="FreesiaUPC" pitchFamily="34" charset="-34"/>
              </a:rPr>
              <a:t>&amp;&amp; score &lt;=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cs typeface="FreesiaUPC" pitchFamily="34" charset="-34"/>
              </a:rPr>
              <a:t>80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cs typeface="FreesiaUPC" pitchFamily="34" charset="-34"/>
              </a:rPr>
              <a:t>)</a:t>
            </a:r>
          </a:p>
          <a:p>
            <a:r>
              <a:rPr lang="en-US" sz="2000" dirty="0">
                <a:solidFill>
                  <a:schemeClr val="accent4">
                    <a:lumMod val="50000"/>
                  </a:schemeClr>
                </a:solidFill>
                <a:cs typeface="FreesiaUPC" pitchFamily="34" charset="-34"/>
              </a:rPr>
              <a:t>             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cs typeface="FreesiaUPC" pitchFamily="34" charset="-34"/>
              </a:rPr>
              <a:t>printf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cs typeface="FreesiaUPC" pitchFamily="34" charset="-34"/>
              </a:rPr>
              <a:t>(“Grade =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cs typeface="FreesiaUPC" pitchFamily="34" charset="-34"/>
              </a:rPr>
              <a:t>B”);    </a:t>
            </a:r>
          </a:p>
          <a:p>
            <a:r>
              <a:rPr lang="en-US" sz="2000" dirty="0" smtClean="0">
                <a:solidFill>
                  <a:srgbClr val="00B050"/>
                </a:solidFill>
                <a:cs typeface="FreesiaUPC" pitchFamily="34" charset="-34"/>
              </a:rPr>
              <a:t>     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cs typeface="FreesiaUPC" pitchFamily="34" charset="-34"/>
              </a:rPr>
              <a:t>if(score &gt;=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cs typeface="FreesiaUPC" pitchFamily="34" charset="-34"/>
              </a:rPr>
              <a:t>81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cs typeface="FreesiaUPC" pitchFamily="34" charset="-34"/>
              </a:rPr>
              <a:t>&amp;&amp; score &lt;=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cs typeface="FreesiaUPC" pitchFamily="34" charset="-34"/>
              </a:rPr>
              <a:t>100)</a:t>
            </a:r>
            <a:endParaRPr lang="en-US" sz="2000" dirty="0">
              <a:solidFill>
                <a:schemeClr val="accent5">
                  <a:lumMod val="75000"/>
                </a:schemeClr>
              </a:solidFill>
              <a:cs typeface="FreesiaUPC" pitchFamily="34" charset="-34"/>
            </a:endParaRPr>
          </a:p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  <a:cs typeface="FreesiaUPC" pitchFamily="34" charset="-34"/>
              </a:rPr>
              <a:t>             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  <a:cs typeface="FreesiaUPC" pitchFamily="34" charset="-34"/>
              </a:rPr>
              <a:t>printf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cs typeface="FreesiaUPC" pitchFamily="34" charset="-34"/>
              </a:rPr>
              <a:t>(“Grade =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cs typeface="FreesiaUPC" pitchFamily="34" charset="-34"/>
              </a:rPr>
              <a:t>A”);    </a:t>
            </a:r>
          </a:p>
          <a:p>
            <a:r>
              <a:rPr lang="en-US" sz="2000" dirty="0" smtClean="0">
                <a:cs typeface="FreesiaUPC" pitchFamily="34" charset="-34"/>
              </a:rPr>
              <a:t>}</a:t>
            </a:r>
            <a:endParaRPr lang="th-TH" sz="2000" dirty="0">
              <a:solidFill>
                <a:schemeClr val="tx1"/>
              </a:solidFill>
              <a:cs typeface="FreesiaUPC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36096" y="1628800"/>
            <a:ext cx="3312368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cs typeface="FreesiaUPC" pitchFamily="34" charset="-34"/>
              </a:rPr>
              <a:t>Add all the conditions to our program</a:t>
            </a:r>
            <a:endParaRPr lang="en-US" sz="6000" dirty="0">
              <a:solidFill>
                <a:srgbClr val="0070C0"/>
              </a:solidFill>
              <a:cs typeface="FreesiaUPC" pitchFamily="34" charset="-34"/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4211960" y="4005064"/>
            <a:ext cx="432048" cy="2304256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ight Arrow 5"/>
          <p:cNvSpPr/>
          <p:nvPr/>
        </p:nvSpPr>
        <p:spPr>
          <a:xfrm rot="7228786">
            <a:off x="4146124" y="3312488"/>
            <a:ext cx="177367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5466928" y="2996952"/>
            <a:ext cx="3312368" cy="37444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cs typeface="FreesiaUPC" pitchFamily="34" charset="-34"/>
              </a:rPr>
              <a:t>Our program runs fine. However, we can do it better.</a:t>
            </a:r>
          </a:p>
          <a:p>
            <a:r>
              <a:rPr lang="en-US" sz="2000" b="1" dirty="0" smtClean="0">
                <a:solidFill>
                  <a:srgbClr val="FF0000"/>
                </a:solidFill>
                <a:cs typeface="FreesiaUPC" pitchFamily="34" charset="-34"/>
              </a:rPr>
              <a:t>Problems of this program: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If we want to change output display from “</a:t>
            </a:r>
            <a:r>
              <a:rPr lang="en-US" sz="2000" dirty="0" smtClean="0">
                <a:solidFill>
                  <a:srgbClr val="00B050"/>
                </a:solidFill>
                <a:cs typeface="FreesiaUPC" pitchFamily="34" charset="-34"/>
              </a:rPr>
              <a:t>Grade = …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” to         “</a:t>
            </a:r>
            <a:r>
              <a:rPr lang="en-US" sz="2000" dirty="0" smtClean="0">
                <a:solidFill>
                  <a:srgbClr val="00B050"/>
                </a:solidFill>
                <a:cs typeface="FreesiaUPC" pitchFamily="34" charset="-34"/>
              </a:rPr>
              <a:t>Your grade is …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” we need to make change in our code </a:t>
            </a:r>
            <a:r>
              <a:rPr lang="en-US" sz="2000" b="1" dirty="0" smtClean="0">
                <a:solidFill>
                  <a:srgbClr val="00B0F0"/>
                </a:solidFill>
                <a:cs typeface="FreesiaUPC" pitchFamily="34" charset="-34"/>
              </a:rPr>
              <a:t>5 places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.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This program need to </a:t>
            </a:r>
            <a:r>
              <a:rPr lang="en-US" sz="2000" dirty="0" smtClean="0">
                <a:solidFill>
                  <a:srgbClr val="00B050"/>
                </a:solidFill>
                <a:cs typeface="FreesiaUPC" pitchFamily="34" charset="-34"/>
              </a:rPr>
              <a:t>evaluate 5 conditions 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all the time.</a:t>
            </a:r>
            <a:endParaRPr lang="en-US" sz="6000" dirty="0">
              <a:solidFill>
                <a:schemeClr val="tx1"/>
              </a:solidFill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8514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a good programmer (1)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Let’s solve the first problem. We need to write a program that can easily to change.</a:t>
            </a:r>
            <a:endParaRPr lang="th-TH" sz="2000" dirty="0"/>
          </a:p>
        </p:txBody>
      </p:sp>
      <p:sp>
        <p:nvSpPr>
          <p:cNvPr id="4" name="Rectangle 3"/>
          <p:cNvSpPr/>
          <p:nvPr/>
        </p:nvSpPr>
        <p:spPr>
          <a:xfrm>
            <a:off x="57268" y="2420888"/>
            <a:ext cx="3744416" cy="43204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main(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argc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,  char  **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argv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)  {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score;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printf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(“Enter your score :   ”);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scanf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(“%d”, &amp;score);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if(score &gt;= 0 &amp;&amp; score &lt;= 50)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 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printf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(“Grade = F”);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if(score &gt;=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51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&amp;&amp; score 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60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dirty="0" err="1">
                <a:solidFill>
                  <a:schemeClr val="tx1"/>
                </a:solidFill>
                <a:cs typeface="FreesiaUPC" pitchFamily="34" charset="-34"/>
              </a:rPr>
              <a:t>printf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(“Grade 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D”); 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if(score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&gt;=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61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&amp;&amp; score 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70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dirty="0" err="1">
                <a:solidFill>
                  <a:schemeClr val="tx1"/>
                </a:solidFill>
                <a:cs typeface="FreesiaUPC" pitchFamily="34" charset="-34"/>
              </a:rPr>
              <a:t>printf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(“Grade 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C”); 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if(score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&gt;=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71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&amp;&amp; score 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80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dirty="0" err="1">
                <a:solidFill>
                  <a:schemeClr val="tx1"/>
                </a:solidFill>
                <a:cs typeface="FreesiaUPC" pitchFamily="34" charset="-34"/>
              </a:rPr>
              <a:t>printf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(“Grade 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B”);    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if(score &gt;=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81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&amp;&amp; score 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100)</a:t>
            </a:r>
            <a:endParaRPr lang="en-US" sz="1800" dirty="0">
              <a:solidFill>
                <a:schemeClr val="tx1"/>
              </a:solidFill>
              <a:cs typeface="FreesiaUPC" pitchFamily="34" charset="-34"/>
            </a:endParaRP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dirty="0" err="1">
                <a:solidFill>
                  <a:schemeClr val="tx1"/>
                </a:solidFill>
                <a:cs typeface="FreesiaUPC" pitchFamily="34" charset="-34"/>
              </a:rPr>
              <a:t>printf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(“Grade 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A”);    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}</a:t>
            </a:r>
            <a:endParaRPr lang="th-TH" sz="1800" dirty="0">
              <a:solidFill>
                <a:schemeClr val="tx1"/>
              </a:solidFill>
              <a:cs typeface="FreesiaUPC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24738" y="2276872"/>
            <a:ext cx="3744416" cy="44644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main(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argc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,  char  **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argv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)  {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score;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char  grade;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printf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(“Enter your score :   ”);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scanf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(“%d”, &amp;score);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if(score &gt;= 0 &amp;&amp; score &lt;= 50)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‘F’;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if(score &gt;=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51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&amp;&amp; score 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60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‘D’; 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if(score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&gt;=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61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&amp;&amp; score 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70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‘C’; 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if(score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&gt;=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71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&amp;&amp; score 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80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</a:t>
            </a:r>
            <a:r>
              <a:rPr lang="en-US" sz="1800" b="1" dirty="0">
                <a:solidFill>
                  <a:srgbClr val="0070C0"/>
                </a:solidFill>
                <a:cs typeface="FreesiaUPC" pitchFamily="34" charset="-34"/>
              </a:rPr>
              <a:t>=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‘B’;    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if(score &gt;=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81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&amp;&amp; score 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100)</a:t>
            </a:r>
            <a:endParaRPr lang="en-US" sz="1800" dirty="0">
              <a:solidFill>
                <a:schemeClr val="tx1"/>
              </a:solidFill>
              <a:cs typeface="FreesiaUPC" pitchFamily="34" charset="-34"/>
            </a:endParaRP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‘A’;    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</a:t>
            </a:r>
            <a:r>
              <a:rPr lang="en-US" sz="1800" b="1" dirty="0" err="1" smtClean="0">
                <a:solidFill>
                  <a:srgbClr val="00B050"/>
                </a:solidFill>
                <a:cs typeface="FreesiaUPC" pitchFamily="34" charset="-34"/>
              </a:rPr>
              <a:t>printf</a:t>
            </a:r>
            <a:r>
              <a:rPr lang="en-US" sz="1800" b="1" dirty="0" smtClean="0">
                <a:solidFill>
                  <a:srgbClr val="00B050"/>
                </a:solidFill>
                <a:cs typeface="FreesiaUPC" pitchFamily="34" charset="-34"/>
              </a:rPr>
              <a:t>(“Grade = %c”, grade);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}</a:t>
            </a:r>
            <a:endParaRPr lang="th-TH" sz="1800" dirty="0">
              <a:solidFill>
                <a:schemeClr val="tx1"/>
              </a:solidFill>
              <a:cs typeface="FreesiaUPC" pitchFamily="34" charset="-34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891270" y="5085184"/>
            <a:ext cx="140081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3923928" y="2420888"/>
            <a:ext cx="1296144" cy="2618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Define a character variable (grade) that will hold the grade output value</a:t>
            </a:r>
            <a:endParaRPr lang="th-TH" sz="1800" dirty="0">
              <a:solidFill>
                <a:schemeClr val="tx1"/>
              </a:solidFill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9920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a good programmer </a:t>
            </a:r>
            <a:r>
              <a:rPr lang="en-US" dirty="0" smtClean="0"/>
              <a:t>(2)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0" y="1600200"/>
            <a:ext cx="4194048" cy="355699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This code still need to </a:t>
            </a:r>
            <a:r>
              <a:rPr lang="en-US" sz="2400" dirty="0" smtClean="0">
                <a:solidFill>
                  <a:srgbClr val="00B0F0"/>
                </a:solidFill>
              </a:rPr>
              <a:t>evaluate all 5 conditions </a:t>
            </a:r>
            <a:r>
              <a:rPr lang="en-US" sz="2400" dirty="0" smtClean="0"/>
              <a:t>for any inputs.</a:t>
            </a:r>
          </a:p>
          <a:p>
            <a:r>
              <a:rPr lang="en-US" sz="2400" dirty="0" smtClean="0"/>
              <a:t>Let’s see if we input 0</a:t>
            </a:r>
          </a:p>
          <a:p>
            <a:pPr lvl="1"/>
            <a:r>
              <a:rPr lang="en-US" sz="2000" dirty="0" smtClean="0"/>
              <a:t>We know that grade is F from the first condition</a:t>
            </a:r>
          </a:p>
          <a:p>
            <a:pPr lvl="1"/>
            <a:r>
              <a:rPr lang="en-US" sz="2000" dirty="0" smtClean="0"/>
              <a:t>However, with the flow of our program, program still test all of the rest conditions</a:t>
            </a:r>
            <a:endParaRPr lang="th-TH" sz="2000" dirty="0"/>
          </a:p>
        </p:txBody>
      </p:sp>
      <p:sp>
        <p:nvSpPr>
          <p:cNvPr id="4" name="Rectangle 3"/>
          <p:cNvSpPr/>
          <p:nvPr/>
        </p:nvSpPr>
        <p:spPr>
          <a:xfrm>
            <a:off x="611560" y="1628800"/>
            <a:ext cx="3744416" cy="44644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main(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argc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,  char  **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argv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)  {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score;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char  grade;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printf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(“Enter your score :   ”);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cs typeface="FreesiaUPC" pitchFamily="34" charset="-34"/>
              </a:rPr>
              <a:t>scanf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(“%d”, &amp;score);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if(score &gt;= 0 &amp;&amp; score &lt;= 50)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‘F’;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if(score &gt;=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51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&amp;&amp; score 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60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‘D’; 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if(score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&gt;=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61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&amp;&amp; score 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70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‘C’; 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if(score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&gt;=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71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&amp;&amp; score 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80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</a:t>
            </a:r>
            <a:r>
              <a:rPr lang="en-US" sz="1800" b="1" dirty="0">
                <a:solidFill>
                  <a:srgbClr val="0070C0"/>
                </a:solidFill>
                <a:cs typeface="FreesiaUPC" pitchFamily="34" charset="-34"/>
              </a:rPr>
              <a:t>=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‘B’;    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if(score &gt;=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81 </a:t>
            </a:r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&amp;&amp; score &lt;=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100)</a:t>
            </a:r>
            <a:endParaRPr lang="en-US" sz="1800" dirty="0">
              <a:solidFill>
                <a:schemeClr val="tx1"/>
              </a:solidFill>
              <a:cs typeface="FreesiaUPC" pitchFamily="34" charset="-34"/>
            </a:endParaRP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             </a:t>
            </a:r>
            <a:r>
              <a:rPr lang="en-US" sz="1800" b="1" dirty="0" smtClean="0">
                <a:solidFill>
                  <a:srgbClr val="0070C0"/>
                </a:solidFill>
                <a:cs typeface="FreesiaUPC" pitchFamily="34" charset="-34"/>
              </a:rPr>
              <a:t>grade = ‘A’;    </a:t>
            </a:r>
          </a:p>
          <a:p>
            <a:r>
              <a:rPr lang="en-US" sz="18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  </a:t>
            </a:r>
            <a:r>
              <a:rPr lang="en-US" sz="1800" b="1" dirty="0" err="1" smtClean="0">
                <a:solidFill>
                  <a:srgbClr val="00B050"/>
                </a:solidFill>
                <a:cs typeface="FreesiaUPC" pitchFamily="34" charset="-34"/>
              </a:rPr>
              <a:t>printf</a:t>
            </a:r>
            <a:r>
              <a:rPr lang="en-US" sz="1800" b="1" dirty="0" smtClean="0">
                <a:solidFill>
                  <a:srgbClr val="00B050"/>
                </a:solidFill>
                <a:cs typeface="FreesiaUPC" pitchFamily="34" charset="-34"/>
              </a:rPr>
              <a:t>(“Grade = %c”, grade);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}</a:t>
            </a:r>
            <a:endParaRPr lang="th-TH" sz="1800" dirty="0">
              <a:solidFill>
                <a:schemeClr val="tx1"/>
              </a:solidFill>
              <a:cs typeface="FreesiaUPC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4008" y="5301208"/>
            <a:ext cx="4104456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cs typeface="FreesiaUPC" pitchFamily="34" charset="-34"/>
              </a:rPr>
              <a:t>IF – ELSE IF – ELSE  statement can help </a:t>
            </a:r>
            <a:endParaRPr lang="en-US" sz="6000" b="1" dirty="0">
              <a:solidFill>
                <a:schemeClr val="accent2">
                  <a:lumMod val="50000"/>
                </a:schemeClr>
              </a:solidFill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463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Condition: IF- ELSE IF - ELSE statement</a:t>
            </a:r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2843808" y="1628800"/>
            <a:ext cx="6192688" cy="4670010"/>
            <a:chOff x="107504" y="1660330"/>
            <a:chExt cx="6336704" cy="4854504"/>
          </a:xfrm>
        </p:grpSpPr>
        <p:sp>
          <p:nvSpPr>
            <p:cNvPr id="5" name="Flowchart: Decision 4"/>
            <p:cNvSpPr/>
            <p:nvPr/>
          </p:nvSpPr>
          <p:spPr>
            <a:xfrm>
              <a:off x="662548" y="1988840"/>
              <a:ext cx="2232248" cy="792088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Condition 1</a:t>
              </a:r>
              <a:endParaRPr lang="en-US" sz="16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1763688" y="1660330"/>
              <a:ext cx="0" cy="28803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07504" y="3140968"/>
              <a:ext cx="1584176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True action</a:t>
              </a:r>
              <a:endParaRPr lang="en-US" sz="2000" dirty="0"/>
            </a:p>
          </p:txBody>
        </p:sp>
        <p:cxnSp>
          <p:nvCxnSpPr>
            <p:cNvPr id="17" name="Shape 16"/>
            <p:cNvCxnSpPr>
              <a:stCxn id="5" idx="1"/>
            </p:cNvCxnSpPr>
            <p:nvPr/>
          </p:nvCxnSpPr>
          <p:spPr>
            <a:xfrm rot="10800000" flipV="1">
              <a:off x="539552" y="2384884"/>
              <a:ext cx="122996" cy="756084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lowchart: Decision 17"/>
            <p:cNvSpPr/>
            <p:nvPr/>
          </p:nvSpPr>
          <p:spPr>
            <a:xfrm>
              <a:off x="2267744" y="2996952"/>
              <a:ext cx="2232248" cy="792088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Condition 2</a:t>
              </a:r>
              <a:endParaRPr lang="en-US" sz="1600" dirty="0"/>
            </a:p>
          </p:txBody>
        </p:sp>
        <p:cxnSp>
          <p:nvCxnSpPr>
            <p:cNvPr id="20" name="Shape 19"/>
            <p:cNvCxnSpPr>
              <a:stCxn id="5" idx="3"/>
              <a:endCxn id="18" idx="0"/>
            </p:cNvCxnSpPr>
            <p:nvPr/>
          </p:nvCxnSpPr>
          <p:spPr>
            <a:xfrm>
              <a:off x="2894796" y="2384884"/>
              <a:ext cx="489072" cy="612068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1547664" y="4077072"/>
              <a:ext cx="1584176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True action</a:t>
              </a:r>
              <a:endParaRPr lang="en-US" sz="2000" dirty="0"/>
            </a:p>
          </p:txBody>
        </p:sp>
        <p:cxnSp>
          <p:nvCxnSpPr>
            <p:cNvPr id="23" name="Shape 22"/>
            <p:cNvCxnSpPr>
              <a:stCxn id="18" idx="1"/>
            </p:cNvCxnSpPr>
            <p:nvPr/>
          </p:nvCxnSpPr>
          <p:spPr>
            <a:xfrm rot="10800000" flipV="1">
              <a:off x="2195736" y="3392996"/>
              <a:ext cx="72008" cy="684076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lowchart: Decision 23"/>
            <p:cNvSpPr/>
            <p:nvPr/>
          </p:nvSpPr>
          <p:spPr>
            <a:xfrm>
              <a:off x="3779912" y="3933056"/>
              <a:ext cx="2232248" cy="792088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Condition N</a:t>
              </a:r>
              <a:endParaRPr lang="en-US" sz="1600" dirty="0"/>
            </a:p>
          </p:txBody>
        </p:sp>
        <p:cxnSp>
          <p:nvCxnSpPr>
            <p:cNvPr id="26" name="Shape 25"/>
            <p:cNvCxnSpPr>
              <a:stCxn id="18" idx="3"/>
              <a:endCxn id="24" idx="0"/>
            </p:cNvCxnSpPr>
            <p:nvPr/>
          </p:nvCxnSpPr>
          <p:spPr>
            <a:xfrm>
              <a:off x="4499992" y="3392996"/>
              <a:ext cx="396044" cy="540060"/>
            </a:xfrm>
            <a:prstGeom prst="bentConnector2">
              <a:avLst/>
            </a:prstGeom>
            <a:ln w="28575"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3131840" y="4869160"/>
              <a:ext cx="1584176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True action</a:t>
              </a:r>
              <a:endParaRPr lang="en-US" sz="20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860032" y="4869160"/>
              <a:ext cx="1584176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False action</a:t>
              </a:r>
              <a:endParaRPr lang="en-US" sz="2000" dirty="0"/>
            </a:p>
          </p:txBody>
        </p:sp>
        <p:cxnSp>
          <p:nvCxnSpPr>
            <p:cNvPr id="30" name="Shape 29"/>
            <p:cNvCxnSpPr>
              <a:stCxn id="24" idx="1"/>
            </p:cNvCxnSpPr>
            <p:nvPr/>
          </p:nvCxnSpPr>
          <p:spPr>
            <a:xfrm rot="10800000" flipV="1">
              <a:off x="3635896" y="4329100"/>
              <a:ext cx="144016" cy="540060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hape 31"/>
            <p:cNvCxnSpPr>
              <a:stCxn id="24" idx="3"/>
            </p:cNvCxnSpPr>
            <p:nvPr/>
          </p:nvCxnSpPr>
          <p:spPr>
            <a:xfrm>
              <a:off x="6012160" y="4329100"/>
              <a:ext cx="216024" cy="540060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3059832" y="6021288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Elbow Connector 34"/>
            <p:cNvCxnSpPr>
              <a:endCxn id="33" idx="2"/>
            </p:cNvCxnSpPr>
            <p:nvPr/>
          </p:nvCxnSpPr>
          <p:spPr>
            <a:xfrm>
              <a:off x="539552" y="3717032"/>
              <a:ext cx="2520280" cy="2412268"/>
            </a:xfrm>
            <a:prstGeom prst="bentConnector3">
              <a:avLst>
                <a:gd name="adj1" fmla="val -44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Elbow Connector 37"/>
            <p:cNvCxnSpPr>
              <a:endCxn id="33" idx="1"/>
            </p:cNvCxnSpPr>
            <p:nvPr/>
          </p:nvCxnSpPr>
          <p:spPr>
            <a:xfrm rot="16200000" flipH="1">
              <a:off x="1948980" y="4899891"/>
              <a:ext cx="1399788" cy="906277"/>
            </a:xfrm>
            <a:prstGeom prst="bentConnector3">
              <a:avLst>
                <a:gd name="adj1" fmla="val 80785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Elbow Connector 40"/>
            <p:cNvCxnSpPr>
              <a:stCxn id="27" idx="2"/>
              <a:endCxn id="33" idx="0"/>
            </p:cNvCxnSpPr>
            <p:nvPr/>
          </p:nvCxnSpPr>
          <p:spPr>
            <a:xfrm rot="5400000">
              <a:off x="3275856" y="5373216"/>
              <a:ext cx="576064" cy="720080"/>
            </a:xfrm>
            <a:prstGeom prst="bentConnector3">
              <a:avLst>
                <a:gd name="adj1" fmla="val 60947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Elbow Connector 43"/>
            <p:cNvCxnSpPr>
              <a:endCxn id="33" idx="6"/>
            </p:cNvCxnSpPr>
            <p:nvPr/>
          </p:nvCxnSpPr>
          <p:spPr>
            <a:xfrm rot="10800000" flipV="1">
              <a:off x="3347864" y="5445224"/>
              <a:ext cx="2880320" cy="684076"/>
            </a:xfrm>
            <a:prstGeom prst="bentConnector3">
              <a:avLst>
                <a:gd name="adj1" fmla="val 8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3203848" y="6226802"/>
              <a:ext cx="0" cy="28803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323528" y="2060848"/>
              <a:ext cx="597719" cy="4159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true</a:t>
              </a:r>
              <a:endParaRPr lang="en-US" sz="2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715960" y="2060848"/>
              <a:ext cx="695808" cy="4159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false</a:t>
              </a:r>
              <a:endParaRPr lang="en-US" sz="2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907704" y="3059668"/>
              <a:ext cx="597719" cy="4159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true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372144" y="3059668"/>
              <a:ext cx="695808" cy="4159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false</a:t>
              </a:r>
              <a:endParaRPr lang="en-US" sz="2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522795" y="3995772"/>
              <a:ext cx="597719" cy="4159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true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740296" y="3995772"/>
              <a:ext cx="695808" cy="4159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false</a:t>
              </a:r>
              <a:endParaRPr lang="en-US" sz="2000" dirty="0"/>
            </a:p>
          </p:txBody>
        </p:sp>
      </p:grp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617583"/>
              </p:ext>
            </p:extLst>
          </p:nvPr>
        </p:nvGraphicFramePr>
        <p:xfrm>
          <a:off x="179512" y="1911359"/>
          <a:ext cx="2520280" cy="3965913"/>
        </p:xfrm>
        <a:graphic>
          <a:graphicData uri="http://schemas.openxmlformats.org/drawingml/2006/table">
            <a:tbl>
              <a:tblPr/>
              <a:tblGrid>
                <a:gridCol w="2520280"/>
              </a:tblGrid>
              <a:tr h="3965913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000" dirty="0" smtClean="0"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  <a:cs typeface="Angsana New"/>
                        </a:rPr>
                        <a:t>if </a:t>
                      </a:r>
                      <a:r>
                        <a:rPr lang="en-US" sz="2000" dirty="0">
                          <a:latin typeface="+mn-lt"/>
                          <a:ea typeface="Times New Roman"/>
                          <a:cs typeface="Angsana New"/>
                        </a:rPr>
                        <a:t>(</a:t>
                      </a:r>
                      <a:r>
                        <a:rPr lang="en-US" sz="2000" dirty="0" smtClean="0">
                          <a:latin typeface="+mn-lt"/>
                          <a:ea typeface="Times New Roman"/>
                          <a:cs typeface="Angsana New"/>
                        </a:rPr>
                        <a:t>condition-1)</a:t>
                      </a:r>
                      <a:endParaRPr lang="en-US" sz="1600" dirty="0"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Angsana New"/>
                        </a:rPr>
                        <a:t>   statement;</a:t>
                      </a:r>
                      <a:endParaRPr lang="en-US" sz="1600" dirty="0"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Angsana New"/>
                        </a:rPr>
                        <a:t>else if (condition-2)</a:t>
                      </a:r>
                      <a:endParaRPr lang="en-US" sz="1600" dirty="0"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Angsana New"/>
                        </a:rPr>
                        <a:t>   statement</a:t>
                      </a:r>
                      <a:r>
                        <a:rPr lang="en-US" sz="2000" dirty="0" smtClean="0">
                          <a:latin typeface="+mn-lt"/>
                          <a:ea typeface="Times New Roman"/>
                          <a:cs typeface="Angsana New"/>
                        </a:rPr>
                        <a:t>;</a:t>
                      </a:r>
                      <a:endParaRPr lang="en-US" sz="1600" dirty="0"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latin typeface="+mn-lt"/>
                          <a:ea typeface="Times New Roman"/>
                          <a:cs typeface="Angsana New"/>
                        </a:rPr>
                        <a:t>.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latin typeface="+mn-lt"/>
                          <a:ea typeface="Times New Roman"/>
                          <a:cs typeface="Angsana New"/>
                        </a:rPr>
                        <a:t>.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latin typeface="+mn-lt"/>
                          <a:ea typeface="Times New Roman"/>
                          <a:cs typeface="Angsana New"/>
                        </a:rPr>
                        <a:t>.</a:t>
                      </a:r>
                      <a:endParaRPr lang="en-US" sz="1600" dirty="0"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Angsana New"/>
                        </a:rPr>
                        <a:t>else if (condition-n)</a:t>
                      </a:r>
                      <a:endParaRPr lang="en-US" sz="1600" dirty="0"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Angsana New"/>
                        </a:rPr>
                        <a:t>   statement;</a:t>
                      </a:r>
                      <a:endParaRPr lang="en-US" sz="1600" dirty="0"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Angsana New"/>
                        </a:rPr>
                        <a:t>else</a:t>
                      </a:r>
                      <a:endParaRPr lang="en-US" sz="1600" dirty="0"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Angsana New"/>
                        </a:rPr>
                        <a:t>   statement;</a:t>
                      </a:r>
                      <a:endParaRPr lang="en-US" sz="1600" dirty="0">
                        <a:latin typeface="+mn-lt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86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1054</TotalTime>
  <Words>2454</Words>
  <Application>Microsoft Office PowerPoint</Application>
  <PresentationFormat>On-screen Show (4:3)</PresentationFormat>
  <Paragraphs>377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If-ELSE IF-ELSE Statement SWITCH-CASE STATEMENT</vt:lpstr>
      <vt:lpstr>Review: If and If-Else Statement</vt:lpstr>
      <vt:lpstr>Grading Program</vt:lpstr>
      <vt:lpstr>Step-by-Step (1)</vt:lpstr>
      <vt:lpstr>Step-by-Step (2)</vt:lpstr>
      <vt:lpstr>Step-by-Step (3)</vt:lpstr>
      <vt:lpstr>Be a good programmer (1)</vt:lpstr>
      <vt:lpstr>Be a good programmer (2)</vt:lpstr>
      <vt:lpstr>Condition: IF- ELSE IF - ELSE statement</vt:lpstr>
      <vt:lpstr>QUIZ 1</vt:lpstr>
      <vt:lpstr>Be a good programmer (3)</vt:lpstr>
      <vt:lpstr>Be a good programmer (4)</vt:lpstr>
      <vt:lpstr>Be a good programmer (5)</vt:lpstr>
      <vt:lpstr>Be a good programmer (6)</vt:lpstr>
      <vt:lpstr>The switch-case statement </vt:lpstr>
      <vt:lpstr>The switch-case Syntax</vt:lpstr>
      <vt:lpstr>Example: switch - case</vt:lpstr>
      <vt:lpstr>Using break in switch-case</vt:lpstr>
      <vt:lpstr>Example: Month Display Program using if</vt:lpstr>
      <vt:lpstr>Example: Month Display Program using switch-case</vt:lpstr>
      <vt:lpstr>Last example </vt:lpstr>
    </vt:vector>
  </TitlesOfParts>
  <Company>Kmutnb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องค์ประกอบของคอมพิวเตอร์ และภาษาซี</dc:title>
  <dc:creator>admin</dc:creator>
  <cp:lastModifiedBy>choopan</cp:lastModifiedBy>
  <cp:revision>118</cp:revision>
  <dcterms:created xsi:type="dcterms:W3CDTF">2010-05-09T09:54:05Z</dcterms:created>
  <dcterms:modified xsi:type="dcterms:W3CDTF">2013-05-27T13:23:53Z</dcterms:modified>
</cp:coreProperties>
</file>