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8" r:id="rId2"/>
    <p:sldId id="279" r:id="rId3"/>
    <p:sldId id="280" r:id="rId4"/>
    <p:sldId id="281" r:id="rId5"/>
    <p:sldId id="282" r:id="rId6"/>
    <p:sldId id="283" r:id="rId7"/>
    <p:sldId id="284" r:id="rId8"/>
    <p:sldId id="285" r:id="rId9"/>
    <p:sldId id="286" r:id="rId10"/>
    <p:sldId id="287" r:id="rId11"/>
    <p:sldId id="288" r:id="rId12"/>
    <p:sldId id="289" r:id="rId13"/>
    <p:sldId id="290" r:id="rId14"/>
    <p:sldId id="291" r:id="rId15"/>
    <p:sldId id="273" r:id="rId16"/>
    <p:sldId id="292" r:id="rId17"/>
    <p:sldId id="274" r:id="rId18"/>
    <p:sldId id="275" r:id="rId19"/>
    <p:sldId id="276" r:id="rId20"/>
    <p:sldId id="277" r:id="rId21"/>
    <p:sldId id="293" r:id="rId22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45" autoAdjust="0"/>
    <p:restoredTop sz="95057" autoAdjust="0"/>
  </p:normalViewPr>
  <p:slideViewPr>
    <p:cSldViewPr>
      <p:cViewPr varScale="1">
        <p:scale>
          <a:sx n="104" d="100"/>
          <a:sy n="104" d="100"/>
        </p:scale>
        <p:origin x="-16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8136F3FF-F35A-4758-A77A-C26547740D3E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136F3FF-F35A-4758-A77A-C26547740D3E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th-TH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136F3FF-F35A-4758-A77A-C26547740D3E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136F3FF-F35A-4758-A77A-C26547740D3E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8136F3FF-F35A-4758-A77A-C26547740D3E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136F3FF-F35A-4758-A77A-C26547740D3E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85852" y="4038600"/>
            <a:ext cx="7553348" cy="1828800"/>
          </a:xfrm>
        </p:spPr>
        <p:txBody>
          <a:bodyPr>
            <a:noAutofit/>
          </a:bodyPr>
          <a:lstStyle/>
          <a:p>
            <a:pPr algn="r"/>
            <a:r>
              <a:rPr lang="en-US" sz="4800" dirty="0" smtClean="0"/>
              <a:t>If-ELSE </a:t>
            </a:r>
            <a:r>
              <a:rPr lang="en-US" sz="4800" dirty="0" err="1" smtClean="0"/>
              <a:t>IF-ELSE</a:t>
            </a:r>
            <a:r>
              <a:rPr lang="en-US" sz="4800" dirty="0" smtClean="0"/>
              <a:t> Statement</a:t>
            </a:r>
            <a:br>
              <a:rPr lang="en-US" sz="4800" dirty="0" smtClean="0"/>
            </a:br>
            <a:r>
              <a:rPr lang="en-US" sz="4800" dirty="0" smtClean="0"/>
              <a:t>SWITCH-CASE STATEMENT</a:t>
            </a:r>
            <a:endParaRPr lang="th-TH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pPr algn="r"/>
            <a:r>
              <a:rPr lang="en-US" dirty="0" smtClean="0"/>
              <a:t>350142 - Computer Programming</a:t>
            </a:r>
          </a:p>
          <a:p>
            <a:pPr algn="r"/>
            <a:r>
              <a:rPr lang="en-US" dirty="0" smtClean="0"/>
              <a:t>Asst. Prof. Dr. </a:t>
            </a:r>
            <a:r>
              <a:rPr lang="en-US" dirty="0" err="1" smtClean="0"/>
              <a:t>Choopan</a:t>
            </a:r>
            <a:r>
              <a:rPr lang="en-US" dirty="0" smtClean="0"/>
              <a:t> </a:t>
            </a:r>
            <a:r>
              <a:rPr lang="en-US" dirty="0" err="1" smtClean="0"/>
              <a:t>Rattanapoka</a:t>
            </a:r>
            <a:r>
              <a:rPr lang="en-US" dirty="0" smtClean="0"/>
              <a:t> and </a:t>
            </a:r>
            <a:r>
              <a:rPr lang="en-US" dirty="0" smtClean="0"/>
              <a:t>Asst. </a:t>
            </a:r>
            <a:r>
              <a:rPr lang="en-US" smtClean="0"/>
              <a:t>Prof. Dr</a:t>
            </a:r>
            <a:r>
              <a:rPr lang="en-US" dirty="0" smtClean="0"/>
              <a:t>. </a:t>
            </a:r>
            <a:r>
              <a:rPr lang="en-US" dirty="0" err="1" smtClean="0"/>
              <a:t>Suphot</a:t>
            </a:r>
            <a:r>
              <a:rPr lang="en-US" dirty="0" smtClean="0"/>
              <a:t> </a:t>
            </a:r>
            <a:r>
              <a:rPr lang="en-US" dirty="0" err="1" smtClean="0"/>
              <a:t>Chunwiphat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681698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 1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23528" y="1628800"/>
            <a:ext cx="4320480" cy="496855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2200" dirty="0" smtClean="0"/>
              <a:t>     </a:t>
            </a:r>
            <a:r>
              <a:rPr lang="en-US" sz="2200" dirty="0" err="1" smtClean="0"/>
              <a:t>int</a:t>
            </a:r>
            <a:r>
              <a:rPr lang="en-US" sz="2200" dirty="0" smtClean="0"/>
              <a:t>  A, B;</a:t>
            </a:r>
          </a:p>
          <a:p>
            <a:r>
              <a:rPr lang="en-US" sz="2200" dirty="0" smtClean="0"/>
              <a:t>     if ( (A + 5)  &lt;= 6 )</a:t>
            </a:r>
            <a:r>
              <a:rPr lang="en-US" sz="2200" b="1" dirty="0" smtClean="0">
                <a:solidFill>
                  <a:srgbClr val="FF0000"/>
                </a:solidFill>
              </a:rPr>
              <a:t> {</a:t>
            </a:r>
          </a:p>
          <a:p>
            <a:r>
              <a:rPr lang="en-US" sz="2200" dirty="0" smtClean="0"/>
              <a:t>          </a:t>
            </a:r>
            <a:r>
              <a:rPr lang="en-US" sz="2200" dirty="0" smtClean="0">
                <a:solidFill>
                  <a:srgbClr val="00B050"/>
                </a:solidFill>
              </a:rPr>
              <a:t>B = A + 10;</a:t>
            </a:r>
          </a:p>
          <a:p>
            <a:r>
              <a:rPr lang="en-US" sz="2200" b="1" dirty="0" smtClean="0">
                <a:solidFill>
                  <a:srgbClr val="FF0000"/>
                </a:solidFill>
              </a:rPr>
              <a:t>     } </a:t>
            </a:r>
            <a:r>
              <a:rPr lang="en-US" sz="2200" dirty="0" smtClean="0">
                <a:solidFill>
                  <a:schemeClr val="tx1"/>
                </a:solidFill>
              </a:rPr>
              <a:t>else  if ( A == 2 || A == 5 ) </a:t>
            </a:r>
            <a:r>
              <a:rPr lang="en-US" sz="2200" b="1" dirty="0" smtClean="0">
                <a:solidFill>
                  <a:srgbClr val="FF0000"/>
                </a:solidFill>
              </a:rPr>
              <a:t>{</a:t>
            </a:r>
          </a:p>
          <a:p>
            <a:r>
              <a:rPr lang="en-US" sz="2200" b="1" dirty="0" smtClean="0">
                <a:solidFill>
                  <a:srgbClr val="FF0000"/>
                </a:solidFill>
              </a:rPr>
              <a:t>           </a:t>
            </a:r>
            <a:r>
              <a:rPr lang="en-US" sz="2200" dirty="0" smtClean="0">
                <a:solidFill>
                  <a:srgbClr val="0070C0"/>
                </a:solidFill>
              </a:rPr>
              <a:t>B = A – 10;</a:t>
            </a:r>
          </a:p>
          <a:p>
            <a:r>
              <a:rPr lang="en-US" sz="2200" b="1" dirty="0" smtClean="0">
                <a:solidFill>
                  <a:srgbClr val="FF0000"/>
                </a:solidFill>
              </a:rPr>
              <a:t>     } </a:t>
            </a:r>
            <a:r>
              <a:rPr lang="en-US" sz="2200" dirty="0" smtClean="0">
                <a:solidFill>
                  <a:schemeClr val="tx1"/>
                </a:solidFill>
              </a:rPr>
              <a:t>else if (A == 3 || A &gt; 7) </a:t>
            </a:r>
            <a:r>
              <a:rPr lang="en-US" sz="2200" b="1" dirty="0" smtClean="0">
                <a:solidFill>
                  <a:srgbClr val="FF0000"/>
                </a:solidFill>
              </a:rPr>
              <a:t>{</a:t>
            </a:r>
          </a:p>
          <a:p>
            <a:r>
              <a:rPr lang="en-US" sz="2200" b="1" dirty="0" smtClean="0">
                <a:solidFill>
                  <a:srgbClr val="FF0000"/>
                </a:solidFill>
              </a:rPr>
              <a:t>           </a:t>
            </a:r>
            <a:r>
              <a:rPr lang="en-US" sz="2200" dirty="0">
                <a:solidFill>
                  <a:srgbClr val="7030A0"/>
                </a:solidFill>
              </a:rPr>
              <a:t>B</a:t>
            </a:r>
            <a:r>
              <a:rPr lang="en-US" sz="2200" dirty="0" smtClean="0">
                <a:solidFill>
                  <a:srgbClr val="7030A0"/>
                </a:solidFill>
              </a:rPr>
              <a:t> = A * 2;</a:t>
            </a:r>
          </a:p>
          <a:p>
            <a:r>
              <a:rPr lang="en-US" sz="2200" b="1" dirty="0" smtClean="0">
                <a:solidFill>
                  <a:srgbClr val="FF0000"/>
                </a:solidFill>
              </a:rPr>
              <a:t>     } </a:t>
            </a:r>
            <a:r>
              <a:rPr lang="en-US" sz="2200" dirty="0" smtClean="0">
                <a:solidFill>
                  <a:schemeClr val="tx1"/>
                </a:solidFill>
              </a:rPr>
              <a:t>else if (A == 4) </a:t>
            </a:r>
            <a:r>
              <a:rPr lang="en-US" sz="2200" b="1" dirty="0" smtClean="0">
                <a:solidFill>
                  <a:srgbClr val="FF0000"/>
                </a:solidFill>
              </a:rPr>
              <a:t>{</a:t>
            </a:r>
          </a:p>
          <a:p>
            <a:r>
              <a:rPr lang="en-US" sz="2200" b="1" dirty="0" smtClean="0">
                <a:solidFill>
                  <a:srgbClr val="FF0000"/>
                </a:solidFill>
              </a:rPr>
              <a:t>           </a:t>
            </a:r>
            <a:r>
              <a:rPr lang="en-US" sz="2200" dirty="0" smtClean="0">
                <a:solidFill>
                  <a:schemeClr val="accent3">
                    <a:lumMod val="75000"/>
                  </a:schemeClr>
                </a:solidFill>
              </a:rPr>
              <a:t>B = A / 4;</a:t>
            </a:r>
          </a:p>
          <a:p>
            <a:r>
              <a:rPr lang="en-US" sz="2200" b="1" dirty="0" smtClean="0">
                <a:solidFill>
                  <a:srgbClr val="FF0000"/>
                </a:solidFill>
              </a:rPr>
              <a:t>     } </a:t>
            </a:r>
            <a:r>
              <a:rPr lang="en-US" sz="2200" dirty="0" smtClean="0">
                <a:solidFill>
                  <a:schemeClr val="tx1"/>
                </a:solidFill>
              </a:rPr>
              <a:t>else</a:t>
            </a:r>
            <a:r>
              <a:rPr lang="en-US" sz="2200" b="1" dirty="0" smtClean="0">
                <a:solidFill>
                  <a:srgbClr val="FF0000"/>
                </a:solidFill>
              </a:rPr>
              <a:t> {</a:t>
            </a:r>
          </a:p>
          <a:p>
            <a:r>
              <a:rPr lang="en-US" sz="2200" b="1" dirty="0" smtClean="0">
                <a:solidFill>
                  <a:srgbClr val="FF0000"/>
                </a:solidFill>
              </a:rPr>
              <a:t>           </a:t>
            </a:r>
            <a:r>
              <a:rPr lang="en-US" sz="2200" dirty="0">
                <a:solidFill>
                  <a:schemeClr val="accent2">
                    <a:lumMod val="75000"/>
                  </a:schemeClr>
                </a:solidFill>
              </a:rPr>
              <a:t>B</a:t>
            </a:r>
            <a:r>
              <a:rPr lang="en-US" sz="2200" dirty="0" smtClean="0">
                <a:solidFill>
                  <a:schemeClr val="accent2">
                    <a:lumMod val="75000"/>
                  </a:schemeClr>
                </a:solidFill>
              </a:rPr>
              <a:t> = (A + 2) * 3;</a:t>
            </a:r>
          </a:p>
          <a:p>
            <a:r>
              <a:rPr lang="en-US" sz="2200" b="1" dirty="0" smtClean="0">
                <a:solidFill>
                  <a:srgbClr val="FF0000"/>
                </a:solidFill>
              </a:rPr>
              <a:t>     }   </a:t>
            </a:r>
          </a:p>
          <a:p>
            <a:endParaRPr lang="en-US" sz="2200" b="1" dirty="0" smtClean="0">
              <a:solidFill>
                <a:srgbClr val="FF0000"/>
              </a:solidFill>
            </a:endParaRPr>
          </a:p>
          <a:p>
            <a:r>
              <a:rPr lang="en-US" sz="2200" b="1" dirty="0" smtClean="0">
                <a:solidFill>
                  <a:srgbClr val="FF0000"/>
                </a:solidFill>
              </a:rPr>
              <a:t>     </a:t>
            </a:r>
            <a:r>
              <a:rPr lang="en-US" sz="2200" dirty="0" smtClean="0">
                <a:solidFill>
                  <a:schemeClr val="tx1"/>
                </a:solidFill>
              </a:rPr>
              <a:t>B = B + 1;</a:t>
            </a:r>
          </a:p>
        </p:txBody>
      </p:sp>
      <p:sp>
        <p:nvSpPr>
          <p:cNvPr id="3" name="Rectangle 2"/>
          <p:cNvSpPr/>
          <p:nvPr/>
        </p:nvSpPr>
        <p:spPr>
          <a:xfrm>
            <a:off x="5148064" y="1628800"/>
            <a:ext cx="3888432" cy="46085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smtClean="0"/>
              <a:t>What is the value stored in the variable </a:t>
            </a:r>
            <a:r>
              <a:rPr lang="en-US" sz="2400" b="1" dirty="0" smtClean="0">
                <a:solidFill>
                  <a:srgbClr val="00B0F0"/>
                </a:solidFill>
              </a:rPr>
              <a:t>B</a:t>
            </a:r>
            <a:r>
              <a:rPr lang="en-US" sz="2400" dirty="0" smtClean="0"/>
              <a:t> at the end of program </a:t>
            </a:r>
          </a:p>
          <a:p>
            <a:r>
              <a:rPr lang="en-US" sz="2400" dirty="0" smtClean="0"/>
              <a:t>If </a:t>
            </a:r>
            <a:r>
              <a:rPr lang="en-US" sz="2400" b="1" dirty="0" smtClean="0">
                <a:solidFill>
                  <a:srgbClr val="00B050"/>
                </a:solidFill>
              </a:rPr>
              <a:t>A =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-1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1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2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4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5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/>
              <a:t>7</a:t>
            </a:r>
            <a:endParaRPr lang="en-US" sz="24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10</a:t>
            </a:r>
          </a:p>
          <a:p>
            <a:pPr marL="285750" indent="-285750" algn="ctr">
              <a:buFont typeface="Arial" pitchFamily="34" charset="0"/>
              <a:buChar char="•"/>
            </a:pPr>
            <a:endParaRPr lang="th-TH" sz="2400" dirty="0"/>
          </a:p>
        </p:txBody>
      </p:sp>
    </p:spTree>
    <p:extLst>
      <p:ext uri="{BB962C8B-B14F-4D97-AF65-F5344CB8AC3E}">
        <p14:creationId xmlns:p14="http://schemas.microsoft.com/office/powerpoint/2010/main" val="323435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 a good programmer </a:t>
            </a:r>
            <a:r>
              <a:rPr lang="en-US" dirty="0" smtClean="0"/>
              <a:t>(3)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9552" y="1556792"/>
            <a:ext cx="8568952" cy="72008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Make change of our code by using if-else if instead of all if statements.</a:t>
            </a:r>
            <a:endParaRPr lang="th-TH" sz="1800" dirty="0"/>
          </a:p>
        </p:txBody>
      </p:sp>
      <p:sp>
        <p:nvSpPr>
          <p:cNvPr id="4" name="Rectangle 3"/>
          <p:cNvSpPr/>
          <p:nvPr/>
        </p:nvSpPr>
        <p:spPr>
          <a:xfrm>
            <a:off x="107504" y="2204864"/>
            <a:ext cx="3744416" cy="446449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800" dirty="0" err="1" smtClean="0">
                <a:solidFill>
                  <a:schemeClr val="tx1"/>
                </a:solidFill>
                <a:cs typeface="FreesiaUPC" pitchFamily="34" charset="-34"/>
              </a:rPr>
              <a:t>int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main(</a:t>
            </a:r>
            <a:r>
              <a:rPr lang="en-US" sz="1800" dirty="0" err="1" smtClean="0">
                <a:solidFill>
                  <a:schemeClr val="tx1"/>
                </a:solidFill>
                <a:cs typeface="FreesiaUPC" pitchFamily="34" charset="-34"/>
              </a:rPr>
              <a:t>int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cs typeface="FreesiaUPC" pitchFamily="34" charset="-34"/>
              </a:rPr>
              <a:t>argc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,  char  **</a:t>
            </a:r>
            <a:r>
              <a:rPr lang="en-US" sz="1800" dirty="0" err="1" smtClean="0">
                <a:solidFill>
                  <a:schemeClr val="tx1"/>
                </a:solidFill>
                <a:cs typeface="FreesiaUPC" pitchFamily="34" charset="-34"/>
              </a:rPr>
              <a:t>argv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)  {</a:t>
            </a:r>
          </a:p>
          <a:p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 </a:t>
            </a:r>
            <a:r>
              <a:rPr lang="en-US" sz="1800" dirty="0" err="1" smtClean="0">
                <a:solidFill>
                  <a:schemeClr val="tx1"/>
                </a:solidFill>
                <a:cs typeface="FreesiaUPC" pitchFamily="34" charset="-34"/>
              </a:rPr>
              <a:t>int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score;   char  grade;</a:t>
            </a:r>
          </a:p>
          <a:p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 </a:t>
            </a:r>
            <a:r>
              <a:rPr lang="en-US" sz="1800" dirty="0" err="1" smtClean="0">
                <a:solidFill>
                  <a:schemeClr val="tx1"/>
                </a:solidFill>
                <a:cs typeface="FreesiaUPC" pitchFamily="34" charset="-34"/>
              </a:rPr>
              <a:t>printf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(“Enter your score :   ”);</a:t>
            </a:r>
          </a:p>
          <a:p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 </a:t>
            </a:r>
            <a:r>
              <a:rPr lang="en-US" sz="1800" dirty="0" err="1" smtClean="0">
                <a:solidFill>
                  <a:schemeClr val="tx1"/>
                </a:solidFill>
                <a:cs typeface="FreesiaUPC" pitchFamily="34" charset="-34"/>
              </a:rPr>
              <a:t>scanf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(“%d”, &amp;score);</a:t>
            </a:r>
          </a:p>
          <a:p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if(score &gt;= 0 &amp;&amp; score &lt;= 50)</a:t>
            </a:r>
          </a:p>
          <a:p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         </a:t>
            </a:r>
            <a:r>
              <a:rPr lang="en-US" sz="1800" b="1" dirty="0" smtClean="0">
                <a:solidFill>
                  <a:srgbClr val="0070C0"/>
                </a:solidFill>
                <a:cs typeface="FreesiaUPC" pitchFamily="34" charset="-34"/>
              </a:rPr>
              <a:t>grade = ‘F’;</a:t>
            </a:r>
          </a:p>
          <a:p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 </a:t>
            </a:r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if(score &gt;=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51 </a:t>
            </a:r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&amp;&amp; score &lt;=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60</a:t>
            </a:r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)</a:t>
            </a:r>
          </a:p>
          <a:p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              </a:t>
            </a:r>
            <a:r>
              <a:rPr lang="en-US" sz="1800" b="1" dirty="0" smtClean="0">
                <a:solidFill>
                  <a:srgbClr val="0070C0"/>
                </a:solidFill>
                <a:cs typeface="FreesiaUPC" pitchFamily="34" charset="-34"/>
              </a:rPr>
              <a:t>grade = ‘D’; </a:t>
            </a:r>
          </a:p>
          <a:p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if(score </a:t>
            </a:r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&gt;=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61 </a:t>
            </a:r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&amp;&amp; score &lt;=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70</a:t>
            </a:r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)</a:t>
            </a:r>
          </a:p>
          <a:p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              </a:t>
            </a:r>
            <a:r>
              <a:rPr lang="en-US" sz="1800" b="1" dirty="0" smtClean="0">
                <a:solidFill>
                  <a:srgbClr val="0070C0"/>
                </a:solidFill>
                <a:cs typeface="FreesiaUPC" pitchFamily="34" charset="-34"/>
              </a:rPr>
              <a:t>grade = ‘C’; </a:t>
            </a:r>
          </a:p>
          <a:p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if(score </a:t>
            </a:r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&gt;=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71 </a:t>
            </a:r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&amp;&amp; score &lt;=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80</a:t>
            </a:r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)</a:t>
            </a:r>
          </a:p>
          <a:p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              </a:t>
            </a:r>
            <a:r>
              <a:rPr lang="en-US" sz="1800" b="1" dirty="0" smtClean="0">
                <a:solidFill>
                  <a:srgbClr val="0070C0"/>
                </a:solidFill>
                <a:cs typeface="FreesiaUPC" pitchFamily="34" charset="-34"/>
              </a:rPr>
              <a:t>grade </a:t>
            </a:r>
            <a:r>
              <a:rPr lang="en-US" sz="1800" b="1" dirty="0">
                <a:solidFill>
                  <a:srgbClr val="0070C0"/>
                </a:solidFill>
                <a:cs typeface="FreesiaUPC" pitchFamily="34" charset="-34"/>
              </a:rPr>
              <a:t>= </a:t>
            </a:r>
            <a:r>
              <a:rPr lang="en-US" sz="1800" b="1" dirty="0" smtClean="0">
                <a:solidFill>
                  <a:srgbClr val="0070C0"/>
                </a:solidFill>
                <a:cs typeface="FreesiaUPC" pitchFamily="34" charset="-34"/>
              </a:rPr>
              <a:t>‘B’;    </a:t>
            </a:r>
          </a:p>
          <a:p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 </a:t>
            </a:r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if(score &gt;=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81 </a:t>
            </a:r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&amp;&amp; score &lt;=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100)</a:t>
            </a:r>
            <a:endParaRPr lang="en-US" sz="1800" dirty="0">
              <a:solidFill>
                <a:schemeClr val="tx1"/>
              </a:solidFill>
              <a:cs typeface="FreesiaUPC" pitchFamily="34" charset="-34"/>
            </a:endParaRPr>
          </a:p>
          <a:p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              </a:t>
            </a:r>
            <a:r>
              <a:rPr lang="en-US" sz="1800" b="1" dirty="0" smtClean="0">
                <a:solidFill>
                  <a:srgbClr val="0070C0"/>
                </a:solidFill>
                <a:cs typeface="FreesiaUPC" pitchFamily="34" charset="-34"/>
              </a:rPr>
              <a:t>grade = ‘A’;    </a:t>
            </a:r>
          </a:p>
          <a:p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</a:t>
            </a:r>
            <a:r>
              <a:rPr lang="en-US" sz="1800" b="1" dirty="0" err="1" smtClean="0">
                <a:solidFill>
                  <a:srgbClr val="00B050"/>
                </a:solidFill>
                <a:cs typeface="FreesiaUPC" pitchFamily="34" charset="-34"/>
              </a:rPr>
              <a:t>printf</a:t>
            </a:r>
            <a:r>
              <a:rPr lang="en-US" sz="1800" b="1" dirty="0" smtClean="0">
                <a:solidFill>
                  <a:srgbClr val="00B050"/>
                </a:solidFill>
                <a:cs typeface="FreesiaUPC" pitchFamily="34" charset="-34"/>
              </a:rPr>
              <a:t>(“Grade = %c”, grade);</a:t>
            </a:r>
          </a:p>
          <a:p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}</a:t>
            </a:r>
            <a:endParaRPr lang="th-TH" sz="1800" dirty="0">
              <a:solidFill>
                <a:schemeClr val="tx1"/>
              </a:solidFill>
              <a:cs typeface="FreesiaUPC" pitchFamily="34" charset="-34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499992" y="2204864"/>
            <a:ext cx="4464496" cy="446449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800" dirty="0" err="1" smtClean="0">
                <a:solidFill>
                  <a:schemeClr val="tx1"/>
                </a:solidFill>
                <a:cs typeface="FreesiaUPC" pitchFamily="34" charset="-34"/>
              </a:rPr>
              <a:t>int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main(</a:t>
            </a:r>
            <a:r>
              <a:rPr lang="en-US" sz="1800" dirty="0" err="1" smtClean="0">
                <a:solidFill>
                  <a:schemeClr val="tx1"/>
                </a:solidFill>
                <a:cs typeface="FreesiaUPC" pitchFamily="34" charset="-34"/>
              </a:rPr>
              <a:t>int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cs typeface="FreesiaUPC" pitchFamily="34" charset="-34"/>
              </a:rPr>
              <a:t>argc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,  char  **</a:t>
            </a:r>
            <a:r>
              <a:rPr lang="en-US" sz="1800" dirty="0" err="1" smtClean="0">
                <a:solidFill>
                  <a:schemeClr val="tx1"/>
                </a:solidFill>
                <a:cs typeface="FreesiaUPC" pitchFamily="34" charset="-34"/>
              </a:rPr>
              <a:t>argv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)  {</a:t>
            </a:r>
          </a:p>
          <a:p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 </a:t>
            </a:r>
            <a:r>
              <a:rPr lang="en-US" sz="1800" dirty="0" err="1" smtClean="0">
                <a:solidFill>
                  <a:schemeClr val="tx1"/>
                </a:solidFill>
                <a:cs typeface="FreesiaUPC" pitchFamily="34" charset="-34"/>
              </a:rPr>
              <a:t>int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score;   char  grade;</a:t>
            </a:r>
          </a:p>
          <a:p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 </a:t>
            </a:r>
            <a:r>
              <a:rPr lang="en-US" sz="1800" dirty="0" err="1" smtClean="0">
                <a:solidFill>
                  <a:schemeClr val="tx1"/>
                </a:solidFill>
                <a:cs typeface="FreesiaUPC" pitchFamily="34" charset="-34"/>
              </a:rPr>
              <a:t>printf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(“Enter your score :   ”);</a:t>
            </a:r>
          </a:p>
          <a:p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 </a:t>
            </a:r>
            <a:r>
              <a:rPr lang="en-US" sz="1800" dirty="0" err="1" smtClean="0">
                <a:solidFill>
                  <a:schemeClr val="tx1"/>
                </a:solidFill>
                <a:cs typeface="FreesiaUPC" pitchFamily="34" charset="-34"/>
              </a:rPr>
              <a:t>scanf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(“%d”, &amp;score);</a:t>
            </a:r>
          </a:p>
          <a:p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if(score &gt;= 0 &amp;&amp; score &lt;= 50)</a:t>
            </a:r>
          </a:p>
          <a:p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         </a:t>
            </a:r>
            <a:r>
              <a:rPr lang="en-US" sz="1800" b="1" dirty="0" smtClean="0">
                <a:solidFill>
                  <a:srgbClr val="0070C0"/>
                </a:solidFill>
                <a:cs typeface="FreesiaUPC" pitchFamily="34" charset="-34"/>
              </a:rPr>
              <a:t>grade = ‘F’;</a:t>
            </a:r>
          </a:p>
          <a:p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 </a:t>
            </a:r>
            <a:r>
              <a:rPr lang="en-US" sz="1800" dirty="0" smtClean="0">
                <a:solidFill>
                  <a:srgbClr val="FF0000"/>
                </a:solidFill>
                <a:cs typeface="FreesiaUPC" pitchFamily="34" charset="-34"/>
              </a:rPr>
              <a:t>else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if(score </a:t>
            </a:r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&gt;=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51 </a:t>
            </a:r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&amp;&amp; score &lt;=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60</a:t>
            </a:r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)</a:t>
            </a:r>
          </a:p>
          <a:p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              </a:t>
            </a:r>
            <a:r>
              <a:rPr lang="en-US" sz="1800" b="1" dirty="0" smtClean="0">
                <a:solidFill>
                  <a:srgbClr val="0070C0"/>
                </a:solidFill>
                <a:cs typeface="FreesiaUPC" pitchFamily="34" charset="-34"/>
              </a:rPr>
              <a:t>grade = ‘D’; </a:t>
            </a:r>
          </a:p>
          <a:p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</a:t>
            </a:r>
            <a:r>
              <a:rPr lang="en-US" sz="1800" dirty="0" smtClean="0">
                <a:solidFill>
                  <a:srgbClr val="FF0000"/>
                </a:solidFill>
                <a:cs typeface="FreesiaUPC" pitchFamily="34" charset="-34"/>
              </a:rPr>
              <a:t>else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if(score </a:t>
            </a:r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&gt;=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61 </a:t>
            </a:r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&amp;&amp; score &lt;=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70</a:t>
            </a:r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)</a:t>
            </a:r>
          </a:p>
          <a:p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              </a:t>
            </a:r>
            <a:r>
              <a:rPr lang="en-US" sz="1800" b="1" dirty="0" smtClean="0">
                <a:solidFill>
                  <a:srgbClr val="0070C0"/>
                </a:solidFill>
                <a:cs typeface="FreesiaUPC" pitchFamily="34" charset="-34"/>
              </a:rPr>
              <a:t>grade = ‘C’; </a:t>
            </a:r>
          </a:p>
          <a:p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</a:t>
            </a:r>
            <a:r>
              <a:rPr lang="en-US" sz="1800" dirty="0" smtClean="0">
                <a:solidFill>
                  <a:srgbClr val="FF0000"/>
                </a:solidFill>
                <a:cs typeface="FreesiaUPC" pitchFamily="34" charset="-34"/>
              </a:rPr>
              <a:t>else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if(score </a:t>
            </a:r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&gt;=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71 </a:t>
            </a:r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&amp;&amp; score &lt;=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80</a:t>
            </a:r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)</a:t>
            </a:r>
          </a:p>
          <a:p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              </a:t>
            </a:r>
            <a:r>
              <a:rPr lang="en-US" sz="1800" b="1" dirty="0" smtClean="0">
                <a:solidFill>
                  <a:srgbClr val="0070C0"/>
                </a:solidFill>
                <a:cs typeface="FreesiaUPC" pitchFamily="34" charset="-34"/>
              </a:rPr>
              <a:t>grade </a:t>
            </a:r>
            <a:r>
              <a:rPr lang="en-US" sz="1800" b="1" dirty="0">
                <a:solidFill>
                  <a:srgbClr val="0070C0"/>
                </a:solidFill>
                <a:cs typeface="FreesiaUPC" pitchFamily="34" charset="-34"/>
              </a:rPr>
              <a:t>= </a:t>
            </a:r>
            <a:r>
              <a:rPr lang="en-US" sz="1800" b="1" dirty="0" smtClean="0">
                <a:solidFill>
                  <a:srgbClr val="0070C0"/>
                </a:solidFill>
                <a:cs typeface="FreesiaUPC" pitchFamily="34" charset="-34"/>
              </a:rPr>
              <a:t>‘B’;    </a:t>
            </a:r>
          </a:p>
          <a:p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 </a:t>
            </a:r>
            <a:r>
              <a:rPr lang="en-US" sz="1800" dirty="0" smtClean="0">
                <a:solidFill>
                  <a:srgbClr val="FF0000"/>
                </a:solidFill>
                <a:cs typeface="FreesiaUPC" pitchFamily="34" charset="-34"/>
              </a:rPr>
              <a:t>else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if(score </a:t>
            </a:r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&gt;=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81 </a:t>
            </a:r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&amp;&amp; score &lt;=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100)</a:t>
            </a:r>
            <a:endParaRPr lang="en-US" sz="1800" dirty="0">
              <a:solidFill>
                <a:schemeClr val="tx1"/>
              </a:solidFill>
              <a:cs typeface="FreesiaUPC" pitchFamily="34" charset="-34"/>
            </a:endParaRPr>
          </a:p>
          <a:p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              </a:t>
            </a:r>
            <a:r>
              <a:rPr lang="en-US" sz="1800" b="1" dirty="0" smtClean="0">
                <a:solidFill>
                  <a:srgbClr val="0070C0"/>
                </a:solidFill>
                <a:cs typeface="FreesiaUPC" pitchFamily="34" charset="-34"/>
              </a:rPr>
              <a:t>grade = ‘A’;    </a:t>
            </a:r>
          </a:p>
          <a:p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</a:t>
            </a:r>
            <a:r>
              <a:rPr lang="en-US" sz="1800" b="1" dirty="0" err="1" smtClean="0">
                <a:solidFill>
                  <a:srgbClr val="00B050"/>
                </a:solidFill>
                <a:cs typeface="FreesiaUPC" pitchFamily="34" charset="-34"/>
              </a:rPr>
              <a:t>printf</a:t>
            </a:r>
            <a:r>
              <a:rPr lang="en-US" sz="1800" b="1" dirty="0" smtClean="0">
                <a:solidFill>
                  <a:srgbClr val="00B050"/>
                </a:solidFill>
                <a:cs typeface="FreesiaUPC" pitchFamily="34" charset="-34"/>
              </a:rPr>
              <a:t>(“Grade = %c”, grade);</a:t>
            </a:r>
          </a:p>
          <a:p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}</a:t>
            </a:r>
            <a:endParaRPr lang="th-TH" sz="1800" dirty="0">
              <a:solidFill>
                <a:schemeClr val="tx1"/>
              </a:solidFill>
              <a:cs typeface="FreesiaUPC" pitchFamily="34" charset="-34"/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3923928" y="4005064"/>
            <a:ext cx="504056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22110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 a good programmer </a:t>
            </a:r>
            <a:r>
              <a:rPr lang="en-US" dirty="0" smtClean="0"/>
              <a:t>(4)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9552" y="1556792"/>
            <a:ext cx="8568952" cy="72008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Now with if-else if statements, we can compact more on our condition.</a:t>
            </a:r>
            <a:endParaRPr lang="th-TH" sz="1800" dirty="0"/>
          </a:p>
        </p:txBody>
      </p:sp>
      <p:sp>
        <p:nvSpPr>
          <p:cNvPr id="6" name="Rectangle 5"/>
          <p:cNvSpPr/>
          <p:nvPr/>
        </p:nvSpPr>
        <p:spPr>
          <a:xfrm>
            <a:off x="5256076" y="2204864"/>
            <a:ext cx="3708412" cy="446449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800" dirty="0" err="1" smtClean="0">
                <a:solidFill>
                  <a:schemeClr val="tx1"/>
                </a:solidFill>
                <a:cs typeface="FreesiaUPC" pitchFamily="34" charset="-34"/>
              </a:rPr>
              <a:t>int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main(</a:t>
            </a:r>
            <a:r>
              <a:rPr lang="en-US" sz="1800" dirty="0" err="1" smtClean="0">
                <a:solidFill>
                  <a:schemeClr val="tx1"/>
                </a:solidFill>
                <a:cs typeface="FreesiaUPC" pitchFamily="34" charset="-34"/>
              </a:rPr>
              <a:t>int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cs typeface="FreesiaUPC" pitchFamily="34" charset="-34"/>
              </a:rPr>
              <a:t>argc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,  char  **</a:t>
            </a:r>
            <a:r>
              <a:rPr lang="en-US" sz="1800" dirty="0" err="1" smtClean="0">
                <a:solidFill>
                  <a:schemeClr val="tx1"/>
                </a:solidFill>
                <a:cs typeface="FreesiaUPC" pitchFamily="34" charset="-34"/>
              </a:rPr>
              <a:t>argv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)  {</a:t>
            </a:r>
          </a:p>
          <a:p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 </a:t>
            </a:r>
            <a:r>
              <a:rPr lang="en-US" sz="1800" dirty="0" err="1" smtClean="0">
                <a:solidFill>
                  <a:schemeClr val="tx1"/>
                </a:solidFill>
                <a:cs typeface="FreesiaUPC" pitchFamily="34" charset="-34"/>
              </a:rPr>
              <a:t>int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score;   char  grade;</a:t>
            </a:r>
          </a:p>
          <a:p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 </a:t>
            </a:r>
            <a:r>
              <a:rPr lang="en-US" sz="1800" dirty="0" err="1" smtClean="0">
                <a:solidFill>
                  <a:schemeClr val="tx1"/>
                </a:solidFill>
                <a:cs typeface="FreesiaUPC" pitchFamily="34" charset="-34"/>
              </a:rPr>
              <a:t>printf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(“Enter your score :   ”);</a:t>
            </a:r>
          </a:p>
          <a:p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 </a:t>
            </a:r>
            <a:r>
              <a:rPr lang="en-US" sz="1800" dirty="0" err="1" smtClean="0">
                <a:solidFill>
                  <a:schemeClr val="tx1"/>
                </a:solidFill>
                <a:cs typeface="FreesiaUPC" pitchFamily="34" charset="-34"/>
              </a:rPr>
              <a:t>scanf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(“%d”, &amp;score);</a:t>
            </a:r>
          </a:p>
          <a:p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if(score &lt;= 50)</a:t>
            </a:r>
          </a:p>
          <a:p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         </a:t>
            </a:r>
            <a:r>
              <a:rPr lang="en-US" sz="1800" b="1" dirty="0" smtClean="0">
                <a:solidFill>
                  <a:srgbClr val="0070C0"/>
                </a:solidFill>
                <a:cs typeface="FreesiaUPC" pitchFamily="34" charset="-34"/>
              </a:rPr>
              <a:t>grade = ‘F’;</a:t>
            </a:r>
          </a:p>
          <a:p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 else if(score </a:t>
            </a:r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&lt;=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60</a:t>
            </a:r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)</a:t>
            </a:r>
          </a:p>
          <a:p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              </a:t>
            </a:r>
            <a:r>
              <a:rPr lang="en-US" sz="1800" b="1" dirty="0" smtClean="0">
                <a:solidFill>
                  <a:srgbClr val="0070C0"/>
                </a:solidFill>
                <a:cs typeface="FreesiaUPC" pitchFamily="34" charset="-34"/>
              </a:rPr>
              <a:t>grade = ‘D’; </a:t>
            </a:r>
          </a:p>
          <a:p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else if(score </a:t>
            </a:r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&lt;=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70</a:t>
            </a:r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)</a:t>
            </a:r>
          </a:p>
          <a:p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              </a:t>
            </a:r>
            <a:r>
              <a:rPr lang="en-US" sz="1800" b="1" dirty="0" smtClean="0">
                <a:solidFill>
                  <a:srgbClr val="0070C0"/>
                </a:solidFill>
                <a:cs typeface="FreesiaUPC" pitchFamily="34" charset="-34"/>
              </a:rPr>
              <a:t>grade = ‘C’; </a:t>
            </a:r>
          </a:p>
          <a:p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else if(score </a:t>
            </a:r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&lt;=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80</a:t>
            </a:r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)</a:t>
            </a:r>
          </a:p>
          <a:p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              </a:t>
            </a:r>
            <a:r>
              <a:rPr lang="en-US" sz="1800" b="1" dirty="0" smtClean="0">
                <a:solidFill>
                  <a:srgbClr val="0070C0"/>
                </a:solidFill>
                <a:cs typeface="FreesiaUPC" pitchFamily="34" charset="-34"/>
              </a:rPr>
              <a:t>grade </a:t>
            </a:r>
            <a:r>
              <a:rPr lang="en-US" sz="1800" b="1" dirty="0">
                <a:solidFill>
                  <a:srgbClr val="0070C0"/>
                </a:solidFill>
                <a:cs typeface="FreesiaUPC" pitchFamily="34" charset="-34"/>
              </a:rPr>
              <a:t>= </a:t>
            </a:r>
            <a:r>
              <a:rPr lang="en-US" sz="1800" b="1" dirty="0" smtClean="0">
                <a:solidFill>
                  <a:srgbClr val="0070C0"/>
                </a:solidFill>
                <a:cs typeface="FreesiaUPC" pitchFamily="34" charset="-34"/>
              </a:rPr>
              <a:t>‘B’;    </a:t>
            </a:r>
          </a:p>
          <a:p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 else if(score &lt;= 100)</a:t>
            </a:r>
            <a:endParaRPr lang="en-US" sz="1800" dirty="0">
              <a:solidFill>
                <a:schemeClr val="tx1"/>
              </a:solidFill>
              <a:cs typeface="FreesiaUPC" pitchFamily="34" charset="-34"/>
            </a:endParaRPr>
          </a:p>
          <a:p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              </a:t>
            </a:r>
            <a:r>
              <a:rPr lang="en-US" sz="1800" b="1" dirty="0" smtClean="0">
                <a:solidFill>
                  <a:srgbClr val="0070C0"/>
                </a:solidFill>
                <a:cs typeface="FreesiaUPC" pitchFamily="34" charset="-34"/>
              </a:rPr>
              <a:t>grade = ‘A’;    </a:t>
            </a:r>
          </a:p>
          <a:p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</a:t>
            </a:r>
            <a:r>
              <a:rPr lang="en-US" sz="1800" b="1" dirty="0" err="1" smtClean="0">
                <a:solidFill>
                  <a:srgbClr val="00B050"/>
                </a:solidFill>
                <a:cs typeface="FreesiaUPC" pitchFamily="34" charset="-34"/>
              </a:rPr>
              <a:t>printf</a:t>
            </a:r>
            <a:r>
              <a:rPr lang="en-US" sz="1800" b="1" dirty="0" smtClean="0">
                <a:solidFill>
                  <a:srgbClr val="00B050"/>
                </a:solidFill>
                <a:cs typeface="FreesiaUPC" pitchFamily="34" charset="-34"/>
              </a:rPr>
              <a:t>(“Grade = %c”, grade);</a:t>
            </a:r>
          </a:p>
          <a:p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}</a:t>
            </a:r>
            <a:endParaRPr lang="th-TH" sz="1800" dirty="0">
              <a:solidFill>
                <a:schemeClr val="tx1"/>
              </a:solidFill>
              <a:cs typeface="FreesiaUPC" pitchFamily="34" charset="-34"/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4427984" y="4005064"/>
            <a:ext cx="720080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" name="Rectangle 7"/>
          <p:cNvSpPr/>
          <p:nvPr/>
        </p:nvSpPr>
        <p:spPr>
          <a:xfrm>
            <a:off x="107504" y="2204864"/>
            <a:ext cx="4176464" cy="446449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800" dirty="0" err="1" smtClean="0">
                <a:solidFill>
                  <a:schemeClr val="tx1"/>
                </a:solidFill>
                <a:cs typeface="FreesiaUPC" pitchFamily="34" charset="-34"/>
              </a:rPr>
              <a:t>int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main(</a:t>
            </a:r>
            <a:r>
              <a:rPr lang="en-US" sz="1800" dirty="0" err="1" smtClean="0">
                <a:solidFill>
                  <a:schemeClr val="tx1"/>
                </a:solidFill>
                <a:cs typeface="FreesiaUPC" pitchFamily="34" charset="-34"/>
              </a:rPr>
              <a:t>int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cs typeface="FreesiaUPC" pitchFamily="34" charset="-34"/>
              </a:rPr>
              <a:t>argc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,  char  **</a:t>
            </a:r>
            <a:r>
              <a:rPr lang="en-US" sz="1800" dirty="0" err="1" smtClean="0">
                <a:solidFill>
                  <a:schemeClr val="tx1"/>
                </a:solidFill>
                <a:cs typeface="FreesiaUPC" pitchFamily="34" charset="-34"/>
              </a:rPr>
              <a:t>argv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)  {</a:t>
            </a:r>
          </a:p>
          <a:p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 </a:t>
            </a:r>
            <a:r>
              <a:rPr lang="en-US" sz="1800" dirty="0" err="1" smtClean="0">
                <a:solidFill>
                  <a:schemeClr val="tx1"/>
                </a:solidFill>
                <a:cs typeface="FreesiaUPC" pitchFamily="34" charset="-34"/>
              </a:rPr>
              <a:t>int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score;   char  grade;</a:t>
            </a:r>
          </a:p>
          <a:p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 </a:t>
            </a:r>
            <a:r>
              <a:rPr lang="en-US" sz="1800" dirty="0" err="1" smtClean="0">
                <a:solidFill>
                  <a:schemeClr val="tx1"/>
                </a:solidFill>
                <a:cs typeface="FreesiaUPC" pitchFamily="34" charset="-34"/>
              </a:rPr>
              <a:t>printf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(“Enter your score :   ”);</a:t>
            </a:r>
          </a:p>
          <a:p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 </a:t>
            </a:r>
            <a:r>
              <a:rPr lang="en-US" sz="1800" dirty="0" err="1" smtClean="0">
                <a:solidFill>
                  <a:schemeClr val="tx1"/>
                </a:solidFill>
                <a:cs typeface="FreesiaUPC" pitchFamily="34" charset="-34"/>
              </a:rPr>
              <a:t>scanf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(“%d”, &amp;score);</a:t>
            </a:r>
          </a:p>
          <a:p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if(</a:t>
            </a:r>
            <a:r>
              <a:rPr lang="en-US" sz="1800" dirty="0" smtClean="0">
                <a:solidFill>
                  <a:srgbClr val="FF0000"/>
                </a:solidFill>
                <a:cs typeface="FreesiaUPC" pitchFamily="34" charset="-34"/>
              </a:rPr>
              <a:t>score &gt;= 0 &amp;&amp;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score &lt;= 50)</a:t>
            </a:r>
          </a:p>
          <a:p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         </a:t>
            </a:r>
            <a:r>
              <a:rPr lang="en-US" sz="1800" b="1" dirty="0" smtClean="0">
                <a:solidFill>
                  <a:srgbClr val="0070C0"/>
                </a:solidFill>
                <a:cs typeface="FreesiaUPC" pitchFamily="34" charset="-34"/>
              </a:rPr>
              <a:t>grade = ‘F’;</a:t>
            </a:r>
          </a:p>
          <a:p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 else if(</a:t>
            </a:r>
            <a:r>
              <a:rPr lang="en-US" sz="1800" dirty="0" smtClean="0">
                <a:solidFill>
                  <a:srgbClr val="FF0000"/>
                </a:solidFill>
                <a:cs typeface="FreesiaUPC" pitchFamily="34" charset="-34"/>
              </a:rPr>
              <a:t>score </a:t>
            </a:r>
            <a:r>
              <a:rPr lang="en-US" sz="1800" dirty="0">
                <a:solidFill>
                  <a:srgbClr val="FF0000"/>
                </a:solidFill>
                <a:cs typeface="FreesiaUPC" pitchFamily="34" charset="-34"/>
              </a:rPr>
              <a:t>&gt;= </a:t>
            </a:r>
            <a:r>
              <a:rPr lang="en-US" sz="1800" dirty="0" smtClean="0">
                <a:solidFill>
                  <a:srgbClr val="FF0000"/>
                </a:solidFill>
                <a:cs typeface="FreesiaUPC" pitchFamily="34" charset="-34"/>
              </a:rPr>
              <a:t>51 </a:t>
            </a:r>
            <a:r>
              <a:rPr lang="en-US" sz="1800" dirty="0">
                <a:solidFill>
                  <a:srgbClr val="FF0000"/>
                </a:solidFill>
                <a:cs typeface="FreesiaUPC" pitchFamily="34" charset="-34"/>
              </a:rPr>
              <a:t>&amp;&amp; </a:t>
            </a:r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score &lt;=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60</a:t>
            </a:r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)</a:t>
            </a:r>
          </a:p>
          <a:p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              </a:t>
            </a:r>
            <a:r>
              <a:rPr lang="en-US" sz="1800" b="1" dirty="0" smtClean="0">
                <a:solidFill>
                  <a:srgbClr val="0070C0"/>
                </a:solidFill>
                <a:cs typeface="FreesiaUPC" pitchFamily="34" charset="-34"/>
              </a:rPr>
              <a:t>grade = ‘D’; </a:t>
            </a:r>
          </a:p>
          <a:p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else if(</a:t>
            </a:r>
            <a:r>
              <a:rPr lang="en-US" sz="1800" dirty="0" smtClean="0">
                <a:solidFill>
                  <a:srgbClr val="FF0000"/>
                </a:solidFill>
                <a:cs typeface="FreesiaUPC" pitchFamily="34" charset="-34"/>
              </a:rPr>
              <a:t>score </a:t>
            </a:r>
            <a:r>
              <a:rPr lang="en-US" sz="1800" dirty="0">
                <a:solidFill>
                  <a:srgbClr val="FF0000"/>
                </a:solidFill>
                <a:cs typeface="FreesiaUPC" pitchFamily="34" charset="-34"/>
              </a:rPr>
              <a:t>&gt;= </a:t>
            </a:r>
            <a:r>
              <a:rPr lang="en-US" sz="1800" dirty="0" smtClean="0">
                <a:solidFill>
                  <a:srgbClr val="FF0000"/>
                </a:solidFill>
                <a:cs typeface="FreesiaUPC" pitchFamily="34" charset="-34"/>
              </a:rPr>
              <a:t>61 </a:t>
            </a:r>
            <a:r>
              <a:rPr lang="en-US" sz="1800" dirty="0">
                <a:solidFill>
                  <a:srgbClr val="FF0000"/>
                </a:solidFill>
                <a:cs typeface="FreesiaUPC" pitchFamily="34" charset="-34"/>
              </a:rPr>
              <a:t>&amp;&amp; </a:t>
            </a:r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score &lt;=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70</a:t>
            </a:r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)</a:t>
            </a:r>
          </a:p>
          <a:p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              </a:t>
            </a:r>
            <a:r>
              <a:rPr lang="en-US" sz="1800" b="1" dirty="0" smtClean="0">
                <a:solidFill>
                  <a:srgbClr val="0070C0"/>
                </a:solidFill>
                <a:cs typeface="FreesiaUPC" pitchFamily="34" charset="-34"/>
              </a:rPr>
              <a:t>grade = ‘C’; </a:t>
            </a:r>
          </a:p>
          <a:p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else if(</a:t>
            </a:r>
            <a:r>
              <a:rPr lang="en-US" sz="1800" dirty="0" smtClean="0">
                <a:solidFill>
                  <a:srgbClr val="FF0000"/>
                </a:solidFill>
                <a:cs typeface="FreesiaUPC" pitchFamily="34" charset="-34"/>
              </a:rPr>
              <a:t>score </a:t>
            </a:r>
            <a:r>
              <a:rPr lang="en-US" sz="1800" dirty="0">
                <a:solidFill>
                  <a:srgbClr val="FF0000"/>
                </a:solidFill>
                <a:cs typeface="FreesiaUPC" pitchFamily="34" charset="-34"/>
              </a:rPr>
              <a:t>&gt;= </a:t>
            </a:r>
            <a:r>
              <a:rPr lang="en-US" sz="1800" dirty="0" smtClean="0">
                <a:solidFill>
                  <a:srgbClr val="FF0000"/>
                </a:solidFill>
                <a:cs typeface="FreesiaUPC" pitchFamily="34" charset="-34"/>
              </a:rPr>
              <a:t>71 </a:t>
            </a:r>
            <a:r>
              <a:rPr lang="en-US" sz="1800" dirty="0">
                <a:solidFill>
                  <a:srgbClr val="FF0000"/>
                </a:solidFill>
                <a:cs typeface="FreesiaUPC" pitchFamily="34" charset="-34"/>
              </a:rPr>
              <a:t>&amp;&amp; </a:t>
            </a:r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score &lt;=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80</a:t>
            </a:r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)</a:t>
            </a:r>
          </a:p>
          <a:p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              </a:t>
            </a:r>
            <a:r>
              <a:rPr lang="en-US" sz="1800" b="1" dirty="0" smtClean="0">
                <a:solidFill>
                  <a:srgbClr val="0070C0"/>
                </a:solidFill>
                <a:cs typeface="FreesiaUPC" pitchFamily="34" charset="-34"/>
              </a:rPr>
              <a:t>grade </a:t>
            </a:r>
            <a:r>
              <a:rPr lang="en-US" sz="1800" b="1" dirty="0">
                <a:solidFill>
                  <a:srgbClr val="0070C0"/>
                </a:solidFill>
                <a:cs typeface="FreesiaUPC" pitchFamily="34" charset="-34"/>
              </a:rPr>
              <a:t>= </a:t>
            </a:r>
            <a:r>
              <a:rPr lang="en-US" sz="1800" b="1" dirty="0" smtClean="0">
                <a:solidFill>
                  <a:srgbClr val="0070C0"/>
                </a:solidFill>
                <a:cs typeface="FreesiaUPC" pitchFamily="34" charset="-34"/>
              </a:rPr>
              <a:t>‘B’;    </a:t>
            </a:r>
          </a:p>
          <a:p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 else if(</a:t>
            </a:r>
            <a:r>
              <a:rPr lang="en-US" sz="1800" dirty="0" smtClean="0">
                <a:solidFill>
                  <a:srgbClr val="FF0000"/>
                </a:solidFill>
                <a:cs typeface="FreesiaUPC" pitchFamily="34" charset="-34"/>
              </a:rPr>
              <a:t>score </a:t>
            </a:r>
            <a:r>
              <a:rPr lang="en-US" sz="1800" dirty="0">
                <a:solidFill>
                  <a:srgbClr val="FF0000"/>
                </a:solidFill>
                <a:cs typeface="FreesiaUPC" pitchFamily="34" charset="-34"/>
              </a:rPr>
              <a:t>&gt;= </a:t>
            </a:r>
            <a:r>
              <a:rPr lang="en-US" sz="1800" dirty="0" smtClean="0">
                <a:solidFill>
                  <a:srgbClr val="FF0000"/>
                </a:solidFill>
                <a:cs typeface="FreesiaUPC" pitchFamily="34" charset="-34"/>
              </a:rPr>
              <a:t>81 </a:t>
            </a:r>
            <a:r>
              <a:rPr lang="en-US" sz="1800" dirty="0">
                <a:solidFill>
                  <a:srgbClr val="FF0000"/>
                </a:solidFill>
                <a:cs typeface="FreesiaUPC" pitchFamily="34" charset="-34"/>
              </a:rPr>
              <a:t>&amp;&amp; </a:t>
            </a:r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score &lt;=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100)</a:t>
            </a:r>
            <a:endParaRPr lang="en-US" sz="1800" dirty="0">
              <a:solidFill>
                <a:schemeClr val="tx1"/>
              </a:solidFill>
              <a:cs typeface="FreesiaUPC" pitchFamily="34" charset="-34"/>
            </a:endParaRPr>
          </a:p>
          <a:p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              </a:t>
            </a:r>
            <a:r>
              <a:rPr lang="en-US" sz="1800" b="1" dirty="0" smtClean="0">
                <a:solidFill>
                  <a:srgbClr val="0070C0"/>
                </a:solidFill>
                <a:cs typeface="FreesiaUPC" pitchFamily="34" charset="-34"/>
              </a:rPr>
              <a:t>grade = ‘A’;    </a:t>
            </a:r>
          </a:p>
          <a:p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</a:t>
            </a:r>
            <a:r>
              <a:rPr lang="en-US" sz="1800" b="1" dirty="0" err="1" smtClean="0">
                <a:solidFill>
                  <a:srgbClr val="00B050"/>
                </a:solidFill>
                <a:cs typeface="FreesiaUPC" pitchFamily="34" charset="-34"/>
              </a:rPr>
              <a:t>printf</a:t>
            </a:r>
            <a:r>
              <a:rPr lang="en-US" sz="1800" b="1" dirty="0" smtClean="0">
                <a:solidFill>
                  <a:srgbClr val="00B050"/>
                </a:solidFill>
                <a:cs typeface="FreesiaUPC" pitchFamily="34" charset="-34"/>
              </a:rPr>
              <a:t>(“Grade = %c”, grade);</a:t>
            </a:r>
          </a:p>
          <a:p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}</a:t>
            </a:r>
            <a:endParaRPr lang="th-TH" sz="1800" dirty="0">
              <a:solidFill>
                <a:schemeClr val="tx1"/>
              </a:solidFill>
              <a:cs typeface="FreesiaUPC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627190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 a good programmer </a:t>
            </a:r>
            <a:r>
              <a:rPr lang="en-US" dirty="0" smtClean="0"/>
              <a:t>(5)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9552" y="1556792"/>
            <a:ext cx="8568952" cy="936104"/>
          </a:xfrm>
        </p:spPr>
        <p:txBody>
          <a:bodyPr>
            <a:normAutofit fontScale="92500" lnSpcReduction="20000"/>
          </a:bodyPr>
          <a:lstStyle/>
          <a:p>
            <a:r>
              <a:rPr lang="en-US" sz="2000" dirty="0" smtClean="0"/>
              <a:t>Good program needs to take care of </a:t>
            </a:r>
            <a:r>
              <a:rPr lang="en-US" sz="2000" b="1" dirty="0" smtClean="0">
                <a:solidFill>
                  <a:srgbClr val="FF0000"/>
                </a:solidFill>
              </a:rPr>
              <a:t>invalid input</a:t>
            </a:r>
          </a:p>
          <a:p>
            <a:r>
              <a:rPr lang="en-US" sz="2000" dirty="0" smtClean="0"/>
              <a:t>Now, make change of our program that if user input a number of score out of range 0 – 100, we will display “</a:t>
            </a:r>
            <a:r>
              <a:rPr lang="en-US" sz="2000" b="1" dirty="0" smtClean="0">
                <a:solidFill>
                  <a:srgbClr val="00B050"/>
                </a:solidFill>
              </a:rPr>
              <a:t>Score is only 0 – 100</a:t>
            </a:r>
            <a:r>
              <a:rPr lang="en-US" sz="2000" dirty="0" smtClean="0"/>
              <a:t>”</a:t>
            </a:r>
            <a:endParaRPr lang="th-TH" sz="1800" dirty="0"/>
          </a:p>
        </p:txBody>
      </p:sp>
      <p:sp>
        <p:nvSpPr>
          <p:cNvPr id="6" name="Rectangle 5"/>
          <p:cNvSpPr/>
          <p:nvPr/>
        </p:nvSpPr>
        <p:spPr>
          <a:xfrm>
            <a:off x="107504" y="2708920"/>
            <a:ext cx="3888432" cy="338437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800" dirty="0" err="1" smtClean="0">
                <a:solidFill>
                  <a:schemeClr val="tx1"/>
                </a:solidFill>
                <a:cs typeface="FreesiaUPC" pitchFamily="34" charset="-34"/>
              </a:rPr>
              <a:t>int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main(</a:t>
            </a:r>
            <a:r>
              <a:rPr lang="en-US" sz="1800" dirty="0" err="1" smtClean="0">
                <a:solidFill>
                  <a:schemeClr val="tx1"/>
                </a:solidFill>
                <a:cs typeface="FreesiaUPC" pitchFamily="34" charset="-34"/>
              </a:rPr>
              <a:t>int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cs typeface="FreesiaUPC" pitchFamily="34" charset="-34"/>
              </a:rPr>
              <a:t>argc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,  char  **</a:t>
            </a:r>
            <a:r>
              <a:rPr lang="en-US" sz="1800" dirty="0" err="1" smtClean="0">
                <a:solidFill>
                  <a:schemeClr val="tx1"/>
                </a:solidFill>
                <a:cs typeface="FreesiaUPC" pitchFamily="34" charset="-34"/>
              </a:rPr>
              <a:t>argv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)  {</a:t>
            </a:r>
          </a:p>
          <a:p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 </a:t>
            </a:r>
            <a:r>
              <a:rPr lang="en-US" sz="1800" dirty="0" err="1" smtClean="0">
                <a:solidFill>
                  <a:schemeClr val="tx1"/>
                </a:solidFill>
                <a:cs typeface="FreesiaUPC" pitchFamily="34" charset="-34"/>
              </a:rPr>
              <a:t>int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score;   char  grade;</a:t>
            </a:r>
          </a:p>
          <a:p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 </a:t>
            </a:r>
            <a:r>
              <a:rPr lang="en-US" sz="1800" dirty="0" err="1" smtClean="0">
                <a:solidFill>
                  <a:schemeClr val="tx1"/>
                </a:solidFill>
                <a:cs typeface="FreesiaUPC" pitchFamily="34" charset="-34"/>
              </a:rPr>
              <a:t>printf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(“Enter your score :   ”);</a:t>
            </a:r>
          </a:p>
          <a:p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 </a:t>
            </a:r>
            <a:r>
              <a:rPr lang="en-US" sz="1800" dirty="0" err="1" smtClean="0">
                <a:solidFill>
                  <a:schemeClr val="tx1"/>
                </a:solidFill>
                <a:cs typeface="FreesiaUPC" pitchFamily="34" charset="-34"/>
              </a:rPr>
              <a:t>scanf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(“%d”, &amp;score);</a:t>
            </a:r>
          </a:p>
          <a:p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if(score &lt;= 50)           </a:t>
            </a:r>
            <a:r>
              <a:rPr lang="en-US" sz="1800" b="1" dirty="0" smtClean="0">
                <a:solidFill>
                  <a:srgbClr val="0070C0"/>
                </a:solidFill>
                <a:cs typeface="FreesiaUPC" pitchFamily="34" charset="-34"/>
              </a:rPr>
              <a:t>grade = ‘F’;</a:t>
            </a:r>
          </a:p>
          <a:p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 else if(score </a:t>
            </a:r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&lt;=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60)    </a:t>
            </a:r>
            <a:r>
              <a:rPr lang="en-US" sz="1800" b="1" dirty="0" smtClean="0">
                <a:solidFill>
                  <a:srgbClr val="0070C0"/>
                </a:solidFill>
                <a:cs typeface="FreesiaUPC" pitchFamily="34" charset="-34"/>
              </a:rPr>
              <a:t>grade = ‘D’; </a:t>
            </a:r>
          </a:p>
          <a:p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else if(score </a:t>
            </a:r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&lt;=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70)    </a:t>
            </a:r>
            <a:r>
              <a:rPr lang="en-US" sz="1800" b="1" dirty="0" smtClean="0">
                <a:solidFill>
                  <a:srgbClr val="0070C0"/>
                </a:solidFill>
                <a:cs typeface="FreesiaUPC" pitchFamily="34" charset="-34"/>
              </a:rPr>
              <a:t>grade = ‘C’; </a:t>
            </a:r>
          </a:p>
          <a:p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else if(score </a:t>
            </a:r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&lt;=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80)    </a:t>
            </a:r>
            <a:r>
              <a:rPr lang="en-US" sz="1800" b="1" dirty="0" smtClean="0">
                <a:solidFill>
                  <a:srgbClr val="0070C0"/>
                </a:solidFill>
                <a:cs typeface="FreesiaUPC" pitchFamily="34" charset="-34"/>
              </a:rPr>
              <a:t>grade </a:t>
            </a:r>
            <a:r>
              <a:rPr lang="en-US" sz="1800" b="1" dirty="0">
                <a:solidFill>
                  <a:srgbClr val="0070C0"/>
                </a:solidFill>
                <a:cs typeface="FreesiaUPC" pitchFamily="34" charset="-34"/>
              </a:rPr>
              <a:t>= </a:t>
            </a:r>
            <a:r>
              <a:rPr lang="en-US" sz="1800" b="1" dirty="0" smtClean="0">
                <a:solidFill>
                  <a:srgbClr val="0070C0"/>
                </a:solidFill>
                <a:cs typeface="FreesiaUPC" pitchFamily="34" charset="-34"/>
              </a:rPr>
              <a:t>‘B’;    </a:t>
            </a:r>
          </a:p>
          <a:p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 else if(score &lt;= 100)  </a:t>
            </a:r>
            <a:r>
              <a:rPr lang="en-US" sz="1800" b="1" dirty="0" smtClean="0">
                <a:solidFill>
                  <a:srgbClr val="0070C0"/>
                </a:solidFill>
                <a:cs typeface="FreesiaUPC" pitchFamily="34" charset="-34"/>
              </a:rPr>
              <a:t>grade = ‘A’;    </a:t>
            </a:r>
          </a:p>
          <a:p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</a:t>
            </a:r>
            <a:r>
              <a:rPr lang="en-US" sz="1800" b="1" dirty="0" err="1" smtClean="0">
                <a:solidFill>
                  <a:srgbClr val="00B050"/>
                </a:solidFill>
                <a:cs typeface="FreesiaUPC" pitchFamily="34" charset="-34"/>
              </a:rPr>
              <a:t>printf</a:t>
            </a:r>
            <a:r>
              <a:rPr lang="en-US" sz="1800" b="1" dirty="0" smtClean="0">
                <a:solidFill>
                  <a:srgbClr val="00B050"/>
                </a:solidFill>
                <a:cs typeface="FreesiaUPC" pitchFamily="34" charset="-34"/>
              </a:rPr>
              <a:t>(“Grade = %c”, grade);</a:t>
            </a:r>
          </a:p>
          <a:p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}</a:t>
            </a:r>
            <a:endParaRPr lang="th-TH" sz="1800" dirty="0">
              <a:solidFill>
                <a:schemeClr val="tx1"/>
              </a:solidFill>
              <a:cs typeface="FreesiaUPC" pitchFamily="34" charset="-34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788024" y="2420888"/>
            <a:ext cx="4176464" cy="432048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800" dirty="0" err="1" smtClean="0">
                <a:solidFill>
                  <a:schemeClr val="tx1"/>
                </a:solidFill>
                <a:cs typeface="FreesiaUPC" pitchFamily="34" charset="-34"/>
              </a:rPr>
              <a:t>int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main(</a:t>
            </a:r>
            <a:r>
              <a:rPr lang="en-US" sz="1800" dirty="0" err="1" smtClean="0">
                <a:solidFill>
                  <a:schemeClr val="tx1"/>
                </a:solidFill>
                <a:cs typeface="FreesiaUPC" pitchFamily="34" charset="-34"/>
              </a:rPr>
              <a:t>int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cs typeface="FreesiaUPC" pitchFamily="34" charset="-34"/>
              </a:rPr>
              <a:t>argc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,  char  **</a:t>
            </a:r>
            <a:r>
              <a:rPr lang="en-US" sz="1800" dirty="0" err="1" smtClean="0">
                <a:solidFill>
                  <a:schemeClr val="tx1"/>
                </a:solidFill>
                <a:cs typeface="FreesiaUPC" pitchFamily="34" charset="-34"/>
              </a:rPr>
              <a:t>argv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)  {</a:t>
            </a:r>
          </a:p>
          <a:p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 </a:t>
            </a:r>
            <a:r>
              <a:rPr lang="en-US" sz="1800" dirty="0" err="1" smtClean="0">
                <a:solidFill>
                  <a:schemeClr val="tx1"/>
                </a:solidFill>
                <a:cs typeface="FreesiaUPC" pitchFamily="34" charset="-34"/>
              </a:rPr>
              <a:t>int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score;   char  grade;</a:t>
            </a:r>
          </a:p>
          <a:p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 </a:t>
            </a:r>
            <a:r>
              <a:rPr lang="en-US" sz="1800" dirty="0" err="1" smtClean="0">
                <a:solidFill>
                  <a:schemeClr val="tx1"/>
                </a:solidFill>
                <a:cs typeface="FreesiaUPC" pitchFamily="34" charset="-34"/>
              </a:rPr>
              <a:t>printf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(“Enter your score :   ”);</a:t>
            </a:r>
          </a:p>
          <a:p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 </a:t>
            </a:r>
            <a:r>
              <a:rPr lang="en-US" sz="1800" dirty="0" err="1" smtClean="0">
                <a:solidFill>
                  <a:schemeClr val="tx1"/>
                </a:solidFill>
                <a:cs typeface="FreesiaUPC" pitchFamily="34" charset="-34"/>
              </a:rPr>
              <a:t>scanf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(“%d”, &amp;score);</a:t>
            </a:r>
          </a:p>
          <a:p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</a:t>
            </a: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  <a:cs typeface="FreesiaUPC" pitchFamily="34" charset="-34"/>
              </a:rPr>
              <a:t>if(score &gt;= 0 &amp;&amp; score &lt;= 100) { </a:t>
            </a:r>
          </a:p>
          <a:p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    if(score &lt;= 50)           </a:t>
            </a:r>
            <a:r>
              <a:rPr lang="en-US" sz="1800" b="1" dirty="0" smtClean="0">
                <a:solidFill>
                  <a:srgbClr val="0070C0"/>
                </a:solidFill>
                <a:cs typeface="FreesiaUPC" pitchFamily="34" charset="-34"/>
              </a:rPr>
              <a:t>grade = ‘F’;</a:t>
            </a:r>
          </a:p>
          <a:p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     else if(score </a:t>
            </a:r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&lt;=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60)    </a:t>
            </a:r>
            <a:r>
              <a:rPr lang="en-US" sz="1800" b="1" dirty="0" smtClean="0">
                <a:solidFill>
                  <a:srgbClr val="0070C0"/>
                </a:solidFill>
                <a:cs typeface="FreesiaUPC" pitchFamily="34" charset="-34"/>
              </a:rPr>
              <a:t>grade = ‘D’; </a:t>
            </a:r>
          </a:p>
          <a:p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    else if(score </a:t>
            </a:r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&lt;=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70)    </a:t>
            </a:r>
            <a:r>
              <a:rPr lang="en-US" sz="1800" b="1" dirty="0" smtClean="0">
                <a:solidFill>
                  <a:srgbClr val="0070C0"/>
                </a:solidFill>
                <a:cs typeface="FreesiaUPC" pitchFamily="34" charset="-34"/>
              </a:rPr>
              <a:t>grade = ‘C’; </a:t>
            </a:r>
          </a:p>
          <a:p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    else if(score </a:t>
            </a:r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&lt;=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80)    </a:t>
            </a:r>
            <a:r>
              <a:rPr lang="en-US" sz="1800" b="1" dirty="0" smtClean="0">
                <a:solidFill>
                  <a:srgbClr val="0070C0"/>
                </a:solidFill>
                <a:cs typeface="FreesiaUPC" pitchFamily="34" charset="-34"/>
              </a:rPr>
              <a:t>grade </a:t>
            </a:r>
            <a:r>
              <a:rPr lang="en-US" sz="1800" b="1" dirty="0">
                <a:solidFill>
                  <a:srgbClr val="0070C0"/>
                </a:solidFill>
                <a:cs typeface="FreesiaUPC" pitchFamily="34" charset="-34"/>
              </a:rPr>
              <a:t>= </a:t>
            </a:r>
            <a:r>
              <a:rPr lang="en-US" sz="1800" b="1" dirty="0" smtClean="0">
                <a:solidFill>
                  <a:srgbClr val="0070C0"/>
                </a:solidFill>
                <a:cs typeface="FreesiaUPC" pitchFamily="34" charset="-34"/>
              </a:rPr>
              <a:t>‘B’;    </a:t>
            </a:r>
          </a:p>
          <a:p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     else if(score &lt;= 100)  </a:t>
            </a:r>
            <a:r>
              <a:rPr lang="en-US" sz="1800" b="1" dirty="0" smtClean="0">
                <a:solidFill>
                  <a:srgbClr val="0070C0"/>
                </a:solidFill>
                <a:cs typeface="FreesiaUPC" pitchFamily="34" charset="-34"/>
              </a:rPr>
              <a:t>grade = ‘A’;    </a:t>
            </a:r>
          </a:p>
          <a:p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     </a:t>
            </a:r>
            <a:r>
              <a:rPr lang="en-US" sz="1800" b="1" dirty="0" err="1">
                <a:solidFill>
                  <a:srgbClr val="00B050"/>
                </a:solidFill>
                <a:cs typeface="FreesiaUPC" pitchFamily="34" charset="-34"/>
              </a:rPr>
              <a:t>printf</a:t>
            </a:r>
            <a:r>
              <a:rPr lang="en-US" sz="1800" b="1" dirty="0">
                <a:solidFill>
                  <a:srgbClr val="00B050"/>
                </a:solidFill>
                <a:cs typeface="FreesiaUPC" pitchFamily="34" charset="-34"/>
              </a:rPr>
              <a:t>(“Grade = %c”, grade);</a:t>
            </a:r>
            <a:endParaRPr lang="en-US" sz="1800" b="1" dirty="0" smtClean="0">
              <a:solidFill>
                <a:srgbClr val="0070C0"/>
              </a:solidFill>
              <a:cs typeface="FreesiaUPC" pitchFamily="34" charset="-34"/>
            </a:endParaRPr>
          </a:p>
          <a:p>
            <a:r>
              <a:rPr lang="en-US" sz="1800" b="1" dirty="0" smtClean="0">
                <a:solidFill>
                  <a:srgbClr val="0070C0"/>
                </a:solidFill>
                <a:cs typeface="FreesiaUPC" pitchFamily="34" charset="-34"/>
              </a:rPr>
              <a:t>      </a:t>
            </a: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  <a:cs typeface="FreesiaUPC" pitchFamily="34" charset="-34"/>
              </a:rPr>
              <a:t>} else {</a:t>
            </a:r>
          </a:p>
          <a:p>
            <a:r>
              <a:rPr lang="en-US" sz="1800" b="1" dirty="0">
                <a:solidFill>
                  <a:srgbClr val="0070C0"/>
                </a:solidFill>
                <a:cs typeface="FreesiaUPC" pitchFamily="34" charset="-34"/>
              </a:rPr>
              <a:t> </a:t>
            </a:r>
            <a:r>
              <a:rPr lang="en-US" sz="1800" b="1" dirty="0" smtClean="0">
                <a:solidFill>
                  <a:srgbClr val="0070C0"/>
                </a:solidFill>
                <a:cs typeface="FreesiaUPC" pitchFamily="34" charset="-34"/>
              </a:rPr>
              <a:t>         </a:t>
            </a:r>
            <a:r>
              <a:rPr lang="en-US" sz="1800" b="1" dirty="0" err="1" smtClean="0">
                <a:solidFill>
                  <a:srgbClr val="FF0000"/>
                </a:solidFill>
                <a:cs typeface="FreesiaUPC" pitchFamily="34" charset="-34"/>
              </a:rPr>
              <a:t>printf</a:t>
            </a:r>
            <a:r>
              <a:rPr lang="en-US" sz="1800" b="1" dirty="0" smtClean="0">
                <a:solidFill>
                  <a:srgbClr val="FF0000"/>
                </a:solidFill>
                <a:cs typeface="FreesiaUPC" pitchFamily="34" charset="-34"/>
              </a:rPr>
              <a:t>(“Score is only 0-100”);</a:t>
            </a:r>
          </a:p>
          <a:p>
            <a:r>
              <a:rPr lang="en-US" sz="1800" b="1" dirty="0">
                <a:solidFill>
                  <a:srgbClr val="FF0000"/>
                </a:solidFill>
                <a:cs typeface="FreesiaUPC" pitchFamily="34" charset="-34"/>
              </a:rPr>
              <a:t> </a:t>
            </a:r>
            <a:r>
              <a:rPr lang="en-US" sz="1800" b="1" dirty="0" smtClean="0">
                <a:solidFill>
                  <a:srgbClr val="FF0000"/>
                </a:solidFill>
                <a:cs typeface="FreesiaUPC" pitchFamily="34" charset="-34"/>
              </a:rPr>
              <a:t>     </a:t>
            </a: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  <a:cs typeface="FreesiaUPC" pitchFamily="34" charset="-34"/>
              </a:rPr>
              <a:t>}</a:t>
            </a:r>
          </a:p>
          <a:p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}</a:t>
            </a:r>
            <a:endParaRPr lang="th-TH" sz="1800" dirty="0">
              <a:solidFill>
                <a:schemeClr val="tx1"/>
              </a:solidFill>
              <a:cs typeface="FreesiaUPC" pitchFamily="34" charset="-34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4139952" y="4149080"/>
            <a:ext cx="504056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37938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 a good programmer </a:t>
            </a:r>
            <a:r>
              <a:rPr lang="en-US" dirty="0" smtClean="0"/>
              <a:t>(6)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9552" y="1484784"/>
            <a:ext cx="8424936" cy="1008112"/>
          </a:xfrm>
        </p:spPr>
        <p:txBody>
          <a:bodyPr>
            <a:noAutofit/>
          </a:bodyPr>
          <a:lstStyle/>
          <a:p>
            <a:r>
              <a:rPr lang="en-US" sz="1800" dirty="0" smtClean="0">
                <a:sym typeface="Wingdings" pitchFamily="2" charset="2"/>
              </a:rPr>
              <a:t>If you look carefully in </a:t>
            </a:r>
            <a:r>
              <a:rPr lang="en-US" sz="1800" dirty="0" smtClean="0">
                <a:solidFill>
                  <a:srgbClr val="0070C0"/>
                </a:solidFill>
                <a:sym typeface="Wingdings" pitchFamily="2" charset="2"/>
              </a:rPr>
              <a:t>if-else if </a:t>
            </a:r>
            <a:r>
              <a:rPr lang="en-US" sz="1800" dirty="0" smtClean="0">
                <a:sym typeface="Wingdings" pitchFamily="2" charset="2"/>
              </a:rPr>
              <a:t>condition, the last </a:t>
            </a:r>
            <a:r>
              <a:rPr lang="en-US" sz="1800" dirty="0" smtClean="0">
                <a:solidFill>
                  <a:srgbClr val="0070C0"/>
                </a:solidFill>
                <a:sym typeface="Wingdings" pitchFamily="2" charset="2"/>
              </a:rPr>
              <a:t>else if </a:t>
            </a:r>
            <a:r>
              <a:rPr lang="en-US" sz="1800" dirty="0" smtClean="0">
                <a:sym typeface="Wingdings" pitchFamily="2" charset="2"/>
              </a:rPr>
              <a:t>condition doesn’t really need to be evaluated.</a:t>
            </a:r>
          </a:p>
          <a:p>
            <a:r>
              <a:rPr lang="en-US" sz="1800" dirty="0" smtClean="0">
                <a:sym typeface="Wingdings" pitchFamily="2" charset="2"/>
              </a:rPr>
              <a:t>We can just remove that condition</a:t>
            </a:r>
            <a:endParaRPr lang="th-TH" sz="1800" dirty="0"/>
          </a:p>
        </p:txBody>
      </p:sp>
      <p:sp>
        <p:nvSpPr>
          <p:cNvPr id="9" name="Rectangle 8"/>
          <p:cNvSpPr/>
          <p:nvPr/>
        </p:nvSpPr>
        <p:spPr>
          <a:xfrm>
            <a:off x="107504" y="2586676"/>
            <a:ext cx="4176464" cy="417646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800" dirty="0" err="1" smtClean="0">
                <a:solidFill>
                  <a:schemeClr val="tx1"/>
                </a:solidFill>
                <a:cs typeface="FreesiaUPC" pitchFamily="34" charset="-34"/>
              </a:rPr>
              <a:t>int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main(</a:t>
            </a:r>
            <a:r>
              <a:rPr lang="en-US" sz="1800" dirty="0" err="1" smtClean="0">
                <a:solidFill>
                  <a:schemeClr val="tx1"/>
                </a:solidFill>
                <a:cs typeface="FreesiaUPC" pitchFamily="34" charset="-34"/>
              </a:rPr>
              <a:t>int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cs typeface="FreesiaUPC" pitchFamily="34" charset="-34"/>
              </a:rPr>
              <a:t>argc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,  char  **</a:t>
            </a:r>
            <a:r>
              <a:rPr lang="en-US" sz="1800" dirty="0" err="1" smtClean="0">
                <a:solidFill>
                  <a:schemeClr val="tx1"/>
                </a:solidFill>
                <a:cs typeface="FreesiaUPC" pitchFamily="34" charset="-34"/>
              </a:rPr>
              <a:t>argv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)  {</a:t>
            </a:r>
          </a:p>
          <a:p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 </a:t>
            </a:r>
            <a:r>
              <a:rPr lang="en-US" sz="1800" dirty="0" err="1" smtClean="0">
                <a:solidFill>
                  <a:schemeClr val="tx1"/>
                </a:solidFill>
                <a:cs typeface="FreesiaUPC" pitchFamily="34" charset="-34"/>
              </a:rPr>
              <a:t>int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score;   char  grade;</a:t>
            </a:r>
          </a:p>
          <a:p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 </a:t>
            </a:r>
            <a:r>
              <a:rPr lang="en-US" sz="1800" dirty="0" err="1" smtClean="0">
                <a:solidFill>
                  <a:schemeClr val="tx1"/>
                </a:solidFill>
                <a:cs typeface="FreesiaUPC" pitchFamily="34" charset="-34"/>
              </a:rPr>
              <a:t>printf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(“Enter your score :   ”);</a:t>
            </a:r>
          </a:p>
          <a:p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 </a:t>
            </a:r>
            <a:r>
              <a:rPr lang="en-US" sz="1800" dirty="0" err="1" smtClean="0">
                <a:solidFill>
                  <a:schemeClr val="tx1"/>
                </a:solidFill>
                <a:cs typeface="FreesiaUPC" pitchFamily="34" charset="-34"/>
              </a:rPr>
              <a:t>scanf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(“%d”, &amp;score);</a:t>
            </a:r>
          </a:p>
          <a:p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</a:t>
            </a: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  <a:cs typeface="FreesiaUPC" pitchFamily="34" charset="-34"/>
              </a:rPr>
              <a:t>if(score &gt;= 0 &amp;&amp; score &lt;= 100) { </a:t>
            </a:r>
          </a:p>
          <a:p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    if(score &lt;= 50)           </a:t>
            </a:r>
            <a:r>
              <a:rPr lang="en-US" sz="1800" b="1" dirty="0" smtClean="0">
                <a:solidFill>
                  <a:srgbClr val="0070C0"/>
                </a:solidFill>
                <a:cs typeface="FreesiaUPC" pitchFamily="34" charset="-34"/>
              </a:rPr>
              <a:t>grade = ‘F’;</a:t>
            </a:r>
          </a:p>
          <a:p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     else if(score </a:t>
            </a:r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&lt;=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60)    </a:t>
            </a:r>
            <a:r>
              <a:rPr lang="en-US" sz="1800" b="1" dirty="0" smtClean="0">
                <a:solidFill>
                  <a:srgbClr val="0070C0"/>
                </a:solidFill>
                <a:cs typeface="FreesiaUPC" pitchFamily="34" charset="-34"/>
              </a:rPr>
              <a:t>grade = ‘D’; </a:t>
            </a:r>
          </a:p>
          <a:p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    else if(score </a:t>
            </a:r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&lt;=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70)    </a:t>
            </a:r>
            <a:r>
              <a:rPr lang="en-US" sz="1800" b="1" dirty="0" smtClean="0">
                <a:solidFill>
                  <a:srgbClr val="0070C0"/>
                </a:solidFill>
                <a:cs typeface="FreesiaUPC" pitchFamily="34" charset="-34"/>
              </a:rPr>
              <a:t>grade = ‘C’; </a:t>
            </a:r>
          </a:p>
          <a:p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    else if(score </a:t>
            </a:r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&lt;=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80)    </a:t>
            </a:r>
            <a:r>
              <a:rPr lang="en-US" sz="1800" b="1" dirty="0" smtClean="0">
                <a:solidFill>
                  <a:srgbClr val="0070C0"/>
                </a:solidFill>
                <a:cs typeface="FreesiaUPC" pitchFamily="34" charset="-34"/>
              </a:rPr>
              <a:t>grade </a:t>
            </a:r>
            <a:r>
              <a:rPr lang="en-US" sz="1800" b="1" dirty="0">
                <a:solidFill>
                  <a:srgbClr val="0070C0"/>
                </a:solidFill>
                <a:cs typeface="FreesiaUPC" pitchFamily="34" charset="-34"/>
              </a:rPr>
              <a:t>= </a:t>
            </a:r>
            <a:r>
              <a:rPr lang="en-US" sz="1800" b="1" dirty="0" smtClean="0">
                <a:solidFill>
                  <a:srgbClr val="0070C0"/>
                </a:solidFill>
                <a:cs typeface="FreesiaUPC" pitchFamily="34" charset="-34"/>
              </a:rPr>
              <a:t>‘B’;    </a:t>
            </a:r>
          </a:p>
          <a:p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     else if(score &lt;= 100)  </a:t>
            </a:r>
            <a:r>
              <a:rPr lang="en-US" sz="1800" b="1" dirty="0" smtClean="0">
                <a:solidFill>
                  <a:srgbClr val="0070C0"/>
                </a:solidFill>
                <a:cs typeface="FreesiaUPC" pitchFamily="34" charset="-34"/>
              </a:rPr>
              <a:t>grade = ‘A’;    </a:t>
            </a:r>
          </a:p>
          <a:p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     </a:t>
            </a:r>
            <a:r>
              <a:rPr lang="en-US" sz="1800" b="1" dirty="0" err="1">
                <a:solidFill>
                  <a:srgbClr val="00B050"/>
                </a:solidFill>
                <a:cs typeface="FreesiaUPC" pitchFamily="34" charset="-34"/>
              </a:rPr>
              <a:t>printf</a:t>
            </a:r>
            <a:r>
              <a:rPr lang="en-US" sz="1800" b="1" dirty="0">
                <a:solidFill>
                  <a:srgbClr val="00B050"/>
                </a:solidFill>
                <a:cs typeface="FreesiaUPC" pitchFamily="34" charset="-34"/>
              </a:rPr>
              <a:t>(“Grade = %c”, grade);</a:t>
            </a:r>
            <a:endParaRPr lang="en-US" sz="1800" b="1" dirty="0" smtClean="0">
              <a:solidFill>
                <a:srgbClr val="0070C0"/>
              </a:solidFill>
              <a:cs typeface="FreesiaUPC" pitchFamily="34" charset="-34"/>
            </a:endParaRPr>
          </a:p>
          <a:p>
            <a:r>
              <a:rPr lang="en-US" sz="1800" b="1" dirty="0" smtClean="0">
                <a:solidFill>
                  <a:srgbClr val="0070C0"/>
                </a:solidFill>
                <a:cs typeface="FreesiaUPC" pitchFamily="34" charset="-34"/>
              </a:rPr>
              <a:t>      </a:t>
            </a: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  <a:cs typeface="FreesiaUPC" pitchFamily="34" charset="-34"/>
              </a:rPr>
              <a:t>} else {</a:t>
            </a:r>
          </a:p>
          <a:p>
            <a:r>
              <a:rPr lang="en-US" sz="1800" b="1" dirty="0">
                <a:solidFill>
                  <a:srgbClr val="0070C0"/>
                </a:solidFill>
                <a:cs typeface="FreesiaUPC" pitchFamily="34" charset="-34"/>
              </a:rPr>
              <a:t> </a:t>
            </a:r>
            <a:r>
              <a:rPr lang="en-US" sz="1800" b="1" dirty="0" smtClean="0">
                <a:solidFill>
                  <a:srgbClr val="0070C0"/>
                </a:solidFill>
                <a:cs typeface="FreesiaUPC" pitchFamily="34" charset="-34"/>
              </a:rPr>
              <a:t>         </a:t>
            </a:r>
            <a:r>
              <a:rPr lang="en-US" sz="1800" b="1" dirty="0" err="1" smtClean="0">
                <a:solidFill>
                  <a:srgbClr val="FF0000"/>
                </a:solidFill>
                <a:cs typeface="FreesiaUPC" pitchFamily="34" charset="-34"/>
              </a:rPr>
              <a:t>printf</a:t>
            </a:r>
            <a:r>
              <a:rPr lang="en-US" sz="1800" b="1" dirty="0" smtClean="0">
                <a:solidFill>
                  <a:srgbClr val="FF0000"/>
                </a:solidFill>
                <a:cs typeface="FreesiaUPC" pitchFamily="34" charset="-34"/>
              </a:rPr>
              <a:t>(“Score is only 0-100”);</a:t>
            </a:r>
          </a:p>
          <a:p>
            <a:r>
              <a:rPr lang="en-US" sz="1800" b="1" dirty="0">
                <a:solidFill>
                  <a:srgbClr val="FF0000"/>
                </a:solidFill>
                <a:cs typeface="FreesiaUPC" pitchFamily="34" charset="-34"/>
              </a:rPr>
              <a:t> </a:t>
            </a:r>
            <a:r>
              <a:rPr lang="en-US" sz="1800" b="1" dirty="0" smtClean="0">
                <a:solidFill>
                  <a:srgbClr val="FF0000"/>
                </a:solidFill>
                <a:cs typeface="FreesiaUPC" pitchFamily="34" charset="-34"/>
              </a:rPr>
              <a:t>     </a:t>
            </a: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  <a:cs typeface="FreesiaUPC" pitchFamily="34" charset="-34"/>
              </a:rPr>
              <a:t>}</a:t>
            </a:r>
          </a:p>
          <a:p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}</a:t>
            </a:r>
            <a:endParaRPr lang="th-TH" sz="1800" dirty="0">
              <a:solidFill>
                <a:schemeClr val="tx1"/>
              </a:solidFill>
              <a:cs typeface="FreesiaUPC" pitchFamily="34" charset="-34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4334204" y="4149080"/>
            <a:ext cx="525828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7" name="Straight Connector 6"/>
          <p:cNvCxnSpPr/>
          <p:nvPr/>
        </p:nvCxnSpPr>
        <p:spPr>
          <a:xfrm>
            <a:off x="1331640" y="5229200"/>
            <a:ext cx="1512168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4881804" y="2564904"/>
            <a:ext cx="4176464" cy="417646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800" dirty="0" err="1" smtClean="0">
                <a:solidFill>
                  <a:schemeClr val="tx1"/>
                </a:solidFill>
                <a:cs typeface="FreesiaUPC" pitchFamily="34" charset="-34"/>
              </a:rPr>
              <a:t>int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main(</a:t>
            </a:r>
            <a:r>
              <a:rPr lang="en-US" sz="1800" dirty="0" err="1" smtClean="0">
                <a:solidFill>
                  <a:schemeClr val="tx1"/>
                </a:solidFill>
                <a:cs typeface="FreesiaUPC" pitchFamily="34" charset="-34"/>
              </a:rPr>
              <a:t>int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cs typeface="FreesiaUPC" pitchFamily="34" charset="-34"/>
              </a:rPr>
              <a:t>argc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,  char  **</a:t>
            </a:r>
            <a:r>
              <a:rPr lang="en-US" sz="1800" dirty="0" err="1" smtClean="0">
                <a:solidFill>
                  <a:schemeClr val="tx1"/>
                </a:solidFill>
                <a:cs typeface="FreesiaUPC" pitchFamily="34" charset="-34"/>
              </a:rPr>
              <a:t>argv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)  {</a:t>
            </a:r>
          </a:p>
          <a:p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 </a:t>
            </a:r>
            <a:r>
              <a:rPr lang="en-US" sz="1800" dirty="0" err="1" smtClean="0">
                <a:solidFill>
                  <a:schemeClr val="tx1"/>
                </a:solidFill>
                <a:cs typeface="FreesiaUPC" pitchFamily="34" charset="-34"/>
              </a:rPr>
              <a:t>int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score;   char  grade;</a:t>
            </a:r>
          </a:p>
          <a:p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 </a:t>
            </a:r>
            <a:r>
              <a:rPr lang="en-US" sz="1800" dirty="0" err="1" smtClean="0">
                <a:solidFill>
                  <a:schemeClr val="tx1"/>
                </a:solidFill>
                <a:cs typeface="FreesiaUPC" pitchFamily="34" charset="-34"/>
              </a:rPr>
              <a:t>printf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(“Enter your score :   ”);</a:t>
            </a:r>
          </a:p>
          <a:p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 </a:t>
            </a:r>
            <a:r>
              <a:rPr lang="en-US" sz="1800" dirty="0" err="1" smtClean="0">
                <a:solidFill>
                  <a:schemeClr val="tx1"/>
                </a:solidFill>
                <a:cs typeface="FreesiaUPC" pitchFamily="34" charset="-34"/>
              </a:rPr>
              <a:t>scanf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(“%d”, &amp;score);</a:t>
            </a:r>
          </a:p>
          <a:p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</a:t>
            </a: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  <a:cs typeface="FreesiaUPC" pitchFamily="34" charset="-34"/>
              </a:rPr>
              <a:t>if(score &gt;= 0 &amp;&amp; score &lt;= 100) { </a:t>
            </a:r>
          </a:p>
          <a:p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    if(score &lt;= 50)           </a:t>
            </a:r>
            <a:r>
              <a:rPr lang="en-US" sz="1800" b="1" dirty="0" smtClean="0">
                <a:solidFill>
                  <a:srgbClr val="0070C0"/>
                </a:solidFill>
                <a:cs typeface="FreesiaUPC" pitchFamily="34" charset="-34"/>
              </a:rPr>
              <a:t>grade = ‘F’;</a:t>
            </a:r>
          </a:p>
          <a:p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     else if(score </a:t>
            </a:r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&lt;=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60)    </a:t>
            </a:r>
            <a:r>
              <a:rPr lang="en-US" sz="1800" b="1" dirty="0" smtClean="0">
                <a:solidFill>
                  <a:srgbClr val="0070C0"/>
                </a:solidFill>
                <a:cs typeface="FreesiaUPC" pitchFamily="34" charset="-34"/>
              </a:rPr>
              <a:t>grade = ‘D’; </a:t>
            </a:r>
          </a:p>
          <a:p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    else if(score </a:t>
            </a:r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&lt;=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70)    </a:t>
            </a:r>
            <a:r>
              <a:rPr lang="en-US" sz="1800" b="1" dirty="0" smtClean="0">
                <a:solidFill>
                  <a:srgbClr val="0070C0"/>
                </a:solidFill>
                <a:cs typeface="FreesiaUPC" pitchFamily="34" charset="-34"/>
              </a:rPr>
              <a:t>grade = ‘C’; </a:t>
            </a:r>
          </a:p>
          <a:p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    else if(score </a:t>
            </a:r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&lt;=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80)    </a:t>
            </a:r>
            <a:r>
              <a:rPr lang="en-US" sz="1800" b="1" dirty="0" smtClean="0">
                <a:solidFill>
                  <a:srgbClr val="0070C0"/>
                </a:solidFill>
                <a:cs typeface="FreesiaUPC" pitchFamily="34" charset="-34"/>
              </a:rPr>
              <a:t>grade </a:t>
            </a:r>
            <a:r>
              <a:rPr lang="en-US" sz="1800" b="1" dirty="0">
                <a:solidFill>
                  <a:srgbClr val="0070C0"/>
                </a:solidFill>
                <a:cs typeface="FreesiaUPC" pitchFamily="34" charset="-34"/>
              </a:rPr>
              <a:t>= </a:t>
            </a:r>
            <a:r>
              <a:rPr lang="en-US" sz="1800" b="1" dirty="0" smtClean="0">
                <a:solidFill>
                  <a:srgbClr val="0070C0"/>
                </a:solidFill>
                <a:cs typeface="FreesiaUPC" pitchFamily="34" charset="-34"/>
              </a:rPr>
              <a:t>‘B’;    </a:t>
            </a:r>
          </a:p>
          <a:p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     else  </a:t>
            </a:r>
            <a:r>
              <a:rPr lang="en-US" sz="1800" b="1" dirty="0" smtClean="0">
                <a:solidFill>
                  <a:srgbClr val="0070C0"/>
                </a:solidFill>
                <a:cs typeface="FreesiaUPC" pitchFamily="34" charset="-34"/>
              </a:rPr>
              <a:t>grade = ‘A’;    </a:t>
            </a:r>
          </a:p>
          <a:p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     </a:t>
            </a:r>
            <a:r>
              <a:rPr lang="en-US" sz="1800" b="1" dirty="0" err="1">
                <a:solidFill>
                  <a:srgbClr val="00B050"/>
                </a:solidFill>
                <a:cs typeface="FreesiaUPC" pitchFamily="34" charset="-34"/>
              </a:rPr>
              <a:t>printf</a:t>
            </a:r>
            <a:r>
              <a:rPr lang="en-US" sz="1800" b="1" dirty="0">
                <a:solidFill>
                  <a:srgbClr val="00B050"/>
                </a:solidFill>
                <a:cs typeface="FreesiaUPC" pitchFamily="34" charset="-34"/>
              </a:rPr>
              <a:t>(“Grade = %c”, grade);</a:t>
            </a:r>
            <a:endParaRPr lang="en-US" sz="1800" b="1" dirty="0" smtClean="0">
              <a:solidFill>
                <a:srgbClr val="0070C0"/>
              </a:solidFill>
              <a:cs typeface="FreesiaUPC" pitchFamily="34" charset="-34"/>
            </a:endParaRPr>
          </a:p>
          <a:p>
            <a:r>
              <a:rPr lang="en-US" sz="1800" b="1" dirty="0" smtClean="0">
                <a:solidFill>
                  <a:srgbClr val="0070C0"/>
                </a:solidFill>
                <a:cs typeface="FreesiaUPC" pitchFamily="34" charset="-34"/>
              </a:rPr>
              <a:t>      </a:t>
            </a: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  <a:cs typeface="FreesiaUPC" pitchFamily="34" charset="-34"/>
              </a:rPr>
              <a:t>} else {</a:t>
            </a:r>
          </a:p>
          <a:p>
            <a:r>
              <a:rPr lang="en-US" sz="1800" b="1" dirty="0">
                <a:solidFill>
                  <a:srgbClr val="0070C0"/>
                </a:solidFill>
                <a:cs typeface="FreesiaUPC" pitchFamily="34" charset="-34"/>
              </a:rPr>
              <a:t> </a:t>
            </a:r>
            <a:r>
              <a:rPr lang="en-US" sz="1800" b="1" dirty="0" smtClean="0">
                <a:solidFill>
                  <a:srgbClr val="0070C0"/>
                </a:solidFill>
                <a:cs typeface="FreesiaUPC" pitchFamily="34" charset="-34"/>
              </a:rPr>
              <a:t>         </a:t>
            </a:r>
            <a:r>
              <a:rPr lang="en-US" sz="1800" b="1" dirty="0" err="1" smtClean="0">
                <a:solidFill>
                  <a:srgbClr val="FF0000"/>
                </a:solidFill>
                <a:cs typeface="FreesiaUPC" pitchFamily="34" charset="-34"/>
              </a:rPr>
              <a:t>printf</a:t>
            </a:r>
            <a:r>
              <a:rPr lang="en-US" sz="1800" b="1" dirty="0" smtClean="0">
                <a:solidFill>
                  <a:srgbClr val="FF0000"/>
                </a:solidFill>
                <a:cs typeface="FreesiaUPC" pitchFamily="34" charset="-34"/>
              </a:rPr>
              <a:t>(“Score is only 0-100”);</a:t>
            </a:r>
          </a:p>
          <a:p>
            <a:r>
              <a:rPr lang="en-US" sz="1800" b="1" dirty="0">
                <a:solidFill>
                  <a:srgbClr val="FF0000"/>
                </a:solidFill>
                <a:cs typeface="FreesiaUPC" pitchFamily="34" charset="-34"/>
              </a:rPr>
              <a:t> </a:t>
            </a:r>
            <a:r>
              <a:rPr lang="en-US" sz="1800" b="1" dirty="0" smtClean="0">
                <a:solidFill>
                  <a:srgbClr val="FF0000"/>
                </a:solidFill>
                <a:cs typeface="FreesiaUPC" pitchFamily="34" charset="-34"/>
              </a:rPr>
              <a:t>     </a:t>
            </a: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  <a:cs typeface="FreesiaUPC" pitchFamily="34" charset="-34"/>
              </a:rPr>
              <a:t>}</a:t>
            </a:r>
          </a:p>
          <a:p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}</a:t>
            </a:r>
            <a:endParaRPr lang="th-TH" sz="1800" dirty="0">
              <a:solidFill>
                <a:schemeClr val="tx1"/>
              </a:solidFill>
              <a:cs typeface="FreesiaUPC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335592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switch-case statement 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200" dirty="0">
                <a:cs typeface="LilyUPC" pitchFamily="34" charset="-34"/>
              </a:rPr>
              <a:t>The </a:t>
            </a:r>
            <a:r>
              <a:rPr lang="en-US" sz="3200" i="1" dirty="0">
                <a:cs typeface="LilyUPC" pitchFamily="34" charset="-34"/>
              </a:rPr>
              <a:t>switch </a:t>
            </a:r>
            <a:r>
              <a:rPr lang="en-US" sz="3200" dirty="0">
                <a:cs typeface="LilyUPC" pitchFamily="34" charset="-34"/>
              </a:rPr>
              <a:t>statement may also be used in C to select one of several alternatives.</a:t>
            </a:r>
          </a:p>
          <a:p>
            <a:r>
              <a:rPr lang="en-US" sz="3200" dirty="0">
                <a:cs typeface="LilyUPC" pitchFamily="34" charset="-34"/>
              </a:rPr>
              <a:t>The </a:t>
            </a:r>
            <a:r>
              <a:rPr lang="en-US" sz="3200" i="1" dirty="0">
                <a:cs typeface="LilyUPC" pitchFamily="34" charset="-34"/>
              </a:rPr>
              <a:t>switch</a:t>
            </a:r>
            <a:r>
              <a:rPr lang="en-US" sz="3200" dirty="0">
                <a:cs typeface="LilyUPC" pitchFamily="34" charset="-34"/>
              </a:rPr>
              <a:t> statement is especially useful when the selection is based on the value of </a:t>
            </a:r>
            <a:r>
              <a:rPr lang="en-US" sz="3200" b="1" dirty="0">
                <a:solidFill>
                  <a:srgbClr val="00B050"/>
                </a:solidFill>
                <a:cs typeface="LilyUPC" pitchFamily="34" charset="-34"/>
              </a:rPr>
              <a:t>a single variable</a:t>
            </a:r>
            <a:r>
              <a:rPr lang="en-US" sz="3200" dirty="0">
                <a:cs typeface="LilyUPC" pitchFamily="34" charset="-34"/>
              </a:rPr>
              <a:t> or of an integer expression</a:t>
            </a:r>
            <a:r>
              <a:rPr lang="en-US" sz="3200" dirty="0" smtClean="0">
                <a:cs typeface="LilyUPC" pitchFamily="34" charset="-34"/>
              </a:rPr>
              <a:t>.</a:t>
            </a:r>
          </a:p>
          <a:p>
            <a:r>
              <a:rPr lang="en-US" sz="3200" dirty="0" smtClean="0">
                <a:cs typeface="LilyUPC" pitchFamily="34" charset="-34"/>
              </a:rPr>
              <a:t>In C,  switch-case statement operation is </a:t>
            </a:r>
            <a:r>
              <a:rPr lang="en-US" sz="3200" b="1" dirty="0" smtClean="0">
                <a:solidFill>
                  <a:srgbClr val="0070C0"/>
                </a:solidFill>
                <a:cs typeface="LilyUPC" pitchFamily="34" charset="-34"/>
              </a:rPr>
              <a:t>faster</a:t>
            </a:r>
            <a:r>
              <a:rPr lang="en-US" sz="3200" dirty="0" smtClean="0">
                <a:cs typeface="LilyUPC" pitchFamily="34" charset="-34"/>
              </a:rPr>
              <a:t> than if-else </a:t>
            </a:r>
            <a:r>
              <a:rPr lang="en-US" sz="3200" dirty="0" err="1" smtClean="0">
                <a:cs typeface="LilyUPC" pitchFamily="34" charset="-34"/>
              </a:rPr>
              <a:t>if-else</a:t>
            </a:r>
            <a:r>
              <a:rPr lang="en-US" sz="3200" dirty="0" smtClean="0">
                <a:cs typeface="LilyUPC" pitchFamily="34" charset="-34"/>
              </a:rPr>
              <a:t> statement operation.</a:t>
            </a:r>
            <a:endParaRPr lang="th-TH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switch-case Syntax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alphaModFix/>
            <a:lum/>
          </a:blip>
          <a:srcRect/>
          <a:stretch>
            <a:fillRect/>
          </a:stretch>
        </p:blipFill>
        <p:spPr>
          <a:xfrm>
            <a:off x="571472" y="1806446"/>
            <a:ext cx="3714776" cy="42148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/>
          <p:cNvPicPr/>
          <p:nvPr/>
        </p:nvPicPr>
        <p:blipFill>
          <a:blip r:embed="rId3" cstate="print">
            <a:alphaModFix/>
            <a:lum/>
          </a:blip>
          <a:srcRect/>
          <a:stretch>
            <a:fillRect/>
          </a:stretch>
        </p:blipFill>
        <p:spPr>
          <a:xfrm>
            <a:off x="4714876" y="1806446"/>
            <a:ext cx="4071966" cy="41434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52148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Example:</a:t>
            </a:r>
            <a:r>
              <a:rPr lang="th-TH" b="1" dirty="0" smtClean="0"/>
              <a:t> </a:t>
            </a:r>
            <a:r>
              <a:rPr lang="en-US" b="1" dirty="0" smtClean="0"/>
              <a:t>switch - case</a:t>
            </a:r>
            <a:endParaRPr lang="th-TH" b="1" dirty="0"/>
          </a:p>
        </p:txBody>
      </p:sp>
      <p:grpSp>
        <p:nvGrpSpPr>
          <p:cNvPr id="7" name="Group 6"/>
          <p:cNvGrpSpPr/>
          <p:nvPr/>
        </p:nvGrpSpPr>
        <p:grpSpPr>
          <a:xfrm>
            <a:off x="1000100" y="1714488"/>
            <a:ext cx="7488250" cy="4680024"/>
            <a:chOff x="827875" y="1088988"/>
            <a:chExt cx="7488250" cy="4680024"/>
          </a:xfrm>
        </p:grpSpPr>
        <p:pic>
          <p:nvPicPr>
            <p:cNvPr id="4" name="Object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27875" y="1088988"/>
              <a:ext cx="3424238" cy="2592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 cstate="print">
              <a:alphaModFix/>
              <a:lum/>
            </a:blip>
            <a:srcRect/>
            <a:stretch>
              <a:fillRect/>
            </a:stretch>
          </p:blipFill>
          <p:spPr>
            <a:xfrm>
              <a:off x="1475405" y="3895572"/>
              <a:ext cx="6840720" cy="1873440"/>
            </a:xfrm>
            <a:prstGeom prst="rect">
              <a:avLst/>
            </a:prstGeom>
            <a:noFill/>
            <a:ln w="25560">
              <a:solidFill>
                <a:srgbClr val="000000"/>
              </a:solidFill>
              <a:prstDash val="solid"/>
              <a:miter/>
            </a:ln>
          </p:spPr>
        </p:pic>
        <p:sp>
          <p:nvSpPr>
            <p:cNvPr id="6" name="Freeform 5"/>
            <p:cNvSpPr/>
            <p:nvPr/>
          </p:nvSpPr>
          <p:spPr>
            <a:xfrm rot="5400000">
              <a:off x="4862464" y="1665912"/>
              <a:ext cx="1871640" cy="1727280"/>
            </a:xfrm>
            <a:custGeom>
              <a:avLst>
                <a:gd name="f0" fmla="val 15100"/>
                <a:gd name="f1" fmla="val 2900"/>
              </a:avLst>
              <a:gdLst>
                <a:gd name="f2" fmla="val 10800000"/>
                <a:gd name="f3" fmla="val 5400000"/>
                <a:gd name="f4" fmla="val 16200000"/>
                <a:gd name="f5" fmla="val w"/>
                <a:gd name="f6" fmla="val h"/>
                <a:gd name="f7" fmla="val 0"/>
                <a:gd name="f8" fmla="val 21600"/>
                <a:gd name="f9" fmla="val 12427"/>
                <a:gd name="f10" fmla="val 6079"/>
                <a:gd name="f11" fmla="val 12160"/>
                <a:gd name="f12" fmla="val 12158"/>
                <a:gd name="f13" fmla="*/ f5 1 21600"/>
                <a:gd name="f14" fmla="*/ f6 1 21600"/>
                <a:gd name="f15" fmla="pin 12427 f0 21600"/>
                <a:gd name="f16" fmla="pin 0 f1 6079"/>
                <a:gd name="f17" fmla="+- 12427 0 f7"/>
                <a:gd name="f18" fmla="+- 0 0 f3"/>
                <a:gd name="f19" fmla="val f15"/>
                <a:gd name="f20" fmla="val f16"/>
                <a:gd name="f21" fmla="+- 12158 0 f16"/>
                <a:gd name="f22" fmla="+- 6079 0 f16"/>
                <a:gd name="f23" fmla="*/ f15 f13 1"/>
                <a:gd name="f24" fmla="*/ f16 f14 1"/>
                <a:gd name="f25" fmla="*/ 0 f13 1"/>
                <a:gd name="f26" fmla="*/ 21600 f13 1"/>
                <a:gd name="f27" fmla="*/ 21600 f14 1"/>
                <a:gd name="f28" fmla="*/ 0 f14 1"/>
                <a:gd name="f29" fmla="abs f17"/>
                <a:gd name="f30" fmla="?: f17 f18 f3"/>
                <a:gd name="f31" fmla="?: f17 f3 f18"/>
                <a:gd name="f32" fmla="*/ f22 2 1"/>
                <a:gd name="f33" fmla="+- f20 0 f11"/>
                <a:gd name="f34" fmla="+- 12160 0 f21"/>
                <a:gd name="f35" fmla="abs f33"/>
                <a:gd name="f36" fmla="?: f33 0 f2"/>
                <a:gd name="f37" fmla="?: f33 f2 0"/>
                <a:gd name="f38" fmla="?: f33 f30 f31"/>
                <a:gd name="f39" fmla="+- f32 0 f9"/>
                <a:gd name="f40" fmla="abs f34"/>
                <a:gd name="f41" fmla="?: f17 f37 f36"/>
                <a:gd name="f42" fmla="?: f17 f36 f37"/>
                <a:gd name="f43" fmla="abs f39"/>
                <a:gd name="f44" fmla="?: f39 f18 f3"/>
                <a:gd name="f45" fmla="?: f39 f3 f18"/>
                <a:gd name="f46" fmla="?: f39 f4 f3"/>
                <a:gd name="f47" fmla="?: f39 f3 f4"/>
                <a:gd name="f48" fmla="?: f33 f41 f42"/>
                <a:gd name="f49" fmla="?: f39 f47 f46"/>
                <a:gd name="f50" fmla="?: f39 f46 f47"/>
                <a:gd name="f51" fmla="?: f34 f45 f44"/>
                <a:gd name="f52" fmla="?: f34 f50 f49"/>
              </a:gdLst>
              <a:ahLst>
                <a:ahXY gdRefX="f0" minX="f9" maxX="f8" gdRefY="f1" minY="f7" maxY="f10">
                  <a:pos x="f23" y="f24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5" t="f28" r="f26" b="f27"/>
              <a:pathLst>
                <a:path w="21600" h="21600">
                  <a:moveTo>
                    <a:pt x="f7" y="f8"/>
                  </a:moveTo>
                  <a:lnTo>
                    <a:pt x="f7" y="f11"/>
                  </a:lnTo>
                  <a:arcTo wR="f29" hR="f35" stAng="f48" swAng="f38"/>
                  <a:lnTo>
                    <a:pt x="f19" y="f20"/>
                  </a:lnTo>
                  <a:lnTo>
                    <a:pt x="f19" y="f7"/>
                  </a:lnTo>
                  <a:lnTo>
                    <a:pt x="f8" y="f10"/>
                  </a:lnTo>
                  <a:lnTo>
                    <a:pt x="f19" y="f12"/>
                  </a:lnTo>
                  <a:lnTo>
                    <a:pt x="f19" y="f21"/>
                  </a:lnTo>
                  <a:lnTo>
                    <a:pt x="f9" y="f21"/>
                  </a:lnTo>
                  <a:arcTo wR="f43" hR="f40" stAng="f52" swAng="f51"/>
                  <a:lnTo>
                    <a:pt x="f32" y="f8"/>
                  </a:lnTo>
                  <a:close/>
                </a:path>
              </a:pathLst>
            </a:custGeom>
            <a:solidFill>
              <a:srgbClr val="BBE0E3"/>
            </a:solidFill>
            <a:ln w="9360">
              <a:solidFill>
                <a:srgbClr val="000000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1"/>
            <a:lstStyle>
              <a:defPPr>
                <a:defRPr lang="th-TH"/>
              </a:defPPr>
              <a:lvl1pPr marL="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en-US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Arial" pitchFamily="34"/>
                <a:cs typeface="Arial" pitchFamily="34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Using break in</a:t>
            </a:r>
            <a:r>
              <a:rPr lang="th-TH" b="1" dirty="0" smtClean="0"/>
              <a:t> </a:t>
            </a:r>
            <a:r>
              <a:rPr lang="en-US" b="1" dirty="0" smtClean="0"/>
              <a:t>switch-case</a:t>
            </a:r>
            <a:endParaRPr lang="th-TH" b="1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alphaModFix/>
            <a:lum/>
          </a:blip>
          <a:srcRect/>
          <a:stretch>
            <a:fillRect/>
          </a:stretch>
        </p:blipFill>
        <p:spPr>
          <a:xfrm>
            <a:off x="928663" y="1643050"/>
            <a:ext cx="7500989" cy="466090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Example: Month Display </a:t>
            </a:r>
            <a:r>
              <a:rPr lang="en-US" sz="2800" b="1" dirty="0"/>
              <a:t>P</a:t>
            </a:r>
            <a:r>
              <a:rPr lang="en-US" sz="2800" b="1" dirty="0" smtClean="0"/>
              <a:t>rogram using if</a:t>
            </a:r>
            <a:endParaRPr lang="th-TH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603397"/>
            <a:ext cx="8207375" cy="49688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Review: If and If-Else Statement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4077072"/>
            <a:ext cx="8153400" cy="2018928"/>
          </a:xfrm>
        </p:spPr>
        <p:txBody>
          <a:bodyPr/>
          <a:lstStyle/>
          <a:p>
            <a:endParaRPr lang="th-TH" dirty="0"/>
          </a:p>
        </p:txBody>
      </p:sp>
      <p:pic>
        <p:nvPicPr>
          <p:cNvPr id="4" name="รูปภาพ 1" descr="ภาพนิ่ง6.JPG"/>
          <p:cNvPicPr/>
          <p:nvPr/>
        </p:nvPicPr>
        <p:blipFill>
          <a:blip r:embed="rId2" cstate="print"/>
          <a:srcRect l="9091" r="3030"/>
          <a:stretch>
            <a:fillRect/>
          </a:stretch>
        </p:blipFill>
        <p:spPr>
          <a:xfrm>
            <a:off x="990410" y="1556792"/>
            <a:ext cx="2141430" cy="2016224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3" cstate="print">
            <a:alphaModFix/>
            <a:lum/>
          </a:blip>
          <a:srcRect/>
          <a:stretch>
            <a:fillRect/>
          </a:stretch>
        </p:blipFill>
        <p:spPr>
          <a:xfrm>
            <a:off x="4788024" y="1578452"/>
            <a:ext cx="3923960" cy="1994564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5"/>
          <p:cNvSpPr/>
          <p:nvPr/>
        </p:nvSpPr>
        <p:spPr>
          <a:xfrm>
            <a:off x="395536" y="3717032"/>
            <a:ext cx="3456384" cy="302433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 smtClean="0">
                <a:cs typeface="FreesiaUPC" pitchFamily="34" charset="-34"/>
              </a:rPr>
              <a:t>if (</a:t>
            </a:r>
            <a:r>
              <a:rPr lang="en-US" sz="2000" dirty="0" smtClean="0">
                <a:solidFill>
                  <a:srgbClr val="0070C0"/>
                </a:solidFill>
                <a:cs typeface="FreesiaUPC" pitchFamily="34" charset="-34"/>
              </a:rPr>
              <a:t>condition</a:t>
            </a:r>
            <a:r>
              <a:rPr lang="en-US" sz="2000" dirty="0" smtClean="0">
                <a:cs typeface="FreesiaUPC" pitchFamily="34" charset="-34"/>
              </a:rPr>
              <a:t>)  </a:t>
            </a:r>
            <a:r>
              <a:rPr lang="en-US" sz="2000" dirty="0" smtClean="0">
                <a:solidFill>
                  <a:srgbClr val="00B050"/>
                </a:solidFill>
                <a:cs typeface="FreesiaUPC" pitchFamily="34" charset="-34"/>
              </a:rPr>
              <a:t>statement;</a:t>
            </a:r>
            <a:r>
              <a:rPr lang="en-US" sz="2000" dirty="0" smtClean="0">
                <a:cs typeface="FreesiaUPC" pitchFamily="34" charset="-34"/>
              </a:rPr>
              <a:t> </a:t>
            </a:r>
          </a:p>
          <a:p>
            <a:endParaRPr lang="en-US" sz="800" dirty="0" smtClean="0">
              <a:cs typeface="FreesiaUPC" pitchFamily="34" charset="-34"/>
            </a:endParaRPr>
          </a:p>
          <a:p>
            <a:r>
              <a:rPr lang="en-US" sz="2000" dirty="0" smtClean="0">
                <a:cs typeface="FreesiaUPC" pitchFamily="34" charset="-34"/>
              </a:rPr>
              <a:t>OR</a:t>
            </a:r>
          </a:p>
          <a:p>
            <a:endParaRPr lang="en-US" sz="800" dirty="0" smtClean="0">
              <a:cs typeface="FreesiaUPC" pitchFamily="34" charset="-34"/>
            </a:endParaRPr>
          </a:p>
          <a:p>
            <a:r>
              <a:rPr lang="en-US" sz="2000" dirty="0" smtClean="0">
                <a:cs typeface="FreesiaUPC" pitchFamily="34" charset="-34"/>
              </a:rPr>
              <a:t>if (</a:t>
            </a:r>
            <a:r>
              <a:rPr lang="en-US" sz="2000" dirty="0" smtClean="0">
                <a:solidFill>
                  <a:srgbClr val="0070C0"/>
                </a:solidFill>
                <a:cs typeface="FreesiaUPC" pitchFamily="34" charset="-34"/>
              </a:rPr>
              <a:t>condition</a:t>
            </a:r>
            <a:r>
              <a:rPr lang="en-US" sz="2000" dirty="0" smtClean="0">
                <a:cs typeface="FreesiaUPC" pitchFamily="34" charset="-34"/>
              </a:rPr>
              <a:t>) {</a:t>
            </a:r>
          </a:p>
          <a:p>
            <a:r>
              <a:rPr lang="en-US" sz="2000" dirty="0" smtClean="0">
                <a:cs typeface="FreesiaUPC" pitchFamily="34" charset="-34"/>
              </a:rPr>
              <a:t>   </a:t>
            </a:r>
            <a:r>
              <a:rPr lang="en-US" sz="2000" dirty="0" smtClean="0">
                <a:solidFill>
                  <a:srgbClr val="00B050"/>
                </a:solidFill>
                <a:cs typeface="FreesiaUPC" pitchFamily="34" charset="-34"/>
              </a:rPr>
              <a:t>statement-1;</a:t>
            </a:r>
          </a:p>
          <a:p>
            <a:r>
              <a:rPr lang="en-US" sz="2000" dirty="0">
                <a:solidFill>
                  <a:srgbClr val="00B050"/>
                </a:solidFill>
                <a:cs typeface="FreesiaUPC" pitchFamily="34" charset="-34"/>
              </a:rPr>
              <a:t> </a:t>
            </a:r>
            <a:r>
              <a:rPr lang="en-US" sz="2000" dirty="0" smtClean="0">
                <a:solidFill>
                  <a:srgbClr val="00B050"/>
                </a:solidFill>
                <a:cs typeface="FreesiaUPC" pitchFamily="34" charset="-34"/>
              </a:rPr>
              <a:t>  …</a:t>
            </a:r>
          </a:p>
          <a:p>
            <a:r>
              <a:rPr lang="en-US" sz="2000" dirty="0">
                <a:solidFill>
                  <a:srgbClr val="00B050"/>
                </a:solidFill>
                <a:cs typeface="FreesiaUPC" pitchFamily="34" charset="-34"/>
              </a:rPr>
              <a:t> </a:t>
            </a:r>
            <a:r>
              <a:rPr lang="en-US" sz="2000" dirty="0" smtClean="0">
                <a:solidFill>
                  <a:srgbClr val="00B050"/>
                </a:solidFill>
                <a:cs typeface="FreesiaUPC" pitchFamily="34" charset="-34"/>
              </a:rPr>
              <a:t>  statement-n;</a:t>
            </a:r>
          </a:p>
          <a:p>
            <a:r>
              <a:rPr lang="en-US" sz="2000" dirty="0" smtClean="0">
                <a:cs typeface="FreesiaUPC" pitchFamily="34" charset="-34"/>
              </a:rPr>
              <a:t>}</a:t>
            </a:r>
          </a:p>
          <a:p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cs typeface="FreesiaUPC" pitchFamily="34" charset="-34"/>
              </a:rPr>
              <a:t>Do statement(s) only condition is </a:t>
            </a:r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  <a:cs typeface="FreesiaUPC" pitchFamily="34" charset="-34"/>
              </a:rPr>
              <a:t>TRUE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cs typeface="FreesiaUPC" pitchFamily="34" charset="-34"/>
              </a:rPr>
              <a:t>, otherwise skip them</a:t>
            </a:r>
            <a:endParaRPr lang="en-US" sz="2000" dirty="0">
              <a:solidFill>
                <a:schemeClr val="accent2">
                  <a:lumMod val="50000"/>
                </a:schemeClr>
              </a:solidFill>
              <a:cs typeface="FreesiaUPC" pitchFamily="34" charset="-34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292080" y="3717032"/>
            <a:ext cx="3456384" cy="302433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600" dirty="0" smtClean="0">
              <a:cs typeface="FreesiaUPC" pitchFamily="34" charset="-34"/>
            </a:endParaRPr>
          </a:p>
          <a:p>
            <a:r>
              <a:rPr lang="en-US" sz="1600" dirty="0" smtClean="0">
                <a:cs typeface="FreesiaUPC" pitchFamily="34" charset="-34"/>
              </a:rPr>
              <a:t>if (</a:t>
            </a:r>
            <a:r>
              <a:rPr lang="en-US" sz="1600" dirty="0" smtClean="0">
                <a:solidFill>
                  <a:srgbClr val="0070C0"/>
                </a:solidFill>
                <a:cs typeface="FreesiaUPC" pitchFamily="34" charset="-34"/>
              </a:rPr>
              <a:t>condition</a:t>
            </a:r>
            <a:r>
              <a:rPr lang="en-US" sz="1600" dirty="0" smtClean="0">
                <a:cs typeface="FreesiaUPC" pitchFamily="34" charset="-34"/>
              </a:rPr>
              <a:t>) {</a:t>
            </a:r>
          </a:p>
          <a:p>
            <a:r>
              <a:rPr lang="en-US" sz="1600" dirty="0" smtClean="0">
                <a:cs typeface="FreesiaUPC" pitchFamily="34" charset="-34"/>
              </a:rPr>
              <a:t>   </a:t>
            </a:r>
            <a:r>
              <a:rPr lang="en-US" sz="1600" dirty="0" smtClean="0">
                <a:solidFill>
                  <a:srgbClr val="00B050"/>
                </a:solidFill>
                <a:cs typeface="FreesiaUPC" pitchFamily="34" charset="-34"/>
              </a:rPr>
              <a:t>statement-1;</a:t>
            </a:r>
          </a:p>
          <a:p>
            <a:r>
              <a:rPr lang="en-US" sz="1600" dirty="0">
                <a:solidFill>
                  <a:srgbClr val="00B050"/>
                </a:solidFill>
                <a:cs typeface="FreesiaUPC" pitchFamily="34" charset="-34"/>
              </a:rPr>
              <a:t> </a:t>
            </a:r>
            <a:r>
              <a:rPr lang="en-US" sz="1600" dirty="0" smtClean="0">
                <a:solidFill>
                  <a:srgbClr val="00B050"/>
                </a:solidFill>
                <a:cs typeface="FreesiaUPC" pitchFamily="34" charset="-34"/>
              </a:rPr>
              <a:t>  …</a:t>
            </a:r>
          </a:p>
          <a:p>
            <a:r>
              <a:rPr lang="en-US" sz="1600" dirty="0">
                <a:solidFill>
                  <a:srgbClr val="00B050"/>
                </a:solidFill>
                <a:cs typeface="FreesiaUPC" pitchFamily="34" charset="-34"/>
              </a:rPr>
              <a:t> </a:t>
            </a:r>
            <a:r>
              <a:rPr lang="en-US" sz="1600" dirty="0" smtClean="0">
                <a:solidFill>
                  <a:srgbClr val="00B050"/>
                </a:solidFill>
                <a:cs typeface="FreesiaUPC" pitchFamily="34" charset="-34"/>
              </a:rPr>
              <a:t>  statement-n;</a:t>
            </a:r>
          </a:p>
          <a:p>
            <a:r>
              <a:rPr lang="en-US" sz="1600" dirty="0" smtClean="0">
                <a:cs typeface="FreesiaUPC" pitchFamily="34" charset="-34"/>
              </a:rPr>
              <a:t>} else {</a:t>
            </a:r>
          </a:p>
          <a:p>
            <a:r>
              <a:rPr lang="en-US" sz="1600" dirty="0">
                <a:solidFill>
                  <a:srgbClr val="FF0000"/>
                </a:solidFill>
                <a:cs typeface="FreesiaUPC" pitchFamily="34" charset="-34"/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cs typeface="FreesiaUPC" pitchFamily="34" charset="-34"/>
              </a:rPr>
              <a:t>  statement-1;</a:t>
            </a:r>
          </a:p>
          <a:p>
            <a:r>
              <a:rPr lang="en-US" sz="1600" dirty="0">
                <a:solidFill>
                  <a:srgbClr val="FF0000"/>
                </a:solidFill>
                <a:cs typeface="FreesiaUPC" pitchFamily="34" charset="-34"/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cs typeface="FreesiaUPC" pitchFamily="34" charset="-34"/>
              </a:rPr>
              <a:t>  …</a:t>
            </a:r>
          </a:p>
          <a:p>
            <a:r>
              <a:rPr lang="en-US" sz="1600" dirty="0">
                <a:solidFill>
                  <a:srgbClr val="FF0000"/>
                </a:solidFill>
                <a:cs typeface="FreesiaUPC" pitchFamily="34" charset="-34"/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cs typeface="FreesiaUPC" pitchFamily="34" charset="-34"/>
              </a:rPr>
              <a:t>  statement-n;</a:t>
            </a:r>
          </a:p>
          <a:p>
            <a:r>
              <a:rPr lang="en-US" sz="1600" dirty="0">
                <a:cs typeface="FreesiaUPC" pitchFamily="34" charset="-34"/>
              </a:rPr>
              <a:t>}</a:t>
            </a:r>
            <a:endParaRPr lang="en-US" sz="1600" dirty="0" smtClean="0">
              <a:cs typeface="FreesiaUPC" pitchFamily="34" charset="-34"/>
            </a:endParaRPr>
          </a:p>
          <a:p>
            <a:r>
              <a:rPr lang="en-US" sz="1600" dirty="0" smtClean="0">
                <a:solidFill>
                  <a:schemeClr val="accent2">
                    <a:lumMod val="50000"/>
                  </a:schemeClr>
                </a:solidFill>
                <a:cs typeface="FreesiaUPC" pitchFamily="34" charset="-34"/>
              </a:rPr>
              <a:t>Do statements in </a:t>
            </a: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cs typeface="FreesiaUPC" pitchFamily="34" charset="-34"/>
              </a:rPr>
              <a:t>if block </a:t>
            </a:r>
            <a:r>
              <a:rPr lang="en-US" sz="1600" dirty="0" smtClean="0">
                <a:solidFill>
                  <a:schemeClr val="accent2">
                    <a:lumMod val="50000"/>
                  </a:schemeClr>
                </a:solidFill>
                <a:cs typeface="FreesiaUPC" pitchFamily="34" charset="-34"/>
              </a:rPr>
              <a:t>when condition is </a:t>
            </a: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cs typeface="FreesiaUPC" pitchFamily="34" charset="-34"/>
              </a:rPr>
              <a:t>TRUE</a:t>
            </a:r>
            <a:r>
              <a:rPr lang="en-US" sz="1600" dirty="0" smtClean="0">
                <a:solidFill>
                  <a:schemeClr val="accent2">
                    <a:lumMod val="50000"/>
                  </a:schemeClr>
                </a:solidFill>
                <a:cs typeface="FreesiaUPC" pitchFamily="34" charset="-34"/>
              </a:rPr>
              <a:t>, otherwise do statements in </a:t>
            </a: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cs typeface="FreesiaUPC" pitchFamily="34" charset="-34"/>
              </a:rPr>
              <a:t>else block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cs typeface="FreesiaUPC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154801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 smtClean="0"/>
              <a:t>Example: Month Display Program using switch-case</a:t>
            </a:r>
            <a:endParaRPr lang="th-TH" sz="2800" b="1" dirty="0"/>
          </a:p>
        </p:txBody>
      </p:sp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8604" y="1643050"/>
            <a:ext cx="6773858" cy="4608513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084168" y="5715016"/>
            <a:ext cx="2303434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Is it correct ?</a:t>
            </a:r>
            <a:endParaRPr lang="th-TH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example </a:t>
            </a:r>
            <a:r>
              <a:rPr lang="en-US" dirty="0" smtClean="0">
                <a:sym typeface="Wingdings" pitchFamily="2" charset="2"/>
              </a:rPr>
              <a:t>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Easy program that take a character from user and</a:t>
            </a:r>
          </a:p>
          <a:p>
            <a:pPr lvl="1"/>
            <a:r>
              <a:rPr lang="en-US" sz="1800" dirty="0" smtClean="0"/>
              <a:t>Display </a:t>
            </a:r>
            <a:r>
              <a:rPr lang="en-US" sz="1800" b="1" dirty="0" smtClean="0">
                <a:solidFill>
                  <a:srgbClr val="00B050"/>
                </a:solidFill>
              </a:rPr>
              <a:t>“YES”  </a:t>
            </a:r>
            <a:r>
              <a:rPr lang="en-US" sz="1800" dirty="0" smtClean="0"/>
              <a:t>if user input ‘Y’ or ‘y’</a:t>
            </a:r>
          </a:p>
          <a:p>
            <a:pPr lvl="1"/>
            <a:r>
              <a:rPr lang="en-US" sz="1800" dirty="0" smtClean="0"/>
              <a:t>Display </a:t>
            </a:r>
            <a:r>
              <a:rPr lang="en-US" sz="1800" b="1" dirty="0" smtClean="0">
                <a:solidFill>
                  <a:srgbClr val="FF0000"/>
                </a:solidFill>
              </a:rPr>
              <a:t>“NO”</a:t>
            </a:r>
            <a:r>
              <a:rPr lang="en-US" sz="1800" dirty="0" smtClean="0"/>
              <a:t>   if user input ‘N’ or ‘n’</a:t>
            </a:r>
          </a:p>
          <a:p>
            <a:pPr lvl="1"/>
            <a:r>
              <a:rPr lang="en-US" sz="1800" dirty="0" smtClean="0"/>
              <a:t>Otherwise display </a:t>
            </a: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“???”</a:t>
            </a:r>
            <a:endParaRPr lang="th-TH" sz="1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9512" y="3068960"/>
            <a:ext cx="4176464" cy="367240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 err="1" smtClean="0">
                <a:solidFill>
                  <a:schemeClr val="tx1"/>
                </a:solidFill>
                <a:cs typeface="FreesiaUPC" pitchFamily="34" charset="-34"/>
              </a:rPr>
              <a:t>int</a:t>
            </a:r>
            <a:r>
              <a:rPr lang="en-US" sz="2000" dirty="0" smtClean="0">
                <a:solidFill>
                  <a:schemeClr val="tx1"/>
                </a:solidFill>
                <a:cs typeface="FreesiaUPC" pitchFamily="34" charset="-34"/>
              </a:rPr>
              <a:t>  main(</a:t>
            </a:r>
            <a:r>
              <a:rPr lang="en-US" sz="2000" dirty="0" err="1" smtClean="0">
                <a:solidFill>
                  <a:schemeClr val="tx1"/>
                </a:solidFill>
                <a:cs typeface="FreesiaUPC" pitchFamily="34" charset="-34"/>
              </a:rPr>
              <a:t>int</a:t>
            </a:r>
            <a:r>
              <a:rPr lang="en-US" sz="2000" dirty="0" smtClean="0">
                <a:solidFill>
                  <a:schemeClr val="tx1"/>
                </a:solidFill>
                <a:cs typeface="FreesiaUPC" pitchFamily="34" charset="-34"/>
              </a:rPr>
              <a:t>  </a:t>
            </a:r>
            <a:r>
              <a:rPr lang="en-US" sz="2000" dirty="0" err="1" smtClean="0">
                <a:solidFill>
                  <a:schemeClr val="tx1"/>
                </a:solidFill>
                <a:cs typeface="FreesiaUPC" pitchFamily="34" charset="-34"/>
              </a:rPr>
              <a:t>argc</a:t>
            </a:r>
            <a:r>
              <a:rPr lang="en-US" sz="2000" dirty="0" smtClean="0">
                <a:solidFill>
                  <a:schemeClr val="tx1"/>
                </a:solidFill>
                <a:cs typeface="FreesiaUPC" pitchFamily="34" charset="-34"/>
              </a:rPr>
              <a:t>,  char  **</a:t>
            </a:r>
            <a:r>
              <a:rPr lang="en-US" sz="2000" dirty="0" err="1" smtClean="0">
                <a:solidFill>
                  <a:schemeClr val="tx1"/>
                </a:solidFill>
                <a:cs typeface="FreesiaUPC" pitchFamily="34" charset="-34"/>
              </a:rPr>
              <a:t>argv</a:t>
            </a:r>
            <a:r>
              <a:rPr lang="en-US" sz="2000" dirty="0" smtClean="0">
                <a:solidFill>
                  <a:schemeClr val="tx1"/>
                </a:solidFill>
                <a:cs typeface="FreesiaUPC" pitchFamily="34" charset="-34"/>
              </a:rPr>
              <a:t>)  {</a:t>
            </a:r>
          </a:p>
          <a:p>
            <a:r>
              <a:rPr lang="en-US" sz="2000" dirty="0" smtClean="0">
                <a:solidFill>
                  <a:schemeClr val="tx1"/>
                </a:solidFill>
                <a:cs typeface="FreesiaUPC" pitchFamily="34" charset="-34"/>
              </a:rPr>
              <a:t>      char  </a:t>
            </a:r>
            <a:r>
              <a:rPr lang="en-US" sz="2000" dirty="0" err="1" smtClean="0">
                <a:solidFill>
                  <a:schemeClr val="tx1"/>
                </a:solidFill>
                <a:cs typeface="FreesiaUPC" pitchFamily="34" charset="-34"/>
              </a:rPr>
              <a:t>ch</a:t>
            </a:r>
            <a:r>
              <a:rPr lang="en-US" sz="2000" dirty="0" smtClean="0">
                <a:solidFill>
                  <a:schemeClr val="tx1"/>
                </a:solidFill>
                <a:cs typeface="FreesiaUPC" pitchFamily="34" charset="-34"/>
              </a:rPr>
              <a:t>;</a:t>
            </a:r>
          </a:p>
          <a:p>
            <a:r>
              <a:rPr lang="en-US" sz="2000" dirty="0" smtClean="0">
                <a:solidFill>
                  <a:schemeClr val="tx1"/>
                </a:solidFill>
                <a:cs typeface="FreesiaUPC" pitchFamily="34" charset="-34"/>
              </a:rPr>
              <a:t>      </a:t>
            </a:r>
            <a:r>
              <a:rPr lang="en-US" sz="2000" dirty="0" err="1" smtClean="0">
                <a:solidFill>
                  <a:schemeClr val="tx1"/>
                </a:solidFill>
                <a:cs typeface="FreesiaUPC" pitchFamily="34" charset="-34"/>
              </a:rPr>
              <a:t>printf</a:t>
            </a:r>
            <a:r>
              <a:rPr lang="en-US" sz="2000" dirty="0" smtClean="0">
                <a:solidFill>
                  <a:schemeClr val="tx1"/>
                </a:solidFill>
                <a:cs typeface="FreesiaUPC" pitchFamily="34" charset="-34"/>
              </a:rPr>
              <a:t>(“[Y]</a:t>
            </a:r>
            <a:r>
              <a:rPr lang="en-US" sz="2000" dirty="0" err="1" smtClean="0">
                <a:solidFill>
                  <a:schemeClr val="tx1"/>
                </a:solidFill>
                <a:cs typeface="FreesiaUPC" pitchFamily="34" charset="-34"/>
              </a:rPr>
              <a:t>es</a:t>
            </a:r>
            <a:r>
              <a:rPr lang="en-US" sz="2000" dirty="0" smtClean="0">
                <a:solidFill>
                  <a:schemeClr val="tx1"/>
                </a:solidFill>
                <a:cs typeface="FreesiaUPC" pitchFamily="34" charset="-34"/>
              </a:rPr>
              <a:t> or [N]o:”);</a:t>
            </a:r>
          </a:p>
          <a:p>
            <a:r>
              <a:rPr lang="en-US" sz="2000" dirty="0" smtClean="0">
                <a:solidFill>
                  <a:schemeClr val="tx1"/>
                </a:solidFill>
                <a:cs typeface="FreesiaUPC" pitchFamily="34" charset="-34"/>
              </a:rPr>
              <a:t>      </a:t>
            </a:r>
            <a:r>
              <a:rPr lang="en-US" sz="2000" dirty="0" err="1" smtClean="0">
                <a:solidFill>
                  <a:schemeClr val="tx1"/>
                </a:solidFill>
                <a:cs typeface="FreesiaUPC" pitchFamily="34" charset="-34"/>
              </a:rPr>
              <a:t>scanf</a:t>
            </a:r>
            <a:r>
              <a:rPr lang="en-US" sz="2000" dirty="0" smtClean="0">
                <a:solidFill>
                  <a:schemeClr val="tx1"/>
                </a:solidFill>
                <a:cs typeface="FreesiaUPC" pitchFamily="34" charset="-34"/>
              </a:rPr>
              <a:t>(“%c”, &amp;</a:t>
            </a:r>
            <a:r>
              <a:rPr lang="en-US" sz="2000" dirty="0" err="1" smtClean="0">
                <a:solidFill>
                  <a:schemeClr val="tx1"/>
                </a:solidFill>
                <a:cs typeface="FreesiaUPC" pitchFamily="34" charset="-34"/>
              </a:rPr>
              <a:t>ch</a:t>
            </a:r>
            <a:r>
              <a:rPr lang="en-US" sz="2000" dirty="0" smtClean="0">
                <a:solidFill>
                  <a:schemeClr val="tx1"/>
                </a:solidFill>
                <a:cs typeface="FreesiaUPC" pitchFamily="34" charset="-34"/>
              </a:rPr>
              <a:t>);</a:t>
            </a:r>
          </a:p>
          <a:p>
            <a:r>
              <a:rPr lang="en-US" sz="2000" dirty="0">
                <a:solidFill>
                  <a:schemeClr val="tx1"/>
                </a:solidFill>
                <a:cs typeface="FreesiaUPC" pitchFamily="34" charset="-34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cs typeface="FreesiaUPC" pitchFamily="34" charset="-34"/>
              </a:rPr>
              <a:t>     if(</a:t>
            </a:r>
            <a:r>
              <a:rPr lang="en-US" sz="2000" dirty="0" err="1" smtClean="0">
                <a:solidFill>
                  <a:schemeClr val="tx1"/>
                </a:solidFill>
                <a:cs typeface="FreesiaUPC" pitchFamily="34" charset="-34"/>
              </a:rPr>
              <a:t>ch</a:t>
            </a:r>
            <a:r>
              <a:rPr lang="en-US" sz="2000" dirty="0" smtClean="0">
                <a:solidFill>
                  <a:schemeClr val="tx1"/>
                </a:solidFill>
                <a:cs typeface="FreesiaUPC" pitchFamily="34" charset="-34"/>
              </a:rPr>
              <a:t> == ‘Y’ || </a:t>
            </a:r>
            <a:r>
              <a:rPr lang="en-US" sz="2000" dirty="0" err="1" smtClean="0">
                <a:solidFill>
                  <a:schemeClr val="tx1"/>
                </a:solidFill>
                <a:cs typeface="FreesiaUPC" pitchFamily="34" charset="-34"/>
              </a:rPr>
              <a:t>ch</a:t>
            </a:r>
            <a:r>
              <a:rPr lang="en-US" sz="2000" dirty="0" smtClean="0">
                <a:solidFill>
                  <a:schemeClr val="tx1"/>
                </a:solidFill>
                <a:cs typeface="FreesiaUPC" pitchFamily="34" charset="-34"/>
              </a:rPr>
              <a:t> == ‘y’)</a:t>
            </a:r>
          </a:p>
          <a:p>
            <a:r>
              <a:rPr lang="en-US" sz="2000" dirty="0" smtClean="0">
                <a:solidFill>
                  <a:schemeClr val="tx1"/>
                </a:solidFill>
                <a:cs typeface="FreesiaUPC" pitchFamily="34" charset="-34"/>
              </a:rPr>
              <a:t>	</a:t>
            </a:r>
            <a:r>
              <a:rPr lang="en-US" sz="2000" dirty="0" err="1" smtClean="0">
                <a:solidFill>
                  <a:schemeClr val="tx1"/>
                </a:solidFill>
                <a:cs typeface="FreesiaUPC" pitchFamily="34" charset="-34"/>
              </a:rPr>
              <a:t>printf</a:t>
            </a:r>
            <a:r>
              <a:rPr lang="en-US" sz="2000" dirty="0" smtClean="0">
                <a:solidFill>
                  <a:schemeClr val="tx1"/>
                </a:solidFill>
                <a:cs typeface="FreesiaUPC" pitchFamily="34" charset="-34"/>
              </a:rPr>
              <a:t>(“YES”);</a:t>
            </a:r>
            <a:endParaRPr lang="en-US" sz="2000" dirty="0">
              <a:solidFill>
                <a:schemeClr val="tx1"/>
              </a:solidFill>
              <a:cs typeface="FreesiaUPC" pitchFamily="34" charset="-34"/>
            </a:endParaRPr>
          </a:p>
          <a:p>
            <a:r>
              <a:rPr lang="en-US" sz="2000" dirty="0">
                <a:solidFill>
                  <a:schemeClr val="tx1"/>
                </a:solidFill>
                <a:cs typeface="FreesiaUPC" pitchFamily="34" charset="-34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cs typeface="FreesiaUPC" pitchFamily="34" charset="-34"/>
              </a:rPr>
              <a:t>     else if(</a:t>
            </a:r>
            <a:r>
              <a:rPr lang="en-US" sz="2000" dirty="0" err="1" smtClean="0">
                <a:solidFill>
                  <a:schemeClr val="tx1"/>
                </a:solidFill>
                <a:cs typeface="FreesiaUPC" pitchFamily="34" charset="-34"/>
              </a:rPr>
              <a:t>ch</a:t>
            </a:r>
            <a:r>
              <a:rPr lang="en-US" sz="2000" dirty="0" smtClean="0">
                <a:solidFill>
                  <a:schemeClr val="tx1"/>
                </a:solidFill>
                <a:cs typeface="FreesiaUPC" pitchFamily="34" charset="-34"/>
              </a:rPr>
              <a:t> == ‘N’ || </a:t>
            </a:r>
            <a:r>
              <a:rPr lang="en-US" sz="2000" dirty="0" err="1" smtClean="0">
                <a:solidFill>
                  <a:schemeClr val="tx1"/>
                </a:solidFill>
                <a:cs typeface="FreesiaUPC" pitchFamily="34" charset="-34"/>
              </a:rPr>
              <a:t>ch</a:t>
            </a:r>
            <a:r>
              <a:rPr lang="en-US" sz="2000" dirty="0" smtClean="0">
                <a:solidFill>
                  <a:schemeClr val="tx1"/>
                </a:solidFill>
                <a:cs typeface="FreesiaUPC" pitchFamily="34" charset="-34"/>
              </a:rPr>
              <a:t> == ‘n’)</a:t>
            </a:r>
          </a:p>
          <a:p>
            <a:r>
              <a:rPr lang="en-US" sz="2000" dirty="0">
                <a:solidFill>
                  <a:schemeClr val="tx1"/>
                </a:solidFill>
                <a:cs typeface="FreesiaUPC" pitchFamily="34" charset="-34"/>
              </a:rPr>
              <a:t>	</a:t>
            </a:r>
            <a:r>
              <a:rPr lang="en-US" sz="2000" dirty="0" err="1" smtClean="0">
                <a:solidFill>
                  <a:schemeClr val="tx1"/>
                </a:solidFill>
                <a:cs typeface="FreesiaUPC" pitchFamily="34" charset="-34"/>
              </a:rPr>
              <a:t>printf</a:t>
            </a:r>
            <a:r>
              <a:rPr lang="en-US" sz="2000" dirty="0" smtClean="0">
                <a:solidFill>
                  <a:schemeClr val="tx1"/>
                </a:solidFill>
                <a:cs typeface="FreesiaUPC" pitchFamily="34" charset="-34"/>
              </a:rPr>
              <a:t>(“NO”);</a:t>
            </a:r>
          </a:p>
          <a:p>
            <a:r>
              <a:rPr lang="en-US" sz="2000" dirty="0">
                <a:solidFill>
                  <a:schemeClr val="tx1"/>
                </a:solidFill>
                <a:cs typeface="FreesiaUPC" pitchFamily="34" charset="-34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cs typeface="FreesiaUPC" pitchFamily="34" charset="-34"/>
              </a:rPr>
              <a:t>     else</a:t>
            </a:r>
          </a:p>
          <a:p>
            <a:r>
              <a:rPr lang="en-US" sz="2000" dirty="0" smtClean="0">
                <a:solidFill>
                  <a:schemeClr val="tx1"/>
                </a:solidFill>
                <a:cs typeface="FreesiaUPC" pitchFamily="34" charset="-34"/>
              </a:rPr>
              <a:t>              </a:t>
            </a:r>
            <a:r>
              <a:rPr lang="en-US" sz="2000" dirty="0" err="1" smtClean="0">
                <a:solidFill>
                  <a:schemeClr val="tx1"/>
                </a:solidFill>
                <a:cs typeface="FreesiaUPC" pitchFamily="34" charset="-34"/>
              </a:rPr>
              <a:t>printf</a:t>
            </a:r>
            <a:r>
              <a:rPr lang="en-US" sz="2000" dirty="0" smtClean="0">
                <a:solidFill>
                  <a:schemeClr val="tx1"/>
                </a:solidFill>
                <a:cs typeface="FreesiaUPC" pitchFamily="34" charset="-34"/>
              </a:rPr>
              <a:t>(“???”);</a:t>
            </a:r>
          </a:p>
          <a:p>
            <a:r>
              <a:rPr lang="en-US" sz="2000" dirty="0" smtClean="0">
                <a:solidFill>
                  <a:schemeClr val="tx1"/>
                </a:solidFill>
                <a:cs typeface="FreesiaUPC" pitchFamily="34" charset="-34"/>
              </a:rPr>
              <a:t>}</a:t>
            </a:r>
            <a:endParaRPr lang="th-TH" sz="2000" dirty="0">
              <a:solidFill>
                <a:schemeClr val="tx1"/>
              </a:solidFill>
              <a:cs typeface="FreesiaUPC" pitchFamily="34" charset="-34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788024" y="3068960"/>
            <a:ext cx="4176464" cy="367240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 err="1" smtClean="0">
                <a:solidFill>
                  <a:schemeClr val="tx1"/>
                </a:solidFill>
                <a:cs typeface="FreesiaUPC" pitchFamily="34" charset="-34"/>
              </a:rPr>
              <a:t>int</a:t>
            </a:r>
            <a:r>
              <a:rPr lang="en-US" sz="2000" dirty="0" smtClean="0">
                <a:solidFill>
                  <a:schemeClr val="tx1"/>
                </a:solidFill>
                <a:cs typeface="FreesiaUPC" pitchFamily="34" charset="-34"/>
              </a:rPr>
              <a:t>  main(</a:t>
            </a:r>
            <a:r>
              <a:rPr lang="en-US" sz="2000" dirty="0" err="1" smtClean="0">
                <a:solidFill>
                  <a:schemeClr val="tx1"/>
                </a:solidFill>
                <a:cs typeface="FreesiaUPC" pitchFamily="34" charset="-34"/>
              </a:rPr>
              <a:t>int</a:t>
            </a:r>
            <a:r>
              <a:rPr lang="en-US" sz="2000" dirty="0" smtClean="0">
                <a:solidFill>
                  <a:schemeClr val="tx1"/>
                </a:solidFill>
                <a:cs typeface="FreesiaUPC" pitchFamily="34" charset="-34"/>
              </a:rPr>
              <a:t>  </a:t>
            </a:r>
            <a:r>
              <a:rPr lang="en-US" sz="2000" dirty="0" err="1" smtClean="0">
                <a:solidFill>
                  <a:schemeClr val="tx1"/>
                </a:solidFill>
                <a:cs typeface="FreesiaUPC" pitchFamily="34" charset="-34"/>
              </a:rPr>
              <a:t>argc</a:t>
            </a:r>
            <a:r>
              <a:rPr lang="en-US" sz="2000" dirty="0" smtClean="0">
                <a:solidFill>
                  <a:schemeClr val="tx1"/>
                </a:solidFill>
                <a:cs typeface="FreesiaUPC" pitchFamily="34" charset="-34"/>
              </a:rPr>
              <a:t>,  char  **</a:t>
            </a:r>
            <a:r>
              <a:rPr lang="en-US" sz="2000" dirty="0" err="1" smtClean="0">
                <a:solidFill>
                  <a:schemeClr val="tx1"/>
                </a:solidFill>
                <a:cs typeface="FreesiaUPC" pitchFamily="34" charset="-34"/>
              </a:rPr>
              <a:t>argv</a:t>
            </a:r>
            <a:r>
              <a:rPr lang="en-US" sz="2000" dirty="0" smtClean="0">
                <a:solidFill>
                  <a:schemeClr val="tx1"/>
                </a:solidFill>
                <a:cs typeface="FreesiaUPC" pitchFamily="34" charset="-34"/>
              </a:rPr>
              <a:t>)  {</a:t>
            </a:r>
          </a:p>
          <a:p>
            <a:r>
              <a:rPr lang="en-US" sz="2000" dirty="0" smtClean="0">
                <a:solidFill>
                  <a:schemeClr val="tx1"/>
                </a:solidFill>
                <a:cs typeface="FreesiaUPC" pitchFamily="34" charset="-34"/>
              </a:rPr>
              <a:t>      char  </a:t>
            </a:r>
            <a:r>
              <a:rPr lang="en-US" sz="2000" dirty="0" err="1" smtClean="0">
                <a:solidFill>
                  <a:schemeClr val="tx1"/>
                </a:solidFill>
                <a:cs typeface="FreesiaUPC" pitchFamily="34" charset="-34"/>
              </a:rPr>
              <a:t>ch</a:t>
            </a:r>
            <a:r>
              <a:rPr lang="en-US" sz="2000" dirty="0" smtClean="0">
                <a:solidFill>
                  <a:schemeClr val="tx1"/>
                </a:solidFill>
                <a:cs typeface="FreesiaUPC" pitchFamily="34" charset="-34"/>
              </a:rPr>
              <a:t>;</a:t>
            </a:r>
          </a:p>
          <a:p>
            <a:r>
              <a:rPr lang="en-US" sz="2000" dirty="0" smtClean="0">
                <a:solidFill>
                  <a:schemeClr val="tx1"/>
                </a:solidFill>
                <a:cs typeface="FreesiaUPC" pitchFamily="34" charset="-34"/>
              </a:rPr>
              <a:t>      </a:t>
            </a:r>
            <a:r>
              <a:rPr lang="en-US" sz="2000" dirty="0" err="1" smtClean="0">
                <a:solidFill>
                  <a:schemeClr val="tx1"/>
                </a:solidFill>
                <a:cs typeface="FreesiaUPC" pitchFamily="34" charset="-34"/>
              </a:rPr>
              <a:t>printf</a:t>
            </a:r>
            <a:r>
              <a:rPr lang="en-US" sz="2000" dirty="0" smtClean="0">
                <a:solidFill>
                  <a:schemeClr val="tx1"/>
                </a:solidFill>
                <a:cs typeface="FreesiaUPC" pitchFamily="34" charset="-34"/>
              </a:rPr>
              <a:t>(“[Y]</a:t>
            </a:r>
            <a:r>
              <a:rPr lang="en-US" sz="2000" dirty="0" err="1" smtClean="0">
                <a:solidFill>
                  <a:schemeClr val="tx1"/>
                </a:solidFill>
                <a:cs typeface="FreesiaUPC" pitchFamily="34" charset="-34"/>
              </a:rPr>
              <a:t>es</a:t>
            </a:r>
            <a:r>
              <a:rPr lang="en-US" sz="2000" dirty="0" smtClean="0">
                <a:solidFill>
                  <a:schemeClr val="tx1"/>
                </a:solidFill>
                <a:cs typeface="FreesiaUPC" pitchFamily="34" charset="-34"/>
              </a:rPr>
              <a:t> or [N]o:”);</a:t>
            </a:r>
          </a:p>
          <a:p>
            <a:r>
              <a:rPr lang="en-US" sz="2000" dirty="0" smtClean="0">
                <a:solidFill>
                  <a:schemeClr val="tx1"/>
                </a:solidFill>
                <a:cs typeface="FreesiaUPC" pitchFamily="34" charset="-34"/>
              </a:rPr>
              <a:t>      </a:t>
            </a:r>
            <a:r>
              <a:rPr lang="en-US" sz="2000" dirty="0" err="1" smtClean="0">
                <a:solidFill>
                  <a:schemeClr val="tx1"/>
                </a:solidFill>
                <a:cs typeface="FreesiaUPC" pitchFamily="34" charset="-34"/>
              </a:rPr>
              <a:t>scanf</a:t>
            </a:r>
            <a:r>
              <a:rPr lang="en-US" sz="2000" dirty="0" smtClean="0">
                <a:solidFill>
                  <a:schemeClr val="tx1"/>
                </a:solidFill>
                <a:cs typeface="FreesiaUPC" pitchFamily="34" charset="-34"/>
              </a:rPr>
              <a:t>(“%c”, &amp;</a:t>
            </a:r>
            <a:r>
              <a:rPr lang="en-US" sz="2000" dirty="0" err="1" smtClean="0">
                <a:solidFill>
                  <a:schemeClr val="tx1"/>
                </a:solidFill>
                <a:cs typeface="FreesiaUPC" pitchFamily="34" charset="-34"/>
              </a:rPr>
              <a:t>ch</a:t>
            </a:r>
            <a:r>
              <a:rPr lang="en-US" sz="2000" dirty="0" smtClean="0">
                <a:solidFill>
                  <a:schemeClr val="tx1"/>
                </a:solidFill>
                <a:cs typeface="FreesiaUPC" pitchFamily="34" charset="-34"/>
              </a:rPr>
              <a:t>);</a:t>
            </a:r>
          </a:p>
          <a:p>
            <a:r>
              <a:rPr lang="en-US" sz="2000" dirty="0">
                <a:solidFill>
                  <a:schemeClr val="tx1"/>
                </a:solidFill>
                <a:cs typeface="FreesiaUPC" pitchFamily="34" charset="-34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cs typeface="FreesiaUPC" pitchFamily="34" charset="-34"/>
              </a:rPr>
              <a:t>     switch( </a:t>
            </a:r>
            <a:r>
              <a:rPr lang="en-US" sz="2000" dirty="0" err="1" smtClean="0">
                <a:solidFill>
                  <a:schemeClr val="tx1"/>
                </a:solidFill>
                <a:cs typeface="FreesiaUPC" pitchFamily="34" charset="-34"/>
              </a:rPr>
              <a:t>ch</a:t>
            </a:r>
            <a:r>
              <a:rPr lang="en-US" sz="2000" dirty="0" smtClean="0">
                <a:solidFill>
                  <a:schemeClr val="tx1"/>
                </a:solidFill>
                <a:cs typeface="FreesiaUPC" pitchFamily="34" charset="-34"/>
              </a:rPr>
              <a:t> ) {</a:t>
            </a:r>
          </a:p>
          <a:p>
            <a:r>
              <a:rPr lang="en-US" sz="2000" dirty="0" smtClean="0">
                <a:solidFill>
                  <a:schemeClr val="tx1"/>
                </a:solidFill>
                <a:cs typeface="FreesiaUPC" pitchFamily="34" charset="-34"/>
              </a:rPr>
              <a:t>          case ‘Y’ :</a:t>
            </a:r>
          </a:p>
          <a:p>
            <a:r>
              <a:rPr lang="en-US" sz="2000" dirty="0">
                <a:solidFill>
                  <a:schemeClr val="tx1"/>
                </a:solidFill>
                <a:cs typeface="FreesiaUPC" pitchFamily="34" charset="-34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cs typeface="FreesiaUPC" pitchFamily="34" charset="-34"/>
              </a:rPr>
              <a:t>         case ‘y’ :  </a:t>
            </a:r>
            <a:r>
              <a:rPr lang="en-US" sz="2000" dirty="0" err="1" smtClean="0">
                <a:solidFill>
                  <a:schemeClr val="tx1"/>
                </a:solidFill>
                <a:cs typeface="FreesiaUPC" pitchFamily="34" charset="-34"/>
              </a:rPr>
              <a:t>printf</a:t>
            </a:r>
            <a:r>
              <a:rPr lang="en-US" sz="2000" dirty="0" smtClean="0">
                <a:solidFill>
                  <a:schemeClr val="tx1"/>
                </a:solidFill>
                <a:cs typeface="FreesiaUPC" pitchFamily="34" charset="-34"/>
              </a:rPr>
              <a:t>(“YES”); break;</a:t>
            </a:r>
          </a:p>
          <a:p>
            <a:r>
              <a:rPr lang="en-US" sz="2000" dirty="0">
                <a:solidFill>
                  <a:schemeClr val="tx1"/>
                </a:solidFill>
                <a:cs typeface="FreesiaUPC" pitchFamily="34" charset="-34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cs typeface="FreesiaUPC" pitchFamily="34" charset="-34"/>
              </a:rPr>
              <a:t>         case ‘N’ :</a:t>
            </a:r>
          </a:p>
          <a:p>
            <a:r>
              <a:rPr lang="en-US" sz="2000" dirty="0">
                <a:solidFill>
                  <a:schemeClr val="tx1"/>
                </a:solidFill>
                <a:cs typeface="FreesiaUPC" pitchFamily="34" charset="-34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cs typeface="FreesiaUPC" pitchFamily="34" charset="-34"/>
              </a:rPr>
              <a:t>         case ‘n’  : </a:t>
            </a:r>
            <a:r>
              <a:rPr lang="en-US" sz="2000" dirty="0" err="1" smtClean="0">
                <a:solidFill>
                  <a:schemeClr val="tx1"/>
                </a:solidFill>
                <a:cs typeface="FreesiaUPC" pitchFamily="34" charset="-34"/>
              </a:rPr>
              <a:t>printf</a:t>
            </a:r>
            <a:r>
              <a:rPr lang="en-US" sz="2000" dirty="0" smtClean="0">
                <a:solidFill>
                  <a:schemeClr val="tx1"/>
                </a:solidFill>
                <a:cs typeface="FreesiaUPC" pitchFamily="34" charset="-34"/>
              </a:rPr>
              <a:t>(“NO”); break;</a:t>
            </a:r>
          </a:p>
          <a:p>
            <a:r>
              <a:rPr lang="en-US" sz="2000" dirty="0">
                <a:solidFill>
                  <a:schemeClr val="tx1"/>
                </a:solidFill>
                <a:cs typeface="FreesiaUPC" pitchFamily="34" charset="-34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cs typeface="FreesiaUPC" pitchFamily="34" charset="-34"/>
              </a:rPr>
              <a:t>         default  : </a:t>
            </a:r>
            <a:r>
              <a:rPr lang="en-US" sz="2000" dirty="0" err="1" smtClean="0">
                <a:solidFill>
                  <a:schemeClr val="tx1"/>
                </a:solidFill>
                <a:cs typeface="FreesiaUPC" pitchFamily="34" charset="-34"/>
              </a:rPr>
              <a:t>printf</a:t>
            </a:r>
            <a:r>
              <a:rPr lang="en-US" sz="2000" dirty="0" smtClean="0">
                <a:solidFill>
                  <a:schemeClr val="tx1"/>
                </a:solidFill>
                <a:cs typeface="FreesiaUPC" pitchFamily="34" charset="-34"/>
              </a:rPr>
              <a:t>(“???”);</a:t>
            </a:r>
            <a:endParaRPr lang="en-US" sz="2000" dirty="0">
              <a:solidFill>
                <a:schemeClr val="tx1"/>
              </a:solidFill>
              <a:cs typeface="FreesiaUPC" pitchFamily="34" charset="-34"/>
            </a:endParaRPr>
          </a:p>
          <a:p>
            <a:r>
              <a:rPr lang="en-US" sz="2000" dirty="0" smtClean="0">
                <a:solidFill>
                  <a:schemeClr val="tx1"/>
                </a:solidFill>
                <a:cs typeface="FreesiaUPC" pitchFamily="34" charset="-34"/>
              </a:rPr>
              <a:t>      }</a:t>
            </a:r>
          </a:p>
          <a:p>
            <a:r>
              <a:rPr lang="en-US" sz="2000" dirty="0" smtClean="0">
                <a:solidFill>
                  <a:schemeClr val="tx1"/>
                </a:solidFill>
                <a:cs typeface="FreesiaUPC" pitchFamily="34" charset="-34"/>
              </a:rPr>
              <a:t>}</a:t>
            </a:r>
            <a:endParaRPr lang="th-TH" sz="2000" dirty="0">
              <a:solidFill>
                <a:schemeClr val="tx1"/>
              </a:solidFill>
              <a:cs typeface="FreesiaUPC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105485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Grading Program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Let’s say we want to implement a program that take a score as input and the output of program is grade</a:t>
            </a:r>
          </a:p>
          <a:p>
            <a:r>
              <a:rPr lang="en-US" dirty="0" smtClean="0"/>
              <a:t>For score </a:t>
            </a:r>
          </a:p>
          <a:p>
            <a:pPr lvl="1"/>
            <a:r>
              <a:rPr lang="en-US" dirty="0" smtClean="0"/>
              <a:t>0 – 50 </a:t>
            </a:r>
            <a:r>
              <a:rPr lang="en-US" dirty="0" smtClean="0">
                <a:sym typeface="Wingdings" pitchFamily="2" charset="2"/>
              </a:rPr>
              <a:t> Grade = ‘F’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51-60   Grade = ‘D’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61-70   Grade = ‘C’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71-80   Grade = ‘B’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81-100  Grade = ‘A’</a:t>
            </a:r>
          </a:p>
          <a:p>
            <a:r>
              <a:rPr lang="en-US" dirty="0" smtClean="0">
                <a:sym typeface="Wingdings" pitchFamily="2" charset="2"/>
              </a:rPr>
              <a:t>Just ignore numbers that are not in range of 0-100 for now. </a:t>
            </a:r>
            <a:endParaRPr lang="en-US" dirty="0" smtClean="0"/>
          </a:p>
          <a:p>
            <a:pPr lvl="1"/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027100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Step-by-Step (1)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642910" y="1597832"/>
            <a:ext cx="4929222" cy="514353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 smtClean="0">
                <a:cs typeface="FreesiaUPC" pitchFamily="34" charset="-34"/>
              </a:rPr>
              <a:t>#include &lt;</a:t>
            </a:r>
            <a:r>
              <a:rPr lang="en-US" sz="2000" dirty="0" err="1" smtClean="0">
                <a:cs typeface="FreesiaUPC" pitchFamily="34" charset="-34"/>
              </a:rPr>
              <a:t>stdio.h</a:t>
            </a:r>
            <a:r>
              <a:rPr lang="en-US" sz="2000" dirty="0" smtClean="0">
                <a:cs typeface="FreesiaUPC" pitchFamily="34" charset="-34"/>
              </a:rPr>
              <a:t>&gt;</a:t>
            </a:r>
          </a:p>
          <a:p>
            <a:r>
              <a:rPr lang="en-US" sz="2000" dirty="0" err="1" smtClean="0">
                <a:cs typeface="FreesiaUPC" pitchFamily="34" charset="-34"/>
              </a:rPr>
              <a:t>int</a:t>
            </a:r>
            <a:r>
              <a:rPr lang="en-US" sz="2000" dirty="0" smtClean="0">
                <a:cs typeface="FreesiaUPC" pitchFamily="34" charset="-34"/>
              </a:rPr>
              <a:t>  main(</a:t>
            </a:r>
            <a:r>
              <a:rPr lang="en-US" sz="2000" dirty="0" err="1" smtClean="0">
                <a:cs typeface="FreesiaUPC" pitchFamily="34" charset="-34"/>
              </a:rPr>
              <a:t>int</a:t>
            </a:r>
            <a:r>
              <a:rPr lang="en-US" sz="2000" dirty="0" smtClean="0">
                <a:cs typeface="FreesiaUPC" pitchFamily="34" charset="-34"/>
              </a:rPr>
              <a:t>  </a:t>
            </a:r>
            <a:r>
              <a:rPr lang="en-US" sz="2000" dirty="0" err="1" smtClean="0">
                <a:cs typeface="FreesiaUPC" pitchFamily="34" charset="-34"/>
              </a:rPr>
              <a:t>argc</a:t>
            </a:r>
            <a:r>
              <a:rPr lang="en-US" sz="2000" dirty="0" smtClean="0">
                <a:cs typeface="FreesiaUPC" pitchFamily="34" charset="-34"/>
              </a:rPr>
              <a:t>,  char  **</a:t>
            </a:r>
            <a:r>
              <a:rPr lang="en-US" sz="2000" dirty="0" err="1" smtClean="0">
                <a:cs typeface="FreesiaUPC" pitchFamily="34" charset="-34"/>
              </a:rPr>
              <a:t>argv</a:t>
            </a:r>
            <a:r>
              <a:rPr lang="en-US" sz="2000" dirty="0" smtClean="0">
                <a:cs typeface="FreesiaUPC" pitchFamily="34" charset="-34"/>
              </a:rPr>
              <a:t>)  {</a:t>
            </a:r>
          </a:p>
          <a:p>
            <a:r>
              <a:rPr lang="en-US" sz="2000" dirty="0" smtClean="0">
                <a:cs typeface="FreesiaUPC" pitchFamily="34" charset="-34"/>
              </a:rPr>
              <a:t>      </a:t>
            </a:r>
            <a:r>
              <a:rPr lang="en-US" sz="2000" dirty="0" err="1" smtClean="0">
                <a:cs typeface="FreesiaUPC" pitchFamily="34" charset="-34"/>
              </a:rPr>
              <a:t>int</a:t>
            </a:r>
            <a:r>
              <a:rPr lang="en-US" sz="2000" dirty="0" smtClean="0">
                <a:cs typeface="FreesiaUPC" pitchFamily="34" charset="-34"/>
              </a:rPr>
              <a:t>  score;</a:t>
            </a:r>
          </a:p>
          <a:p>
            <a:r>
              <a:rPr lang="en-US" sz="2000" dirty="0" smtClean="0">
                <a:cs typeface="FreesiaUPC" pitchFamily="34" charset="-34"/>
              </a:rPr>
              <a:t>      </a:t>
            </a:r>
            <a:r>
              <a:rPr lang="en-US" sz="2000" dirty="0" err="1" smtClean="0">
                <a:cs typeface="FreesiaUPC" pitchFamily="34" charset="-34"/>
              </a:rPr>
              <a:t>printf</a:t>
            </a:r>
            <a:r>
              <a:rPr lang="en-US" sz="2000" dirty="0" smtClean="0">
                <a:cs typeface="FreesiaUPC" pitchFamily="34" charset="-34"/>
              </a:rPr>
              <a:t>(“Enter your score :   ”);</a:t>
            </a:r>
          </a:p>
          <a:p>
            <a:r>
              <a:rPr lang="en-US" sz="2000" dirty="0" smtClean="0">
                <a:cs typeface="FreesiaUPC" pitchFamily="34" charset="-34"/>
              </a:rPr>
              <a:t>      </a:t>
            </a:r>
            <a:r>
              <a:rPr lang="en-US" sz="2000" dirty="0" err="1" smtClean="0">
                <a:cs typeface="FreesiaUPC" pitchFamily="34" charset="-34"/>
              </a:rPr>
              <a:t>scanf</a:t>
            </a:r>
            <a:r>
              <a:rPr lang="en-US" sz="2000" dirty="0" smtClean="0">
                <a:cs typeface="FreesiaUPC" pitchFamily="34" charset="-34"/>
              </a:rPr>
              <a:t>(“%d”, &amp;score);</a:t>
            </a:r>
          </a:p>
          <a:p>
            <a:endParaRPr lang="en-US" sz="2000" dirty="0" smtClean="0">
              <a:cs typeface="FreesiaUPC" pitchFamily="34" charset="-34"/>
            </a:endParaRPr>
          </a:p>
          <a:p>
            <a:endParaRPr lang="en-US" sz="2000" dirty="0">
              <a:cs typeface="FreesiaUPC" pitchFamily="34" charset="-34"/>
            </a:endParaRPr>
          </a:p>
          <a:p>
            <a:endParaRPr lang="en-US" sz="2000" dirty="0" smtClean="0">
              <a:cs typeface="FreesiaUPC" pitchFamily="34" charset="-34"/>
            </a:endParaRPr>
          </a:p>
          <a:p>
            <a:endParaRPr lang="en-US" sz="2000" dirty="0">
              <a:cs typeface="FreesiaUPC" pitchFamily="34" charset="-34"/>
            </a:endParaRPr>
          </a:p>
          <a:p>
            <a:endParaRPr lang="en-US" sz="2000" dirty="0" smtClean="0">
              <a:cs typeface="FreesiaUPC" pitchFamily="34" charset="-34"/>
            </a:endParaRPr>
          </a:p>
          <a:p>
            <a:endParaRPr lang="en-US" sz="2000" dirty="0">
              <a:cs typeface="FreesiaUPC" pitchFamily="34" charset="-34"/>
            </a:endParaRPr>
          </a:p>
          <a:p>
            <a:endParaRPr lang="en-US" sz="2000" dirty="0" smtClean="0">
              <a:cs typeface="FreesiaUPC" pitchFamily="34" charset="-34"/>
            </a:endParaRPr>
          </a:p>
          <a:p>
            <a:endParaRPr lang="en-US" sz="2000" dirty="0">
              <a:cs typeface="FreesiaUPC" pitchFamily="34" charset="-34"/>
            </a:endParaRPr>
          </a:p>
          <a:p>
            <a:endParaRPr lang="en-US" sz="2000" dirty="0" smtClean="0">
              <a:cs typeface="FreesiaUPC" pitchFamily="34" charset="-34"/>
            </a:endParaRPr>
          </a:p>
          <a:p>
            <a:endParaRPr lang="en-US" sz="2000" dirty="0">
              <a:cs typeface="FreesiaUPC" pitchFamily="34" charset="-34"/>
            </a:endParaRPr>
          </a:p>
          <a:p>
            <a:r>
              <a:rPr lang="en-US" sz="2000" dirty="0" smtClean="0">
                <a:cs typeface="FreesiaUPC" pitchFamily="34" charset="-34"/>
              </a:rPr>
              <a:t>}</a:t>
            </a:r>
            <a:endParaRPr lang="th-TH" sz="2000" dirty="0">
              <a:solidFill>
                <a:schemeClr val="tx1"/>
              </a:solidFill>
              <a:cs typeface="FreesiaUPC" pitchFamily="34" charset="-34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796136" y="2152244"/>
            <a:ext cx="2772840" cy="70069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 smtClean="0">
                <a:cs typeface="FreesiaUPC" pitchFamily="34" charset="-34"/>
              </a:rPr>
              <a:t>Declare a variable score as an integer.</a:t>
            </a:r>
            <a:endParaRPr lang="en-US" sz="6000" b="1" dirty="0">
              <a:solidFill>
                <a:schemeClr val="accent2">
                  <a:lumMod val="50000"/>
                </a:schemeClr>
              </a:solidFill>
              <a:cs typeface="FreesiaUPC" pitchFamily="34" charset="-34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796136" y="3140968"/>
            <a:ext cx="2772840" cy="91671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 smtClean="0">
                <a:cs typeface="FreesiaUPC" pitchFamily="34" charset="-34"/>
              </a:rPr>
              <a:t>Display some message to let user understand what to input in (</a:t>
            </a:r>
            <a:r>
              <a:rPr lang="en-US" sz="2000" dirty="0" err="1" smtClean="0">
                <a:cs typeface="FreesiaUPC" pitchFamily="34" charset="-34"/>
              </a:rPr>
              <a:t>printf</a:t>
            </a:r>
            <a:r>
              <a:rPr lang="en-US" sz="2000" dirty="0" smtClean="0">
                <a:cs typeface="FreesiaUPC" pitchFamily="34" charset="-34"/>
              </a:rPr>
              <a:t>)</a:t>
            </a:r>
            <a:endParaRPr lang="en-US" sz="6000" b="1" dirty="0">
              <a:solidFill>
                <a:schemeClr val="accent2">
                  <a:lumMod val="50000"/>
                </a:schemeClr>
              </a:solidFill>
              <a:cs typeface="FreesiaUPC" pitchFamily="34" charset="-34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796136" y="4384492"/>
            <a:ext cx="2772840" cy="91671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 smtClean="0">
                <a:cs typeface="FreesiaUPC" pitchFamily="34" charset="-34"/>
              </a:rPr>
              <a:t>Take input from user and store it in the score variable. (</a:t>
            </a:r>
            <a:r>
              <a:rPr lang="en-US" sz="2000" dirty="0" err="1" smtClean="0">
                <a:cs typeface="FreesiaUPC" pitchFamily="34" charset="-34"/>
              </a:rPr>
              <a:t>scanf</a:t>
            </a:r>
            <a:r>
              <a:rPr lang="en-US" sz="2000" dirty="0" smtClean="0">
                <a:cs typeface="FreesiaUPC" pitchFamily="34" charset="-34"/>
              </a:rPr>
              <a:t>)</a:t>
            </a:r>
            <a:endParaRPr lang="en-US" sz="6000" b="1" dirty="0">
              <a:solidFill>
                <a:schemeClr val="accent2">
                  <a:lumMod val="50000"/>
                </a:schemeClr>
              </a:solidFill>
              <a:cs typeface="FreesiaUPC" pitchFamily="34" charset="-34"/>
            </a:endParaRPr>
          </a:p>
        </p:txBody>
      </p:sp>
      <p:sp>
        <p:nvSpPr>
          <p:cNvPr id="8" name="Right Arrow 7"/>
          <p:cNvSpPr/>
          <p:nvPr/>
        </p:nvSpPr>
        <p:spPr>
          <a:xfrm rot="10800000">
            <a:off x="2267744" y="2376311"/>
            <a:ext cx="3384376" cy="2160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" name="Right Arrow 8"/>
          <p:cNvSpPr/>
          <p:nvPr/>
        </p:nvSpPr>
        <p:spPr>
          <a:xfrm rot="11804920">
            <a:off x="3924116" y="3127757"/>
            <a:ext cx="1790548" cy="2648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" name="Right Arrow 9"/>
          <p:cNvSpPr/>
          <p:nvPr/>
        </p:nvSpPr>
        <p:spPr>
          <a:xfrm rot="12213590">
            <a:off x="2393719" y="3929660"/>
            <a:ext cx="3430768" cy="2648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49328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Step-by-Step (2)</a:t>
            </a: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107504" y="1597832"/>
            <a:ext cx="4929222" cy="514353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 smtClean="0">
                <a:cs typeface="FreesiaUPC" pitchFamily="34" charset="-34"/>
              </a:rPr>
              <a:t>#include &lt;</a:t>
            </a:r>
            <a:r>
              <a:rPr lang="en-US" sz="2000" dirty="0" err="1" smtClean="0">
                <a:cs typeface="FreesiaUPC" pitchFamily="34" charset="-34"/>
              </a:rPr>
              <a:t>stdio.h</a:t>
            </a:r>
            <a:r>
              <a:rPr lang="en-US" sz="2000" dirty="0" smtClean="0">
                <a:cs typeface="FreesiaUPC" pitchFamily="34" charset="-34"/>
              </a:rPr>
              <a:t>&gt;</a:t>
            </a:r>
          </a:p>
          <a:p>
            <a:r>
              <a:rPr lang="en-US" sz="2000" dirty="0" err="1" smtClean="0">
                <a:cs typeface="FreesiaUPC" pitchFamily="34" charset="-34"/>
              </a:rPr>
              <a:t>int</a:t>
            </a:r>
            <a:r>
              <a:rPr lang="en-US" sz="2000" dirty="0" smtClean="0">
                <a:cs typeface="FreesiaUPC" pitchFamily="34" charset="-34"/>
              </a:rPr>
              <a:t>  main(</a:t>
            </a:r>
            <a:r>
              <a:rPr lang="en-US" sz="2000" dirty="0" err="1" smtClean="0">
                <a:cs typeface="FreesiaUPC" pitchFamily="34" charset="-34"/>
              </a:rPr>
              <a:t>int</a:t>
            </a:r>
            <a:r>
              <a:rPr lang="en-US" sz="2000" dirty="0" smtClean="0">
                <a:cs typeface="FreesiaUPC" pitchFamily="34" charset="-34"/>
              </a:rPr>
              <a:t>  </a:t>
            </a:r>
            <a:r>
              <a:rPr lang="en-US" sz="2000" dirty="0" err="1" smtClean="0">
                <a:cs typeface="FreesiaUPC" pitchFamily="34" charset="-34"/>
              </a:rPr>
              <a:t>argc</a:t>
            </a:r>
            <a:r>
              <a:rPr lang="en-US" sz="2000" dirty="0" smtClean="0">
                <a:cs typeface="FreesiaUPC" pitchFamily="34" charset="-34"/>
              </a:rPr>
              <a:t>,  char  **</a:t>
            </a:r>
            <a:r>
              <a:rPr lang="en-US" sz="2000" dirty="0" err="1" smtClean="0">
                <a:cs typeface="FreesiaUPC" pitchFamily="34" charset="-34"/>
              </a:rPr>
              <a:t>argv</a:t>
            </a:r>
            <a:r>
              <a:rPr lang="en-US" sz="2000" dirty="0" smtClean="0">
                <a:cs typeface="FreesiaUPC" pitchFamily="34" charset="-34"/>
              </a:rPr>
              <a:t>)  {</a:t>
            </a:r>
          </a:p>
          <a:p>
            <a:r>
              <a:rPr lang="en-US" sz="2000" dirty="0" smtClean="0">
                <a:cs typeface="FreesiaUPC" pitchFamily="34" charset="-34"/>
              </a:rPr>
              <a:t>      </a:t>
            </a:r>
            <a:r>
              <a:rPr lang="en-US" sz="2000" dirty="0" err="1" smtClean="0">
                <a:cs typeface="FreesiaUPC" pitchFamily="34" charset="-34"/>
              </a:rPr>
              <a:t>int</a:t>
            </a:r>
            <a:r>
              <a:rPr lang="en-US" sz="2000" dirty="0" smtClean="0">
                <a:cs typeface="FreesiaUPC" pitchFamily="34" charset="-34"/>
              </a:rPr>
              <a:t>  score;</a:t>
            </a:r>
          </a:p>
          <a:p>
            <a:r>
              <a:rPr lang="en-US" sz="2000" dirty="0" smtClean="0">
                <a:cs typeface="FreesiaUPC" pitchFamily="34" charset="-34"/>
              </a:rPr>
              <a:t>      </a:t>
            </a:r>
            <a:r>
              <a:rPr lang="en-US" sz="2000" dirty="0" err="1" smtClean="0">
                <a:cs typeface="FreesiaUPC" pitchFamily="34" charset="-34"/>
              </a:rPr>
              <a:t>printf</a:t>
            </a:r>
            <a:r>
              <a:rPr lang="en-US" sz="2000" dirty="0" smtClean="0">
                <a:cs typeface="FreesiaUPC" pitchFamily="34" charset="-34"/>
              </a:rPr>
              <a:t>(“Enter your score :   ”);</a:t>
            </a:r>
          </a:p>
          <a:p>
            <a:r>
              <a:rPr lang="en-US" sz="2000" dirty="0" smtClean="0">
                <a:cs typeface="FreesiaUPC" pitchFamily="34" charset="-34"/>
              </a:rPr>
              <a:t>      </a:t>
            </a:r>
            <a:r>
              <a:rPr lang="en-US" sz="2000" dirty="0" err="1" smtClean="0">
                <a:cs typeface="FreesiaUPC" pitchFamily="34" charset="-34"/>
              </a:rPr>
              <a:t>scanf</a:t>
            </a:r>
            <a:r>
              <a:rPr lang="en-US" sz="2000" dirty="0" smtClean="0">
                <a:cs typeface="FreesiaUPC" pitchFamily="34" charset="-34"/>
              </a:rPr>
              <a:t>(“%d”, &amp;score);</a:t>
            </a:r>
          </a:p>
          <a:p>
            <a:r>
              <a:rPr lang="en-US" sz="2000" dirty="0">
                <a:cs typeface="FreesiaUPC" pitchFamily="34" charset="-34"/>
              </a:rPr>
              <a:t> </a:t>
            </a:r>
            <a:r>
              <a:rPr lang="en-US" sz="2000" dirty="0" smtClean="0">
                <a:cs typeface="FreesiaUPC" pitchFamily="34" charset="-34"/>
              </a:rPr>
              <a:t>     </a:t>
            </a:r>
            <a:r>
              <a:rPr lang="en-US" sz="2000" dirty="0" smtClean="0">
                <a:solidFill>
                  <a:srgbClr val="00B050"/>
                </a:solidFill>
                <a:cs typeface="FreesiaUPC" pitchFamily="34" charset="-34"/>
              </a:rPr>
              <a:t>if(score &gt;= 0 &amp;&amp; score &lt;= 50)</a:t>
            </a:r>
          </a:p>
          <a:p>
            <a:r>
              <a:rPr lang="en-US" sz="2000" dirty="0">
                <a:solidFill>
                  <a:srgbClr val="00B050"/>
                </a:solidFill>
                <a:cs typeface="FreesiaUPC" pitchFamily="34" charset="-34"/>
              </a:rPr>
              <a:t> </a:t>
            </a:r>
            <a:r>
              <a:rPr lang="en-US" sz="2000" dirty="0" smtClean="0">
                <a:solidFill>
                  <a:srgbClr val="00B050"/>
                </a:solidFill>
                <a:cs typeface="FreesiaUPC" pitchFamily="34" charset="-34"/>
              </a:rPr>
              <a:t>             </a:t>
            </a:r>
            <a:r>
              <a:rPr lang="en-US" sz="2000" dirty="0" err="1" smtClean="0">
                <a:solidFill>
                  <a:srgbClr val="00B050"/>
                </a:solidFill>
                <a:cs typeface="FreesiaUPC" pitchFamily="34" charset="-34"/>
              </a:rPr>
              <a:t>printf</a:t>
            </a:r>
            <a:r>
              <a:rPr lang="en-US" sz="2000" dirty="0" smtClean="0">
                <a:solidFill>
                  <a:srgbClr val="00B050"/>
                </a:solidFill>
                <a:cs typeface="FreesiaUPC" pitchFamily="34" charset="-34"/>
              </a:rPr>
              <a:t>(“Grade = F”);</a:t>
            </a:r>
          </a:p>
          <a:p>
            <a:endParaRPr lang="en-US" sz="2000" dirty="0" smtClean="0">
              <a:cs typeface="FreesiaUPC" pitchFamily="34" charset="-34"/>
            </a:endParaRPr>
          </a:p>
          <a:p>
            <a:endParaRPr lang="en-US" sz="2000" dirty="0">
              <a:cs typeface="FreesiaUPC" pitchFamily="34" charset="-34"/>
            </a:endParaRPr>
          </a:p>
          <a:p>
            <a:endParaRPr lang="en-US" sz="2000" dirty="0" smtClean="0">
              <a:cs typeface="FreesiaUPC" pitchFamily="34" charset="-34"/>
            </a:endParaRPr>
          </a:p>
          <a:p>
            <a:endParaRPr lang="en-US" sz="2000" dirty="0" smtClean="0">
              <a:cs typeface="FreesiaUPC" pitchFamily="34" charset="-34"/>
            </a:endParaRPr>
          </a:p>
          <a:p>
            <a:endParaRPr lang="en-US" sz="2000" dirty="0">
              <a:cs typeface="FreesiaUPC" pitchFamily="34" charset="-34"/>
            </a:endParaRPr>
          </a:p>
          <a:p>
            <a:endParaRPr lang="en-US" sz="2000" dirty="0" smtClean="0">
              <a:cs typeface="FreesiaUPC" pitchFamily="34" charset="-34"/>
            </a:endParaRPr>
          </a:p>
          <a:p>
            <a:endParaRPr lang="en-US" sz="2000" dirty="0">
              <a:cs typeface="FreesiaUPC" pitchFamily="34" charset="-34"/>
            </a:endParaRPr>
          </a:p>
          <a:p>
            <a:endParaRPr lang="en-US" sz="2000" dirty="0" smtClean="0">
              <a:cs typeface="FreesiaUPC" pitchFamily="34" charset="-34"/>
            </a:endParaRPr>
          </a:p>
          <a:p>
            <a:endParaRPr lang="en-US" sz="2000" dirty="0">
              <a:cs typeface="FreesiaUPC" pitchFamily="34" charset="-34"/>
            </a:endParaRPr>
          </a:p>
          <a:p>
            <a:r>
              <a:rPr lang="en-US" sz="2000" dirty="0" smtClean="0">
                <a:cs typeface="FreesiaUPC" pitchFamily="34" charset="-34"/>
              </a:rPr>
              <a:t>}</a:t>
            </a:r>
            <a:endParaRPr lang="th-TH" sz="2000" dirty="0">
              <a:solidFill>
                <a:schemeClr val="tx1"/>
              </a:solidFill>
              <a:cs typeface="FreesiaUPC" pitchFamily="34" charset="-34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220072" y="1628800"/>
            <a:ext cx="3744416" cy="280831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b="1" dirty="0" smtClean="0">
                <a:cs typeface="FreesiaUPC" pitchFamily="34" charset="-34"/>
              </a:rPr>
              <a:t>First Condition:</a:t>
            </a:r>
          </a:p>
          <a:p>
            <a:endParaRPr lang="en-US" sz="2000" b="1" dirty="0" smtClean="0">
              <a:cs typeface="FreesiaUPC" pitchFamily="34" charset="-34"/>
            </a:endParaRPr>
          </a:p>
          <a:p>
            <a:r>
              <a:rPr lang="en-US" sz="2000" b="1" dirty="0" smtClean="0">
                <a:solidFill>
                  <a:schemeClr val="tx1"/>
                </a:solidFill>
                <a:cs typeface="FreesiaUPC" pitchFamily="34" charset="-34"/>
              </a:rPr>
              <a:t>IF</a:t>
            </a:r>
          </a:p>
          <a:p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cs typeface="FreesiaUPC" pitchFamily="34" charset="-34"/>
              </a:rPr>
              <a:t>score</a:t>
            </a:r>
            <a:r>
              <a:rPr lang="en-US" sz="2000" dirty="0" smtClean="0">
                <a:solidFill>
                  <a:srgbClr val="00B050"/>
                </a:solidFill>
                <a:cs typeface="FreesiaUPC" pitchFamily="34" charset="-34"/>
              </a:rPr>
              <a:t> is greater than or equals to 0  </a:t>
            </a:r>
          </a:p>
          <a:p>
            <a:r>
              <a:rPr lang="en-US" sz="2000" b="1" dirty="0" smtClean="0">
                <a:solidFill>
                  <a:srgbClr val="FF0000"/>
                </a:solidFill>
                <a:cs typeface="FreesiaUPC" pitchFamily="34" charset="-34"/>
              </a:rPr>
              <a:t>AND</a:t>
            </a:r>
            <a:r>
              <a:rPr lang="en-US" sz="2000" dirty="0" smtClean="0">
                <a:solidFill>
                  <a:schemeClr val="tx1"/>
                </a:solidFill>
                <a:cs typeface="FreesiaUPC" pitchFamily="34" charset="-34"/>
              </a:rPr>
              <a:t> </a:t>
            </a:r>
          </a:p>
          <a:p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cs typeface="FreesiaUPC" pitchFamily="34" charset="-34"/>
              </a:rPr>
              <a:t>score </a:t>
            </a:r>
            <a:r>
              <a:rPr lang="en-US" sz="2000" dirty="0" smtClean="0">
                <a:solidFill>
                  <a:srgbClr val="00B050"/>
                </a:solidFill>
                <a:cs typeface="FreesiaUPC" pitchFamily="34" charset="-34"/>
              </a:rPr>
              <a:t>is less than or equals to 50 </a:t>
            </a:r>
          </a:p>
          <a:p>
            <a:endParaRPr lang="en-US" sz="2000" dirty="0" smtClean="0">
              <a:solidFill>
                <a:srgbClr val="00B050"/>
              </a:solidFill>
              <a:cs typeface="FreesiaUPC" pitchFamily="34" charset="-34"/>
            </a:endParaRPr>
          </a:p>
          <a:p>
            <a:r>
              <a:rPr lang="en-US" sz="2000" b="1" dirty="0" smtClean="0">
                <a:solidFill>
                  <a:schemeClr val="tx1"/>
                </a:solidFill>
                <a:cs typeface="FreesiaUPC" pitchFamily="34" charset="-34"/>
              </a:rPr>
              <a:t>THEN</a:t>
            </a:r>
          </a:p>
          <a:p>
            <a:r>
              <a:rPr lang="en-US" sz="2000" b="1" dirty="0" smtClean="0">
                <a:solidFill>
                  <a:srgbClr val="00B0F0"/>
                </a:solidFill>
                <a:cs typeface="FreesiaUPC" pitchFamily="34" charset="-34"/>
              </a:rPr>
              <a:t>GRADE is </a:t>
            </a:r>
            <a:r>
              <a:rPr lang="en-US" sz="2000" b="1" dirty="0" smtClean="0">
                <a:solidFill>
                  <a:srgbClr val="0070C0"/>
                </a:solidFill>
                <a:cs typeface="FreesiaUPC" pitchFamily="34" charset="-34"/>
              </a:rPr>
              <a:t>F</a:t>
            </a:r>
            <a:endParaRPr lang="en-US" sz="6000" b="1" dirty="0">
              <a:solidFill>
                <a:srgbClr val="0070C0"/>
              </a:solidFill>
              <a:cs typeface="FreesiaUPC" pitchFamily="34" charset="-34"/>
            </a:endParaRPr>
          </a:p>
        </p:txBody>
      </p:sp>
      <p:sp>
        <p:nvSpPr>
          <p:cNvPr id="8" name="Right Arrow 7"/>
          <p:cNvSpPr/>
          <p:nvPr/>
        </p:nvSpPr>
        <p:spPr>
          <a:xfrm rot="10800000">
            <a:off x="3851920" y="3284983"/>
            <a:ext cx="129614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15984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Step-by-Step (3)</a:t>
            </a: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107504" y="1597832"/>
            <a:ext cx="4929222" cy="514353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 smtClean="0">
                <a:cs typeface="FreesiaUPC" pitchFamily="34" charset="-34"/>
              </a:rPr>
              <a:t>#include &lt;</a:t>
            </a:r>
            <a:r>
              <a:rPr lang="en-US" sz="2000" dirty="0" err="1" smtClean="0">
                <a:cs typeface="FreesiaUPC" pitchFamily="34" charset="-34"/>
              </a:rPr>
              <a:t>stdio.h</a:t>
            </a:r>
            <a:r>
              <a:rPr lang="en-US" sz="2000" dirty="0" smtClean="0">
                <a:cs typeface="FreesiaUPC" pitchFamily="34" charset="-34"/>
              </a:rPr>
              <a:t>&gt;</a:t>
            </a:r>
          </a:p>
          <a:p>
            <a:r>
              <a:rPr lang="en-US" sz="2000" dirty="0" err="1" smtClean="0">
                <a:cs typeface="FreesiaUPC" pitchFamily="34" charset="-34"/>
              </a:rPr>
              <a:t>int</a:t>
            </a:r>
            <a:r>
              <a:rPr lang="en-US" sz="2000" dirty="0" smtClean="0">
                <a:cs typeface="FreesiaUPC" pitchFamily="34" charset="-34"/>
              </a:rPr>
              <a:t>  main(</a:t>
            </a:r>
            <a:r>
              <a:rPr lang="en-US" sz="2000" dirty="0" err="1" smtClean="0">
                <a:cs typeface="FreesiaUPC" pitchFamily="34" charset="-34"/>
              </a:rPr>
              <a:t>int</a:t>
            </a:r>
            <a:r>
              <a:rPr lang="en-US" sz="2000" dirty="0" smtClean="0">
                <a:cs typeface="FreesiaUPC" pitchFamily="34" charset="-34"/>
              </a:rPr>
              <a:t>  </a:t>
            </a:r>
            <a:r>
              <a:rPr lang="en-US" sz="2000" dirty="0" err="1" smtClean="0">
                <a:cs typeface="FreesiaUPC" pitchFamily="34" charset="-34"/>
              </a:rPr>
              <a:t>argc</a:t>
            </a:r>
            <a:r>
              <a:rPr lang="en-US" sz="2000" dirty="0" smtClean="0">
                <a:cs typeface="FreesiaUPC" pitchFamily="34" charset="-34"/>
              </a:rPr>
              <a:t>,  char  **</a:t>
            </a:r>
            <a:r>
              <a:rPr lang="en-US" sz="2000" dirty="0" err="1" smtClean="0">
                <a:cs typeface="FreesiaUPC" pitchFamily="34" charset="-34"/>
              </a:rPr>
              <a:t>argv</a:t>
            </a:r>
            <a:r>
              <a:rPr lang="en-US" sz="2000" dirty="0" smtClean="0">
                <a:cs typeface="FreesiaUPC" pitchFamily="34" charset="-34"/>
              </a:rPr>
              <a:t>)  {</a:t>
            </a:r>
          </a:p>
          <a:p>
            <a:r>
              <a:rPr lang="en-US" sz="2000" dirty="0" smtClean="0">
                <a:cs typeface="FreesiaUPC" pitchFamily="34" charset="-34"/>
              </a:rPr>
              <a:t>      </a:t>
            </a:r>
            <a:r>
              <a:rPr lang="en-US" sz="2000" dirty="0" err="1" smtClean="0">
                <a:cs typeface="FreesiaUPC" pitchFamily="34" charset="-34"/>
              </a:rPr>
              <a:t>int</a:t>
            </a:r>
            <a:r>
              <a:rPr lang="en-US" sz="2000" dirty="0" smtClean="0">
                <a:cs typeface="FreesiaUPC" pitchFamily="34" charset="-34"/>
              </a:rPr>
              <a:t>  score;</a:t>
            </a:r>
          </a:p>
          <a:p>
            <a:r>
              <a:rPr lang="en-US" sz="2000" dirty="0" smtClean="0">
                <a:cs typeface="FreesiaUPC" pitchFamily="34" charset="-34"/>
              </a:rPr>
              <a:t>      </a:t>
            </a:r>
            <a:r>
              <a:rPr lang="en-US" sz="2000" dirty="0" err="1" smtClean="0">
                <a:cs typeface="FreesiaUPC" pitchFamily="34" charset="-34"/>
              </a:rPr>
              <a:t>printf</a:t>
            </a:r>
            <a:r>
              <a:rPr lang="en-US" sz="2000" dirty="0" smtClean="0">
                <a:cs typeface="FreesiaUPC" pitchFamily="34" charset="-34"/>
              </a:rPr>
              <a:t>(“Enter your score :   ”);</a:t>
            </a:r>
          </a:p>
          <a:p>
            <a:r>
              <a:rPr lang="en-US" sz="2000" dirty="0" smtClean="0">
                <a:cs typeface="FreesiaUPC" pitchFamily="34" charset="-34"/>
              </a:rPr>
              <a:t>      </a:t>
            </a:r>
            <a:r>
              <a:rPr lang="en-US" sz="2000" dirty="0" err="1" smtClean="0">
                <a:cs typeface="FreesiaUPC" pitchFamily="34" charset="-34"/>
              </a:rPr>
              <a:t>scanf</a:t>
            </a:r>
            <a:r>
              <a:rPr lang="en-US" sz="2000" dirty="0" smtClean="0">
                <a:cs typeface="FreesiaUPC" pitchFamily="34" charset="-34"/>
              </a:rPr>
              <a:t>(“%d”, &amp;score);</a:t>
            </a:r>
          </a:p>
          <a:p>
            <a:r>
              <a:rPr lang="en-US" sz="2000" dirty="0">
                <a:cs typeface="FreesiaUPC" pitchFamily="34" charset="-34"/>
              </a:rPr>
              <a:t> </a:t>
            </a:r>
            <a:r>
              <a:rPr lang="en-US" sz="2000" dirty="0" smtClean="0">
                <a:cs typeface="FreesiaUPC" pitchFamily="34" charset="-34"/>
              </a:rPr>
              <a:t>     if(score &gt;= 0 &amp;&amp; score &lt;= 50)</a:t>
            </a:r>
          </a:p>
          <a:p>
            <a:r>
              <a:rPr lang="en-US" sz="2000" dirty="0">
                <a:cs typeface="FreesiaUPC" pitchFamily="34" charset="-34"/>
              </a:rPr>
              <a:t> </a:t>
            </a:r>
            <a:r>
              <a:rPr lang="en-US" sz="2000" dirty="0" smtClean="0">
                <a:cs typeface="FreesiaUPC" pitchFamily="34" charset="-34"/>
              </a:rPr>
              <a:t>             </a:t>
            </a:r>
            <a:r>
              <a:rPr lang="en-US" sz="2000" dirty="0" err="1" smtClean="0">
                <a:cs typeface="FreesiaUPC" pitchFamily="34" charset="-34"/>
              </a:rPr>
              <a:t>printf</a:t>
            </a:r>
            <a:r>
              <a:rPr lang="en-US" sz="2000" dirty="0" smtClean="0">
                <a:cs typeface="FreesiaUPC" pitchFamily="34" charset="-34"/>
              </a:rPr>
              <a:t>(“Grade = F”);</a:t>
            </a:r>
          </a:p>
          <a:p>
            <a:r>
              <a:rPr lang="en-US" sz="2000" dirty="0" smtClean="0">
                <a:cs typeface="FreesiaUPC" pitchFamily="34" charset="-34"/>
              </a:rPr>
              <a:t>      </a:t>
            </a:r>
            <a:r>
              <a:rPr lang="en-US" sz="2000" dirty="0">
                <a:solidFill>
                  <a:srgbClr val="00B050"/>
                </a:solidFill>
                <a:cs typeface="FreesiaUPC" pitchFamily="34" charset="-34"/>
              </a:rPr>
              <a:t>if(score &gt;= </a:t>
            </a:r>
            <a:r>
              <a:rPr lang="en-US" sz="2000" dirty="0" smtClean="0">
                <a:solidFill>
                  <a:srgbClr val="00B050"/>
                </a:solidFill>
                <a:cs typeface="FreesiaUPC" pitchFamily="34" charset="-34"/>
              </a:rPr>
              <a:t>51 </a:t>
            </a:r>
            <a:r>
              <a:rPr lang="en-US" sz="2000" dirty="0">
                <a:solidFill>
                  <a:srgbClr val="00B050"/>
                </a:solidFill>
                <a:cs typeface="FreesiaUPC" pitchFamily="34" charset="-34"/>
              </a:rPr>
              <a:t>&amp;&amp; score &lt;= </a:t>
            </a:r>
            <a:r>
              <a:rPr lang="en-US" sz="2000" dirty="0" smtClean="0">
                <a:solidFill>
                  <a:srgbClr val="00B050"/>
                </a:solidFill>
                <a:cs typeface="FreesiaUPC" pitchFamily="34" charset="-34"/>
              </a:rPr>
              <a:t>60</a:t>
            </a:r>
            <a:r>
              <a:rPr lang="en-US" sz="2000" dirty="0">
                <a:solidFill>
                  <a:srgbClr val="00B050"/>
                </a:solidFill>
                <a:cs typeface="FreesiaUPC" pitchFamily="34" charset="-34"/>
              </a:rPr>
              <a:t>)</a:t>
            </a:r>
          </a:p>
          <a:p>
            <a:r>
              <a:rPr lang="en-US" sz="2000" dirty="0">
                <a:solidFill>
                  <a:srgbClr val="00B050"/>
                </a:solidFill>
                <a:cs typeface="FreesiaUPC" pitchFamily="34" charset="-34"/>
              </a:rPr>
              <a:t>              </a:t>
            </a:r>
            <a:r>
              <a:rPr lang="en-US" sz="2000" dirty="0" err="1">
                <a:solidFill>
                  <a:srgbClr val="00B050"/>
                </a:solidFill>
                <a:cs typeface="FreesiaUPC" pitchFamily="34" charset="-34"/>
              </a:rPr>
              <a:t>printf</a:t>
            </a:r>
            <a:r>
              <a:rPr lang="en-US" sz="2000" dirty="0">
                <a:solidFill>
                  <a:srgbClr val="00B050"/>
                </a:solidFill>
                <a:cs typeface="FreesiaUPC" pitchFamily="34" charset="-34"/>
              </a:rPr>
              <a:t>(“Grade = </a:t>
            </a:r>
            <a:r>
              <a:rPr lang="en-US" sz="2000" dirty="0" smtClean="0">
                <a:solidFill>
                  <a:srgbClr val="00B050"/>
                </a:solidFill>
                <a:cs typeface="FreesiaUPC" pitchFamily="34" charset="-34"/>
              </a:rPr>
              <a:t>D”); </a:t>
            </a:r>
          </a:p>
          <a:p>
            <a:r>
              <a:rPr lang="en-US" sz="2000" dirty="0">
                <a:solidFill>
                  <a:schemeClr val="accent2">
                    <a:lumMod val="75000"/>
                  </a:schemeClr>
                </a:solidFill>
                <a:cs typeface="FreesiaUPC" pitchFamily="34" charset="-34"/>
              </a:rPr>
              <a:t>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cs typeface="FreesiaUPC" pitchFamily="34" charset="-34"/>
              </a:rPr>
              <a:t>     if(score 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  <a:cs typeface="FreesiaUPC" pitchFamily="34" charset="-34"/>
              </a:rPr>
              <a:t>&gt;=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cs typeface="FreesiaUPC" pitchFamily="34" charset="-34"/>
              </a:rPr>
              <a:t>61 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  <a:cs typeface="FreesiaUPC" pitchFamily="34" charset="-34"/>
              </a:rPr>
              <a:t>&amp;&amp; score &lt;=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cs typeface="FreesiaUPC" pitchFamily="34" charset="-34"/>
              </a:rPr>
              <a:t>70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  <a:cs typeface="FreesiaUPC" pitchFamily="34" charset="-34"/>
              </a:rPr>
              <a:t>)</a:t>
            </a:r>
          </a:p>
          <a:p>
            <a:r>
              <a:rPr lang="en-US" sz="2000" dirty="0">
                <a:solidFill>
                  <a:schemeClr val="accent2">
                    <a:lumMod val="75000"/>
                  </a:schemeClr>
                </a:solidFill>
                <a:cs typeface="FreesiaUPC" pitchFamily="34" charset="-34"/>
              </a:rPr>
              <a:t>              </a:t>
            </a:r>
            <a:r>
              <a:rPr lang="en-US" sz="2000" dirty="0" err="1">
                <a:solidFill>
                  <a:schemeClr val="accent2">
                    <a:lumMod val="75000"/>
                  </a:schemeClr>
                </a:solidFill>
                <a:cs typeface="FreesiaUPC" pitchFamily="34" charset="-34"/>
              </a:rPr>
              <a:t>printf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  <a:cs typeface="FreesiaUPC" pitchFamily="34" charset="-34"/>
              </a:rPr>
              <a:t>(“Grade =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cs typeface="FreesiaUPC" pitchFamily="34" charset="-34"/>
              </a:rPr>
              <a:t>C”); </a:t>
            </a:r>
          </a:p>
          <a:p>
            <a:r>
              <a:rPr lang="en-US" sz="2000" dirty="0">
                <a:solidFill>
                  <a:srgbClr val="00B050"/>
                </a:solidFill>
                <a:cs typeface="FreesiaUPC" pitchFamily="34" charset="-34"/>
              </a:rPr>
              <a:t> </a:t>
            </a:r>
            <a:r>
              <a:rPr lang="en-US" sz="2000" dirty="0" smtClean="0">
                <a:solidFill>
                  <a:srgbClr val="00B050"/>
                </a:solidFill>
                <a:cs typeface="FreesiaUPC" pitchFamily="34" charset="-34"/>
              </a:rPr>
              <a:t>     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  <a:cs typeface="FreesiaUPC" pitchFamily="34" charset="-34"/>
              </a:rPr>
              <a:t>if(score 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  <a:cs typeface="FreesiaUPC" pitchFamily="34" charset="-34"/>
              </a:rPr>
              <a:t>&gt;= 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  <a:cs typeface="FreesiaUPC" pitchFamily="34" charset="-34"/>
              </a:rPr>
              <a:t>71 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  <a:cs typeface="FreesiaUPC" pitchFamily="34" charset="-34"/>
              </a:rPr>
              <a:t>&amp;&amp; score &lt;= 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  <a:cs typeface="FreesiaUPC" pitchFamily="34" charset="-34"/>
              </a:rPr>
              <a:t>80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  <a:cs typeface="FreesiaUPC" pitchFamily="34" charset="-34"/>
              </a:rPr>
              <a:t>)</a:t>
            </a:r>
          </a:p>
          <a:p>
            <a:r>
              <a:rPr lang="en-US" sz="2000" dirty="0">
                <a:solidFill>
                  <a:schemeClr val="accent4">
                    <a:lumMod val="50000"/>
                  </a:schemeClr>
                </a:solidFill>
                <a:cs typeface="FreesiaUPC" pitchFamily="34" charset="-34"/>
              </a:rPr>
              <a:t>              </a:t>
            </a:r>
            <a:r>
              <a:rPr lang="en-US" sz="2000" dirty="0" err="1">
                <a:solidFill>
                  <a:schemeClr val="accent4">
                    <a:lumMod val="50000"/>
                  </a:schemeClr>
                </a:solidFill>
                <a:cs typeface="FreesiaUPC" pitchFamily="34" charset="-34"/>
              </a:rPr>
              <a:t>printf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  <a:cs typeface="FreesiaUPC" pitchFamily="34" charset="-34"/>
              </a:rPr>
              <a:t>(“Grade = 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  <a:cs typeface="FreesiaUPC" pitchFamily="34" charset="-34"/>
              </a:rPr>
              <a:t>B”);    </a:t>
            </a:r>
          </a:p>
          <a:p>
            <a:r>
              <a:rPr lang="en-US" sz="2000" dirty="0" smtClean="0">
                <a:solidFill>
                  <a:srgbClr val="00B050"/>
                </a:solidFill>
                <a:cs typeface="FreesiaUPC" pitchFamily="34" charset="-34"/>
              </a:rPr>
              <a:t>      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  <a:cs typeface="FreesiaUPC" pitchFamily="34" charset="-34"/>
              </a:rPr>
              <a:t>if(score &gt;= 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  <a:cs typeface="FreesiaUPC" pitchFamily="34" charset="-34"/>
              </a:rPr>
              <a:t>81 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  <a:cs typeface="FreesiaUPC" pitchFamily="34" charset="-34"/>
              </a:rPr>
              <a:t>&amp;&amp; score &lt;= 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  <a:cs typeface="FreesiaUPC" pitchFamily="34" charset="-34"/>
              </a:rPr>
              <a:t>100)</a:t>
            </a:r>
            <a:endParaRPr lang="en-US" sz="2000" dirty="0">
              <a:solidFill>
                <a:schemeClr val="accent5">
                  <a:lumMod val="75000"/>
                </a:schemeClr>
              </a:solidFill>
              <a:cs typeface="FreesiaUPC" pitchFamily="34" charset="-34"/>
            </a:endParaRPr>
          </a:p>
          <a:p>
            <a:r>
              <a:rPr lang="en-US" sz="2000" dirty="0">
                <a:solidFill>
                  <a:schemeClr val="accent5">
                    <a:lumMod val="75000"/>
                  </a:schemeClr>
                </a:solidFill>
                <a:cs typeface="FreesiaUPC" pitchFamily="34" charset="-34"/>
              </a:rPr>
              <a:t>             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  <a:cs typeface="FreesiaUPC" pitchFamily="34" charset="-34"/>
              </a:rPr>
              <a:t>printf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  <a:cs typeface="FreesiaUPC" pitchFamily="34" charset="-34"/>
              </a:rPr>
              <a:t>(“Grade = 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  <a:cs typeface="FreesiaUPC" pitchFamily="34" charset="-34"/>
              </a:rPr>
              <a:t>A”);    </a:t>
            </a:r>
          </a:p>
          <a:p>
            <a:r>
              <a:rPr lang="en-US" sz="2000" dirty="0" smtClean="0">
                <a:cs typeface="FreesiaUPC" pitchFamily="34" charset="-34"/>
              </a:rPr>
              <a:t>}</a:t>
            </a:r>
            <a:endParaRPr lang="th-TH" sz="2000" dirty="0">
              <a:solidFill>
                <a:schemeClr val="tx1"/>
              </a:solidFill>
              <a:cs typeface="FreesiaUPC" pitchFamily="34" charset="-34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436096" y="1628800"/>
            <a:ext cx="3312368" cy="100811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 smtClean="0">
                <a:cs typeface="FreesiaUPC" pitchFamily="34" charset="-34"/>
              </a:rPr>
              <a:t>Add all the conditions to our program</a:t>
            </a:r>
            <a:endParaRPr lang="en-US" sz="6000" dirty="0">
              <a:solidFill>
                <a:srgbClr val="0070C0"/>
              </a:solidFill>
              <a:cs typeface="FreesiaUPC" pitchFamily="34" charset="-34"/>
            </a:endParaRPr>
          </a:p>
        </p:txBody>
      </p:sp>
      <p:sp>
        <p:nvSpPr>
          <p:cNvPr id="3" name="Right Brace 2"/>
          <p:cNvSpPr/>
          <p:nvPr/>
        </p:nvSpPr>
        <p:spPr>
          <a:xfrm>
            <a:off x="4211960" y="4005064"/>
            <a:ext cx="432048" cy="2304256"/>
          </a:xfrm>
          <a:prstGeom prst="righ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Right Arrow 5"/>
          <p:cNvSpPr/>
          <p:nvPr/>
        </p:nvSpPr>
        <p:spPr>
          <a:xfrm rot="7228786">
            <a:off x="4146124" y="3312488"/>
            <a:ext cx="1773674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" name="Rectangle 8"/>
          <p:cNvSpPr/>
          <p:nvPr/>
        </p:nvSpPr>
        <p:spPr>
          <a:xfrm>
            <a:off x="5466928" y="2996952"/>
            <a:ext cx="3312368" cy="374441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 smtClean="0">
                <a:cs typeface="FreesiaUPC" pitchFamily="34" charset="-34"/>
              </a:rPr>
              <a:t>Our program runs fine. However, we can do it better.</a:t>
            </a:r>
          </a:p>
          <a:p>
            <a:r>
              <a:rPr lang="en-US" sz="2000" b="1" dirty="0" smtClean="0">
                <a:solidFill>
                  <a:srgbClr val="FF0000"/>
                </a:solidFill>
                <a:cs typeface="FreesiaUPC" pitchFamily="34" charset="-34"/>
              </a:rPr>
              <a:t>Problems of this program:</a:t>
            </a:r>
          </a:p>
          <a:p>
            <a:pPr marL="457200" indent="-457200">
              <a:buAutoNum type="arabicPeriod"/>
            </a:pPr>
            <a:r>
              <a:rPr lang="en-US" sz="2000" dirty="0" smtClean="0">
                <a:solidFill>
                  <a:schemeClr val="tx1"/>
                </a:solidFill>
                <a:cs typeface="FreesiaUPC" pitchFamily="34" charset="-34"/>
              </a:rPr>
              <a:t>If we want to change output display from “</a:t>
            </a:r>
            <a:r>
              <a:rPr lang="en-US" sz="2000" dirty="0" smtClean="0">
                <a:solidFill>
                  <a:srgbClr val="00B050"/>
                </a:solidFill>
                <a:cs typeface="FreesiaUPC" pitchFamily="34" charset="-34"/>
              </a:rPr>
              <a:t>Grade = …</a:t>
            </a:r>
            <a:r>
              <a:rPr lang="en-US" sz="2000" dirty="0" smtClean="0">
                <a:solidFill>
                  <a:schemeClr val="tx1"/>
                </a:solidFill>
                <a:cs typeface="FreesiaUPC" pitchFamily="34" charset="-34"/>
              </a:rPr>
              <a:t>” to         “</a:t>
            </a:r>
            <a:r>
              <a:rPr lang="en-US" sz="2000" dirty="0" smtClean="0">
                <a:solidFill>
                  <a:srgbClr val="00B050"/>
                </a:solidFill>
                <a:cs typeface="FreesiaUPC" pitchFamily="34" charset="-34"/>
              </a:rPr>
              <a:t>Your grade is …</a:t>
            </a:r>
            <a:r>
              <a:rPr lang="en-US" sz="2000" dirty="0" smtClean="0">
                <a:solidFill>
                  <a:schemeClr val="tx1"/>
                </a:solidFill>
                <a:cs typeface="FreesiaUPC" pitchFamily="34" charset="-34"/>
              </a:rPr>
              <a:t>” we need to make change in our code </a:t>
            </a:r>
            <a:r>
              <a:rPr lang="en-US" sz="2000" b="1" dirty="0" smtClean="0">
                <a:solidFill>
                  <a:srgbClr val="00B0F0"/>
                </a:solidFill>
                <a:cs typeface="FreesiaUPC" pitchFamily="34" charset="-34"/>
              </a:rPr>
              <a:t>5 places</a:t>
            </a:r>
            <a:r>
              <a:rPr lang="en-US" sz="2000" dirty="0" smtClean="0">
                <a:solidFill>
                  <a:schemeClr val="tx1"/>
                </a:solidFill>
                <a:cs typeface="FreesiaUPC" pitchFamily="34" charset="-34"/>
              </a:rPr>
              <a:t>.</a:t>
            </a:r>
          </a:p>
          <a:p>
            <a:pPr marL="457200" indent="-457200">
              <a:buAutoNum type="arabicPeriod"/>
            </a:pPr>
            <a:r>
              <a:rPr lang="en-US" sz="2000" dirty="0" smtClean="0">
                <a:solidFill>
                  <a:schemeClr val="tx1"/>
                </a:solidFill>
                <a:cs typeface="FreesiaUPC" pitchFamily="34" charset="-34"/>
              </a:rPr>
              <a:t>This program need to </a:t>
            </a:r>
            <a:r>
              <a:rPr lang="en-US" sz="2000" dirty="0" smtClean="0">
                <a:solidFill>
                  <a:srgbClr val="00B050"/>
                </a:solidFill>
                <a:cs typeface="FreesiaUPC" pitchFamily="34" charset="-34"/>
              </a:rPr>
              <a:t>evaluate 5 conditions </a:t>
            </a:r>
            <a:r>
              <a:rPr lang="en-US" sz="2000" dirty="0" smtClean="0">
                <a:solidFill>
                  <a:schemeClr val="tx1"/>
                </a:solidFill>
                <a:cs typeface="FreesiaUPC" pitchFamily="34" charset="-34"/>
              </a:rPr>
              <a:t>all the time.</a:t>
            </a:r>
            <a:endParaRPr lang="en-US" sz="6000" dirty="0">
              <a:solidFill>
                <a:schemeClr val="tx1"/>
              </a:solidFill>
              <a:cs typeface="FreesiaUPC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185143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 a good programmer (1)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Let’s solve the first problem. We need to write a program that can easily to change.</a:t>
            </a:r>
            <a:endParaRPr lang="th-TH" sz="2000" dirty="0"/>
          </a:p>
        </p:txBody>
      </p:sp>
      <p:sp>
        <p:nvSpPr>
          <p:cNvPr id="4" name="Rectangle 3"/>
          <p:cNvSpPr/>
          <p:nvPr/>
        </p:nvSpPr>
        <p:spPr>
          <a:xfrm>
            <a:off x="57268" y="2420888"/>
            <a:ext cx="3744416" cy="432048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800" dirty="0" err="1" smtClean="0">
                <a:solidFill>
                  <a:schemeClr val="tx1"/>
                </a:solidFill>
                <a:cs typeface="FreesiaUPC" pitchFamily="34" charset="-34"/>
              </a:rPr>
              <a:t>int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main(</a:t>
            </a:r>
            <a:r>
              <a:rPr lang="en-US" sz="1800" dirty="0" err="1" smtClean="0">
                <a:solidFill>
                  <a:schemeClr val="tx1"/>
                </a:solidFill>
                <a:cs typeface="FreesiaUPC" pitchFamily="34" charset="-34"/>
              </a:rPr>
              <a:t>int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cs typeface="FreesiaUPC" pitchFamily="34" charset="-34"/>
              </a:rPr>
              <a:t>argc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,  char  **</a:t>
            </a:r>
            <a:r>
              <a:rPr lang="en-US" sz="1800" dirty="0" err="1" smtClean="0">
                <a:solidFill>
                  <a:schemeClr val="tx1"/>
                </a:solidFill>
                <a:cs typeface="FreesiaUPC" pitchFamily="34" charset="-34"/>
              </a:rPr>
              <a:t>argv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)  {</a:t>
            </a:r>
          </a:p>
          <a:p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 </a:t>
            </a:r>
            <a:r>
              <a:rPr lang="en-US" sz="1800" dirty="0" err="1" smtClean="0">
                <a:solidFill>
                  <a:schemeClr val="tx1"/>
                </a:solidFill>
                <a:cs typeface="FreesiaUPC" pitchFamily="34" charset="-34"/>
              </a:rPr>
              <a:t>int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score;</a:t>
            </a:r>
          </a:p>
          <a:p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 </a:t>
            </a:r>
            <a:r>
              <a:rPr lang="en-US" sz="1800" dirty="0" err="1" smtClean="0">
                <a:solidFill>
                  <a:schemeClr val="tx1"/>
                </a:solidFill>
                <a:cs typeface="FreesiaUPC" pitchFamily="34" charset="-34"/>
              </a:rPr>
              <a:t>printf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(“Enter your score :   ”);</a:t>
            </a:r>
          </a:p>
          <a:p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 </a:t>
            </a:r>
            <a:r>
              <a:rPr lang="en-US" sz="1800" dirty="0" err="1" smtClean="0">
                <a:solidFill>
                  <a:schemeClr val="tx1"/>
                </a:solidFill>
                <a:cs typeface="FreesiaUPC" pitchFamily="34" charset="-34"/>
              </a:rPr>
              <a:t>scanf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(“%d”, &amp;score);</a:t>
            </a:r>
          </a:p>
          <a:p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if(score &gt;= 0 &amp;&amp; score &lt;= 50)</a:t>
            </a:r>
          </a:p>
          <a:p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        </a:t>
            </a:r>
            <a:r>
              <a:rPr lang="en-US" sz="1800" dirty="0" err="1" smtClean="0">
                <a:solidFill>
                  <a:schemeClr val="tx1"/>
                </a:solidFill>
                <a:cs typeface="FreesiaUPC" pitchFamily="34" charset="-34"/>
              </a:rPr>
              <a:t>printf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(“Grade = F”);</a:t>
            </a:r>
          </a:p>
          <a:p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 </a:t>
            </a:r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if(score &gt;=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51 </a:t>
            </a:r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&amp;&amp; score &lt;=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60</a:t>
            </a:r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)</a:t>
            </a:r>
          </a:p>
          <a:p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              </a:t>
            </a:r>
            <a:r>
              <a:rPr lang="en-US" sz="1800" dirty="0" err="1">
                <a:solidFill>
                  <a:schemeClr val="tx1"/>
                </a:solidFill>
                <a:cs typeface="FreesiaUPC" pitchFamily="34" charset="-34"/>
              </a:rPr>
              <a:t>printf</a:t>
            </a:r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(“Grade =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D”); </a:t>
            </a:r>
          </a:p>
          <a:p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if(score </a:t>
            </a:r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&gt;=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61 </a:t>
            </a:r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&amp;&amp; score &lt;=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70</a:t>
            </a:r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)</a:t>
            </a:r>
          </a:p>
          <a:p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              </a:t>
            </a:r>
            <a:r>
              <a:rPr lang="en-US" sz="1800" dirty="0" err="1">
                <a:solidFill>
                  <a:schemeClr val="tx1"/>
                </a:solidFill>
                <a:cs typeface="FreesiaUPC" pitchFamily="34" charset="-34"/>
              </a:rPr>
              <a:t>printf</a:t>
            </a:r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(“Grade =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C”); </a:t>
            </a:r>
          </a:p>
          <a:p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if(score </a:t>
            </a:r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&gt;=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71 </a:t>
            </a:r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&amp;&amp; score &lt;=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80</a:t>
            </a:r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)</a:t>
            </a:r>
          </a:p>
          <a:p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              </a:t>
            </a:r>
            <a:r>
              <a:rPr lang="en-US" sz="1800" dirty="0" err="1">
                <a:solidFill>
                  <a:schemeClr val="tx1"/>
                </a:solidFill>
                <a:cs typeface="FreesiaUPC" pitchFamily="34" charset="-34"/>
              </a:rPr>
              <a:t>printf</a:t>
            </a:r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(“Grade =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B”);    </a:t>
            </a:r>
          </a:p>
          <a:p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 </a:t>
            </a:r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if(score &gt;=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81 </a:t>
            </a:r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&amp;&amp; score &lt;=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100)</a:t>
            </a:r>
            <a:endParaRPr lang="en-US" sz="1800" dirty="0">
              <a:solidFill>
                <a:schemeClr val="tx1"/>
              </a:solidFill>
              <a:cs typeface="FreesiaUPC" pitchFamily="34" charset="-34"/>
            </a:endParaRPr>
          </a:p>
          <a:p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              </a:t>
            </a:r>
            <a:r>
              <a:rPr lang="en-US" sz="1800" dirty="0" err="1">
                <a:solidFill>
                  <a:schemeClr val="tx1"/>
                </a:solidFill>
                <a:cs typeface="FreesiaUPC" pitchFamily="34" charset="-34"/>
              </a:rPr>
              <a:t>printf</a:t>
            </a:r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(“Grade =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A”);    </a:t>
            </a:r>
          </a:p>
          <a:p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}</a:t>
            </a:r>
            <a:endParaRPr lang="th-TH" sz="1800" dirty="0">
              <a:solidFill>
                <a:schemeClr val="tx1"/>
              </a:solidFill>
              <a:cs typeface="FreesiaUPC" pitchFamily="34" charset="-34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24738" y="2276872"/>
            <a:ext cx="3744416" cy="446449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800" dirty="0" err="1" smtClean="0">
                <a:solidFill>
                  <a:schemeClr val="tx1"/>
                </a:solidFill>
                <a:cs typeface="FreesiaUPC" pitchFamily="34" charset="-34"/>
              </a:rPr>
              <a:t>int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main(</a:t>
            </a:r>
            <a:r>
              <a:rPr lang="en-US" sz="1800" dirty="0" err="1" smtClean="0">
                <a:solidFill>
                  <a:schemeClr val="tx1"/>
                </a:solidFill>
                <a:cs typeface="FreesiaUPC" pitchFamily="34" charset="-34"/>
              </a:rPr>
              <a:t>int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cs typeface="FreesiaUPC" pitchFamily="34" charset="-34"/>
              </a:rPr>
              <a:t>argc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,  char  **</a:t>
            </a:r>
            <a:r>
              <a:rPr lang="en-US" sz="1800" dirty="0" err="1" smtClean="0">
                <a:solidFill>
                  <a:schemeClr val="tx1"/>
                </a:solidFill>
                <a:cs typeface="FreesiaUPC" pitchFamily="34" charset="-34"/>
              </a:rPr>
              <a:t>argv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)  {</a:t>
            </a:r>
          </a:p>
          <a:p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 </a:t>
            </a:r>
            <a:r>
              <a:rPr lang="en-US" sz="1800" dirty="0" err="1" smtClean="0">
                <a:solidFill>
                  <a:schemeClr val="tx1"/>
                </a:solidFill>
                <a:cs typeface="FreesiaUPC" pitchFamily="34" charset="-34"/>
              </a:rPr>
              <a:t>int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score;   </a:t>
            </a:r>
            <a:r>
              <a:rPr lang="en-US" sz="1800" b="1" dirty="0" smtClean="0">
                <a:solidFill>
                  <a:srgbClr val="0070C0"/>
                </a:solidFill>
                <a:cs typeface="FreesiaUPC" pitchFamily="34" charset="-34"/>
              </a:rPr>
              <a:t>char  grade;</a:t>
            </a:r>
          </a:p>
          <a:p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 </a:t>
            </a:r>
            <a:r>
              <a:rPr lang="en-US" sz="1800" dirty="0" err="1" smtClean="0">
                <a:solidFill>
                  <a:schemeClr val="tx1"/>
                </a:solidFill>
                <a:cs typeface="FreesiaUPC" pitchFamily="34" charset="-34"/>
              </a:rPr>
              <a:t>printf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(“Enter your score :   ”);</a:t>
            </a:r>
          </a:p>
          <a:p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 </a:t>
            </a:r>
            <a:r>
              <a:rPr lang="en-US" sz="1800" dirty="0" err="1" smtClean="0">
                <a:solidFill>
                  <a:schemeClr val="tx1"/>
                </a:solidFill>
                <a:cs typeface="FreesiaUPC" pitchFamily="34" charset="-34"/>
              </a:rPr>
              <a:t>scanf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(“%d”, &amp;score);</a:t>
            </a:r>
          </a:p>
          <a:p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if(score &gt;= 0 &amp;&amp; score &lt;= 50)</a:t>
            </a:r>
          </a:p>
          <a:p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         </a:t>
            </a:r>
            <a:r>
              <a:rPr lang="en-US" sz="1800" b="1" dirty="0" smtClean="0">
                <a:solidFill>
                  <a:srgbClr val="0070C0"/>
                </a:solidFill>
                <a:cs typeface="FreesiaUPC" pitchFamily="34" charset="-34"/>
              </a:rPr>
              <a:t>grade = ‘F’;</a:t>
            </a:r>
          </a:p>
          <a:p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 </a:t>
            </a:r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if(score &gt;=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51 </a:t>
            </a:r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&amp;&amp; score &lt;=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60</a:t>
            </a:r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)</a:t>
            </a:r>
          </a:p>
          <a:p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              </a:t>
            </a:r>
            <a:r>
              <a:rPr lang="en-US" sz="1800" b="1" dirty="0" smtClean="0">
                <a:solidFill>
                  <a:srgbClr val="0070C0"/>
                </a:solidFill>
                <a:cs typeface="FreesiaUPC" pitchFamily="34" charset="-34"/>
              </a:rPr>
              <a:t>grade = ‘D’; </a:t>
            </a:r>
          </a:p>
          <a:p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if(score </a:t>
            </a:r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&gt;=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61 </a:t>
            </a:r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&amp;&amp; score &lt;=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70</a:t>
            </a:r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)</a:t>
            </a:r>
          </a:p>
          <a:p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              </a:t>
            </a:r>
            <a:r>
              <a:rPr lang="en-US" sz="1800" b="1" dirty="0" smtClean="0">
                <a:solidFill>
                  <a:srgbClr val="0070C0"/>
                </a:solidFill>
                <a:cs typeface="FreesiaUPC" pitchFamily="34" charset="-34"/>
              </a:rPr>
              <a:t>grade = ‘C’; </a:t>
            </a:r>
          </a:p>
          <a:p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if(score </a:t>
            </a:r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&gt;=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71 </a:t>
            </a:r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&amp;&amp; score &lt;=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80</a:t>
            </a:r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)</a:t>
            </a:r>
          </a:p>
          <a:p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              </a:t>
            </a:r>
            <a:r>
              <a:rPr lang="en-US" sz="1800" b="1" dirty="0" smtClean="0">
                <a:solidFill>
                  <a:srgbClr val="0070C0"/>
                </a:solidFill>
                <a:cs typeface="FreesiaUPC" pitchFamily="34" charset="-34"/>
              </a:rPr>
              <a:t>grade </a:t>
            </a:r>
            <a:r>
              <a:rPr lang="en-US" sz="1800" b="1" dirty="0">
                <a:solidFill>
                  <a:srgbClr val="0070C0"/>
                </a:solidFill>
                <a:cs typeface="FreesiaUPC" pitchFamily="34" charset="-34"/>
              </a:rPr>
              <a:t>= </a:t>
            </a:r>
            <a:r>
              <a:rPr lang="en-US" sz="1800" b="1" dirty="0" smtClean="0">
                <a:solidFill>
                  <a:srgbClr val="0070C0"/>
                </a:solidFill>
                <a:cs typeface="FreesiaUPC" pitchFamily="34" charset="-34"/>
              </a:rPr>
              <a:t>‘B’;    </a:t>
            </a:r>
          </a:p>
          <a:p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 </a:t>
            </a:r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if(score &gt;=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81 </a:t>
            </a:r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&amp;&amp; score &lt;=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100)</a:t>
            </a:r>
            <a:endParaRPr lang="en-US" sz="1800" dirty="0">
              <a:solidFill>
                <a:schemeClr val="tx1"/>
              </a:solidFill>
              <a:cs typeface="FreesiaUPC" pitchFamily="34" charset="-34"/>
            </a:endParaRPr>
          </a:p>
          <a:p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              </a:t>
            </a:r>
            <a:r>
              <a:rPr lang="en-US" sz="1800" b="1" dirty="0" smtClean="0">
                <a:solidFill>
                  <a:srgbClr val="0070C0"/>
                </a:solidFill>
                <a:cs typeface="FreesiaUPC" pitchFamily="34" charset="-34"/>
              </a:rPr>
              <a:t>grade = ‘A’;    </a:t>
            </a:r>
          </a:p>
          <a:p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</a:t>
            </a:r>
            <a:r>
              <a:rPr lang="en-US" sz="1800" b="1" dirty="0" err="1" smtClean="0">
                <a:solidFill>
                  <a:srgbClr val="00B050"/>
                </a:solidFill>
                <a:cs typeface="FreesiaUPC" pitchFamily="34" charset="-34"/>
              </a:rPr>
              <a:t>printf</a:t>
            </a:r>
            <a:r>
              <a:rPr lang="en-US" sz="1800" b="1" dirty="0" smtClean="0">
                <a:solidFill>
                  <a:srgbClr val="00B050"/>
                </a:solidFill>
                <a:cs typeface="FreesiaUPC" pitchFamily="34" charset="-34"/>
              </a:rPr>
              <a:t>(“Grade = %c”, grade);</a:t>
            </a:r>
          </a:p>
          <a:p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}</a:t>
            </a:r>
            <a:endParaRPr lang="th-TH" sz="1800" dirty="0">
              <a:solidFill>
                <a:schemeClr val="tx1"/>
              </a:solidFill>
              <a:cs typeface="FreesiaUPC" pitchFamily="34" charset="-34"/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3891270" y="5085184"/>
            <a:ext cx="1400810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Rectangle 6"/>
          <p:cNvSpPr/>
          <p:nvPr/>
        </p:nvSpPr>
        <p:spPr>
          <a:xfrm>
            <a:off x="3923928" y="2420888"/>
            <a:ext cx="1296144" cy="261899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Define a character variable (grade) that will hold the grade output value</a:t>
            </a:r>
            <a:endParaRPr lang="th-TH" sz="1800" dirty="0">
              <a:solidFill>
                <a:schemeClr val="tx1"/>
              </a:solidFill>
              <a:cs typeface="FreesiaUPC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599202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 a good programmer </a:t>
            </a:r>
            <a:r>
              <a:rPr lang="en-US" dirty="0" smtClean="0"/>
              <a:t>(2)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0" y="1600200"/>
            <a:ext cx="4194048" cy="355699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This code still need to </a:t>
            </a:r>
            <a:r>
              <a:rPr lang="en-US" sz="2400" dirty="0" smtClean="0">
                <a:solidFill>
                  <a:srgbClr val="00B0F0"/>
                </a:solidFill>
              </a:rPr>
              <a:t>evaluate all 5 conditions </a:t>
            </a:r>
            <a:r>
              <a:rPr lang="en-US" sz="2400" dirty="0" smtClean="0"/>
              <a:t>for any inputs.</a:t>
            </a:r>
          </a:p>
          <a:p>
            <a:r>
              <a:rPr lang="en-US" sz="2400" dirty="0" smtClean="0"/>
              <a:t>Let’s see if we input 0</a:t>
            </a:r>
          </a:p>
          <a:p>
            <a:pPr lvl="1"/>
            <a:r>
              <a:rPr lang="en-US" sz="2000" dirty="0" smtClean="0"/>
              <a:t>We know that grade is F from the first condition</a:t>
            </a:r>
          </a:p>
          <a:p>
            <a:pPr lvl="1"/>
            <a:r>
              <a:rPr lang="en-US" sz="2000" dirty="0" smtClean="0"/>
              <a:t>However, with the flow of our program, program still test all of the rest conditions</a:t>
            </a:r>
            <a:endParaRPr lang="th-TH" sz="2000" dirty="0"/>
          </a:p>
        </p:txBody>
      </p:sp>
      <p:sp>
        <p:nvSpPr>
          <p:cNvPr id="4" name="Rectangle 3"/>
          <p:cNvSpPr/>
          <p:nvPr/>
        </p:nvSpPr>
        <p:spPr>
          <a:xfrm>
            <a:off x="611560" y="1628800"/>
            <a:ext cx="3744416" cy="446449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800" dirty="0" err="1" smtClean="0">
                <a:solidFill>
                  <a:schemeClr val="tx1"/>
                </a:solidFill>
                <a:cs typeface="FreesiaUPC" pitchFamily="34" charset="-34"/>
              </a:rPr>
              <a:t>int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main(</a:t>
            </a:r>
            <a:r>
              <a:rPr lang="en-US" sz="1800" dirty="0" err="1" smtClean="0">
                <a:solidFill>
                  <a:schemeClr val="tx1"/>
                </a:solidFill>
                <a:cs typeface="FreesiaUPC" pitchFamily="34" charset="-34"/>
              </a:rPr>
              <a:t>int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cs typeface="FreesiaUPC" pitchFamily="34" charset="-34"/>
              </a:rPr>
              <a:t>argc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,  char  **</a:t>
            </a:r>
            <a:r>
              <a:rPr lang="en-US" sz="1800" dirty="0" err="1" smtClean="0">
                <a:solidFill>
                  <a:schemeClr val="tx1"/>
                </a:solidFill>
                <a:cs typeface="FreesiaUPC" pitchFamily="34" charset="-34"/>
              </a:rPr>
              <a:t>argv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)  {</a:t>
            </a:r>
          </a:p>
          <a:p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 </a:t>
            </a:r>
            <a:r>
              <a:rPr lang="en-US" sz="1800" dirty="0" err="1" smtClean="0">
                <a:solidFill>
                  <a:schemeClr val="tx1"/>
                </a:solidFill>
                <a:cs typeface="FreesiaUPC" pitchFamily="34" charset="-34"/>
              </a:rPr>
              <a:t>int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score;   </a:t>
            </a:r>
            <a:r>
              <a:rPr lang="en-US" sz="1800" b="1" dirty="0" smtClean="0">
                <a:solidFill>
                  <a:srgbClr val="0070C0"/>
                </a:solidFill>
                <a:cs typeface="FreesiaUPC" pitchFamily="34" charset="-34"/>
              </a:rPr>
              <a:t>char  grade;</a:t>
            </a:r>
          </a:p>
          <a:p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 </a:t>
            </a:r>
            <a:r>
              <a:rPr lang="en-US" sz="1800" dirty="0" err="1" smtClean="0">
                <a:solidFill>
                  <a:schemeClr val="tx1"/>
                </a:solidFill>
                <a:cs typeface="FreesiaUPC" pitchFamily="34" charset="-34"/>
              </a:rPr>
              <a:t>printf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(“Enter your score :   ”);</a:t>
            </a:r>
          </a:p>
          <a:p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 </a:t>
            </a:r>
            <a:r>
              <a:rPr lang="en-US" sz="1800" dirty="0" err="1" smtClean="0">
                <a:solidFill>
                  <a:schemeClr val="tx1"/>
                </a:solidFill>
                <a:cs typeface="FreesiaUPC" pitchFamily="34" charset="-34"/>
              </a:rPr>
              <a:t>scanf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(“%d”, &amp;score);</a:t>
            </a:r>
          </a:p>
          <a:p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if(score &gt;= 0 &amp;&amp; score &lt;= 50)</a:t>
            </a:r>
          </a:p>
          <a:p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         </a:t>
            </a:r>
            <a:r>
              <a:rPr lang="en-US" sz="1800" b="1" dirty="0" smtClean="0">
                <a:solidFill>
                  <a:srgbClr val="0070C0"/>
                </a:solidFill>
                <a:cs typeface="FreesiaUPC" pitchFamily="34" charset="-34"/>
              </a:rPr>
              <a:t>grade = ‘F’;</a:t>
            </a:r>
          </a:p>
          <a:p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 </a:t>
            </a:r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if(score &gt;=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51 </a:t>
            </a:r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&amp;&amp; score &lt;=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60</a:t>
            </a:r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)</a:t>
            </a:r>
          </a:p>
          <a:p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              </a:t>
            </a:r>
            <a:r>
              <a:rPr lang="en-US" sz="1800" b="1" dirty="0" smtClean="0">
                <a:solidFill>
                  <a:srgbClr val="0070C0"/>
                </a:solidFill>
                <a:cs typeface="FreesiaUPC" pitchFamily="34" charset="-34"/>
              </a:rPr>
              <a:t>grade = ‘D’; </a:t>
            </a:r>
          </a:p>
          <a:p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if(score </a:t>
            </a:r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&gt;=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61 </a:t>
            </a:r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&amp;&amp; score &lt;=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70</a:t>
            </a:r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)</a:t>
            </a:r>
          </a:p>
          <a:p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              </a:t>
            </a:r>
            <a:r>
              <a:rPr lang="en-US" sz="1800" b="1" dirty="0" smtClean="0">
                <a:solidFill>
                  <a:srgbClr val="0070C0"/>
                </a:solidFill>
                <a:cs typeface="FreesiaUPC" pitchFamily="34" charset="-34"/>
              </a:rPr>
              <a:t>grade = ‘C’; </a:t>
            </a:r>
          </a:p>
          <a:p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if(score </a:t>
            </a:r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&gt;=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71 </a:t>
            </a:r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&amp;&amp; score &lt;=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80</a:t>
            </a:r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)</a:t>
            </a:r>
          </a:p>
          <a:p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              </a:t>
            </a:r>
            <a:r>
              <a:rPr lang="en-US" sz="1800" b="1" dirty="0" smtClean="0">
                <a:solidFill>
                  <a:srgbClr val="0070C0"/>
                </a:solidFill>
                <a:cs typeface="FreesiaUPC" pitchFamily="34" charset="-34"/>
              </a:rPr>
              <a:t>grade </a:t>
            </a:r>
            <a:r>
              <a:rPr lang="en-US" sz="1800" b="1" dirty="0">
                <a:solidFill>
                  <a:srgbClr val="0070C0"/>
                </a:solidFill>
                <a:cs typeface="FreesiaUPC" pitchFamily="34" charset="-34"/>
              </a:rPr>
              <a:t>= </a:t>
            </a:r>
            <a:r>
              <a:rPr lang="en-US" sz="1800" b="1" dirty="0" smtClean="0">
                <a:solidFill>
                  <a:srgbClr val="0070C0"/>
                </a:solidFill>
                <a:cs typeface="FreesiaUPC" pitchFamily="34" charset="-34"/>
              </a:rPr>
              <a:t>‘B’;    </a:t>
            </a:r>
          </a:p>
          <a:p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 </a:t>
            </a:r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if(score &gt;=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81 </a:t>
            </a:r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&amp;&amp; score &lt;=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100)</a:t>
            </a:r>
            <a:endParaRPr lang="en-US" sz="1800" dirty="0">
              <a:solidFill>
                <a:schemeClr val="tx1"/>
              </a:solidFill>
              <a:cs typeface="FreesiaUPC" pitchFamily="34" charset="-34"/>
            </a:endParaRPr>
          </a:p>
          <a:p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              </a:t>
            </a:r>
            <a:r>
              <a:rPr lang="en-US" sz="1800" b="1" dirty="0" smtClean="0">
                <a:solidFill>
                  <a:srgbClr val="0070C0"/>
                </a:solidFill>
                <a:cs typeface="FreesiaUPC" pitchFamily="34" charset="-34"/>
              </a:rPr>
              <a:t>grade = ‘A’;    </a:t>
            </a:r>
          </a:p>
          <a:p>
            <a:r>
              <a:rPr lang="en-US" sz="1800" dirty="0">
                <a:solidFill>
                  <a:schemeClr val="tx1"/>
                </a:solidFill>
                <a:cs typeface="FreesiaUPC" pitchFamily="34" charset="-34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     </a:t>
            </a:r>
            <a:r>
              <a:rPr lang="en-US" sz="1800" b="1" dirty="0" err="1" smtClean="0">
                <a:solidFill>
                  <a:srgbClr val="00B050"/>
                </a:solidFill>
                <a:cs typeface="FreesiaUPC" pitchFamily="34" charset="-34"/>
              </a:rPr>
              <a:t>printf</a:t>
            </a:r>
            <a:r>
              <a:rPr lang="en-US" sz="1800" b="1" dirty="0" smtClean="0">
                <a:solidFill>
                  <a:srgbClr val="00B050"/>
                </a:solidFill>
                <a:cs typeface="FreesiaUPC" pitchFamily="34" charset="-34"/>
              </a:rPr>
              <a:t>(“Grade = %c”, grade);</a:t>
            </a:r>
          </a:p>
          <a:p>
            <a:r>
              <a:rPr lang="en-US" sz="1800" dirty="0" smtClean="0">
                <a:solidFill>
                  <a:schemeClr val="tx1"/>
                </a:solidFill>
                <a:cs typeface="FreesiaUPC" pitchFamily="34" charset="-34"/>
              </a:rPr>
              <a:t>}</a:t>
            </a:r>
            <a:endParaRPr lang="th-TH" sz="1800" dirty="0">
              <a:solidFill>
                <a:schemeClr val="tx1"/>
              </a:solidFill>
              <a:cs typeface="FreesiaUPC" pitchFamily="34" charset="-34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44008" y="5301208"/>
            <a:ext cx="4104456" cy="72008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 smtClean="0">
                <a:cs typeface="FreesiaUPC" pitchFamily="34" charset="-34"/>
              </a:rPr>
              <a:t>IF – ELSE IF – ELSE  statement can help </a:t>
            </a:r>
            <a:endParaRPr lang="en-US" sz="6000" b="1" dirty="0">
              <a:solidFill>
                <a:schemeClr val="accent2">
                  <a:lumMod val="50000"/>
                </a:schemeClr>
              </a:solidFill>
              <a:cs typeface="FreesiaUPC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54636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Condition: IF- ELSE IF - ELSE statement</a:t>
            </a:r>
            <a:endParaRPr lang="en-US" dirty="0"/>
          </a:p>
        </p:txBody>
      </p:sp>
      <p:grpSp>
        <p:nvGrpSpPr>
          <p:cNvPr id="54" name="Group 53"/>
          <p:cNvGrpSpPr/>
          <p:nvPr/>
        </p:nvGrpSpPr>
        <p:grpSpPr>
          <a:xfrm>
            <a:off x="2843808" y="1628800"/>
            <a:ext cx="6192688" cy="4670010"/>
            <a:chOff x="107504" y="1660330"/>
            <a:chExt cx="6336704" cy="4854504"/>
          </a:xfrm>
        </p:grpSpPr>
        <p:sp>
          <p:nvSpPr>
            <p:cNvPr id="5" name="Flowchart: Decision 4"/>
            <p:cNvSpPr/>
            <p:nvPr/>
          </p:nvSpPr>
          <p:spPr>
            <a:xfrm>
              <a:off x="662548" y="1988840"/>
              <a:ext cx="2232248" cy="792088"/>
            </a:xfrm>
            <a:prstGeom prst="flowChartDecisi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Condition 1</a:t>
              </a:r>
              <a:endParaRPr lang="en-US" sz="1600" dirty="0"/>
            </a:p>
          </p:txBody>
        </p:sp>
        <p:cxnSp>
          <p:nvCxnSpPr>
            <p:cNvPr id="7" name="Straight Arrow Connector 6"/>
            <p:cNvCxnSpPr/>
            <p:nvPr/>
          </p:nvCxnSpPr>
          <p:spPr>
            <a:xfrm>
              <a:off x="1763688" y="1660330"/>
              <a:ext cx="0" cy="288032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11"/>
            <p:cNvSpPr/>
            <p:nvPr/>
          </p:nvSpPr>
          <p:spPr>
            <a:xfrm>
              <a:off x="107504" y="3140968"/>
              <a:ext cx="1584176" cy="576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True action</a:t>
              </a:r>
              <a:endParaRPr lang="en-US" sz="2000" dirty="0"/>
            </a:p>
          </p:txBody>
        </p:sp>
        <p:cxnSp>
          <p:nvCxnSpPr>
            <p:cNvPr id="17" name="Shape 16"/>
            <p:cNvCxnSpPr>
              <a:stCxn id="5" idx="1"/>
            </p:cNvCxnSpPr>
            <p:nvPr/>
          </p:nvCxnSpPr>
          <p:spPr>
            <a:xfrm rot="10800000" flipV="1">
              <a:off x="539552" y="2384884"/>
              <a:ext cx="122996" cy="756084"/>
            </a:xfrm>
            <a:prstGeom prst="bentConnector2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Flowchart: Decision 17"/>
            <p:cNvSpPr/>
            <p:nvPr/>
          </p:nvSpPr>
          <p:spPr>
            <a:xfrm>
              <a:off x="2267744" y="2996952"/>
              <a:ext cx="2232248" cy="792088"/>
            </a:xfrm>
            <a:prstGeom prst="flowChartDecisi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Condition 2</a:t>
              </a:r>
              <a:endParaRPr lang="en-US" sz="1600" dirty="0"/>
            </a:p>
          </p:txBody>
        </p:sp>
        <p:cxnSp>
          <p:nvCxnSpPr>
            <p:cNvPr id="20" name="Shape 19"/>
            <p:cNvCxnSpPr>
              <a:stCxn id="5" idx="3"/>
              <a:endCxn id="18" idx="0"/>
            </p:cNvCxnSpPr>
            <p:nvPr/>
          </p:nvCxnSpPr>
          <p:spPr>
            <a:xfrm>
              <a:off x="2894796" y="2384884"/>
              <a:ext cx="489072" cy="612068"/>
            </a:xfrm>
            <a:prstGeom prst="bentConnector2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0"/>
            <p:cNvSpPr/>
            <p:nvPr/>
          </p:nvSpPr>
          <p:spPr>
            <a:xfrm>
              <a:off x="1547664" y="4077072"/>
              <a:ext cx="1584176" cy="576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True action</a:t>
              </a:r>
              <a:endParaRPr lang="en-US" sz="2000" dirty="0"/>
            </a:p>
          </p:txBody>
        </p:sp>
        <p:cxnSp>
          <p:nvCxnSpPr>
            <p:cNvPr id="23" name="Shape 22"/>
            <p:cNvCxnSpPr>
              <a:stCxn id="18" idx="1"/>
            </p:cNvCxnSpPr>
            <p:nvPr/>
          </p:nvCxnSpPr>
          <p:spPr>
            <a:xfrm rot="10800000" flipV="1">
              <a:off x="2195736" y="3392996"/>
              <a:ext cx="72008" cy="684076"/>
            </a:xfrm>
            <a:prstGeom prst="bentConnector2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Flowchart: Decision 23"/>
            <p:cNvSpPr/>
            <p:nvPr/>
          </p:nvSpPr>
          <p:spPr>
            <a:xfrm>
              <a:off x="3779912" y="3933056"/>
              <a:ext cx="2232248" cy="792088"/>
            </a:xfrm>
            <a:prstGeom prst="flowChartDecisi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Condition N</a:t>
              </a:r>
              <a:endParaRPr lang="en-US" sz="1600" dirty="0"/>
            </a:p>
          </p:txBody>
        </p:sp>
        <p:cxnSp>
          <p:nvCxnSpPr>
            <p:cNvPr id="26" name="Shape 25"/>
            <p:cNvCxnSpPr>
              <a:stCxn id="18" idx="3"/>
              <a:endCxn id="24" idx="0"/>
            </p:cNvCxnSpPr>
            <p:nvPr/>
          </p:nvCxnSpPr>
          <p:spPr>
            <a:xfrm>
              <a:off x="4499992" y="3392996"/>
              <a:ext cx="396044" cy="540060"/>
            </a:xfrm>
            <a:prstGeom prst="bentConnector2">
              <a:avLst/>
            </a:prstGeom>
            <a:ln w="28575"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Rectangle 26"/>
            <p:cNvSpPr/>
            <p:nvPr/>
          </p:nvSpPr>
          <p:spPr>
            <a:xfrm>
              <a:off x="3131840" y="4869160"/>
              <a:ext cx="1584176" cy="576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True action</a:t>
              </a:r>
              <a:endParaRPr lang="en-US" sz="2000" dirty="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4860032" y="4869160"/>
              <a:ext cx="1584176" cy="576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False action</a:t>
              </a:r>
              <a:endParaRPr lang="en-US" sz="2000" dirty="0"/>
            </a:p>
          </p:txBody>
        </p:sp>
        <p:cxnSp>
          <p:nvCxnSpPr>
            <p:cNvPr id="30" name="Shape 29"/>
            <p:cNvCxnSpPr>
              <a:stCxn id="24" idx="1"/>
            </p:cNvCxnSpPr>
            <p:nvPr/>
          </p:nvCxnSpPr>
          <p:spPr>
            <a:xfrm rot="10800000" flipV="1">
              <a:off x="3635896" y="4329100"/>
              <a:ext cx="144016" cy="540060"/>
            </a:xfrm>
            <a:prstGeom prst="bentConnector2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hape 31"/>
            <p:cNvCxnSpPr>
              <a:stCxn id="24" idx="3"/>
            </p:cNvCxnSpPr>
            <p:nvPr/>
          </p:nvCxnSpPr>
          <p:spPr>
            <a:xfrm>
              <a:off x="6012160" y="4329100"/>
              <a:ext cx="216024" cy="540060"/>
            </a:xfrm>
            <a:prstGeom prst="bentConnector2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Oval 32"/>
            <p:cNvSpPr/>
            <p:nvPr/>
          </p:nvSpPr>
          <p:spPr>
            <a:xfrm>
              <a:off x="3059832" y="6021288"/>
              <a:ext cx="288032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5" name="Elbow Connector 34"/>
            <p:cNvCxnSpPr>
              <a:endCxn id="33" idx="2"/>
            </p:cNvCxnSpPr>
            <p:nvPr/>
          </p:nvCxnSpPr>
          <p:spPr>
            <a:xfrm>
              <a:off x="539552" y="3717032"/>
              <a:ext cx="2520280" cy="2412268"/>
            </a:xfrm>
            <a:prstGeom prst="bentConnector3">
              <a:avLst>
                <a:gd name="adj1" fmla="val -44"/>
              </a:avLst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Elbow Connector 37"/>
            <p:cNvCxnSpPr>
              <a:endCxn id="33" idx="1"/>
            </p:cNvCxnSpPr>
            <p:nvPr/>
          </p:nvCxnSpPr>
          <p:spPr>
            <a:xfrm rot="16200000" flipH="1">
              <a:off x="1948980" y="4899891"/>
              <a:ext cx="1399788" cy="906277"/>
            </a:xfrm>
            <a:prstGeom prst="bentConnector3">
              <a:avLst>
                <a:gd name="adj1" fmla="val 80785"/>
              </a:avLst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Elbow Connector 40"/>
            <p:cNvCxnSpPr>
              <a:stCxn id="27" idx="2"/>
              <a:endCxn id="33" idx="0"/>
            </p:cNvCxnSpPr>
            <p:nvPr/>
          </p:nvCxnSpPr>
          <p:spPr>
            <a:xfrm rot="5400000">
              <a:off x="3275856" y="5373216"/>
              <a:ext cx="576064" cy="720080"/>
            </a:xfrm>
            <a:prstGeom prst="bentConnector3">
              <a:avLst>
                <a:gd name="adj1" fmla="val 60947"/>
              </a:avLst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Elbow Connector 43"/>
            <p:cNvCxnSpPr>
              <a:endCxn id="33" idx="6"/>
            </p:cNvCxnSpPr>
            <p:nvPr/>
          </p:nvCxnSpPr>
          <p:spPr>
            <a:xfrm rot="10800000" flipV="1">
              <a:off x="3347864" y="5445224"/>
              <a:ext cx="2880320" cy="684076"/>
            </a:xfrm>
            <a:prstGeom prst="bentConnector3">
              <a:avLst>
                <a:gd name="adj1" fmla="val 8"/>
              </a:avLst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/>
            <p:nvPr/>
          </p:nvCxnSpPr>
          <p:spPr>
            <a:xfrm>
              <a:off x="3203848" y="6226802"/>
              <a:ext cx="0" cy="288032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TextBox 47"/>
            <p:cNvSpPr txBox="1"/>
            <p:nvPr/>
          </p:nvSpPr>
          <p:spPr>
            <a:xfrm>
              <a:off x="323528" y="2060848"/>
              <a:ext cx="597719" cy="4159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true</a:t>
              </a:r>
              <a:endParaRPr lang="en-US" sz="2000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2715960" y="2060848"/>
              <a:ext cx="695808" cy="4159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false</a:t>
              </a:r>
              <a:endParaRPr lang="en-US" sz="2000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907704" y="3059668"/>
              <a:ext cx="597719" cy="4159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true</a:t>
              </a:r>
              <a:endParaRPr lang="en-US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4372144" y="3059668"/>
              <a:ext cx="695808" cy="4159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false</a:t>
              </a:r>
              <a:endParaRPr lang="en-US" sz="2000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3522795" y="3995772"/>
              <a:ext cx="597719" cy="4159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true</a:t>
              </a:r>
              <a:endParaRPr lang="en-US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5740296" y="3995772"/>
              <a:ext cx="695808" cy="4159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false</a:t>
              </a:r>
              <a:endParaRPr lang="en-US" sz="2000" dirty="0"/>
            </a:p>
          </p:txBody>
        </p:sp>
      </p:grp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9617583"/>
              </p:ext>
            </p:extLst>
          </p:nvPr>
        </p:nvGraphicFramePr>
        <p:xfrm>
          <a:off x="179512" y="1911359"/>
          <a:ext cx="2520280" cy="3965913"/>
        </p:xfrm>
        <a:graphic>
          <a:graphicData uri="http://schemas.openxmlformats.org/drawingml/2006/table">
            <a:tbl>
              <a:tblPr/>
              <a:tblGrid>
                <a:gridCol w="2520280"/>
              </a:tblGrid>
              <a:tr h="3965913">
                <a:tc>
                  <a:txBody>
                    <a:bodyPr/>
                    <a:lstStyle/>
                    <a:p>
                      <a:pPr algn="thaiDist">
                        <a:spcAft>
                          <a:spcPts val="0"/>
                        </a:spcAft>
                      </a:pPr>
                      <a:endParaRPr lang="en-US" sz="2000" dirty="0" smtClean="0">
                        <a:latin typeface="+mn-lt"/>
                        <a:ea typeface="Times New Roman"/>
                        <a:cs typeface="Angsana New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+mn-lt"/>
                          <a:ea typeface="Times New Roman"/>
                          <a:cs typeface="Angsana New"/>
                        </a:rPr>
                        <a:t>if </a:t>
                      </a:r>
                      <a:r>
                        <a:rPr lang="en-US" sz="2000" dirty="0">
                          <a:latin typeface="+mn-lt"/>
                          <a:ea typeface="Times New Roman"/>
                          <a:cs typeface="Angsana New"/>
                        </a:rPr>
                        <a:t>(</a:t>
                      </a:r>
                      <a:r>
                        <a:rPr lang="en-US" sz="2000" dirty="0" smtClean="0">
                          <a:latin typeface="+mn-lt"/>
                          <a:ea typeface="Times New Roman"/>
                          <a:cs typeface="Angsana New"/>
                        </a:rPr>
                        <a:t>condition-1)</a:t>
                      </a:r>
                      <a:endParaRPr lang="en-US" sz="1600" dirty="0">
                        <a:latin typeface="+mn-lt"/>
                        <a:ea typeface="Times New Roman"/>
                        <a:cs typeface="Angsana New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+mn-lt"/>
                          <a:ea typeface="Times New Roman"/>
                          <a:cs typeface="Angsana New"/>
                        </a:rPr>
                        <a:t>   statement;</a:t>
                      </a:r>
                      <a:endParaRPr lang="en-US" sz="1600" dirty="0">
                        <a:latin typeface="+mn-lt"/>
                        <a:ea typeface="Times New Roman"/>
                        <a:cs typeface="Angsana New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+mn-lt"/>
                          <a:ea typeface="Times New Roman"/>
                          <a:cs typeface="Angsana New"/>
                        </a:rPr>
                        <a:t>else if (condition-2)</a:t>
                      </a:r>
                      <a:endParaRPr lang="en-US" sz="1600" dirty="0">
                        <a:latin typeface="+mn-lt"/>
                        <a:ea typeface="Times New Roman"/>
                        <a:cs typeface="Angsana New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+mn-lt"/>
                          <a:ea typeface="Times New Roman"/>
                          <a:cs typeface="Angsana New"/>
                        </a:rPr>
                        <a:t>   statement</a:t>
                      </a:r>
                      <a:r>
                        <a:rPr lang="en-US" sz="2000" dirty="0" smtClean="0">
                          <a:latin typeface="+mn-lt"/>
                          <a:ea typeface="Times New Roman"/>
                          <a:cs typeface="Angsana New"/>
                        </a:rPr>
                        <a:t>;</a:t>
                      </a:r>
                      <a:endParaRPr lang="en-US" sz="1600" dirty="0">
                        <a:latin typeface="+mn-lt"/>
                        <a:ea typeface="Times New Roman"/>
                        <a:cs typeface="Angsana New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1600" baseline="0" dirty="0" smtClean="0">
                          <a:latin typeface="+mn-lt"/>
                          <a:ea typeface="Times New Roman"/>
                          <a:cs typeface="Angsana New"/>
                        </a:rPr>
                        <a:t>.</a:t>
                      </a: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1600" baseline="0" dirty="0" smtClean="0">
                          <a:latin typeface="+mn-lt"/>
                          <a:ea typeface="Times New Roman"/>
                          <a:cs typeface="Angsana New"/>
                        </a:rPr>
                        <a:t>.</a:t>
                      </a: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1600" baseline="0" dirty="0" smtClean="0">
                          <a:latin typeface="+mn-lt"/>
                          <a:ea typeface="Times New Roman"/>
                          <a:cs typeface="Angsana New"/>
                        </a:rPr>
                        <a:t>.</a:t>
                      </a:r>
                      <a:endParaRPr lang="en-US" sz="1600" dirty="0">
                        <a:latin typeface="+mn-lt"/>
                        <a:ea typeface="Times New Roman"/>
                        <a:cs typeface="Angsana New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+mn-lt"/>
                          <a:ea typeface="Times New Roman"/>
                          <a:cs typeface="Angsana New"/>
                        </a:rPr>
                        <a:t>else if (condition-n)</a:t>
                      </a:r>
                      <a:endParaRPr lang="en-US" sz="1600" dirty="0">
                        <a:latin typeface="+mn-lt"/>
                        <a:ea typeface="Times New Roman"/>
                        <a:cs typeface="Angsana New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+mn-lt"/>
                          <a:ea typeface="Times New Roman"/>
                          <a:cs typeface="Angsana New"/>
                        </a:rPr>
                        <a:t>   statement;</a:t>
                      </a:r>
                      <a:endParaRPr lang="en-US" sz="1600" dirty="0">
                        <a:latin typeface="+mn-lt"/>
                        <a:ea typeface="Times New Roman"/>
                        <a:cs typeface="Angsana New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+mn-lt"/>
                          <a:ea typeface="Times New Roman"/>
                          <a:cs typeface="Angsana New"/>
                        </a:rPr>
                        <a:t>else</a:t>
                      </a:r>
                      <a:endParaRPr lang="en-US" sz="1600" dirty="0">
                        <a:latin typeface="+mn-lt"/>
                        <a:ea typeface="Times New Roman"/>
                        <a:cs typeface="Angsana New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+mn-lt"/>
                          <a:ea typeface="Times New Roman"/>
                          <a:cs typeface="Angsana New"/>
                        </a:rPr>
                        <a:t>   statement;</a:t>
                      </a:r>
                      <a:endParaRPr lang="en-US" sz="1600" dirty="0">
                        <a:latin typeface="+mn-lt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2866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1054</TotalTime>
  <Words>2454</Words>
  <Application>Microsoft Office PowerPoint</Application>
  <PresentationFormat>On-screen Show (4:3)</PresentationFormat>
  <Paragraphs>377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Median</vt:lpstr>
      <vt:lpstr>If-ELSE IF-ELSE Statement SWITCH-CASE STATEMENT</vt:lpstr>
      <vt:lpstr>Review: If and If-Else Statement</vt:lpstr>
      <vt:lpstr>Grading Program</vt:lpstr>
      <vt:lpstr>Step-by-Step (1)</vt:lpstr>
      <vt:lpstr>Step-by-Step (2)</vt:lpstr>
      <vt:lpstr>Step-by-Step (3)</vt:lpstr>
      <vt:lpstr>Be a good programmer (1)</vt:lpstr>
      <vt:lpstr>Be a good programmer (2)</vt:lpstr>
      <vt:lpstr>Condition: IF- ELSE IF - ELSE statement</vt:lpstr>
      <vt:lpstr>QUIZ 1</vt:lpstr>
      <vt:lpstr>Be a good programmer (3)</vt:lpstr>
      <vt:lpstr>Be a good programmer (4)</vt:lpstr>
      <vt:lpstr>Be a good programmer (5)</vt:lpstr>
      <vt:lpstr>Be a good programmer (6)</vt:lpstr>
      <vt:lpstr>The switch-case statement </vt:lpstr>
      <vt:lpstr>The switch-case Syntax</vt:lpstr>
      <vt:lpstr>Example: switch - case</vt:lpstr>
      <vt:lpstr>Using break in switch-case</vt:lpstr>
      <vt:lpstr>Example: Month Display Program using if</vt:lpstr>
      <vt:lpstr>Example: Month Display Program using switch-case</vt:lpstr>
      <vt:lpstr>Last example </vt:lpstr>
    </vt:vector>
  </TitlesOfParts>
  <Company>Kmutnb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องค์ประกอบของคอมพิวเตอร์ และภาษาซี</dc:title>
  <dc:creator>admin</dc:creator>
  <cp:lastModifiedBy>choopan</cp:lastModifiedBy>
  <cp:revision>118</cp:revision>
  <dcterms:created xsi:type="dcterms:W3CDTF">2010-05-09T09:54:05Z</dcterms:created>
  <dcterms:modified xsi:type="dcterms:W3CDTF">2013-05-27T13:23:53Z</dcterms:modified>
</cp:coreProperties>
</file>