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79" r:id="rId5"/>
    <p:sldId id="280" r:id="rId6"/>
    <p:sldId id="261" r:id="rId7"/>
    <p:sldId id="281" r:id="rId8"/>
    <p:sldId id="282" r:id="rId9"/>
    <p:sldId id="283" r:id="rId10"/>
    <p:sldId id="278" r:id="rId11"/>
    <p:sldId id="262" r:id="rId12"/>
    <p:sldId id="284" r:id="rId13"/>
    <p:sldId id="263" r:id="rId14"/>
    <p:sldId id="287" r:id="rId15"/>
    <p:sldId id="264" r:id="rId16"/>
    <p:sldId id="288" r:id="rId17"/>
    <p:sldId id="265" r:id="rId18"/>
    <p:sldId id="289" r:id="rId19"/>
    <p:sldId id="266" r:id="rId20"/>
    <p:sldId id="267" r:id="rId21"/>
    <p:sldId id="270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49166-20BB-42F5-993A-FB08B6D5D7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85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Relational operators</a:t>
            </a:r>
            <a:br>
              <a:rPr lang="en-US" sz="4800" dirty="0" smtClean="0"/>
            </a:br>
            <a:r>
              <a:rPr lang="en-US" sz="4800" dirty="0" smtClean="0"/>
              <a:t>Logical operators CONDITION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Summary: Boolean Table</a:t>
            </a:r>
            <a:endParaRPr lang="th-TH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42976" y="1676474"/>
            <a:ext cx="6858048" cy="4824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Ordering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8400" y="4429132"/>
            <a:ext cx="7634040" cy="2214578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What are the output of the following expressions?</a:t>
            </a:r>
            <a:endParaRPr kumimoji="0" lang="th-TH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!(2 &lt; 3) &amp;&amp; (5 == 5)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!(2*5 &gt;= 3) || (5 != (15/3))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|| (2 – 2) &amp;&amp; 5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68412"/>
              </p:ext>
            </p:extLst>
          </p:nvPr>
        </p:nvGraphicFramePr>
        <p:xfrm>
          <a:off x="1572344" y="1660768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16024">
                <a:tc>
                  <a:txBody>
                    <a:bodyPr/>
                    <a:lstStyle/>
                    <a:p>
                      <a:r>
                        <a:rPr lang="en-US" dirty="0" smtClean="0"/>
                        <a:t>Order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th-TH" dirty="0"/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Arithmetic Operators</a:t>
                      </a:r>
                      <a:endParaRPr lang="th-TH" dirty="0"/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</a:t>
                      </a:r>
                      <a:endParaRPr lang="th-TH" dirty="0"/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&gt;, &gt;=, &lt;,</a:t>
                      </a:r>
                      <a:r>
                        <a:rPr lang="en-US" baseline="0" dirty="0" smtClean="0"/>
                        <a:t> &lt;=</a:t>
                      </a:r>
                      <a:endParaRPr lang="th-TH" dirty="0"/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==, !=</a:t>
                      </a:r>
                      <a:endParaRPr lang="th-TH" dirty="0"/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&amp;&amp;</a:t>
                      </a:r>
                    </a:p>
                  </a:txBody>
                  <a:tcPr/>
                </a:tc>
              </a:tr>
              <a:tr h="21477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Conditional Control Statement</a:t>
            </a:r>
            <a:endParaRPr lang="th-TH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86738" cy="478112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cs typeface="LilyUPC" pitchFamily="34" charset="-34"/>
              </a:rPr>
              <a:t>Usually the C language statements are </a:t>
            </a:r>
            <a:r>
              <a:rPr lang="en-US" b="1" dirty="0" smtClean="0">
                <a:solidFill>
                  <a:srgbClr val="0070C0"/>
                </a:solidFill>
                <a:cs typeface="LilyUPC" pitchFamily="34" charset="-34"/>
              </a:rPr>
              <a:t>executed sequentially</a:t>
            </a:r>
            <a:r>
              <a:rPr lang="en-US" dirty="0" smtClean="0">
                <a:cs typeface="LilyUPC" pitchFamily="34" charset="-34"/>
              </a:rPr>
              <a:t>. But in some environments, this sequential flow of execution might have to be changed and the control should be transferred  to another part of the program.</a:t>
            </a:r>
          </a:p>
          <a:p>
            <a:r>
              <a:rPr lang="en-US" dirty="0" smtClean="0"/>
              <a:t>C provides 3 </a:t>
            </a:r>
            <a:r>
              <a:rPr lang="en-US" dirty="0"/>
              <a:t>kinds of </a:t>
            </a:r>
            <a:r>
              <a:rPr lang="en-US" dirty="0" smtClean="0">
                <a:solidFill>
                  <a:srgbClr val="00B0F0"/>
                </a:solidFill>
              </a:rPr>
              <a:t>conditional control</a:t>
            </a:r>
            <a:r>
              <a:rPr lang="en-US" dirty="0" smtClean="0"/>
              <a:t> </a:t>
            </a:r>
            <a:r>
              <a:rPr lang="en-US" dirty="0"/>
              <a:t>statement  </a:t>
            </a:r>
            <a:r>
              <a:rPr lang="en-US" dirty="0" smtClean="0"/>
              <a:t>that help you make change to the flow of your program</a:t>
            </a:r>
            <a:endParaRPr lang="en-US" dirty="0"/>
          </a:p>
          <a:p>
            <a:pPr lvl="1"/>
            <a:r>
              <a:rPr lang="en-US" dirty="0">
                <a:solidFill>
                  <a:srgbClr val="00B0F0"/>
                </a:solidFill>
              </a:rPr>
              <a:t>if</a:t>
            </a:r>
            <a:r>
              <a:rPr lang="en-US" dirty="0"/>
              <a:t> statement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if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- else</a:t>
            </a:r>
            <a:r>
              <a:rPr lang="en-US" dirty="0"/>
              <a:t> statement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if – else if – else  </a:t>
            </a:r>
            <a:r>
              <a:rPr lang="en-US" dirty="0" smtClean="0"/>
              <a:t>statement  </a:t>
            </a:r>
            <a:r>
              <a:rPr lang="en-US" dirty="0" smtClean="0">
                <a:sym typeface="Wingdings" pitchFamily="2" charset="2"/>
              </a:rPr>
              <a:t> next week</a:t>
            </a:r>
            <a:endParaRPr lang="en-US" dirty="0"/>
          </a:p>
          <a:p>
            <a:pPr eaLnBrk="1" hangingPunct="1"/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332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if statement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90941349"/>
              </p:ext>
            </p:extLst>
          </p:nvPr>
        </p:nvGraphicFramePr>
        <p:xfrm>
          <a:off x="714348" y="1995486"/>
          <a:ext cx="5868670" cy="1219200"/>
        </p:xfrm>
        <a:graphic>
          <a:graphicData uri="http://schemas.openxmlformats.org/drawingml/2006/table">
            <a:tbl>
              <a:tblPr/>
              <a:tblGrid>
                <a:gridCol w="5868670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if (condition) statement;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Angsana New"/>
                        </a:rPr>
                        <a:t>condition: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the expression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that programmer defined to consider either true or false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Angsana New"/>
                        </a:rPr>
                        <a:t>statement: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 this statement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will be executed if the condition is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true,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otherwise just skip this statement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38067"/>
              </p:ext>
            </p:extLst>
          </p:nvPr>
        </p:nvGraphicFramePr>
        <p:xfrm>
          <a:off x="714348" y="3714752"/>
          <a:ext cx="5868670" cy="2926080"/>
        </p:xfrm>
        <a:graphic>
          <a:graphicData uri="http://schemas.openxmlformats.org/drawingml/2006/table">
            <a:tbl>
              <a:tblPr/>
              <a:tblGrid>
                <a:gridCol w="5868670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if (condition)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statement-1;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statement-2;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statement-3;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    …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statement-n;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ngsana New"/>
                        </a:rPr>
                        <a:t>}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Angsana New"/>
                        </a:rPr>
                        <a:t>condition: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the expression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that programmer defined to consider either true or false</a:t>
                      </a:r>
                      <a:endParaRPr lang="en-US" sz="1200" dirty="0" smtClean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1" dirty="0" smtClean="0">
                          <a:latin typeface="+mn-lt"/>
                          <a:ea typeface="Times New Roman"/>
                          <a:cs typeface="Angsana New"/>
                        </a:rPr>
                        <a:t>statements: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 these statements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will be executed if the condition is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true,</a:t>
                      </a: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 otherwise just skip all of these statements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ngsana New"/>
                        </a:rPr>
                        <a:t>.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รูปภาพ 1" descr="ภาพนิ่ง6.JPG"/>
          <p:cNvPicPr/>
          <p:nvPr/>
        </p:nvPicPr>
        <p:blipFill>
          <a:blip r:embed="rId2" cstate="print"/>
          <a:srcRect l="9091" r="3030"/>
          <a:stretch>
            <a:fillRect/>
          </a:stretch>
        </p:blipFill>
        <p:spPr>
          <a:xfrm>
            <a:off x="6643702" y="1988840"/>
            <a:ext cx="2357454" cy="228601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42844" y="2000240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8" name="Oval 7"/>
          <p:cNvSpPr/>
          <p:nvPr/>
        </p:nvSpPr>
        <p:spPr>
          <a:xfrm>
            <a:off x="142844" y="3714752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IF statement</a:t>
            </a:r>
            <a:endParaRPr lang="en-US" b="1" dirty="0"/>
          </a:p>
        </p:txBody>
      </p:sp>
      <p:sp>
        <p:nvSpPr>
          <p:cNvPr id="4" name="Flowchart: Decision 3"/>
          <p:cNvSpPr/>
          <p:nvPr/>
        </p:nvSpPr>
        <p:spPr>
          <a:xfrm>
            <a:off x="683568" y="185498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156695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1"/>
          </p:cNvCxnSpPr>
          <p:nvPr/>
        </p:nvCxnSpPr>
        <p:spPr>
          <a:xfrm rot="10800000" flipV="1">
            <a:off x="323528" y="2431048"/>
            <a:ext cx="360040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20"/>
          <p:cNvCxnSpPr>
            <a:stCxn id="4" idx="3"/>
            <a:endCxn id="10" idx="6"/>
          </p:cNvCxnSpPr>
          <p:nvPr/>
        </p:nvCxnSpPr>
        <p:spPr>
          <a:xfrm flipH="1">
            <a:off x="2051720" y="2431048"/>
            <a:ext cx="1080120" cy="1800200"/>
          </a:xfrm>
          <a:prstGeom prst="bentConnector3">
            <a:avLst>
              <a:gd name="adj1" fmla="val -21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496" y="322313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+ 5</a:t>
            </a:r>
            <a:endParaRPr lang="en-US" sz="2000" dirty="0"/>
          </a:p>
        </p:txBody>
      </p:sp>
      <p:cxnSp>
        <p:nvCxnSpPr>
          <p:cNvPr id="9" name="Shape 8"/>
          <p:cNvCxnSpPr>
            <a:stCxn id="8" idx="2"/>
            <a:endCxn id="10" idx="2"/>
          </p:cNvCxnSpPr>
          <p:nvPr/>
        </p:nvCxnSpPr>
        <p:spPr>
          <a:xfrm rot="16200000" flipH="1">
            <a:off x="1079612" y="3547172"/>
            <a:ext cx="432048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763688" y="408723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07704" y="437526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0973" y="1969996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198884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99592" y="4869160"/>
            <a:ext cx="2160240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/>
              <a:t>}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211960" y="1628800"/>
            <a:ext cx="0" cy="49685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5596280" y="184482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820416" y="155679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7" idx="1"/>
          </p:cNvCxnSpPr>
          <p:nvPr/>
        </p:nvCxnSpPr>
        <p:spPr>
          <a:xfrm rot="10800000" flipV="1">
            <a:off x="5220072" y="2420888"/>
            <a:ext cx="376208" cy="43204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20"/>
          <p:cNvCxnSpPr>
            <a:stCxn id="17" idx="3"/>
            <a:endCxn id="23" idx="6"/>
          </p:cNvCxnSpPr>
          <p:nvPr/>
        </p:nvCxnSpPr>
        <p:spPr>
          <a:xfrm flipH="1">
            <a:off x="6964432" y="2420888"/>
            <a:ext cx="1080120" cy="1656184"/>
          </a:xfrm>
          <a:prstGeom prst="bentConnector3">
            <a:avLst>
              <a:gd name="adj1" fmla="val -21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27984" y="285293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+ 5</a:t>
            </a:r>
            <a:endParaRPr lang="en-US" sz="2000" dirty="0"/>
          </a:p>
        </p:txBody>
      </p:sp>
      <p:cxnSp>
        <p:nvCxnSpPr>
          <p:cNvPr id="22" name="Shape 21"/>
          <p:cNvCxnSpPr>
            <a:stCxn id="27" idx="2"/>
            <a:endCxn id="23" idx="2"/>
          </p:cNvCxnSpPr>
          <p:nvPr/>
        </p:nvCxnSpPr>
        <p:spPr>
          <a:xfrm rot="16200000" flipH="1">
            <a:off x="5912232" y="3312904"/>
            <a:ext cx="72008" cy="145632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76400" y="393305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820416" y="422108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35601" y="1988840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900536" y="198884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7984" y="357301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* 10</a:t>
            </a:r>
            <a:endParaRPr lang="en-US" sz="2000" dirty="0"/>
          </a:p>
        </p:txBody>
      </p:sp>
      <p:cxnSp>
        <p:nvCxnSpPr>
          <p:cNvPr id="32" name="Straight Arrow Connector 31"/>
          <p:cNvCxnSpPr>
            <a:stCxn id="21" idx="2"/>
            <a:endCxn id="27" idx="0"/>
          </p:cNvCxnSpPr>
          <p:nvPr/>
        </p:nvCxnSpPr>
        <p:spPr>
          <a:xfrm>
            <a:off x="5220072" y="3284984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754608" y="4566984"/>
            <a:ext cx="2160240" cy="21743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  <a:r>
              <a:rPr lang="en-US" sz="20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          A = A * 10;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 }</a:t>
            </a:r>
          </a:p>
          <a:p>
            <a:r>
              <a:rPr lang="en-US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901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3" grpId="0" animBg="1"/>
      <p:bldP spid="25" grpId="0"/>
      <p:bldP spid="26" grpId="0"/>
      <p:bldP spid="27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14282" y="1571612"/>
            <a:ext cx="5643602" cy="4000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point;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(“Enter your examination point :   ”);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(“%d”, &amp;point);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</a:t>
            </a:r>
            <a:r>
              <a:rPr lang="en-US" b="1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if (point &gt;= 50)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dirty="0" err="1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(“You passed, congratulation\n”);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}</a:t>
            </a:r>
            <a:endParaRPr lang="th-TH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2652" y="1500174"/>
            <a:ext cx="4802832" cy="1357322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7884" y="2026118"/>
            <a:ext cx="4813272" cy="1357322"/>
          </a:xfrm>
          <a:prstGeom prst="rect">
            <a:avLst/>
          </a:prstGeom>
        </p:spPr>
      </p:pic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26820" y="5000636"/>
            <a:ext cx="4802832" cy="1357322"/>
          </a:xfrm>
          <a:prstGeom prst="rect">
            <a:avLst/>
          </a:prstGeom>
        </p:spPr>
      </p:pic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5285" y="5492076"/>
            <a:ext cx="4865871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83568" y="1571612"/>
            <a:ext cx="3781654" cy="51697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,  char **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{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X;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(“Enter a number:   ”);  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(“%d”, &amp;X);</a:t>
            </a:r>
          </a:p>
          <a:p>
            <a:endParaRPr lang="en-US" sz="2000" dirty="0" smtClean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</a:t>
            </a:r>
            <a:r>
              <a:rPr lang="en-US" sz="2000" b="1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if (X &lt;= 5) </a:t>
            </a:r>
          </a:p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         X += 10;</a:t>
            </a:r>
          </a:p>
          <a:p>
            <a:endParaRPr lang="en-US" sz="2000" b="1" dirty="0" smtClean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2000" b="1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cs typeface="FreesiaUPC" pitchFamily="34" charset="-34"/>
              </a:rPr>
              <a:t>    </a:t>
            </a:r>
            <a:r>
              <a:rPr lang="en-US" sz="2000" b="1" dirty="0" smtClean="0">
                <a:solidFill>
                  <a:srgbClr val="00B050"/>
                </a:solidFill>
                <a:cs typeface="FreesiaUPC" pitchFamily="34" charset="-34"/>
              </a:rPr>
              <a:t>if (X &gt;= 13) { </a:t>
            </a:r>
          </a:p>
          <a:p>
            <a:r>
              <a:rPr lang="en-US" sz="2000" b="1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cs typeface="FreesiaUPC" pitchFamily="34" charset="-34"/>
              </a:rPr>
              <a:t>         X -= 5;</a:t>
            </a:r>
          </a:p>
          <a:p>
            <a:r>
              <a:rPr lang="en-US" sz="2000" b="1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cs typeface="FreesiaUPC" pitchFamily="34" charset="-34"/>
              </a:rPr>
              <a:t>         X++;</a:t>
            </a:r>
          </a:p>
          <a:p>
            <a:r>
              <a:rPr lang="en-US" sz="2000" b="1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cs typeface="FreesiaUPC" pitchFamily="34" charset="-34"/>
              </a:rPr>
              <a:t>    }</a:t>
            </a:r>
          </a:p>
          <a:p>
            <a:endParaRPr lang="en-US" sz="2000" dirty="0" smtClean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(“X = %d\n”, X);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1615264"/>
            <a:ext cx="3335216" cy="37579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What is the output of this program, if user enter the following numbers as an input to X variable :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1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2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3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4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LilyUPC" pitchFamily="34" charset="-34"/>
              </a:rPr>
              <a:t>5</a:t>
            </a:r>
          </a:p>
          <a:p>
            <a:pPr marL="8001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LilyUPC" pitchFamily="34" charset="-34"/>
              </a:rPr>
              <a:t>6</a:t>
            </a:r>
            <a:endParaRPr lang="en-US" sz="2400" dirty="0" smtClean="0">
              <a:solidFill>
                <a:schemeClr val="tx1"/>
              </a:solidFill>
              <a:cs typeface="LilyUPC" pitchFamily="34" charset="-34"/>
            </a:endParaRP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endParaRPr lang="th-TH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if-else Statement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57224" y="1785926"/>
          <a:ext cx="2786082" cy="975360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else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857224" y="3382334"/>
          <a:ext cx="2786082" cy="2865120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)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</a:t>
                      </a: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2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; 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3;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} else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2;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3;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1600" dirty="0" smtClean="0">
                        <a:latin typeface="Cordia New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14282" y="1785926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7" name="Oval 6"/>
          <p:cNvSpPr/>
          <p:nvPr/>
        </p:nvSpPr>
        <p:spPr>
          <a:xfrm>
            <a:off x="214282" y="3357562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000496" y="2143116"/>
            <a:ext cx="4572032" cy="271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Condition: IF-ELSE statement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899592" y="4437112"/>
            <a:ext cx="2160240" cy="2304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/>
              <a:t>int</a:t>
            </a:r>
            <a:r>
              <a:rPr lang="en-US" sz="2000" dirty="0" smtClean="0"/>
              <a:t> main(void) {</a:t>
            </a:r>
          </a:p>
          <a:p>
            <a:r>
              <a:rPr lang="en-US" sz="2000" dirty="0" smtClean="0"/>
              <a:t>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A = 5;</a:t>
            </a:r>
          </a:p>
          <a:p>
            <a:r>
              <a:rPr lang="en-US" sz="2000" dirty="0" smtClean="0"/>
              <a:t>     if ( A == 5 )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B050"/>
                </a:solidFill>
              </a:rPr>
              <a:t>A = A + 5;</a:t>
            </a:r>
          </a:p>
          <a:p>
            <a:r>
              <a:rPr lang="en-US" sz="2000" dirty="0" smtClean="0"/>
              <a:t>     else</a:t>
            </a:r>
          </a:p>
          <a:p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0070C0"/>
                </a:solidFill>
              </a:rPr>
              <a:t>A = A – 10;</a:t>
            </a:r>
          </a:p>
          <a:p>
            <a:r>
              <a:rPr lang="en-US" sz="2000" dirty="0" smtClean="0"/>
              <a:t>}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95936" y="1628800"/>
            <a:ext cx="0" cy="49685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5020216" y="1772816"/>
            <a:ext cx="2448272" cy="93610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44352" y="148478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7" idx="1"/>
          </p:cNvCxnSpPr>
          <p:nvPr/>
        </p:nvCxnSpPr>
        <p:spPr>
          <a:xfrm rot="10800000" flipV="1">
            <a:off x="4644008" y="2240868"/>
            <a:ext cx="376208" cy="54006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20"/>
          <p:cNvCxnSpPr>
            <a:stCxn id="45" idx="2"/>
            <a:endCxn id="23" idx="6"/>
          </p:cNvCxnSpPr>
          <p:nvPr/>
        </p:nvCxnSpPr>
        <p:spPr>
          <a:xfrm rot="5400000">
            <a:off x="6956348" y="3149052"/>
            <a:ext cx="72008" cy="120796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139952" y="270892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+ 10</a:t>
            </a:r>
            <a:endParaRPr lang="en-US" sz="2000" dirty="0"/>
          </a:p>
        </p:txBody>
      </p:sp>
      <p:cxnSp>
        <p:nvCxnSpPr>
          <p:cNvPr id="22" name="Shape 21"/>
          <p:cNvCxnSpPr>
            <a:stCxn id="27" idx="2"/>
            <a:endCxn id="23" idx="2"/>
          </p:cNvCxnSpPr>
          <p:nvPr/>
        </p:nvCxnSpPr>
        <p:spPr>
          <a:xfrm rot="16200000" flipH="1">
            <a:off x="5480184" y="3168888"/>
            <a:ext cx="72008" cy="116829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100336" y="364502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23" idx="4"/>
          </p:cNvCxnSpPr>
          <p:nvPr/>
        </p:nvCxnSpPr>
        <p:spPr>
          <a:xfrm flipH="1">
            <a:off x="6228184" y="3933056"/>
            <a:ext cx="1616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58899" y="1791104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24472" y="18355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139952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* 10</a:t>
            </a:r>
            <a:endParaRPr lang="en-US" sz="2000" dirty="0"/>
          </a:p>
        </p:txBody>
      </p:sp>
      <p:cxnSp>
        <p:nvCxnSpPr>
          <p:cNvPr id="32" name="Straight Arrow Connector 31"/>
          <p:cNvCxnSpPr>
            <a:stCxn id="21" idx="2"/>
            <a:endCxn id="27" idx="0"/>
          </p:cNvCxnSpPr>
          <p:nvPr/>
        </p:nvCxnSpPr>
        <p:spPr>
          <a:xfrm>
            <a:off x="4932040" y="3140968"/>
            <a:ext cx="0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444208" y="3933056"/>
            <a:ext cx="2448272" cy="28529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800" dirty="0" err="1" smtClean="0"/>
              <a:t>int</a:t>
            </a:r>
            <a:r>
              <a:rPr lang="en-US" sz="1800" dirty="0" smtClean="0"/>
              <a:t> main(void) {</a:t>
            </a:r>
          </a:p>
          <a:p>
            <a:r>
              <a:rPr lang="en-US" sz="1800" dirty="0" smtClean="0"/>
              <a:t>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 A = 5;</a:t>
            </a:r>
          </a:p>
          <a:p>
            <a:r>
              <a:rPr lang="en-US" sz="1800" dirty="0" smtClean="0"/>
              <a:t>     if ( A == 5 )</a:t>
            </a:r>
            <a:r>
              <a:rPr lang="en-US" sz="18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1800" dirty="0" smtClean="0"/>
              <a:t>          </a:t>
            </a:r>
            <a:r>
              <a:rPr lang="en-US" sz="1800" dirty="0" smtClean="0">
                <a:solidFill>
                  <a:srgbClr val="00B050"/>
                </a:solidFill>
              </a:rPr>
              <a:t>A = A + 10;</a:t>
            </a:r>
          </a:p>
          <a:p>
            <a:r>
              <a:rPr lang="en-US" sz="1800" dirty="0" smtClean="0">
                <a:solidFill>
                  <a:srgbClr val="00B050"/>
                </a:solidFill>
              </a:rPr>
              <a:t>          A = A * 10;</a:t>
            </a:r>
          </a:p>
          <a:p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FF0000"/>
                </a:solidFill>
              </a:rPr>
              <a:t> } </a:t>
            </a:r>
            <a:r>
              <a:rPr lang="en-US" sz="1800" dirty="0" smtClean="0">
                <a:solidFill>
                  <a:schemeClr val="tx1"/>
                </a:solidFill>
              </a:rPr>
              <a:t>else</a:t>
            </a:r>
            <a:r>
              <a:rPr lang="en-US" sz="18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          </a:t>
            </a:r>
            <a:r>
              <a:rPr lang="en-US" sz="1800" dirty="0" smtClean="0">
                <a:solidFill>
                  <a:srgbClr val="0070C0"/>
                </a:solidFill>
              </a:rPr>
              <a:t>A = A – 10;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          A = A / 10;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     }</a:t>
            </a:r>
          </a:p>
          <a:p>
            <a:r>
              <a:rPr lang="en-US" sz="1800" dirty="0" smtClean="0"/>
              <a:t>}</a:t>
            </a:r>
          </a:p>
        </p:txBody>
      </p:sp>
      <p:sp>
        <p:nvSpPr>
          <p:cNvPr id="28" name="Flowchart: Decision 27"/>
          <p:cNvSpPr/>
          <p:nvPr/>
        </p:nvSpPr>
        <p:spPr>
          <a:xfrm>
            <a:off x="755576" y="1865144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== 5 ?</a:t>
            </a:r>
            <a:endParaRPr lang="en-US" sz="2000" dirty="0"/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>
          <a:xfrm>
            <a:off x="1979712" y="157711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28" idx="1"/>
          </p:cNvCxnSpPr>
          <p:nvPr/>
        </p:nvCxnSpPr>
        <p:spPr>
          <a:xfrm rot="10800000" flipV="1">
            <a:off x="395536" y="2441208"/>
            <a:ext cx="360040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28" idx="3"/>
          </p:cNvCxnSpPr>
          <p:nvPr/>
        </p:nvCxnSpPr>
        <p:spPr>
          <a:xfrm>
            <a:off x="3203848" y="2441208"/>
            <a:ext cx="432048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07504" y="321297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+ 10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2267744" y="323329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- 10</a:t>
            </a:r>
            <a:endParaRPr lang="en-US" sz="2000" dirty="0"/>
          </a:p>
        </p:txBody>
      </p:sp>
      <p:cxnSp>
        <p:nvCxnSpPr>
          <p:cNvPr id="36" name="Shape 35"/>
          <p:cNvCxnSpPr>
            <a:stCxn id="34" idx="2"/>
            <a:endCxn id="38" idx="2"/>
          </p:cNvCxnSpPr>
          <p:nvPr/>
        </p:nvCxnSpPr>
        <p:spPr>
          <a:xfrm rot="16200000" flipH="1">
            <a:off x="1295636" y="3392996"/>
            <a:ext cx="144016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35" idx="2"/>
            <a:endCxn id="38" idx="6"/>
          </p:cNvCxnSpPr>
          <p:nvPr/>
        </p:nvCxnSpPr>
        <p:spPr>
          <a:xfrm rot="5400000">
            <a:off x="2529932" y="3403156"/>
            <a:ext cx="123696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835696" y="37890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79712" y="407707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9512" y="1988840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103920" y="2013704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04248" y="270892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- 10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6804248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/ 10</a:t>
            </a:r>
            <a:endParaRPr lang="en-US" sz="2000" dirty="0"/>
          </a:p>
        </p:txBody>
      </p:sp>
      <p:cxnSp>
        <p:nvCxnSpPr>
          <p:cNvPr id="46" name="Shape 45"/>
          <p:cNvCxnSpPr/>
          <p:nvPr/>
        </p:nvCxnSpPr>
        <p:spPr>
          <a:xfrm rot="16200000" flipH="1">
            <a:off x="7416316" y="2333196"/>
            <a:ext cx="432048" cy="360040"/>
          </a:xfrm>
          <a:prstGeom prst="bentConnector3">
            <a:avLst>
              <a:gd name="adj1" fmla="val -643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2"/>
            <a:endCxn id="45" idx="0"/>
          </p:cNvCxnSpPr>
          <p:nvPr/>
        </p:nvCxnSpPr>
        <p:spPr>
          <a:xfrm>
            <a:off x="7596336" y="3140968"/>
            <a:ext cx="0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4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3" grpId="0" animBg="1"/>
      <p:bldP spid="25" grpId="0"/>
      <p:bldP spid="26" grpId="0"/>
      <p:bldP spid="27" grpId="0" animBg="1"/>
      <p:bldP spid="33" grpId="0" animBg="1"/>
      <p:bldP spid="44" grpId="0" animBg="1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71406" y="1571612"/>
            <a:ext cx="5286412" cy="42862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point;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(“Enter your examination point :   ”);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(“%d”, &amp;point);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</a:t>
            </a:r>
            <a:r>
              <a:rPr lang="en-US" sz="1800" b="1" dirty="0" smtClean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800" b="1" dirty="0">
                <a:solidFill>
                  <a:srgbClr val="002060"/>
                </a:solidFill>
                <a:cs typeface="FreesiaUPC" pitchFamily="34" charset="-34"/>
              </a:rPr>
              <a:t>i</a:t>
            </a:r>
            <a:r>
              <a:rPr lang="en-US" sz="1800" b="1" dirty="0" smtClean="0">
                <a:solidFill>
                  <a:srgbClr val="002060"/>
                </a:solidFill>
                <a:cs typeface="FreesiaUPC" pitchFamily="34" charset="-34"/>
              </a:rPr>
              <a:t>f </a:t>
            </a:r>
            <a:r>
              <a:rPr lang="en-US" sz="2400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(point &gt;= 50)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sz="2400" dirty="0" err="1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(“You passed, congratulation\n”);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    </a:t>
            </a:r>
            <a:r>
              <a:rPr lang="en-US" sz="2400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 else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sz="2400" dirty="0" err="1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(“Sorry, you didn’t pass\n”);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}</a:t>
            </a:r>
            <a:endParaRPr lang="th-TH" sz="24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8258" y="1500174"/>
            <a:ext cx="4802832" cy="1357322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2071678"/>
            <a:ext cx="4813272" cy="1357322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4714884"/>
            <a:ext cx="4758974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Relational 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1556792"/>
            <a:ext cx="8034116" cy="2357454"/>
          </a:xfrm>
        </p:spPr>
        <p:txBody>
          <a:bodyPr>
            <a:normAutofit/>
          </a:bodyPr>
          <a:lstStyle/>
          <a:p>
            <a:r>
              <a:rPr lang="en-US" sz="2400" dirty="0" smtClean="0">
                <a:cs typeface="JasmineUPC" pitchFamily="18" charset="-34"/>
              </a:rPr>
              <a:t>Relational operators are </a:t>
            </a:r>
            <a:r>
              <a:rPr lang="en-US" sz="2400" dirty="0">
                <a:cs typeface="JasmineUPC" pitchFamily="18" charset="-34"/>
              </a:rPr>
              <a:t>used to test the relation between two values. All C </a:t>
            </a:r>
            <a:r>
              <a:rPr lang="en-US" sz="2400" dirty="0" smtClean="0">
                <a:cs typeface="JasmineUPC" pitchFamily="18" charset="-34"/>
              </a:rPr>
              <a:t>relational </a:t>
            </a:r>
            <a:r>
              <a:rPr lang="en-US" sz="2400" dirty="0">
                <a:cs typeface="JasmineUPC" pitchFamily="18" charset="-34"/>
              </a:rPr>
              <a:t>operators are binary operators and hence requires two operands</a:t>
            </a:r>
            <a:r>
              <a:rPr lang="en-US" sz="2400" dirty="0" smtClean="0">
                <a:cs typeface="JasmineUPC" pitchFamily="18" charset="-34"/>
              </a:rPr>
              <a:t>.</a:t>
            </a:r>
          </a:p>
          <a:p>
            <a:r>
              <a:rPr lang="en-US" sz="2400" dirty="0" smtClean="0">
                <a:cs typeface="JasmineUPC" pitchFamily="18" charset="-34"/>
              </a:rPr>
              <a:t>The output of this expression is either </a:t>
            </a:r>
            <a:r>
              <a:rPr lang="en-US" sz="2400" b="1" dirty="0" smtClean="0">
                <a:solidFill>
                  <a:srgbClr val="0070C0"/>
                </a:solidFill>
                <a:cs typeface="JasmineUPC" pitchFamily="18" charset="-34"/>
              </a:rPr>
              <a:t>TRUE</a:t>
            </a:r>
            <a:r>
              <a:rPr lang="en-US" sz="2400" dirty="0" smtClean="0">
                <a:cs typeface="JasmineUPC" pitchFamily="18" charset="-34"/>
              </a:rPr>
              <a:t> or </a:t>
            </a:r>
            <a:r>
              <a:rPr lang="en-US" sz="2400" b="1" dirty="0" smtClean="0">
                <a:solidFill>
                  <a:srgbClr val="FF0000"/>
                </a:solidFill>
                <a:cs typeface="JasmineUPC" pitchFamily="18" charset="-34"/>
              </a:rPr>
              <a:t>FALSE</a:t>
            </a:r>
            <a:endParaRPr lang="th-TH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355647"/>
              </p:ext>
            </p:extLst>
          </p:nvPr>
        </p:nvGraphicFramePr>
        <p:xfrm>
          <a:off x="179512" y="3497416"/>
          <a:ext cx="381642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equal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than</a:t>
                      </a:r>
                      <a:r>
                        <a:rPr lang="en-US" baseline="0" dirty="0" smtClean="0"/>
                        <a:t> or equal to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76464" y="3501008"/>
            <a:ext cx="486003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Warning:</a:t>
            </a:r>
          </a:p>
          <a:p>
            <a:r>
              <a:rPr lang="en-US" sz="2400" dirty="0" smtClean="0"/>
              <a:t>A = 5; and A == 5; are not the same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 = 5 means assigning the value 5 to 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 == 5 means comparing the value of A and 5.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4929222" cy="49292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main(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num;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(“Enter number :    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(“%d”, &amp;num);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if (num % 2 == 0)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(“Even number\n”);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else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(“Odd number\n”);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32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1571612"/>
            <a:ext cx="2928958" cy="2739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What is the output of this program, if user input the following numbers:</a:t>
            </a:r>
            <a:endParaRPr lang="th-TH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10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28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33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If</a:t>
            </a: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3415" y="1643050"/>
          <a:ext cx="2429825" cy="1785950"/>
        </p:xfrm>
        <a:graphic>
          <a:graphicData uri="http://schemas.openxmlformats.org/drawingml/2006/table">
            <a:tbl>
              <a:tblPr/>
              <a:tblGrid>
                <a:gridCol w="2429825"/>
              </a:tblGrid>
              <a:tr h="1785950">
                <a:tc>
                  <a:txBody>
                    <a:bodyPr/>
                    <a:lstStyle/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(condition-1) 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if (condition-2) 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…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if (condition-n)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   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419872" y="1623368"/>
            <a:ext cx="5472608" cy="51435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>
                <a:cs typeface="FreesiaUPC" pitchFamily="34" charset="-34"/>
              </a:rPr>
              <a:t>#include &lt;</a:t>
            </a:r>
            <a:r>
              <a:rPr lang="en-US" sz="2200" dirty="0" err="1" smtClean="0">
                <a:cs typeface="FreesiaUPC" pitchFamily="34" charset="-34"/>
              </a:rPr>
              <a:t>stdio.h</a:t>
            </a:r>
            <a:r>
              <a:rPr lang="en-US" sz="2200" dirty="0" smtClean="0">
                <a:cs typeface="FreesiaUPC" pitchFamily="34" charset="-34"/>
              </a:rPr>
              <a:t>&gt;</a:t>
            </a:r>
          </a:p>
          <a:p>
            <a:r>
              <a:rPr lang="en-US" sz="2200" dirty="0" err="1" smtClean="0">
                <a:cs typeface="FreesiaUPC" pitchFamily="34" charset="-34"/>
              </a:rPr>
              <a:t>int</a:t>
            </a:r>
            <a:r>
              <a:rPr lang="en-US" sz="2200" dirty="0" smtClean="0">
                <a:cs typeface="FreesiaUPC" pitchFamily="34" charset="-34"/>
              </a:rPr>
              <a:t>  main(</a:t>
            </a:r>
            <a:r>
              <a:rPr lang="en-US" sz="2200" dirty="0" err="1" smtClean="0">
                <a:cs typeface="FreesiaUPC" pitchFamily="34" charset="-34"/>
              </a:rPr>
              <a:t>int</a:t>
            </a:r>
            <a:r>
              <a:rPr lang="en-US" sz="2200" dirty="0" smtClean="0">
                <a:cs typeface="FreesiaUPC" pitchFamily="34" charset="-34"/>
              </a:rPr>
              <a:t>  </a:t>
            </a:r>
            <a:r>
              <a:rPr lang="en-US" sz="2200" dirty="0" err="1" smtClean="0">
                <a:cs typeface="FreesiaUPC" pitchFamily="34" charset="-34"/>
              </a:rPr>
              <a:t>argc</a:t>
            </a:r>
            <a:r>
              <a:rPr lang="en-US" sz="2200" dirty="0" smtClean="0">
                <a:cs typeface="FreesiaUPC" pitchFamily="34" charset="-34"/>
              </a:rPr>
              <a:t>,  char  **</a:t>
            </a:r>
            <a:r>
              <a:rPr lang="en-US" sz="2200" dirty="0" err="1" smtClean="0">
                <a:cs typeface="FreesiaUPC" pitchFamily="34" charset="-34"/>
              </a:rPr>
              <a:t>argv</a:t>
            </a:r>
            <a:r>
              <a:rPr lang="en-US" sz="2200" dirty="0" smtClean="0">
                <a:cs typeface="FreesiaUPC" pitchFamily="34" charset="-34"/>
              </a:rPr>
              <a:t>)  {</a:t>
            </a:r>
          </a:p>
          <a:p>
            <a:r>
              <a:rPr lang="en-US" sz="2200" dirty="0" smtClean="0">
                <a:cs typeface="FreesiaUPC" pitchFamily="34" charset="-34"/>
              </a:rPr>
              <a:t>    </a:t>
            </a:r>
            <a:r>
              <a:rPr lang="en-US" sz="2200" dirty="0" err="1" smtClean="0">
                <a:cs typeface="FreesiaUPC" pitchFamily="34" charset="-34"/>
              </a:rPr>
              <a:t>int</a:t>
            </a:r>
            <a:r>
              <a:rPr lang="en-US" sz="2200" dirty="0" smtClean="0">
                <a:cs typeface="FreesiaUPC" pitchFamily="34" charset="-34"/>
              </a:rPr>
              <a:t> num;</a:t>
            </a:r>
          </a:p>
          <a:p>
            <a:r>
              <a:rPr lang="en-US" sz="2200" dirty="0" smtClean="0">
                <a:cs typeface="FreesiaUPC" pitchFamily="34" charset="-34"/>
              </a:rPr>
              <a:t>    </a:t>
            </a:r>
            <a:r>
              <a:rPr lang="en-US" sz="2200" dirty="0" err="1" smtClean="0">
                <a:cs typeface="FreesiaUPC" pitchFamily="34" charset="-34"/>
              </a:rPr>
              <a:t>printf</a:t>
            </a:r>
            <a:r>
              <a:rPr lang="en-US" sz="2200" dirty="0" smtClean="0">
                <a:cs typeface="FreesiaUPC" pitchFamily="34" charset="-34"/>
              </a:rPr>
              <a:t>(“Enter your number :     ”);</a:t>
            </a:r>
          </a:p>
          <a:p>
            <a:r>
              <a:rPr lang="en-US" sz="2200" dirty="0" smtClean="0">
                <a:cs typeface="FreesiaUPC" pitchFamily="34" charset="-34"/>
              </a:rPr>
              <a:t>    </a:t>
            </a:r>
            <a:r>
              <a:rPr lang="en-US" sz="2200" dirty="0" err="1" smtClean="0">
                <a:cs typeface="FreesiaUPC" pitchFamily="34" charset="-34"/>
              </a:rPr>
              <a:t>scanf</a:t>
            </a:r>
            <a:r>
              <a:rPr lang="en-US" sz="2200" dirty="0" smtClean="0">
                <a:cs typeface="FreesiaUPC" pitchFamily="34" charset="-34"/>
              </a:rPr>
              <a:t>(“%d”, &amp;num);</a:t>
            </a:r>
          </a:p>
          <a:p>
            <a:r>
              <a:rPr lang="en-US" sz="2200" dirty="0" smtClean="0">
                <a:cs typeface="FreesiaUPC" pitchFamily="34" charset="-34"/>
              </a:rPr>
              <a:t>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if (num &gt;= 30)    {</a:t>
            </a:r>
          </a:p>
          <a:p>
            <a:r>
              <a:rPr lang="en-US" sz="2200" dirty="0" smtClean="0">
                <a:cs typeface="FreesiaUPC" pitchFamily="34" charset="-34"/>
              </a:rPr>
              <a:t>            </a:t>
            </a:r>
            <a:r>
              <a:rPr lang="en-US" sz="2200" dirty="0" smtClean="0">
                <a:solidFill>
                  <a:srgbClr val="0070C0"/>
                </a:solidFill>
                <a:cs typeface="FreesiaUPC" pitchFamily="34" charset="-34"/>
              </a:rPr>
              <a:t>if (num &lt;= 40)   {</a:t>
            </a:r>
          </a:p>
          <a:p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                     if (num % 2 == 1)     </a:t>
            </a:r>
          </a:p>
          <a:p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                            </a:t>
            </a:r>
            <a:r>
              <a:rPr lang="en-US" sz="2200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(“Right number\n”);</a:t>
            </a:r>
          </a:p>
          <a:p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                     else    </a:t>
            </a:r>
          </a:p>
          <a:p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                            </a:t>
            </a:r>
            <a:r>
              <a:rPr lang="en-US" sz="2200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2200" dirty="0" smtClean="0">
                <a:solidFill>
                  <a:srgbClr val="00B050"/>
                </a:solidFill>
                <a:cs typeface="FreesiaUPC" pitchFamily="34" charset="-34"/>
              </a:rPr>
              <a:t>(“Wrong number\n”);       </a:t>
            </a:r>
          </a:p>
          <a:p>
            <a:r>
              <a:rPr lang="en-US" sz="2200" dirty="0" smtClean="0">
                <a:cs typeface="FreesiaUPC" pitchFamily="34" charset="-34"/>
              </a:rPr>
              <a:t>            </a:t>
            </a:r>
            <a:r>
              <a:rPr lang="en-US" sz="2200" dirty="0" smtClean="0">
                <a:solidFill>
                  <a:srgbClr val="0070C0"/>
                </a:solidFill>
                <a:cs typeface="FreesiaUPC" pitchFamily="34" charset="-34"/>
              </a:rPr>
              <a:t>}   else  </a:t>
            </a:r>
            <a:r>
              <a:rPr lang="en-US" sz="2200" dirty="0" err="1" smtClean="0">
                <a:solidFill>
                  <a:srgbClr val="0070C0"/>
                </a:solidFill>
                <a:cs typeface="FreesiaUPC" pitchFamily="34" charset="-34"/>
              </a:rPr>
              <a:t>printf</a:t>
            </a:r>
            <a:r>
              <a:rPr lang="en-US" sz="2200" dirty="0" smtClean="0">
                <a:solidFill>
                  <a:srgbClr val="0070C0"/>
                </a:solidFill>
                <a:cs typeface="FreesiaUPC" pitchFamily="34" charset="-34"/>
              </a:rPr>
              <a:t>(“Large number\n”);</a:t>
            </a:r>
          </a:p>
          <a:p>
            <a:r>
              <a:rPr lang="en-US" sz="2200" dirty="0" smtClean="0">
                <a:cs typeface="FreesiaUPC" pitchFamily="34" charset="-34"/>
              </a:rPr>
              <a:t>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   else 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printf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(“Small number\n”);</a:t>
            </a:r>
          </a:p>
          <a:p>
            <a:r>
              <a:rPr lang="en-US" sz="2200" dirty="0" smtClean="0">
                <a:cs typeface="FreesiaUPC" pitchFamily="34" charset="-34"/>
              </a:rPr>
              <a:t>}</a:t>
            </a:r>
            <a:endParaRPr lang="th-TH" sz="22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55154" y="3714752"/>
            <a:ext cx="2836726" cy="25003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the output of the program when user input the following numbers:</a:t>
            </a:r>
            <a:endParaRPr lang="th-TH" dirty="0" smtClean="0"/>
          </a:p>
          <a:p>
            <a:pPr lvl="1"/>
            <a:r>
              <a:rPr lang="en-US" dirty="0" smtClean="0"/>
              <a:t>20</a:t>
            </a:r>
          </a:p>
          <a:p>
            <a:pPr lvl="1"/>
            <a:r>
              <a:rPr lang="en-US" dirty="0" smtClean="0"/>
              <a:t>50</a:t>
            </a:r>
          </a:p>
          <a:p>
            <a:pPr lvl="1"/>
            <a:r>
              <a:rPr lang="en-US" dirty="0" smtClean="0"/>
              <a:t>30</a:t>
            </a:r>
          </a:p>
          <a:p>
            <a:pPr lvl="1"/>
            <a:r>
              <a:rPr lang="en-US" dirty="0" smtClean="0"/>
              <a:t>35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truth value of these expressions?</a:t>
            </a:r>
          </a:p>
          <a:p>
            <a:pPr lvl="1"/>
            <a:r>
              <a:rPr lang="en-US" dirty="0" smtClean="0"/>
              <a:t>10 &gt; 8		</a:t>
            </a:r>
          </a:p>
          <a:p>
            <a:pPr lvl="1"/>
            <a:r>
              <a:rPr lang="en-US" dirty="0" smtClean="0"/>
              <a:t>-9 &lt; -3		</a:t>
            </a:r>
          </a:p>
          <a:p>
            <a:pPr lvl="1"/>
            <a:r>
              <a:rPr lang="en-US" dirty="0" smtClean="0"/>
              <a:t>13 != 13</a:t>
            </a:r>
            <a:r>
              <a:rPr lang="th-TH" dirty="0" smtClean="0"/>
              <a:t>		</a:t>
            </a:r>
            <a:endParaRPr lang="en-US" dirty="0" smtClean="0"/>
          </a:p>
          <a:p>
            <a:pPr lvl="1"/>
            <a:r>
              <a:rPr lang="th-TH" dirty="0" smtClean="0"/>
              <a:t> </a:t>
            </a:r>
            <a:r>
              <a:rPr lang="en-US" dirty="0" smtClean="0"/>
              <a:t>2 &lt; -5	</a:t>
            </a:r>
          </a:p>
          <a:p>
            <a:pPr lvl="1"/>
            <a:r>
              <a:rPr lang="en-US" dirty="0" smtClean="0"/>
              <a:t>5 + 3 == 16 / 2	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 Comparison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can also</a:t>
            </a:r>
            <a:r>
              <a:rPr lang="th-TH" dirty="0"/>
              <a:t> </a:t>
            </a:r>
            <a:r>
              <a:rPr lang="en-US" dirty="0"/>
              <a:t>test the value of 2 characters by using its ASCII value</a:t>
            </a:r>
          </a:p>
          <a:p>
            <a:pPr lvl="1"/>
            <a:r>
              <a:rPr lang="en-US" dirty="0"/>
              <a:t>‘C’ &lt; ‘c’ 	   ASCII code of C  is  67  </a:t>
            </a:r>
          </a:p>
          <a:p>
            <a:pPr marL="365760" lvl="1" indent="0">
              <a:buNone/>
            </a:pPr>
            <a:r>
              <a:rPr lang="en-US" dirty="0"/>
              <a:t>		   ASCII code of c   is  99</a:t>
            </a:r>
          </a:p>
          <a:p>
            <a:pPr lvl="1"/>
            <a:r>
              <a:rPr lang="en-US" dirty="0"/>
              <a:t>‘P’ &gt; ‘M’    </a:t>
            </a:r>
            <a:r>
              <a:rPr lang="en-US" dirty="0" smtClean="0"/>
              <a:t>ASCII </a:t>
            </a:r>
            <a:r>
              <a:rPr lang="en-US" dirty="0"/>
              <a:t>code of P   is  80</a:t>
            </a:r>
          </a:p>
          <a:p>
            <a:pPr marL="365760" lvl="1" indent="0">
              <a:buNone/>
            </a:pPr>
            <a:r>
              <a:rPr lang="en-US" dirty="0"/>
              <a:t>		   ASCII code of M  is  77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850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True and False representation in C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C, actually there are no </a:t>
            </a:r>
            <a:r>
              <a:rPr lang="en-US" b="1" dirty="0" smtClean="0"/>
              <a:t>TRUE</a:t>
            </a:r>
            <a:r>
              <a:rPr lang="en-US" dirty="0" smtClean="0"/>
              <a:t> and </a:t>
            </a:r>
            <a:r>
              <a:rPr lang="en-US" b="1" dirty="0" smtClean="0"/>
              <a:t>FALSE</a:t>
            </a:r>
            <a:r>
              <a:rPr lang="en-US" dirty="0" smtClean="0"/>
              <a:t> value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LilyUPC" pitchFamily="34" charset="-34"/>
              </a:rPr>
              <a:t>C language uses integer number to represent the truth value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LilyUPC" pitchFamily="34" charset="-34"/>
              </a:rPr>
              <a:t>0 for FALSE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LilyUPC" pitchFamily="34" charset="-34"/>
              </a:rPr>
              <a:t>1 for TRUE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LilyUPC" pitchFamily="34" charset="-34"/>
              </a:rPr>
              <a:t>Thus,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LilyUPC" pitchFamily="34" charset="-34"/>
              </a:rPr>
              <a:t>5 &gt; 2  </a:t>
            </a:r>
            <a:r>
              <a:rPr lang="en-US" dirty="0" smtClean="0">
                <a:cs typeface="LilyUPC" pitchFamily="34" charset="-34"/>
                <a:sym typeface="Wingdings" pitchFamily="2" charset="2"/>
              </a:rPr>
              <a:t> True  C will return 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LilyUPC" pitchFamily="34" charset="-34"/>
                <a:sym typeface="Wingdings" pitchFamily="2" charset="2"/>
              </a:rPr>
              <a:t>-5 &lt; -10  False  C will return 0</a:t>
            </a:r>
            <a:endParaRPr lang="en-US" dirty="0">
              <a:cs typeface="LilyUPC" pitchFamily="34" charset="-34"/>
            </a:endParaRPr>
          </a:p>
          <a:p>
            <a:pPr marL="365760" lvl="1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14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Logical 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join 2 or more comparison expressions by using logical operators</a:t>
            </a:r>
            <a:endParaRPr lang="th-TH" dirty="0" smtClean="0"/>
          </a:p>
          <a:p>
            <a:r>
              <a:rPr lang="en-US" dirty="0" smtClean="0"/>
              <a:t>In C, there are 3 logical operators</a:t>
            </a:r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45594"/>
              </p:ext>
            </p:extLst>
          </p:nvPr>
        </p:nvGraphicFramePr>
        <p:xfrm>
          <a:off x="1444518" y="3241784"/>
          <a:ext cx="61518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606"/>
                <a:gridCol w="2050606"/>
                <a:gridCol w="20506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Unary Operator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&amp;&amp;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 Operator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||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 Operator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60240" y="5066542"/>
            <a:ext cx="4860032" cy="10987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cs typeface="LilyUPC" pitchFamily="34" charset="-34"/>
              </a:rPr>
              <a:t>In C language, </a:t>
            </a:r>
            <a:r>
              <a:rPr lang="en-US" sz="2400" b="1" dirty="0">
                <a:solidFill>
                  <a:srgbClr val="0070C0"/>
                </a:solidFill>
                <a:cs typeface="LilyUPC" pitchFamily="34" charset="-34"/>
              </a:rPr>
              <a:t>any numeric values </a:t>
            </a:r>
            <a:r>
              <a:rPr lang="en-US" sz="2400" dirty="0">
                <a:cs typeface="LilyUPC" pitchFamily="34" charset="-34"/>
              </a:rPr>
              <a:t>are considered as </a:t>
            </a:r>
            <a:r>
              <a:rPr lang="en-US" sz="2400" b="1" dirty="0" smtClean="0">
                <a:solidFill>
                  <a:srgbClr val="0070C0"/>
                </a:solidFill>
                <a:cs typeface="LilyUPC" pitchFamily="34" charset="-34"/>
              </a:rPr>
              <a:t>TRUE</a:t>
            </a:r>
            <a:r>
              <a:rPr lang="en-US" sz="2400" dirty="0" smtClean="0">
                <a:cs typeface="LilyUPC" pitchFamily="34" charset="-34"/>
              </a:rPr>
              <a:t> </a:t>
            </a:r>
            <a:r>
              <a:rPr lang="en-US" sz="2400" dirty="0">
                <a:cs typeface="LilyUPC" pitchFamily="34" charset="-34"/>
              </a:rPr>
              <a:t>except </a:t>
            </a:r>
            <a:r>
              <a:rPr lang="en-US" sz="2400" b="1" dirty="0">
                <a:solidFill>
                  <a:srgbClr val="FF0000"/>
                </a:solidFill>
                <a:cs typeface="LilyUPC" pitchFamily="34" charset="-34"/>
              </a:rPr>
              <a:t>0 (zero) as false</a:t>
            </a:r>
            <a:endParaRPr lang="th-TH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cs typeface="Cordia New" pitchFamily="34" charset="-34"/>
              </a:rPr>
              <a:t>Boolean Table for NOT (!)</a:t>
            </a:r>
            <a:endParaRPr lang="th-TH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997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LilyUPC" pitchFamily="34" charset="-34"/>
              </a:rPr>
              <a:t>! (logical NOT) returns 1 (true) when its operand result is 0 (false) and false otherwise.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900" b="1" u="sng" dirty="0" smtClean="0">
              <a:cs typeface="LilyUPC" pitchFamily="34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u="sng" dirty="0" smtClean="0">
                <a:cs typeface="LilyUPC" pitchFamily="34" charset="-34"/>
              </a:rPr>
              <a:t>Ex.</a:t>
            </a:r>
            <a:r>
              <a:rPr lang="en-US" sz="2800" dirty="0" smtClean="0">
                <a:cs typeface="LilyUPC" pitchFamily="34" charset="-34"/>
              </a:rPr>
              <a:t>	</a:t>
            </a:r>
            <a:r>
              <a:rPr lang="en-US" sz="2800" dirty="0" err="1" smtClean="0">
                <a:cs typeface="LilyUPC" pitchFamily="34" charset="-34"/>
              </a:rPr>
              <a:t>int</a:t>
            </a:r>
            <a:r>
              <a:rPr lang="en-US" sz="2800" dirty="0" smtClean="0">
                <a:cs typeface="LilyUPC" pitchFamily="34" charset="-34"/>
              </a:rPr>
              <a:t> a = 10;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cs typeface="LilyUPC" pitchFamily="34" charset="-34"/>
              </a:rPr>
              <a:t>		!a;	 	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0 (false)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cs typeface="LilyUPC" pitchFamily="34" charset="-34"/>
              </a:rPr>
              <a:t>		!(a &lt; 5);	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1 (true) */</a:t>
            </a:r>
            <a:endParaRPr lang="th-TH" sz="28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228700"/>
              </p:ext>
            </p:extLst>
          </p:nvPr>
        </p:nvGraphicFramePr>
        <p:xfrm>
          <a:off x="1572344" y="2636912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Logical</a:t>
                      </a:r>
                      <a:r>
                        <a:rPr lang="en-US" sz="2800" baseline="0" dirty="0" smtClean="0"/>
                        <a:t> Operation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Result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!false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 (true)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!true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 (false)</a:t>
                      </a:r>
                      <a:endParaRPr lang="th-TH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99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cs typeface="Cordia New" pitchFamily="34" charset="-34"/>
              </a:rPr>
              <a:t>Boolean Table for AND (&amp;&amp;)</a:t>
            </a:r>
            <a:endParaRPr lang="th-TH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5068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>
                <a:cs typeface="LilyUPC" pitchFamily="34" charset="-34"/>
              </a:rPr>
              <a:t>&amp;&amp; (logical AND) returns 1 (true) when both of its operands are true and returns 0 (false) otherwise.</a:t>
            </a:r>
          </a:p>
          <a:p>
            <a:pPr eaLnBrk="1" hangingPunct="1"/>
            <a:endParaRPr lang="en-US" sz="2800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endParaRPr lang="en-US" sz="2800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r>
              <a:rPr lang="en-US" sz="2800" b="1" u="sng" dirty="0" smtClean="0">
                <a:cs typeface="LilyUPC" pitchFamily="34" charset="-34"/>
              </a:rPr>
              <a:t>Ex.</a:t>
            </a:r>
            <a:r>
              <a:rPr lang="en-US" sz="2800" dirty="0" smtClean="0">
                <a:cs typeface="LilyUPC" pitchFamily="34" charset="-34"/>
              </a:rPr>
              <a:t>	</a:t>
            </a:r>
            <a:r>
              <a:rPr lang="en-US" sz="2800" dirty="0" err="1" smtClean="0">
                <a:cs typeface="LilyUPC" pitchFamily="34" charset="-34"/>
              </a:rPr>
              <a:t>int</a:t>
            </a:r>
            <a:r>
              <a:rPr lang="en-US" sz="2800" dirty="0" smtClean="0">
                <a:cs typeface="LilyUPC" pitchFamily="34" charset="-34"/>
              </a:rPr>
              <a:t> a = 5, b = 10;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cs typeface="LilyUPC" pitchFamily="34" charset="-34"/>
              </a:rPr>
              <a:t>		(a &gt;= 5) &amp;&amp; (b &gt; 20);  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0 (false) */</a:t>
            </a:r>
          </a:p>
          <a:p>
            <a:pPr eaLnBrk="1" hangingPunct="1">
              <a:buFontTx/>
              <a:buNone/>
            </a:pPr>
            <a:r>
              <a:rPr lang="en-US" sz="2800" dirty="0">
                <a:cs typeface="LilyUPC" pitchFamily="34" charset="-34"/>
              </a:rPr>
              <a:t> </a:t>
            </a:r>
            <a:r>
              <a:rPr lang="en-US" sz="2800" dirty="0" smtClean="0">
                <a:cs typeface="LilyUPC" pitchFamily="34" charset="-34"/>
              </a:rPr>
              <a:t>        (a != 15) &amp;&amp; b            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1 (true) */</a:t>
            </a:r>
            <a:endParaRPr lang="th-TH" sz="28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8226" name="Group 3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8770903"/>
              </p:ext>
            </p:extLst>
          </p:nvPr>
        </p:nvGraphicFramePr>
        <p:xfrm>
          <a:off x="1258888" y="2636838"/>
          <a:ext cx="6851650" cy="201698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037012"/>
                <a:gridCol w="2814638"/>
              </a:tblGrid>
              <a:tr h="432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Logical Operation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Result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</a:tr>
              <a:tr h="396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true &amp;&amp; true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(true)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</a:tr>
              <a:tr h="396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false &amp;&amp; true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 (false)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</a:tr>
              <a:tr h="396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true &amp;&amp; false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(false)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</a:tr>
              <a:tr h="396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false &amp;&amp; false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(false)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ngsana New" pitchFamily="18" charset="-34"/>
                      </a:endParaRPr>
                    </a:p>
                  </a:txBody>
                  <a:tcPr marT="45708" marB="45708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2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cs typeface="Cordia New" pitchFamily="34" charset="-34"/>
              </a:rPr>
              <a:t>Boolean Table for OR (||)</a:t>
            </a:r>
            <a:endParaRPr lang="th-TH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8507288" cy="5112568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>
                <a:cs typeface="LilyUPC" pitchFamily="34" charset="-34"/>
              </a:rPr>
              <a:t>|| (logical OR) returns 1 (true) when either of its operands are true and returns 0 (false) if both the operands are false.</a:t>
            </a:r>
            <a:endParaRPr lang="th-TH" sz="2800" dirty="0" smtClean="0"/>
          </a:p>
          <a:p>
            <a:pPr eaLnBrk="1" hangingPunct="1"/>
            <a:endParaRPr lang="th-TH" sz="2800" dirty="0" smtClean="0"/>
          </a:p>
          <a:p>
            <a:pPr eaLnBrk="1" hangingPunct="1"/>
            <a:endParaRPr lang="th-TH" sz="2800" dirty="0" smtClean="0"/>
          </a:p>
          <a:p>
            <a:pPr eaLnBrk="1" hangingPunct="1"/>
            <a:endParaRPr lang="th-TH" sz="2800" dirty="0" smtClean="0"/>
          </a:p>
          <a:p>
            <a:pPr eaLnBrk="1" hangingPunct="1">
              <a:buFontTx/>
              <a:buNone/>
            </a:pPr>
            <a:endParaRPr lang="en-US" sz="2500" b="1" u="sng" dirty="0" smtClean="0">
              <a:cs typeface="LilyUPC" pitchFamily="34" charset="-34"/>
            </a:endParaRPr>
          </a:p>
          <a:p>
            <a:pPr eaLnBrk="1" hangingPunct="1">
              <a:buFontTx/>
              <a:buNone/>
            </a:pPr>
            <a:r>
              <a:rPr lang="en-US" sz="2800" b="1" u="sng" dirty="0" smtClean="0">
                <a:cs typeface="LilyUPC" pitchFamily="34" charset="-34"/>
              </a:rPr>
              <a:t>Ex.</a:t>
            </a:r>
            <a:r>
              <a:rPr lang="en-US" sz="2800" dirty="0" smtClean="0">
                <a:cs typeface="LilyUPC" pitchFamily="34" charset="-34"/>
              </a:rPr>
              <a:t>	</a:t>
            </a:r>
            <a:r>
              <a:rPr lang="en-US" sz="2800" dirty="0" err="1" smtClean="0">
                <a:cs typeface="LilyUPC" pitchFamily="34" charset="-34"/>
              </a:rPr>
              <a:t>int</a:t>
            </a:r>
            <a:r>
              <a:rPr lang="en-US" sz="2800" dirty="0" smtClean="0">
                <a:cs typeface="LilyUPC" pitchFamily="34" charset="-34"/>
              </a:rPr>
              <a:t> a = 5, b = 10;</a:t>
            </a:r>
          </a:p>
          <a:p>
            <a:pPr eaLnBrk="1" hangingPunct="1">
              <a:buFontTx/>
              <a:buNone/>
            </a:pPr>
            <a:r>
              <a:rPr lang="en-US" sz="2800" dirty="0">
                <a:cs typeface="LilyUPC" pitchFamily="34" charset="-34"/>
              </a:rPr>
              <a:t> </a:t>
            </a:r>
            <a:r>
              <a:rPr lang="en-US" sz="2800" dirty="0" smtClean="0">
                <a:cs typeface="LilyUPC" pitchFamily="34" charset="-34"/>
              </a:rPr>
              <a:t>        (a != 5) || (b &lt;= 5);    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0 (false) */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cs typeface="LilyUPC" pitchFamily="34" charset="-34"/>
              </a:rPr>
              <a:t>		(b &gt; 20) || (a == 5);  </a:t>
            </a:r>
            <a:r>
              <a:rPr lang="en-US" sz="2800" dirty="0" smtClean="0">
                <a:solidFill>
                  <a:srgbClr val="00B050"/>
                </a:solidFill>
                <a:cs typeface="LilyUPC" pitchFamily="34" charset="-34"/>
              </a:rPr>
              <a:t>/* the result is 1 (true) */</a:t>
            </a:r>
            <a:endParaRPr lang="th-TH" sz="2800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0244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0656161"/>
              </p:ext>
            </p:extLst>
          </p:nvPr>
        </p:nvGraphicFramePr>
        <p:xfrm>
          <a:off x="1331640" y="2888020"/>
          <a:ext cx="6851650" cy="19811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037013"/>
                <a:gridCol w="2814637"/>
              </a:tblGrid>
              <a:tr h="281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Logical Operation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Result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</a:tr>
              <a:tr h="181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true || true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(true)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</a:tr>
              <a:tr h="181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false || true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(true)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</a:tr>
              <a:tr h="181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true || false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 (true)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</a:tr>
              <a:tr h="181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false || false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(false)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2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1106</TotalTime>
  <Words>1385</Words>
  <Application>Microsoft Office PowerPoint</Application>
  <PresentationFormat>On-screen Show (4:3)</PresentationFormat>
  <Paragraphs>316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Relational operators Logical operators CONDITION</vt:lpstr>
      <vt:lpstr>Relational Operators</vt:lpstr>
      <vt:lpstr>QUIZ 1</vt:lpstr>
      <vt:lpstr>Character Comparison</vt:lpstr>
      <vt:lpstr>True and False representation in C</vt:lpstr>
      <vt:lpstr>Logical Operators</vt:lpstr>
      <vt:lpstr>Boolean Table for NOT (!)</vt:lpstr>
      <vt:lpstr>Boolean Table for AND (&amp;&amp;)</vt:lpstr>
      <vt:lpstr>Boolean Table for OR (||)</vt:lpstr>
      <vt:lpstr>Summary: Boolean Table</vt:lpstr>
      <vt:lpstr>Operator Ordering</vt:lpstr>
      <vt:lpstr>Conditional Control Statement</vt:lpstr>
      <vt:lpstr>The if statement</vt:lpstr>
      <vt:lpstr>Example: IF statement</vt:lpstr>
      <vt:lpstr>Example</vt:lpstr>
      <vt:lpstr>QUIZ 2</vt:lpstr>
      <vt:lpstr>The if-else Statement</vt:lpstr>
      <vt:lpstr>Condition: IF-ELSE statement</vt:lpstr>
      <vt:lpstr>Example</vt:lpstr>
      <vt:lpstr>QUIZ 3</vt:lpstr>
      <vt:lpstr>Nested If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117</cp:revision>
  <dcterms:created xsi:type="dcterms:W3CDTF">2010-05-09T09:54:05Z</dcterms:created>
  <dcterms:modified xsi:type="dcterms:W3CDTF">2013-05-27T13:23:27Z</dcterms:modified>
</cp:coreProperties>
</file>