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84" r:id="rId3"/>
    <p:sldId id="285" r:id="rId4"/>
    <p:sldId id="286" r:id="rId5"/>
    <p:sldId id="270" r:id="rId6"/>
    <p:sldId id="271" r:id="rId7"/>
    <p:sldId id="272" r:id="rId8"/>
    <p:sldId id="289" r:id="rId9"/>
    <p:sldId id="287" r:id="rId10"/>
    <p:sldId id="275" r:id="rId11"/>
    <p:sldId id="277" r:id="rId12"/>
    <p:sldId id="290" r:id="rId13"/>
    <p:sldId id="279" r:id="rId14"/>
    <p:sldId id="281" r:id="rId15"/>
    <p:sldId id="291" r:id="rId16"/>
    <p:sldId id="292" r:id="rId17"/>
    <p:sldId id="282" r:id="rId18"/>
    <p:sldId id="293" r:id="rId19"/>
    <p:sldId id="283" r:id="rId2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5" autoAdjust="0"/>
    <p:restoredTop sz="95057" autoAdjust="0"/>
  </p:normalViewPr>
  <p:slideViewPr>
    <p:cSldViewPr>
      <p:cViewPr varScale="1">
        <p:scale>
          <a:sx n="104" d="100"/>
          <a:sy n="104" d="100"/>
        </p:scale>
        <p:origin x="-1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FF8BF-21B4-43D0-9178-4132A53765A8}" type="datetimeFigureOut">
              <a:rPr lang="th-TH" smtClean="0"/>
              <a:t>27/05/56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D0C24-A76F-4A3A-BB63-DB3B9AAD5A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56990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= 10</a:t>
            </a:r>
          </a:p>
          <a:p>
            <a:r>
              <a:rPr lang="en-US" dirty="0" smtClean="0"/>
              <a:t>B = 12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D0C24-A76F-4A3A-BB63-DB3B9AAD5A13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3733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D0C24-A76F-4A3A-BB63-DB3B9AAD5A13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2779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arenBoth"/>
            </a:pPr>
            <a:r>
              <a:rPr lang="en-US" dirty="0" smtClean="0"/>
              <a:t>I</a:t>
            </a:r>
            <a:r>
              <a:rPr lang="en-US" baseline="0" dirty="0" smtClean="0"/>
              <a:t> =3, j = 4, m = 4, n = 6</a:t>
            </a:r>
          </a:p>
          <a:p>
            <a:pPr marL="342900" indent="-342900">
              <a:buAutoNum type="arabicParenBoth"/>
            </a:pPr>
            <a:r>
              <a:rPr lang="en-US" baseline="0" dirty="0" smtClean="0"/>
              <a:t>I = -1, j = 2, m =2, n = 1</a:t>
            </a:r>
          </a:p>
          <a:p>
            <a:pPr marL="342900" indent="-342900">
              <a:buAutoNum type="arabicParenBoth"/>
            </a:pPr>
            <a:r>
              <a:rPr lang="en-US" baseline="0" dirty="0" smtClean="0"/>
              <a:t>I = 5, j = 1, m = 5, n = 2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D0C24-A76F-4A3A-BB63-DB3B9AAD5A13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78613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52" y="4038600"/>
            <a:ext cx="7553348" cy="1828800"/>
          </a:xfrm>
        </p:spPr>
        <p:txBody>
          <a:bodyPr>
            <a:noAutofit/>
          </a:bodyPr>
          <a:lstStyle/>
          <a:p>
            <a:pPr algn="r"/>
            <a:r>
              <a:rPr lang="en-US" sz="4800" dirty="0" smtClean="0"/>
              <a:t>Arithmetic Operators and Casting</a:t>
            </a:r>
            <a:endParaRPr lang="th-TH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dirty="0" smtClean="0"/>
              <a:t>350142 - Computer Programming</a:t>
            </a:r>
          </a:p>
          <a:p>
            <a:pPr algn="r"/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r>
              <a:rPr lang="en-US" dirty="0" smtClean="0"/>
              <a:t> and </a:t>
            </a:r>
            <a:r>
              <a:rPr lang="en-US" dirty="0" smtClean="0"/>
              <a:t>Asst. </a:t>
            </a:r>
            <a:r>
              <a:rPr lang="en-US" smtClean="0"/>
              <a:t>Prof. Dr</a:t>
            </a:r>
            <a:r>
              <a:rPr lang="en-US" dirty="0" smtClean="0"/>
              <a:t>. </a:t>
            </a:r>
            <a:r>
              <a:rPr lang="en-US" dirty="0" err="1" smtClean="0"/>
              <a:t>Suphot</a:t>
            </a:r>
            <a:r>
              <a:rPr lang="en-US" dirty="0" smtClean="0"/>
              <a:t> </a:t>
            </a:r>
            <a:r>
              <a:rPr lang="en-US" dirty="0" err="1" smtClean="0"/>
              <a:t>Chunwiphat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Short format for Updating Assignment</a:t>
            </a:r>
            <a:endParaRPr lang="en-US" sz="3600" b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1030310" y="1459713"/>
            <a:ext cx="6667104" cy="2401335"/>
            <a:chOff x="1477447" y="2322102"/>
            <a:chExt cx="6180833" cy="2149554"/>
          </a:xfrm>
        </p:grpSpPr>
        <p:sp>
          <p:nvSpPr>
            <p:cNvPr id="4" name="Freeform 3"/>
            <p:cNvSpPr/>
            <p:nvPr/>
          </p:nvSpPr>
          <p:spPr>
            <a:xfrm>
              <a:off x="1513440" y="3036060"/>
              <a:ext cx="6144840" cy="402756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255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2400" b="1" dirty="0" smtClean="0">
                  <a:solidFill>
                    <a:srgbClr val="00B050"/>
                  </a:solidFill>
                  <a:ea typeface="Microsoft Sans Serif" pitchFamily="34"/>
                  <a:cs typeface="Microsoft Sans Serif" pitchFamily="34"/>
                </a:rPr>
                <a:t>VAR</a:t>
              </a:r>
              <a:r>
                <a:rPr lang="en-US" sz="2400" dirty="0" smtClean="0">
                  <a:ea typeface="Microsoft Sans Serif" pitchFamily="34"/>
                  <a:cs typeface="Microsoft Sans Serif" pitchFamily="34"/>
                </a:rPr>
                <a:t>    </a:t>
              </a:r>
              <a:r>
                <a:rPr lang="en-GB" sz="2400" b="1" i="0" u="none" strike="noStrike" kern="1200" dirty="0" smtClean="0">
                  <a:ln>
                    <a:noFill/>
                  </a:ln>
                  <a:solidFill>
                    <a:srgbClr val="FF3300"/>
                  </a:solidFill>
                  <a:ea typeface="Microsoft Sans Serif" pitchFamily="34"/>
                  <a:cs typeface="Microsoft Sans Serif" pitchFamily="34"/>
                </a:rPr>
                <a:t>=</a:t>
              </a:r>
              <a:r>
                <a:rPr lang="en-GB" sz="2400" b="0" i="0" u="none" strike="noStrike" kern="1200" dirty="0" smtClean="0">
                  <a:ln>
                    <a:noFill/>
                  </a:ln>
                  <a:ea typeface="Microsoft Sans Serif" pitchFamily="34"/>
                  <a:cs typeface="Microsoft Sans Serif" pitchFamily="34"/>
                </a:rPr>
                <a:t>   </a:t>
              </a:r>
              <a:r>
                <a:rPr lang="en-US" sz="2400" b="1" dirty="0" smtClean="0">
                  <a:solidFill>
                    <a:srgbClr val="00B050"/>
                  </a:solidFill>
                  <a:ea typeface="Microsoft Sans Serif" pitchFamily="34"/>
                  <a:cs typeface="Microsoft Sans Serif" pitchFamily="34"/>
                </a:rPr>
                <a:t>VAR</a:t>
              </a:r>
              <a:r>
                <a:rPr lang="th-TH" sz="2400" b="0" i="0" u="none" strike="noStrike" kern="1200" dirty="0" smtClean="0">
                  <a:ln>
                    <a:noFill/>
                  </a:ln>
                  <a:ea typeface="Microsoft Sans Serif" pitchFamily="34"/>
                  <a:cs typeface="Microsoft Sans Serif" pitchFamily="34"/>
                </a:rPr>
                <a:t> </a:t>
              </a:r>
              <a:r>
                <a:rPr lang="en-GB" sz="2400" b="0" i="0" u="none" strike="noStrike" kern="1200" dirty="0" smtClean="0">
                  <a:ln>
                    <a:noFill/>
                  </a:ln>
                  <a:ea typeface="Microsoft Sans Serif" pitchFamily="34"/>
                  <a:cs typeface="Microsoft Sans Serif" pitchFamily="34"/>
                </a:rPr>
                <a:t>  </a:t>
              </a:r>
              <a:r>
                <a:rPr lang="en-US" sz="2400" b="1" dirty="0" smtClean="0">
                  <a:solidFill>
                    <a:srgbClr val="0070C0"/>
                  </a:solidFill>
                  <a:ea typeface="Microsoft Sans Serif" pitchFamily="34"/>
                  <a:cs typeface="Microsoft Sans Serif" pitchFamily="34"/>
                </a:rPr>
                <a:t>Operator</a:t>
              </a:r>
              <a:r>
                <a:rPr lang="en-GB" sz="2400" b="0" i="0" u="none" strike="noStrike" kern="1200" dirty="0" smtClean="0">
                  <a:ln>
                    <a:noFill/>
                  </a:ln>
                  <a:ea typeface="Microsoft Sans Serif" pitchFamily="34"/>
                  <a:cs typeface="Microsoft Sans Serif" pitchFamily="34"/>
                </a:rPr>
                <a:t>   </a:t>
              </a:r>
              <a:r>
                <a:rPr lang="en-US" sz="2400" dirty="0" smtClean="0">
                  <a:ea typeface="Microsoft Sans Serif" pitchFamily="34"/>
                  <a:cs typeface="Microsoft Sans Serif" pitchFamily="34"/>
                </a:rPr>
                <a:t>Expression</a:t>
              </a:r>
              <a:endParaRPr lang="th-TH" sz="2400" b="0" i="0" u="none" strike="noStrike" kern="1200" dirty="0">
                <a:ln>
                  <a:noFill/>
                </a:ln>
                <a:ea typeface="Microsoft Sans Serif" pitchFamily="34"/>
                <a:cs typeface="Microsoft Sans Serif" pitchFamily="34"/>
              </a:endParaRPr>
            </a:p>
          </p:txBody>
        </p:sp>
        <p:sp>
          <p:nvSpPr>
            <p:cNvPr id="5" name="Freeform 4"/>
            <p:cNvSpPr/>
            <p:nvPr/>
          </p:nvSpPr>
          <p:spPr>
            <a:xfrm>
              <a:off x="1485720" y="4068900"/>
              <a:ext cx="3540729" cy="402756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255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GB" sz="2400" b="0" i="0" u="none" strike="noStrike" kern="1200" dirty="0">
                  <a:ln>
                    <a:noFill/>
                  </a:ln>
                  <a:ea typeface="Microsoft Sans Serif" pitchFamily="34"/>
                  <a:cs typeface="Microsoft Sans Serif" pitchFamily="34"/>
                </a:rPr>
                <a:t>  </a:t>
              </a:r>
              <a:r>
                <a:rPr lang="en-US" sz="2400" b="1" dirty="0" smtClean="0">
                  <a:solidFill>
                    <a:srgbClr val="00B050"/>
                  </a:solidFill>
                  <a:ea typeface="Microsoft Sans Serif" pitchFamily="34"/>
                  <a:cs typeface="Microsoft Sans Serif" pitchFamily="34"/>
                </a:rPr>
                <a:t>VAR</a:t>
              </a:r>
              <a:r>
                <a:rPr lang="en-US" sz="2400" dirty="0" smtClean="0">
                  <a:ea typeface="Microsoft Sans Serif" pitchFamily="34"/>
                  <a:cs typeface="Microsoft Sans Serif" pitchFamily="34"/>
                </a:rPr>
                <a:t>  </a:t>
              </a:r>
              <a:r>
                <a:rPr lang="en-US" sz="2400" b="1" dirty="0" smtClean="0">
                  <a:solidFill>
                    <a:srgbClr val="0070C0"/>
                  </a:solidFill>
                  <a:ea typeface="Microsoft Sans Serif" pitchFamily="34"/>
                  <a:cs typeface="Microsoft Sans Serif" pitchFamily="34"/>
                </a:rPr>
                <a:t>Operator</a:t>
              </a:r>
              <a:r>
                <a:rPr lang="en-US" sz="2400" b="1" dirty="0" smtClean="0">
                  <a:solidFill>
                    <a:srgbClr val="FF0000"/>
                  </a:solidFill>
                  <a:ea typeface="Microsoft Sans Serif" pitchFamily="34"/>
                  <a:cs typeface="Microsoft Sans Serif" pitchFamily="34"/>
                </a:rPr>
                <a:t>=</a:t>
              </a:r>
              <a:r>
                <a:rPr lang="en-US" sz="2400" dirty="0" smtClean="0">
                  <a:ea typeface="Microsoft Sans Serif" pitchFamily="34"/>
                  <a:cs typeface="Microsoft Sans Serif" pitchFamily="34"/>
                </a:rPr>
                <a:t> Expression</a:t>
              </a:r>
              <a:endParaRPr lang="th-TH" sz="2400" b="0" i="0" u="none" strike="noStrike" kern="1200" dirty="0">
                <a:ln>
                  <a:noFill/>
                </a:ln>
                <a:ea typeface="Microsoft Sans Serif" pitchFamily="34"/>
                <a:cs typeface="Microsoft Sans Serif" pitchFamily="34"/>
              </a:endParaRPr>
            </a:p>
          </p:txBody>
        </p:sp>
        <p:sp>
          <p:nvSpPr>
            <p:cNvPr id="6" name="Freeform 5"/>
            <p:cNvSpPr/>
            <p:nvPr/>
          </p:nvSpPr>
          <p:spPr>
            <a:xfrm>
              <a:off x="1477447" y="2322102"/>
              <a:ext cx="2454480" cy="3497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2000" dirty="0" smtClean="0">
                  <a:solidFill>
                    <a:srgbClr val="333399"/>
                  </a:solidFill>
                  <a:ea typeface="Microsoft Sans Serif" pitchFamily="34"/>
                  <a:cs typeface="Microsoft Sans Serif" pitchFamily="34"/>
                </a:rPr>
                <a:t>Same name of variable</a:t>
              </a:r>
              <a:endParaRPr lang="th-TH" sz="2000" b="0" i="0" u="none" strike="noStrike" kern="1200" dirty="0">
                <a:ln>
                  <a:noFill/>
                </a:ln>
                <a:solidFill>
                  <a:srgbClr val="333399"/>
                </a:solidFill>
                <a:ea typeface="Microsoft Sans Serif" pitchFamily="34"/>
                <a:cs typeface="Microsoft Sans Serif" pitchFamily="34"/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1811227" y="2579935"/>
              <a:ext cx="636480" cy="4773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69" h="1327" fill="none">
                  <a:moveTo>
                    <a:pt x="1769" y="0"/>
                  </a:moveTo>
                  <a:lnTo>
                    <a:pt x="0" y="1327"/>
                  </a:lnTo>
                </a:path>
              </a:pathLst>
            </a:custGeom>
            <a:noFill/>
            <a:ln w="25560">
              <a:solidFill>
                <a:srgbClr val="FF0000"/>
              </a:solidFill>
              <a:prstDash val="solid"/>
              <a:miter/>
              <a:tailEnd type="arrow"/>
            </a:ln>
          </p:spPr>
          <p:txBody>
            <a:bodyPr vert="horz" wrap="none" lIns="90000" tIns="46800" rIns="90000" bIns="46800" anchor="t" anchorCtr="0" compatLnSpc="0"/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2612299" y="2579935"/>
              <a:ext cx="616903" cy="4773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83" h="1103" fill="none">
                  <a:moveTo>
                    <a:pt x="0" y="0"/>
                  </a:moveTo>
                  <a:lnTo>
                    <a:pt x="1983" y="1103"/>
                  </a:lnTo>
                </a:path>
              </a:pathLst>
            </a:custGeom>
            <a:noFill/>
            <a:ln w="25560">
              <a:solidFill>
                <a:srgbClr val="FF0000"/>
              </a:solidFill>
              <a:prstDash val="solid"/>
              <a:miter/>
              <a:tailEnd type="arrow"/>
            </a:ln>
          </p:spPr>
          <p:txBody>
            <a:bodyPr vert="horz" wrap="none" lIns="90000" tIns="46800" rIns="90000" bIns="46800" anchor="t" anchorCtr="0" compatLnSpc="0"/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1813135" y="3417888"/>
              <a:ext cx="198360" cy="7135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03" h="1983" fill="none">
                  <a:moveTo>
                    <a:pt x="0" y="0"/>
                  </a:moveTo>
                  <a:lnTo>
                    <a:pt x="1103" y="1983"/>
                  </a:lnTo>
                </a:path>
              </a:pathLst>
            </a:custGeom>
            <a:noFill/>
            <a:ln w="25560">
              <a:solidFill>
                <a:srgbClr val="FF0000"/>
              </a:solidFill>
              <a:prstDash val="solid"/>
              <a:miter/>
              <a:tailEnd type="arrow"/>
            </a:ln>
          </p:spPr>
          <p:txBody>
            <a:bodyPr vert="horz" wrap="none" lIns="90000" tIns="46800" rIns="90000" bIns="46800" anchor="t" anchorCtr="0" compatLnSpc="0"/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2129467" y="3353430"/>
              <a:ext cx="950125" cy="78493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61" h="1983" fill="none">
                  <a:moveTo>
                    <a:pt x="4861" y="0"/>
                  </a:moveTo>
                  <a:lnTo>
                    <a:pt x="0" y="1983"/>
                  </a:lnTo>
                </a:path>
              </a:pathLst>
            </a:custGeom>
            <a:noFill/>
            <a:ln w="25560">
              <a:solidFill>
                <a:srgbClr val="FF0000"/>
              </a:solidFill>
              <a:prstDash val="solid"/>
              <a:miter/>
              <a:tailEnd type="arrow"/>
            </a:ln>
          </p:spPr>
          <p:txBody>
            <a:bodyPr vert="horz" wrap="none" lIns="90000" tIns="46800" rIns="90000" bIns="46800" anchor="t" anchorCtr="0" compatLnSpc="0"/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2946080" y="3417889"/>
              <a:ext cx="1201609" cy="706452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63" h="1765" fill="none">
                  <a:moveTo>
                    <a:pt x="3763" y="0"/>
                  </a:moveTo>
                  <a:lnTo>
                    <a:pt x="0" y="1765"/>
                  </a:lnTo>
                </a:path>
              </a:pathLst>
            </a:custGeom>
            <a:noFill/>
            <a:ln w="25560">
              <a:solidFill>
                <a:srgbClr val="FF0000"/>
              </a:solidFill>
              <a:prstDash val="solid"/>
              <a:miter/>
              <a:tailEnd type="arrow"/>
            </a:ln>
          </p:spPr>
          <p:txBody>
            <a:bodyPr vert="horz" wrap="none" lIns="90000" tIns="46800" rIns="90000" bIns="46800" anchor="t" anchorCtr="0" compatLnSpc="0"/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4214444" y="3413405"/>
              <a:ext cx="1271880" cy="7135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1983" fill="none">
                  <a:moveTo>
                    <a:pt x="3534" y="0"/>
                  </a:moveTo>
                  <a:lnTo>
                    <a:pt x="0" y="1983"/>
                  </a:lnTo>
                </a:path>
              </a:pathLst>
            </a:custGeom>
            <a:noFill/>
            <a:ln w="25560">
              <a:solidFill>
                <a:srgbClr val="FF0000"/>
              </a:solidFill>
              <a:prstDash val="solid"/>
              <a:miter/>
              <a:tailEnd type="arrow"/>
            </a:ln>
          </p:spPr>
          <p:txBody>
            <a:bodyPr vert="horz" wrap="none" lIns="90000" tIns="46800" rIns="90000" bIns="46800" anchor="t" anchorCtr="0" compatLnSpc="0"/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endParaRPr>
            </a:p>
          </p:txBody>
        </p:sp>
      </p:grpSp>
      <p:pic>
        <p:nvPicPr>
          <p:cNvPr id="14" name="Picture 13" descr="5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98953" y="4429132"/>
            <a:ext cx="6933487" cy="200026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537174" y="2852936"/>
            <a:ext cx="2923258" cy="1477328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b="1" dirty="0" smtClean="0"/>
              <a:t>Warning: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 smtClean="0"/>
              <a:t>No space between operator and = symbol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 smtClean="0"/>
              <a:t>Operator can be +, -, *, /, and %</a:t>
            </a:r>
            <a:endParaRPr lang="th-TH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2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71600" y="2714620"/>
            <a:ext cx="3316410" cy="4000528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sz="2400" dirty="0" err="1" smtClean="0">
                <a:solidFill>
                  <a:srgbClr val="333399"/>
                </a:solidFill>
                <a:ea typeface="MS Gothic" pitchFamily="2"/>
                <a:cs typeface="Cordia New" pitchFamily="2"/>
              </a:rPr>
              <a:t>int</a:t>
            </a:r>
            <a:r>
              <a:rPr lang="en-GB" sz="2400" dirty="0" smtClean="0">
                <a:ea typeface="MS Gothic" pitchFamily="2"/>
                <a:cs typeface="Cordia New" pitchFamily="2"/>
              </a:rPr>
              <a:t> x=1, y=2;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2400" dirty="0" smtClean="0">
              <a:ea typeface="MS Gothic" pitchFamily="2"/>
              <a:cs typeface="Cordia New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2400" dirty="0" smtClean="0">
                <a:ea typeface="MS Gothic" pitchFamily="2"/>
                <a:cs typeface="Cordia New" pitchFamily="2"/>
              </a:rPr>
              <a:t>x  += 9;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2400" dirty="0" smtClean="0">
              <a:ea typeface="MS Gothic" pitchFamily="2"/>
              <a:cs typeface="Cordia New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2400" dirty="0" smtClean="0">
                <a:ea typeface="MS Gothic" pitchFamily="2"/>
                <a:cs typeface="Cordia New" pitchFamily="2"/>
              </a:rPr>
              <a:t>x /= y;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2400" dirty="0" smtClean="0">
              <a:ea typeface="MS Gothic" pitchFamily="2"/>
              <a:cs typeface="Cordia New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2400" dirty="0" smtClean="0">
                <a:ea typeface="MS Gothic" pitchFamily="2"/>
                <a:cs typeface="Cordia New" pitchFamily="2"/>
              </a:rPr>
              <a:t>y *= (x + 5);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2400" dirty="0" smtClean="0">
              <a:ea typeface="MS Gothic" pitchFamily="2"/>
              <a:cs typeface="Cordia New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2400" dirty="0" smtClean="0">
                <a:ea typeface="MS Gothic" pitchFamily="2"/>
                <a:cs typeface="Cordia New" pitchFamily="2"/>
              </a:rPr>
              <a:t>y -= (x % 3);</a:t>
            </a:r>
          </a:p>
          <a:p>
            <a:endParaRPr lang="th-TH" sz="2400" dirty="0"/>
          </a:p>
        </p:txBody>
      </p:sp>
      <p:sp>
        <p:nvSpPr>
          <p:cNvPr id="4" name="Rectangle 3"/>
          <p:cNvSpPr/>
          <p:nvPr/>
        </p:nvSpPr>
        <p:spPr>
          <a:xfrm>
            <a:off x="3929058" y="2712340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5715008" y="2712340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4357686" y="2283712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x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6215074" y="2283712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th-TH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612648" y="1600200"/>
            <a:ext cx="8153400" cy="49251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Find the value of x and y after executing each expression.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Review: Automatic Data type promotion</a:t>
            </a:r>
            <a:endParaRPr lang="th-TH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000" dirty="0" smtClean="0">
                <a:solidFill>
                  <a:srgbClr val="000000"/>
                </a:solidFill>
                <a:cs typeface="FreesiaUPC" pitchFamily="34" charset="-34"/>
              </a:rPr>
              <a:t>When you do the arithmetic operations in C between variables with different data type. C will promote the data type of variable in the lower rank to be the same as the higher rank</a:t>
            </a:r>
          </a:p>
          <a:p>
            <a:pPr lvl="0"/>
            <a:r>
              <a:rPr lang="en-US" sz="2000" dirty="0" smtClean="0">
                <a:solidFill>
                  <a:srgbClr val="000000"/>
                </a:solidFill>
                <a:cs typeface="FreesiaUPC" pitchFamily="34" charset="-34"/>
              </a:rPr>
              <a:t>The data type of the output of the expression will be the same as the higher rank variable</a:t>
            </a:r>
            <a:endParaRPr lang="th-TH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547664" y="3228937"/>
            <a:ext cx="6480720" cy="3440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469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285720" y="1714488"/>
            <a:ext cx="3071834" cy="29289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en-US" sz="3200" b="0" i="0" u="none" strike="noStrike" kern="1200" dirty="0" err="1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int</a:t>
            </a:r>
            <a:r>
              <a:rPr lang="en-US" sz="3200" b="0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 main(void) {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en-US" sz="3200" b="0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     </a:t>
            </a:r>
            <a:r>
              <a:rPr lang="en-US" sz="3200" b="0" i="0" u="none" strike="noStrike" kern="1200" dirty="0" err="1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int</a:t>
            </a:r>
            <a:r>
              <a:rPr lang="en-US" sz="3200" b="0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 x = 10;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en-US" sz="3200" b="0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     float y = 20.5, z;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en-US" sz="3200" b="0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     z = x + y;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en-US" sz="3200" b="0" i="0" u="none" strike="noStrike" kern="1200" dirty="0" smtClean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}</a:t>
            </a:r>
            <a:endParaRPr lang="en-US" sz="3200" b="0" i="0" u="none" strike="noStrike" kern="1200" dirty="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08768" y="2181768"/>
            <a:ext cx="900000" cy="72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10</a:t>
            </a:r>
          </a:p>
        </p:txBody>
      </p:sp>
      <p:sp>
        <p:nvSpPr>
          <p:cNvPr id="6" name="Rectangle 5"/>
          <p:cNvSpPr/>
          <p:nvPr/>
        </p:nvSpPr>
        <p:spPr>
          <a:xfrm>
            <a:off x="6064768" y="2181768"/>
            <a:ext cx="792000" cy="72000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20.5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29124" y="1749768"/>
            <a:ext cx="1080000" cy="51682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 b="1"/>
            </a:pPr>
            <a:r>
              <a:rPr lang="en-US" sz="2600" b="1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x (</a:t>
            </a:r>
            <a:r>
              <a:rPr lang="en-US" sz="2600" b="1" i="0" u="none" strike="noStrike" kern="1200" dirty="0" err="1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int</a:t>
            </a:r>
            <a:r>
              <a:rPr lang="en-US" sz="2600" b="1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00760" y="1750128"/>
            <a:ext cx="1116686" cy="51682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 b="1"/>
            </a:pPr>
            <a:r>
              <a:rPr lang="en-US" sz="2600" b="1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y (float)</a:t>
            </a:r>
          </a:p>
        </p:txBody>
      </p:sp>
      <p:sp>
        <p:nvSpPr>
          <p:cNvPr id="9" name="Rectangle 8"/>
          <p:cNvSpPr/>
          <p:nvPr/>
        </p:nvSpPr>
        <p:spPr>
          <a:xfrm>
            <a:off x="7432768" y="2146128"/>
            <a:ext cx="792000" cy="72000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58082" y="1714488"/>
            <a:ext cx="1355760" cy="51682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 b="1"/>
            </a:pPr>
            <a:r>
              <a:rPr lang="en-US" sz="2600" b="1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z (float)</a:t>
            </a:r>
          </a:p>
        </p:txBody>
      </p:sp>
      <p:sp>
        <p:nvSpPr>
          <p:cNvPr id="11" name="Straight Connector 10"/>
          <p:cNvSpPr/>
          <p:nvPr/>
        </p:nvSpPr>
        <p:spPr>
          <a:xfrm>
            <a:off x="4857752" y="3000372"/>
            <a:ext cx="0" cy="540000"/>
          </a:xfrm>
          <a:prstGeom prst="line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43306" y="3658488"/>
            <a:ext cx="2857520" cy="951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 b="0"/>
            </a:pPr>
            <a:r>
              <a:rPr lang="en-US" dirty="0" smtClean="0">
                <a:latin typeface="FreesiaUPC" pitchFamily="34" charset="-34"/>
                <a:ea typeface="MS Gothic" pitchFamily="2"/>
                <a:cs typeface="FreesiaUPC" pitchFamily="34" charset="-34"/>
              </a:rPr>
              <a:t>Promote its temporary data type to </a:t>
            </a:r>
            <a:r>
              <a:rPr lang="en-US" sz="2800" b="0" i="0" u="none" strike="noStrike" kern="1200" dirty="0" smtClean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float</a:t>
            </a:r>
            <a:endParaRPr lang="en-US" sz="2800" b="0" i="0" u="none" strike="noStrike" kern="1200" dirty="0">
              <a:ln>
                <a:noFill/>
              </a:ln>
              <a:latin typeface="FreesiaUPC" pitchFamily="34" charset="-34"/>
              <a:ea typeface="MS Gothic" pitchFamily="2"/>
              <a:cs typeface="FreesiaUPC" pitchFamily="34" charset="-34"/>
            </a:endParaRPr>
          </a:p>
        </p:txBody>
      </p:sp>
      <p:sp>
        <p:nvSpPr>
          <p:cNvPr id="13" name="Straight Connector 12"/>
          <p:cNvSpPr/>
          <p:nvPr/>
        </p:nvSpPr>
        <p:spPr>
          <a:xfrm>
            <a:off x="6500826" y="3071810"/>
            <a:ext cx="0" cy="2062678"/>
          </a:xfrm>
          <a:prstGeom prst="line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70776" y="5422488"/>
            <a:ext cx="900000" cy="72000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10.0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72132" y="5500702"/>
            <a:ext cx="360000" cy="45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/>
            </a:pPr>
            <a:r>
              <a:rPr lang="en-US" sz="2600" b="0" i="0" u="none" strike="noStrike" kern="1200" dirty="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+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126776" y="5422488"/>
            <a:ext cx="792000" cy="72000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20.5</a:t>
            </a:r>
          </a:p>
        </p:txBody>
      </p:sp>
      <p:sp>
        <p:nvSpPr>
          <p:cNvPr id="17" name="Straight Connector 16"/>
          <p:cNvSpPr/>
          <p:nvPr/>
        </p:nvSpPr>
        <p:spPr>
          <a:xfrm>
            <a:off x="4857752" y="4702488"/>
            <a:ext cx="0" cy="540000"/>
          </a:xfrm>
          <a:prstGeom prst="line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sp>
        <p:nvSpPr>
          <p:cNvPr id="18" name="Straight Connector 17"/>
          <p:cNvSpPr/>
          <p:nvPr/>
        </p:nvSpPr>
        <p:spPr>
          <a:xfrm>
            <a:off x="6954776" y="5746488"/>
            <a:ext cx="54000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494776" y="5422848"/>
            <a:ext cx="792000" cy="72000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30.5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 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285720" y="1714488"/>
            <a:ext cx="3071834" cy="29289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/>
          <a:p>
            <a:pPr lvl="0" hangingPunct="0">
              <a:defRPr sz="3200"/>
            </a:pPr>
            <a:r>
              <a:rPr lang="en-US" sz="3200" dirty="0" err="1" smtClean="0">
                <a:latin typeface="FreesiaUPC" pitchFamily="34" charset="-34"/>
                <a:ea typeface="MS Gothic" pitchFamily="2"/>
                <a:cs typeface="FreesiaUPC" pitchFamily="34" charset="-34"/>
              </a:rPr>
              <a:t>int</a:t>
            </a:r>
            <a:r>
              <a:rPr lang="en-US" sz="3200" dirty="0" smtClean="0">
                <a:latin typeface="FreesiaUPC" pitchFamily="34" charset="-34"/>
                <a:ea typeface="MS Gothic" pitchFamily="2"/>
                <a:cs typeface="FreesiaUPC" pitchFamily="34" charset="-34"/>
              </a:rPr>
              <a:t> main(void) {</a:t>
            </a:r>
          </a:p>
          <a:p>
            <a:pPr lvl="0" hangingPunct="0">
              <a:defRPr sz="3200"/>
            </a:pPr>
            <a:r>
              <a:rPr lang="en-US" sz="3200" dirty="0" smtClean="0">
                <a:latin typeface="FreesiaUPC" pitchFamily="34" charset="-34"/>
                <a:ea typeface="MS Gothic" pitchFamily="2"/>
                <a:cs typeface="FreesiaUPC" pitchFamily="34" charset="-34"/>
              </a:rPr>
              <a:t>     float x = 7.3;</a:t>
            </a:r>
          </a:p>
          <a:p>
            <a:pPr lvl="0" hangingPunct="0">
              <a:defRPr sz="3200"/>
            </a:pPr>
            <a:r>
              <a:rPr lang="en-US" sz="3200" dirty="0" smtClean="0">
                <a:latin typeface="FreesiaUPC" pitchFamily="34" charset="-34"/>
                <a:ea typeface="MS Gothic" pitchFamily="2"/>
                <a:cs typeface="FreesiaUPC" pitchFamily="34" charset="-34"/>
              </a:rPr>
              <a:t>     float y = 3.5;</a:t>
            </a:r>
          </a:p>
          <a:p>
            <a:pPr lvl="0" hangingPunct="0">
              <a:defRPr sz="3200"/>
            </a:pPr>
            <a:r>
              <a:rPr lang="en-US" sz="3200" dirty="0" smtClean="0">
                <a:latin typeface="FreesiaUPC" pitchFamily="34" charset="-34"/>
                <a:ea typeface="MS Gothic" pitchFamily="2"/>
                <a:cs typeface="FreesiaUPC" pitchFamily="34" charset="-34"/>
              </a:rPr>
              <a:t>     </a:t>
            </a:r>
            <a:r>
              <a:rPr lang="en-US" sz="3200" dirty="0" err="1" smtClean="0">
                <a:latin typeface="FreesiaUPC" pitchFamily="34" charset="-34"/>
                <a:ea typeface="MS Gothic" pitchFamily="2"/>
                <a:cs typeface="FreesiaUPC" pitchFamily="34" charset="-34"/>
              </a:rPr>
              <a:t>int</a:t>
            </a:r>
            <a:r>
              <a:rPr lang="en-US" sz="3200" dirty="0" smtClean="0">
                <a:latin typeface="FreesiaUPC" pitchFamily="34" charset="-34"/>
                <a:ea typeface="MS Gothic" pitchFamily="2"/>
                <a:cs typeface="FreesiaUPC" pitchFamily="34" charset="-34"/>
              </a:rPr>
              <a:t> z;</a:t>
            </a:r>
          </a:p>
          <a:p>
            <a:pPr lvl="0" hangingPunct="0">
              <a:defRPr sz="3200"/>
            </a:pPr>
            <a:r>
              <a:rPr lang="en-US" sz="3200" dirty="0" smtClean="0">
                <a:latin typeface="FreesiaUPC" pitchFamily="34" charset="-34"/>
                <a:ea typeface="MS Gothic" pitchFamily="2"/>
                <a:cs typeface="FreesiaUPC" pitchFamily="34" charset="-34"/>
              </a:rPr>
              <a:t>     z = x + y;</a:t>
            </a:r>
          </a:p>
          <a:p>
            <a:pPr lvl="0" hangingPunct="0">
              <a:defRPr sz="3200"/>
            </a:pPr>
            <a:r>
              <a:rPr lang="en-US" sz="3200" dirty="0" smtClean="0">
                <a:latin typeface="FreesiaUPC" pitchFamily="34" charset="-34"/>
                <a:ea typeface="MS Gothic" pitchFamily="2"/>
                <a:cs typeface="FreesiaUPC" pitchFamily="34" charset="-34"/>
              </a:rPr>
              <a:t>}</a:t>
            </a:r>
            <a:endParaRPr lang="en-US" sz="3200" dirty="0">
              <a:latin typeface="FreesiaUPC" pitchFamily="34" charset="-34"/>
              <a:ea typeface="MS Gothic" pitchFamily="2"/>
              <a:cs typeface="FreesiaUPC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08768" y="2181768"/>
            <a:ext cx="900000" cy="72000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dirty="0" smtClean="0">
                <a:latin typeface="Arial" pitchFamily="18"/>
                <a:ea typeface="MS Gothic" pitchFamily="2"/>
                <a:cs typeface="Cordia New" pitchFamily="2"/>
              </a:rPr>
              <a:t>7.3</a:t>
            </a:r>
            <a:endParaRPr lang="en-US" sz="1800" b="0" i="0" u="none" strike="noStrike" kern="1200" dirty="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64768" y="2181768"/>
            <a:ext cx="792000" cy="72000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dirty="0" smtClean="0">
                <a:latin typeface="Arial" pitchFamily="18"/>
                <a:ea typeface="MS Gothic" pitchFamily="2"/>
                <a:cs typeface="Cordia New" pitchFamily="2"/>
              </a:rPr>
              <a:t>3</a:t>
            </a:r>
            <a:r>
              <a:rPr lang="en-US" sz="1800" b="0" i="0" u="none" strike="noStrike" kern="1200" dirty="0" smtClean="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.5</a:t>
            </a:r>
            <a:endParaRPr lang="en-US" sz="1800" b="0" i="0" u="none" strike="noStrike" kern="1200" dirty="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7686" y="1749768"/>
            <a:ext cx="1080000" cy="51682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 b="1"/>
            </a:pPr>
            <a:r>
              <a:rPr lang="en-US" sz="2600" b="1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x </a:t>
            </a:r>
            <a:r>
              <a:rPr lang="en-US" sz="2600" b="1" i="0" u="none" strike="noStrike" kern="1200" dirty="0" smtClean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(</a:t>
            </a:r>
            <a:r>
              <a:rPr lang="en-US" sz="2600" b="1" dirty="0" smtClean="0">
                <a:latin typeface="FreesiaUPC" pitchFamily="34" charset="-34"/>
                <a:ea typeface="MS Gothic" pitchFamily="2"/>
                <a:cs typeface="FreesiaUPC" pitchFamily="34" charset="-34"/>
              </a:rPr>
              <a:t>float</a:t>
            </a:r>
            <a:r>
              <a:rPr lang="en-US" sz="2600" b="1" i="0" u="none" strike="noStrike" kern="1200" dirty="0" smtClean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)</a:t>
            </a:r>
            <a:endParaRPr lang="en-US" sz="2600" b="1" i="0" u="none" strike="noStrike" kern="1200" dirty="0">
              <a:ln>
                <a:noFill/>
              </a:ln>
              <a:latin typeface="FreesiaUPC" pitchFamily="34" charset="-34"/>
              <a:ea typeface="MS Gothic" pitchFamily="2"/>
              <a:cs typeface="FreesiaUPC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00760" y="1750128"/>
            <a:ext cx="1116686" cy="51682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 b="1"/>
            </a:pPr>
            <a:r>
              <a:rPr lang="en-US" sz="2600" b="1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y (float)</a:t>
            </a:r>
          </a:p>
        </p:txBody>
      </p:sp>
      <p:sp>
        <p:nvSpPr>
          <p:cNvPr id="9" name="Rectangle 8"/>
          <p:cNvSpPr/>
          <p:nvPr/>
        </p:nvSpPr>
        <p:spPr>
          <a:xfrm>
            <a:off x="7432768" y="2146128"/>
            <a:ext cx="792000" cy="72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29520" y="1714488"/>
            <a:ext cx="928694" cy="51682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 b="1"/>
            </a:pPr>
            <a:r>
              <a:rPr lang="en-US" sz="2600" b="1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z </a:t>
            </a:r>
            <a:r>
              <a:rPr lang="en-US" sz="2600" b="1" i="0" u="none" strike="noStrike" kern="1200" dirty="0" smtClean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(</a:t>
            </a:r>
            <a:r>
              <a:rPr lang="en-US" sz="2600" b="1" i="0" u="none" strike="noStrike" kern="1200" dirty="0" err="1" smtClean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int</a:t>
            </a:r>
            <a:r>
              <a:rPr lang="en-US" sz="2600" b="1" i="0" u="none" strike="noStrike" kern="1200" dirty="0" smtClean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)</a:t>
            </a:r>
            <a:endParaRPr lang="en-US" sz="2600" b="1" i="0" u="none" strike="noStrike" kern="1200" dirty="0">
              <a:ln>
                <a:noFill/>
              </a:ln>
              <a:latin typeface="FreesiaUPC" pitchFamily="34" charset="-34"/>
              <a:ea typeface="MS Gothic" pitchFamily="2"/>
              <a:cs typeface="FreesiaUPC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520" y="4711562"/>
            <a:ext cx="6000792" cy="210181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342900" lvl="0" indent="-342900" hangingPunct="0">
              <a:buFont typeface="Arial" pitchFamily="34" charset="0"/>
              <a:buChar char="•"/>
              <a:defRPr sz="2800" b="0"/>
            </a:pPr>
            <a:r>
              <a:rPr lang="en-US" sz="2400" dirty="0" err="1" smtClean="0">
                <a:ea typeface="MS Gothic" pitchFamily="2"/>
                <a:cs typeface="FreesiaUPC" pitchFamily="34" charset="-34"/>
              </a:rPr>
              <a:t>Datatype</a:t>
            </a:r>
            <a:r>
              <a:rPr lang="en-US" sz="2400" dirty="0" smtClean="0">
                <a:ea typeface="MS Gothic" pitchFamily="2"/>
                <a:cs typeface="FreesiaUPC" pitchFamily="34" charset="-34"/>
              </a:rPr>
              <a:t> of the variable z is </a:t>
            </a:r>
            <a:r>
              <a:rPr lang="en-US" sz="2400" b="1" dirty="0" err="1" smtClean="0">
                <a:solidFill>
                  <a:srgbClr val="0070C0"/>
                </a:solidFill>
                <a:ea typeface="MS Gothic" pitchFamily="2"/>
                <a:cs typeface="FreesiaUPC" pitchFamily="34" charset="-34"/>
              </a:rPr>
              <a:t>int</a:t>
            </a:r>
            <a:endParaRPr lang="en-US" sz="2400" b="1" dirty="0" smtClean="0">
              <a:solidFill>
                <a:srgbClr val="0070C0"/>
              </a:solidFill>
              <a:ea typeface="MS Gothic" pitchFamily="2"/>
              <a:cs typeface="FreesiaUPC" pitchFamily="34" charset="-34"/>
            </a:endParaRPr>
          </a:p>
          <a:p>
            <a:pPr marL="342900" lvl="0" indent="-342900" hangingPunct="0">
              <a:buFont typeface="Arial" pitchFamily="34" charset="0"/>
              <a:buChar char="•"/>
              <a:defRPr sz="2800" b="0"/>
            </a:pPr>
            <a:r>
              <a:rPr lang="en-US" sz="2400" dirty="0" smtClean="0">
                <a:ea typeface="MS Gothic" pitchFamily="2"/>
                <a:cs typeface="FreesiaUPC" pitchFamily="34" charset="-34"/>
              </a:rPr>
              <a:t>It can not hold the fractional part of the number</a:t>
            </a:r>
          </a:p>
          <a:p>
            <a:pPr marL="342900" lvl="0" indent="-342900" hangingPunct="0">
              <a:buFont typeface="Arial" pitchFamily="34" charset="0"/>
              <a:buChar char="•"/>
              <a:defRPr sz="2800" b="0"/>
            </a:pPr>
            <a:r>
              <a:rPr lang="en-US" sz="2400" dirty="0" smtClean="0">
                <a:ea typeface="MS Gothic" pitchFamily="2"/>
                <a:cs typeface="FreesiaUPC" pitchFamily="34" charset="-34"/>
              </a:rPr>
              <a:t>C compiler will </a:t>
            </a:r>
            <a:r>
              <a:rPr lang="en-US" sz="2400" b="1" dirty="0" smtClean="0">
                <a:solidFill>
                  <a:srgbClr val="FF0000"/>
                </a:solidFill>
                <a:ea typeface="MS Gothic" pitchFamily="2"/>
                <a:cs typeface="FreesiaUPC" pitchFamily="34" charset="-34"/>
              </a:rPr>
              <a:t>eliminate the fractional part </a:t>
            </a:r>
            <a:r>
              <a:rPr lang="en-US" sz="2400" dirty="0" smtClean="0">
                <a:ea typeface="MS Gothic" pitchFamily="2"/>
                <a:cs typeface="FreesiaUPC" pitchFamily="34" charset="-34"/>
              </a:rPr>
              <a:t>and </a:t>
            </a:r>
            <a:r>
              <a:rPr lang="en-US" sz="2400" b="1" dirty="0" smtClean="0">
                <a:solidFill>
                  <a:srgbClr val="FF0000"/>
                </a:solidFill>
                <a:ea typeface="MS Gothic" pitchFamily="2"/>
                <a:cs typeface="FreesiaUPC" pitchFamily="34" charset="-34"/>
              </a:rPr>
              <a:t>store only positional part</a:t>
            </a:r>
            <a:r>
              <a:rPr lang="en-US" sz="2400" dirty="0" smtClean="0">
                <a:ea typeface="MS Gothic" pitchFamily="2"/>
                <a:cs typeface="FreesiaUPC" pitchFamily="34" charset="-34"/>
              </a:rPr>
              <a:t> in the variable Z</a:t>
            </a:r>
            <a:endParaRPr lang="en-US" sz="2400" dirty="0">
              <a:solidFill>
                <a:srgbClr val="FF0000"/>
              </a:solidFill>
              <a:ea typeface="MS Gothic" pitchFamily="2"/>
              <a:cs typeface="FreesiaUPC" pitchFamily="34" charset="-34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57818" y="4214818"/>
            <a:ext cx="900000" cy="72000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 smtClean="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10.8</a:t>
            </a:r>
            <a:endParaRPr lang="en-US" sz="1800" b="0" i="0" u="none" strike="noStrike" kern="1200" dirty="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72132" y="3214686"/>
            <a:ext cx="360000" cy="45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/>
            </a:pPr>
            <a:r>
              <a:rPr lang="en-US" sz="2600" b="0" i="0" u="none" strike="noStrike" kern="1200" dirty="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+</a:t>
            </a:r>
          </a:p>
        </p:txBody>
      </p:sp>
      <p:sp>
        <p:nvSpPr>
          <p:cNvPr id="18" name="Straight Connector 17"/>
          <p:cNvSpPr/>
          <p:nvPr/>
        </p:nvSpPr>
        <p:spPr>
          <a:xfrm>
            <a:off x="6357950" y="4572008"/>
            <a:ext cx="928694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429520" y="4214818"/>
            <a:ext cx="792000" cy="72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 smtClean="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10</a:t>
            </a:r>
            <a:endParaRPr lang="en-US" sz="1800" b="0" i="0" u="none" strike="noStrike" kern="1200" dirty="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960694" y="3060000"/>
            <a:ext cx="540000" cy="360000"/>
            <a:chOff x="6120000" y="3060000"/>
            <a:chExt cx="540000" cy="360000"/>
          </a:xfrm>
        </p:grpSpPr>
        <p:sp>
          <p:nvSpPr>
            <p:cNvPr id="20" name="Straight Connector 19"/>
            <p:cNvSpPr/>
            <p:nvPr/>
          </p:nvSpPr>
          <p:spPr>
            <a:xfrm>
              <a:off x="6120000" y="3060000"/>
              <a:ext cx="0" cy="36000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endParaRPr>
            </a:p>
          </p:txBody>
        </p:sp>
        <p:sp>
          <p:nvSpPr>
            <p:cNvPr id="21" name="Straight Connector 20"/>
            <p:cNvSpPr/>
            <p:nvPr/>
          </p:nvSpPr>
          <p:spPr>
            <a:xfrm>
              <a:off x="6120000" y="3420000"/>
              <a:ext cx="540000" cy="0"/>
            </a:xfrm>
            <a:prstGeom prst="line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endParaRPr>
            </a:p>
          </p:txBody>
        </p:sp>
      </p:grpSp>
      <p:sp>
        <p:nvSpPr>
          <p:cNvPr id="23" name="Straight Connector 22"/>
          <p:cNvSpPr/>
          <p:nvPr/>
        </p:nvSpPr>
        <p:spPr>
          <a:xfrm>
            <a:off x="5749512" y="3603184"/>
            <a:ext cx="0" cy="540000"/>
          </a:xfrm>
          <a:prstGeom prst="line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sp>
        <p:nvSpPr>
          <p:cNvPr id="24" name="Straight Connector 23"/>
          <p:cNvSpPr/>
          <p:nvPr/>
        </p:nvSpPr>
        <p:spPr>
          <a:xfrm>
            <a:off x="6537760" y="3063184"/>
            <a:ext cx="0" cy="3600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sp>
        <p:nvSpPr>
          <p:cNvPr id="25" name="Straight Connector 24"/>
          <p:cNvSpPr/>
          <p:nvPr/>
        </p:nvSpPr>
        <p:spPr>
          <a:xfrm flipH="1">
            <a:off x="5997760" y="3423184"/>
            <a:ext cx="54000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 animBg="1"/>
      <p:bldP spid="15" grpId="0"/>
      <p:bldP spid="18" grpId="0" animBg="1"/>
      <p:bldP spid="19" grpId="0" animBg="1"/>
      <p:bldP spid="23" grpId="0" animBg="1"/>
      <p:bldP spid="24" grpId="0" animBg="1"/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3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the output of the following program?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float   width = 6,  height = 2.5;</a:t>
            </a:r>
          </a:p>
          <a:p>
            <a:pPr marL="0" indent="0">
              <a:buNone/>
            </a:pPr>
            <a:r>
              <a:rPr lang="en-US" sz="2800" dirty="0" smtClean="0"/>
              <a:t>float   </a:t>
            </a:r>
            <a:r>
              <a:rPr lang="en-US" sz="2800" dirty="0" err="1" smtClean="0"/>
              <a:t>area_of_triangle</a:t>
            </a:r>
            <a:r>
              <a:rPr lang="en-US" sz="2800" dirty="0" smtClean="0"/>
              <a:t>;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err="1" smtClean="0"/>
              <a:t>area_of_triangle</a:t>
            </a:r>
            <a:r>
              <a:rPr lang="en-US" sz="2800" dirty="0" smtClean="0"/>
              <a:t> = (1/2) * height * width;</a:t>
            </a:r>
          </a:p>
          <a:p>
            <a:pPr marL="0" indent="0">
              <a:buNone/>
            </a:pPr>
            <a:r>
              <a:rPr lang="en-US" sz="2800" dirty="0" err="1" smtClean="0"/>
              <a:t>printf</a:t>
            </a:r>
            <a:r>
              <a:rPr lang="en-US" sz="2800" dirty="0" smtClean="0"/>
              <a:t>(“Area of Triangle = %.2f\n”,  </a:t>
            </a:r>
            <a:r>
              <a:rPr lang="en-US" sz="2800" dirty="0" err="1" smtClean="0"/>
              <a:t>area_of_triangle</a:t>
            </a:r>
            <a:r>
              <a:rPr lang="en-US" sz="2800" dirty="0" smtClean="0"/>
              <a:t>);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146680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fix QUIZ 3 ?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several ways to fix it</a:t>
            </a:r>
          </a:p>
          <a:p>
            <a:pPr lvl="1"/>
            <a:r>
              <a:rPr lang="en-US" dirty="0" err="1"/>
              <a:t>area_of_triangle</a:t>
            </a:r>
            <a:r>
              <a:rPr lang="en-US" dirty="0"/>
              <a:t> = (</a:t>
            </a:r>
            <a:r>
              <a:rPr lang="en-US" dirty="0" smtClean="0"/>
              <a:t>1.0/2</a:t>
            </a:r>
            <a:r>
              <a:rPr lang="en-US" dirty="0"/>
              <a:t>) * height * width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/>
              <a:t>area_of_triangle</a:t>
            </a:r>
            <a:r>
              <a:rPr lang="en-US" dirty="0"/>
              <a:t> = (</a:t>
            </a:r>
            <a:r>
              <a:rPr lang="en-US" dirty="0" smtClean="0"/>
              <a:t>1/2.0) </a:t>
            </a:r>
            <a:r>
              <a:rPr lang="en-US" dirty="0"/>
              <a:t>* height * width;</a:t>
            </a:r>
          </a:p>
          <a:p>
            <a:pPr lvl="1"/>
            <a:r>
              <a:rPr lang="en-US" dirty="0" err="1"/>
              <a:t>area_of_triangle</a:t>
            </a:r>
            <a:r>
              <a:rPr lang="en-US" dirty="0"/>
              <a:t> = (</a:t>
            </a:r>
            <a:r>
              <a:rPr lang="en-US" dirty="0" smtClean="0"/>
              <a:t>1.0/2.0) </a:t>
            </a:r>
            <a:r>
              <a:rPr lang="en-US" dirty="0"/>
              <a:t>* height * width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/>
              <a:t>area_of_triangle</a:t>
            </a:r>
            <a:r>
              <a:rPr lang="en-US" dirty="0"/>
              <a:t> = </a:t>
            </a:r>
            <a:r>
              <a:rPr lang="en-US" dirty="0" smtClean="0"/>
              <a:t>0.5 </a:t>
            </a:r>
            <a:r>
              <a:rPr lang="en-US" dirty="0"/>
              <a:t>* height * width</a:t>
            </a:r>
            <a:r>
              <a:rPr lang="en-US" dirty="0" smtClean="0"/>
              <a:t>;</a:t>
            </a:r>
          </a:p>
          <a:p>
            <a:r>
              <a:rPr lang="en-US" dirty="0" smtClean="0"/>
              <a:t>1/2 </a:t>
            </a:r>
            <a:r>
              <a:rPr lang="en-US" dirty="0" smtClean="0">
                <a:sym typeface="Wingdings" pitchFamily="2" charset="2"/>
              </a:rPr>
              <a:t> need to output floating point number</a:t>
            </a:r>
          </a:p>
          <a:p>
            <a:r>
              <a:rPr lang="en-US" dirty="0" smtClean="0">
                <a:sym typeface="Wingdings" pitchFamily="2" charset="2"/>
              </a:rPr>
              <a:t>But if we can’t just add “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.</a:t>
            </a:r>
            <a:r>
              <a:rPr lang="en-US" dirty="0" smtClean="0">
                <a:sym typeface="Wingdings" pitchFamily="2" charset="2"/>
              </a:rPr>
              <a:t>” in the number, let’s say we use variables of </a:t>
            </a:r>
            <a:r>
              <a:rPr lang="en-US" dirty="0" err="1" smtClean="0">
                <a:solidFill>
                  <a:srgbClr val="0070C0"/>
                </a:solidFill>
                <a:sym typeface="Wingdings" pitchFamily="2" charset="2"/>
              </a:rPr>
              <a:t>int</a:t>
            </a:r>
            <a:r>
              <a:rPr lang="en-US" dirty="0" smtClean="0">
                <a:sym typeface="Wingdings" pitchFamily="2" charset="2"/>
              </a:rPr>
              <a:t> data type instead.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int</a:t>
            </a:r>
            <a:r>
              <a:rPr lang="en-US" dirty="0" smtClean="0">
                <a:sym typeface="Wingdings" pitchFamily="2" charset="2"/>
              </a:rPr>
              <a:t>  m = 1,  n = 2;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area_of_triangle</a:t>
            </a:r>
            <a:r>
              <a:rPr lang="en-US" dirty="0" smtClean="0">
                <a:sym typeface="Wingdings" pitchFamily="2" charset="2"/>
              </a:rPr>
              <a:t> = (m/n) * height * width;</a:t>
            </a:r>
            <a:endParaRPr lang="en-US" dirty="0"/>
          </a:p>
          <a:p>
            <a:pPr marL="36576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7584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Manually data type promotion or demotion</a:t>
            </a:r>
            <a:endParaRPr lang="th-TH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>
                <a:solidFill>
                  <a:srgbClr val="000000"/>
                </a:solidFill>
                <a:ea typeface="MS Gothic" pitchFamily="2"/>
                <a:cs typeface="FreesiaUPC" pitchFamily="34" charset="-34"/>
              </a:rPr>
              <a:t>Instead of letting C compiler automatically promote the data type of your variable, you can also do it “</a:t>
            </a:r>
            <a:r>
              <a:rPr lang="en-US" sz="2400" dirty="0" smtClean="0">
                <a:solidFill>
                  <a:srgbClr val="00B050"/>
                </a:solidFill>
                <a:ea typeface="MS Gothic" pitchFamily="2"/>
                <a:cs typeface="FreesiaUPC" pitchFamily="34" charset="-34"/>
              </a:rPr>
              <a:t>Manually</a:t>
            </a:r>
            <a:r>
              <a:rPr lang="en-US" sz="2400" dirty="0" smtClean="0">
                <a:solidFill>
                  <a:srgbClr val="000000"/>
                </a:solidFill>
                <a:ea typeface="MS Gothic" pitchFamily="2"/>
                <a:cs typeface="FreesiaUPC" pitchFamily="34" charset="-34"/>
              </a:rPr>
              <a:t>”</a:t>
            </a:r>
          </a:p>
          <a:p>
            <a:r>
              <a:rPr lang="en-US" sz="2400" dirty="0" smtClean="0">
                <a:solidFill>
                  <a:srgbClr val="000000"/>
                </a:solidFill>
                <a:ea typeface="MS Gothic" pitchFamily="2"/>
                <a:cs typeface="FreesiaUPC" pitchFamily="34" charset="-34"/>
              </a:rPr>
              <a:t>We call this method “</a:t>
            </a:r>
            <a:r>
              <a:rPr lang="en-US" sz="2400" dirty="0" smtClean="0">
                <a:solidFill>
                  <a:srgbClr val="00B0F0"/>
                </a:solidFill>
                <a:ea typeface="MS Gothic" pitchFamily="2"/>
                <a:cs typeface="FreesiaUPC" pitchFamily="34" charset="-34"/>
              </a:rPr>
              <a:t>casting</a:t>
            </a:r>
            <a:r>
              <a:rPr lang="en-US" sz="2400" dirty="0" smtClean="0">
                <a:solidFill>
                  <a:srgbClr val="000000"/>
                </a:solidFill>
                <a:ea typeface="MS Gothic" pitchFamily="2"/>
                <a:cs typeface="FreesiaUPC" pitchFamily="34" charset="-34"/>
              </a:rPr>
              <a:t>”</a:t>
            </a:r>
            <a:endParaRPr lang="th-TH" sz="2400" dirty="0" smtClean="0">
              <a:solidFill>
                <a:srgbClr val="000000"/>
              </a:solidFill>
              <a:ea typeface="MS Gothic" pitchFamily="2"/>
              <a:cs typeface="FreesiaUPC" pitchFamily="34" charset="-34"/>
            </a:endParaRPr>
          </a:p>
          <a:p>
            <a:r>
              <a:rPr lang="en-US" sz="2400" b="1" dirty="0" smtClean="0">
                <a:solidFill>
                  <a:srgbClr val="000000"/>
                </a:solidFill>
                <a:ea typeface="MS Gothic" pitchFamily="2"/>
                <a:cs typeface="FreesiaUPC" pitchFamily="34" charset="-34"/>
              </a:rPr>
              <a:t>Usage :</a:t>
            </a:r>
            <a:r>
              <a:rPr lang="th-TH" sz="2400" dirty="0" smtClean="0">
                <a:solidFill>
                  <a:srgbClr val="000000"/>
                </a:solidFill>
                <a:ea typeface="MS Gothic" pitchFamily="2"/>
                <a:cs typeface="FreesiaUPC" pitchFamily="34" charset="-34"/>
              </a:rPr>
              <a:t> </a:t>
            </a:r>
            <a:r>
              <a:rPr lang="en-GB" sz="2000" dirty="0" smtClean="0">
                <a:solidFill>
                  <a:srgbClr val="000000"/>
                </a:solidFill>
                <a:ea typeface="MS Gothic" pitchFamily="2"/>
                <a:cs typeface="FreesiaUPC" pitchFamily="34" charset="-34"/>
              </a:rPr>
              <a:t>         </a:t>
            </a:r>
            <a:endParaRPr lang="th-TH" sz="2000" dirty="0" smtClean="0">
              <a:solidFill>
                <a:srgbClr val="000000"/>
              </a:solidFill>
              <a:ea typeface="MS Gothic" pitchFamily="2"/>
              <a:cs typeface="FreesiaUPC" pitchFamily="34" charset="-34"/>
            </a:endParaRPr>
          </a:p>
          <a:p>
            <a:pPr>
              <a:buNone/>
            </a:pPr>
            <a:r>
              <a:rPr lang="th-TH" sz="2000" dirty="0" smtClean="0">
                <a:solidFill>
                  <a:srgbClr val="000000"/>
                </a:solidFill>
                <a:ea typeface="MS Gothic" pitchFamily="2"/>
                <a:cs typeface="FreesiaUPC" pitchFamily="34" charset="-34"/>
              </a:rPr>
              <a:t>			</a:t>
            </a:r>
            <a:r>
              <a:rPr lang="en-GB" sz="3600" b="1" dirty="0" smtClean="0">
                <a:solidFill>
                  <a:srgbClr val="000000"/>
                </a:solidFill>
                <a:ea typeface="MS Gothic" pitchFamily="2"/>
                <a:cs typeface="FreesiaUPC" pitchFamily="34" charset="-34"/>
              </a:rPr>
              <a:t>(</a:t>
            </a:r>
            <a:r>
              <a:rPr lang="en-GB" sz="3600" b="1" dirty="0" smtClean="0">
                <a:solidFill>
                  <a:srgbClr val="333399"/>
                </a:solidFill>
                <a:ea typeface="MS Gothic" pitchFamily="2"/>
                <a:cs typeface="FreesiaUPC" pitchFamily="34" charset="-34"/>
              </a:rPr>
              <a:t>Data type</a:t>
            </a:r>
            <a:r>
              <a:rPr lang="en-GB" sz="3600" b="1" dirty="0" smtClean="0">
                <a:solidFill>
                  <a:srgbClr val="000000"/>
                </a:solidFill>
                <a:ea typeface="MS Gothic" pitchFamily="2"/>
                <a:cs typeface="FreesiaUPC" pitchFamily="34" charset="-34"/>
              </a:rPr>
              <a:t>) expression</a:t>
            </a:r>
            <a:endParaRPr lang="th-TH" sz="3600" b="1" dirty="0" smtClean="0">
              <a:solidFill>
                <a:srgbClr val="000000"/>
              </a:solidFill>
              <a:ea typeface="MS Gothic" pitchFamily="2"/>
              <a:cs typeface="FreesiaUPC" pitchFamily="34" charset="-34"/>
            </a:endParaRPr>
          </a:p>
          <a:p>
            <a:r>
              <a:rPr lang="en-US" sz="2400" b="1" dirty="0" smtClean="0">
                <a:solidFill>
                  <a:srgbClr val="000000"/>
                </a:solidFill>
                <a:ea typeface="MS Gothic" pitchFamily="2"/>
                <a:cs typeface="FreesiaUPC" pitchFamily="34" charset="-34"/>
              </a:rPr>
              <a:t>Example :</a:t>
            </a:r>
            <a:endParaRPr lang="th-TH" sz="2400" b="1" dirty="0" smtClean="0">
              <a:solidFill>
                <a:srgbClr val="000000"/>
              </a:solidFill>
              <a:ea typeface="MS Gothic" pitchFamily="2"/>
              <a:cs typeface="FreesiaUPC" pitchFamily="34" charset="-34"/>
            </a:endParaRPr>
          </a:p>
          <a:p>
            <a:pPr lvl="1"/>
            <a:r>
              <a:rPr lang="en-US" sz="2400" dirty="0" smtClean="0">
                <a:solidFill>
                  <a:srgbClr val="000000"/>
                </a:solidFill>
                <a:ea typeface="MS Gothic" pitchFamily="2"/>
                <a:cs typeface="FreesiaUPC" pitchFamily="34" charset="-34"/>
              </a:rPr>
              <a:t>(float)a       	</a:t>
            </a:r>
            <a:r>
              <a:rPr lang="en-US" sz="2400" dirty="0" smtClean="0">
                <a:solidFill>
                  <a:srgbClr val="0070C0"/>
                </a:solidFill>
                <a:ea typeface="MS Gothic" pitchFamily="2"/>
                <a:cs typeface="FreesiaUPC" pitchFamily="34" charset="-34"/>
              </a:rPr>
              <a:t>//temporary convert value a to float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  <a:ea typeface="MS Gothic" pitchFamily="2"/>
                <a:cs typeface="FreesiaUPC" pitchFamily="34" charset="-34"/>
              </a:rPr>
              <a:t>(float)(</a:t>
            </a:r>
            <a:r>
              <a:rPr lang="en-US" sz="2400" dirty="0" err="1" smtClean="0">
                <a:solidFill>
                  <a:srgbClr val="000000"/>
                </a:solidFill>
                <a:ea typeface="MS Gothic" pitchFamily="2"/>
                <a:cs typeface="FreesiaUPC" pitchFamily="34" charset="-34"/>
              </a:rPr>
              <a:t>x+y</a:t>
            </a:r>
            <a:r>
              <a:rPr lang="en-US" sz="2400" dirty="0" smtClean="0">
                <a:solidFill>
                  <a:srgbClr val="000000"/>
                </a:solidFill>
                <a:ea typeface="MS Gothic" pitchFamily="2"/>
                <a:cs typeface="FreesiaUPC" pitchFamily="34" charset="-34"/>
              </a:rPr>
              <a:t>)		</a:t>
            </a:r>
            <a:r>
              <a:rPr lang="en-US" sz="2400" dirty="0" smtClean="0">
                <a:solidFill>
                  <a:srgbClr val="0070C0"/>
                </a:solidFill>
                <a:ea typeface="MS Gothic" pitchFamily="2"/>
                <a:cs typeface="FreesiaUPC" pitchFamily="34" charset="-34"/>
              </a:rPr>
              <a:t>//temporary convert value of </a:t>
            </a:r>
            <a:r>
              <a:rPr lang="en-US" sz="2400" dirty="0" err="1" smtClean="0">
                <a:solidFill>
                  <a:srgbClr val="0070C0"/>
                </a:solidFill>
                <a:ea typeface="MS Gothic" pitchFamily="2"/>
                <a:cs typeface="FreesiaUPC" pitchFamily="34" charset="-34"/>
              </a:rPr>
              <a:t>x+y</a:t>
            </a:r>
            <a:r>
              <a:rPr lang="en-US" sz="2400" dirty="0" smtClean="0">
                <a:solidFill>
                  <a:srgbClr val="0070C0"/>
                </a:solidFill>
                <a:ea typeface="MS Gothic" pitchFamily="2"/>
                <a:cs typeface="FreesiaUPC" pitchFamily="34" charset="-34"/>
              </a:rPr>
              <a:t> to float</a:t>
            </a:r>
          </a:p>
          <a:p>
            <a:pPr marL="365760" lvl="1" indent="0">
              <a:buNone/>
            </a:pPr>
            <a:endParaRPr lang="en-US" sz="2400" dirty="0">
              <a:solidFill>
                <a:srgbClr val="0070C0"/>
              </a:solidFill>
              <a:ea typeface="MS Gothic" pitchFamily="2"/>
              <a:cs typeface="FreesiaUPC" pitchFamily="34" charset="-34"/>
            </a:endParaRPr>
          </a:p>
          <a:p>
            <a:r>
              <a:rPr lang="en-US" sz="2400" dirty="0" smtClean="0">
                <a:solidFill>
                  <a:srgbClr val="FF0000"/>
                </a:solidFill>
                <a:ea typeface="MS Gothic" pitchFamily="2"/>
                <a:cs typeface="FreesiaUPC" pitchFamily="34" charset="-34"/>
              </a:rPr>
              <a:t>Warning:</a:t>
            </a:r>
          </a:p>
          <a:p>
            <a:pPr lvl="1"/>
            <a:r>
              <a:rPr lang="en-US" sz="2700" b="1" dirty="0" smtClean="0">
                <a:solidFill>
                  <a:schemeClr val="accent2">
                    <a:lumMod val="75000"/>
                  </a:schemeClr>
                </a:solidFill>
                <a:ea typeface="MS Gothic" pitchFamily="2"/>
                <a:cs typeface="FreesiaUPC" pitchFamily="34" charset="-34"/>
              </a:rPr>
              <a:t>(</a:t>
            </a:r>
            <a:r>
              <a:rPr lang="en-US" sz="2700" b="1" dirty="0" err="1" smtClean="0">
                <a:solidFill>
                  <a:schemeClr val="accent2">
                    <a:lumMod val="75000"/>
                  </a:schemeClr>
                </a:solidFill>
                <a:ea typeface="MS Gothic" pitchFamily="2"/>
                <a:cs typeface="FreesiaUPC" pitchFamily="34" charset="-34"/>
              </a:rPr>
              <a:t>int</a:t>
            </a:r>
            <a:r>
              <a:rPr lang="en-US" sz="2700" b="1" dirty="0" smtClean="0">
                <a:solidFill>
                  <a:schemeClr val="accent2">
                    <a:lumMod val="75000"/>
                  </a:schemeClr>
                </a:solidFill>
                <a:ea typeface="MS Gothic" pitchFamily="2"/>
                <a:cs typeface="FreesiaUPC" pitchFamily="34" charset="-34"/>
              </a:rPr>
              <a:t>)(a/10) </a:t>
            </a:r>
            <a:r>
              <a:rPr lang="en-US" sz="2700" dirty="0" smtClean="0">
                <a:solidFill>
                  <a:srgbClr val="000000"/>
                </a:solidFill>
                <a:ea typeface="MS Gothic" pitchFamily="2"/>
                <a:cs typeface="FreesiaUPC" pitchFamily="34" charset="-34"/>
              </a:rPr>
              <a:t>is </a:t>
            </a:r>
            <a:r>
              <a:rPr lang="en-US" sz="2700" dirty="0" smtClean="0">
                <a:solidFill>
                  <a:srgbClr val="FF0000"/>
                </a:solidFill>
                <a:ea typeface="MS Gothic" pitchFamily="2"/>
                <a:cs typeface="FreesiaUPC" pitchFamily="34" charset="-34"/>
              </a:rPr>
              <a:t>not the same as</a:t>
            </a:r>
            <a:r>
              <a:rPr lang="th-TH" sz="2700" dirty="0" smtClean="0">
                <a:solidFill>
                  <a:srgbClr val="FF0000"/>
                </a:solidFill>
                <a:ea typeface="MS Gothic" pitchFamily="2"/>
                <a:cs typeface="FreesiaUPC" pitchFamily="34" charset="-34"/>
              </a:rPr>
              <a:t> </a:t>
            </a:r>
            <a:r>
              <a:rPr lang="en-US" sz="2700" b="1" dirty="0" smtClean="0">
                <a:solidFill>
                  <a:schemeClr val="accent2">
                    <a:lumMod val="50000"/>
                  </a:schemeClr>
                </a:solidFill>
                <a:ea typeface="MS Gothic" pitchFamily="2"/>
                <a:cs typeface="FreesiaUPC" pitchFamily="34" charset="-34"/>
              </a:rPr>
              <a:t>(</a:t>
            </a:r>
            <a:r>
              <a:rPr lang="en-US" sz="2700" b="1" dirty="0" err="1" smtClean="0">
                <a:solidFill>
                  <a:schemeClr val="accent2">
                    <a:lumMod val="50000"/>
                  </a:schemeClr>
                </a:solidFill>
                <a:ea typeface="MS Gothic" pitchFamily="2"/>
                <a:cs typeface="FreesiaUPC" pitchFamily="34" charset="-34"/>
              </a:rPr>
              <a:t>int</a:t>
            </a:r>
            <a:r>
              <a:rPr lang="en-US" sz="2700" b="1" dirty="0" smtClean="0">
                <a:solidFill>
                  <a:schemeClr val="accent2">
                    <a:lumMod val="50000"/>
                  </a:schemeClr>
                </a:solidFill>
                <a:ea typeface="MS Gothic" pitchFamily="2"/>
                <a:cs typeface="FreesiaUPC" pitchFamily="34" charset="-34"/>
              </a:rPr>
              <a:t>)a/10</a:t>
            </a:r>
          </a:p>
          <a:p>
            <a:pPr lvl="1"/>
            <a:r>
              <a:rPr lang="en-US" sz="2700" dirty="0" smtClean="0">
                <a:solidFill>
                  <a:schemeClr val="accent2">
                    <a:lumMod val="75000"/>
                  </a:schemeClr>
                </a:solidFill>
                <a:ea typeface="MS Gothic" pitchFamily="2"/>
                <a:cs typeface="FreesiaUPC" pitchFamily="34" charset="-34"/>
              </a:rPr>
              <a:t>(</a:t>
            </a:r>
            <a:r>
              <a:rPr lang="en-US" sz="2700" dirty="0" err="1" smtClean="0">
                <a:solidFill>
                  <a:schemeClr val="accent2">
                    <a:lumMod val="75000"/>
                  </a:schemeClr>
                </a:solidFill>
                <a:ea typeface="MS Gothic" pitchFamily="2"/>
                <a:cs typeface="FreesiaUPC" pitchFamily="34" charset="-34"/>
              </a:rPr>
              <a:t>int</a:t>
            </a:r>
            <a:r>
              <a:rPr lang="en-US" sz="2700" dirty="0" smtClean="0">
                <a:solidFill>
                  <a:schemeClr val="accent2">
                    <a:lumMod val="75000"/>
                  </a:schemeClr>
                </a:solidFill>
                <a:ea typeface="MS Gothic" pitchFamily="2"/>
                <a:cs typeface="FreesiaUPC" pitchFamily="34" charset="-34"/>
              </a:rPr>
              <a:t>)(a/10)  </a:t>
            </a:r>
            <a:r>
              <a:rPr lang="en-US" sz="2700" dirty="0" smtClean="0">
                <a:solidFill>
                  <a:srgbClr val="000000"/>
                </a:solidFill>
                <a:ea typeface="MS Gothic" pitchFamily="2"/>
                <a:cs typeface="FreesiaUPC" pitchFamily="34" charset="-34"/>
                <a:sym typeface="Wingdings" pitchFamily="2" charset="2"/>
              </a:rPr>
              <a:t> temporary convert value of </a:t>
            </a:r>
            <a:r>
              <a:rPr lang="en-US" sz="2700" b="1" dirty="0" smtClean="0">
                <a:solidFill>
                  <a:srgbClr val="00B050"/>
                </a:solidFill>
                <a:ea typeface="MS Gothic" pitchFamily="2"/>
                <a:cs typeface="FreesiaUPC" pitchFamily="34" charset="-34"/>
                <a:sym typeface="Wingdings" pitchFamily="2" charset="2"/>
              </a:rPr>
              <a:t>a/10</a:t>
            </a:r>
            <a:r>
              <a:rPr lang="en-US" sz="2700" dirty="0" smtClean="0">
                <a:solidFill>
                  <a:srgbClr val="000000"/>
                </a:solidFill>
                <a:ea typeface="MS Gothic" pitchFamily="2"/>
                <a:cs typeface="FreesiaUPC" pitchFamily="34" charset="-34"/>
                <a:sym typeface="Wingdings" pitchFamily="2" charset="2"/>
              </a:rPr>
              <a:t> to integer</a:t>
            </a:r>
          </a:p>
          <a:p>
            <a:pPr lvl="1"/>
            <a:r>
              <a:rPr lang="en-US" sz="2700" dirty="0" smtClean="0">
                <a:solidFill>
                  <a:schemeClr val="accent2">
                    <a:lumMod val="50000"/>
                  </a:schemeClr>
                </a:solidFill>
                <a:ea typeface="MS Gothic" pitchFamily="2"/>
                <a:cs typeface="FreesiaUPC" pitchFamily="34" charset="-34"/>
                <a:sym typeface="Wingdings" pitchFamily="2" charset="2"/>
              </a:rPr>
              <a:t>(</a:t>
            </a:r>
            <a:r>
              <a:rPr lang="en-US" sz="2700" dirty="0" err="1" smtClean="0">
                <a:solidFill>
                  <a:schemeClr val="accent2">
                    <a:lumMod val="50000"/>
                  </a:schemeClr>
                </a:solidFill>
                <a:ea typeface="MS Gothic" pitchFamily="2"/>
                <a:cs typeface="FreesiaUPC" pitchFamily="34" charset="-34"/>
                <a:sym typeface="Wingdings" pitchFamily="2" charset="2"/>
              </a:rPr>
              <a:t>int</a:t>
            </a:r>
            <a:r>
              <a:rPr lang="en-US" sz="2700" dirty="0" smtClean="0">
                <a:solidFill>
                  <a:schemeClr val="accent2">
                    <a:lumMod val="50000"/>
                  </a:schemeClr>
                </a:solidFill>
                <a:ea typeface="MS Gothic" pitchFamily="2"/>
                <a:cs typeface="FreesiaUPC" pitchFamily="34" charset="-34"/>
                <a:sym typeface="Wingdings" pitchFamily="2" charset="2"/>
              </a:rPr>
              <a:t>)a / 10  </a:t>
            </a:r>
            <a:r>
              <a:rPr lang="en-US" sz="2700" dirty="0" smtClean="0">
                <a:solidFill>
                  <a:srgbClr val="000000"/>
                </a:solidFill>
                <a:ea typeface="MS Gothic" pitchFamily="2"/>
                <a:cs typeface="FreesiaUPC" pitchFamily="34" charset="-34"/>
                <a:sym typeface="Wingdings" pitchFamily="2" charset="2"/>
              </a:rPr>
              <a:t> temporary convert value of </a:t>
            </a:r>
            <a:r>
              <a:rPr lang="en-US" sz="2700" b="1" dirty="0" smtClean="0">
                <a:solidFill>
                  <a:srgbClr val="00B050"/>
                </a:solidFill>
                <a:ea typeface="MS Gothic" pitchFamily="2"/>
                <a:cs typeface="FreesiaUPC" pitchFamily="34" charset="-34"/>
                <a:sym typeface="Wingdings" pitchFamily="2" charset="2"/>
              </a:rPr>
              <a:t>a</a:t>
            </a:r>
            <a:r>
              <a:rPr lang="en-US" sz="2700" dirty="0" smtClean="0">
                <a:solidFill>
                  <a:srgbClr val="000000"/>
                </a:solidFill>
                <a:ea typeface="MS Gothic" pitchFamily="2"/>
                <a:cs typeface="FreesiaUPC" pitchFamily="34" charset="-34"/>
                <a:sym typeface="Wingdings" pitchFamily="2" charset="2"/>
              </a:rPr>
              <a:t> to integer and  divide it by 10</a:t>
            </a:r>
            <a:endParaRPr lang="th-TH" sz="2700" dirty="0">
              <a:cs typeface="Frees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our problem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2608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sz="2800" dirty="0" smtClean="0"/>
              <a:t>float   </a:t>
            </a:r>
            <a:r>
              <a:rPr lang="en-US" sz="2800" dirty="0"/>
              <a:t>width = 6,  height = 2.5;</a:t>
            </a:r>
          </a:p>
          <a:p>
            <a:pPr marL="0" indent="0">
              <a:buNone/>
            </a:pPr>
            <a:r>
              <a:rPr lang="en-US" sz="2800" dirty="0"/>
              <a:t>float   </a:t>
            </a:r>
            <a:r>
              <a:rPr lang="en-US" sz="2800" dirty="0" err="1" smtClean="0"/>
              <a:t>area_of_triangle</a:t>
            </a:r>
            <a:r>
              <a:rPr lang="en-US" sz="2800" dirty="0" smtClean="0"/>
              <a:t>;</a:t>
            </a:r>
          </a:p>
          <a:p>
            <a:pPr marL="0" indent="0">
              <a:buNone/>
            </a:pPr>
            <a:r>
              <a:rPr lang="en-US" dirty="0" err="1" smtClean="0">
                <a:sym typeface="Wingdings" pitchFamily="2" charset="2"/>
              </a:rPr>
              <a:t>int</a:t>
            </a:r>
            <a:r>
              <a:rPr lang="en-US" dirty="0" smtClean="0">
                <a:sym typeface="Wingdings" pitchFamily="2" charset="2"/>
              </a:rPr>
              <a:t>  </a:t>
            </a:r>
            <a:r>
              <a:rPr lang="en-US" dirty="0">
                <a:sym typeface="Wingdings" pitchFamily="2" charset="2"/>
              </a:rPr>
              <a:t>m = 1,  n = </a:t>
            </a:r>
            <a:r>
              <a:rPr lang="en-US" dirty="0" smtClean="0">
                <a:sym typeface="Wingdings" pitchFamily="2" charset="2"/>
              </a:rPr>
              <a:t>2;</a:t>
            </a:r>
          </a:p>
          <a:p>
            <a:pPr marL="0" indent="0">
              <a:buNone/>
            </a:pPr>
            <a:r>
              <a:rPr lang="en-US" dirty="0" err="1" smtClean="0">
                <a:sym typeface="Wingdings" pitchFamily="2" charset="2"/>
              </a:rPr>
              <a:t>area_of_triangle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= </a:t>
            </a:r>
            <a:r>
              <a:rPr lang="en-US" dirty="0" smtClean="0">
                <a:sym typeface="Wingdings" pitchFamily="2" charset="2"/>
              </a:rPr>
              <a:t>   (</a:t>
            </a:r>
            <a:r>
              <a:rPr lang="en-US" dirty="0">
                <a:sym typeface="Wingdings" pitchFamily="2" charset="2"/>
              </a:rPr>
              <a:t>m/n) * height * width;</a:t>
            </a:r>
            <a:endParaRPr lang="en-US" dirty="0"/>
          </a:p>
          <a:p>
            <a:pPr marL="0" indent="0">
              <a:buNone/>
            </a:pPr>
            <a:endParaRPr lang="th-TH" b="1" dirty="0"/>
          </a:p>
        </p:txBody>
      </p:sp>
      <p:sp>
        <p:nvSpPr>
          <p:cNvPr id="4" name="Down Arrow 3"/>
          <p:cNvSpPr/>
          <p:nvPr/>
        </p:nvSpPr>
        <p:spPr>
          <a:xfrm>
            <a:off x="4139952" y="3645024"/>
            <a:ext cx="64807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71600" y="4408512"/>
            <a:ext cx="7200800" cy="22608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2400" dirty="0" err="1" smtClean="0">
                <a:sym typeface="Wingdings" pitchFamily="2" charset="2"/>
              </a:rPr>
              <a:t>area_of_triangle</a:t>
            </a:r>
            <a:r>
              <a:rPr lang="en-US" sz="2400" dirty="0" smtClean="0">
                <a:sym typeface="Wingdings" pitchFamily="2" charset="2"/>
              </a:rPr>
              <a:t> =    </a:t>
            </a:r>
            <a:r>
              <a:rPr lang="en-US" sz="2400" b="1" dirty="0" smtClean="0">
                <a:solidFill>
                  <a:srgbClr val="00B0F0"/>
                </a:solidFill>
                <a:sym typeface="Wingdings" pitchFamily="2" charset="2"/>
              </a:rPr>
              <a:t>(float)</a:t>
            </a:r>
            <a:r>
              <a:rPr lang="en-US" sz="2400" dirty="0" smtClean="0">
                <a:sym typeface="Wingdings" pitchFamily="2" charset="2"/>
              </a:rPr>
              <a:t>(m/n) * height * width;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>
                <a:sym typeface="Wingdings" pitchFamily="2" charset="2"/>
              </a:rPr>
              <a:t>area_of_triangle</a:t>
            </a:r>
            <a:r>
              <a:rPr lang="en-US" sz="2400" dirty="0">
                <a:sym typeface="Wingdings" pitchFamily="2" charset="2"/>
              </a:rPr>
              <a:t> =    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b="1" dirty="0" smtClean="0">
                <a:solidFill>
                  <a:srgbClr val="00B0F0"/>
                </a:solidFill>
                <a:sym typeface="Wingdings" pitchFamily="2" charset="2"/>
              </a:rPr>
              <a:t>(float)</a:t>
            </a:r>
            <a:r>
              <a:rPr lang="en-US" sz="2400" dirty="0" smtClean="0">
                <a:sym typeface="Wingdings" pitchFamily="2" charset="2"/>
              </a:rPr>
              <a:t>m/n</a:t>
            </a:r>
            <a:r>
              <a:rPr lang="en-US" sz="2400" dirty="0">
                <a:sym typeface="Wingdings" pitchFamily="2" charset="2"/>
              </a:rPr>
              <a:t>) * height * width;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>
                <a:sym typeface="Wingdings" pitchFamily="2" charset="2"/>
              </a:rPr>
              <a:t>area_of_triangle</a:t>
            </a:r>
            <a:r>
              <a:rPr lang="en-US" sz="2400" dirty="0">
                <a:sym typeface="Wingdings" pitchFamily="2" charset="2"/>
              </a:rPr>
              <a:t> =    </a:t>
            </a:r>
            <a:r>
              <a:rPr lang="en-US" sz="2400" dirty="0" smtClean="0">
                <a:sym typeface="Wingdings" pitchFamily="2" charset="2"/>
              </a:rPr>
              <a:t>(m/</a:t>
            </a:r>
            <a:r>
              <a:rPr lang="en-US" sz="2400" b="1" dirty="0" smtClean="0">
                <a:solidFill>
                  <a:srgbClr val="00B0F0"/>
                </a:solidFill>
                <a:sym typeface="Wingdings" pitchFamily="2" charset="2"/>
              </a:rPr>
              <a:t>(float)</a:t>
            </a:r>
            <a:r>
              <a:rPr lang="en-US" sz="2400" dirty="0" smtClean="0">
                <a:sym typeface="Wingdings" pitchFamily="2" charset="2"/>
              </a:rPr>
              <a:t>n</a:t>
            </a:r>
            <a:r>
              <a:rPr lang="en-US" sz="2400" dirty="0">
                <a:sym typeface="Wingdings" pitchFamily="2" charset="2"/>
              </a:rPr>
              <a:t>) * height * width;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>
                <a:sym typeface="Wingdings" pitchFamily="2" charset="2"/>
              </a:rPr>
              <a:t>area_of_triangle</a:t>
            </a:r>
            <a:r>
              <a:rPr lang="en-US" sz="2400" dirty="0">
                <a:sym typeface="Wingdings" pitchFamily="2" charset="2"/>
              </a:rPr>
              <a:t> =    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b="1" dirty="0" smtClean="0">
                <a:solidFill>
                  <a:srgbClr val="00B0F0"/>
                </a:solidFill>
                <a:sym typeface="Wingdings" pitchFamily="2" charset="2"/>
              </a:rPr>
              <a:t>(float)</a:t>
            </a:r>
            <a:r>
              <a:rPr lang="en-US" sz="2400" dirty="0" smtClean="0">
                <a:sym typeface="Wingdings" pitchFamily="2" charset="2"/>
              </a:rPr>
              <a:t>m</a:t>
            </a:r>
            <a:r>
              <a:rPr lang="en-US" sz="2400" dirty="0">
                <a:sym typeface="Wingdings" pitchFamily="2" charset="2"/>
              </a:rPr>
              <a:t>/</a:t>
            </a:r>
            <a:r>
              <a:rPr lang="en-US" sz="2400" b="1" dirty="0">
                <a:solidFill>
                  <a:srgbClr val="00B0F0"/>
                </a:solidFill>
                <a:sym typeface="Wingdings" pitchFamily="2" charset="2"/>
              </a:rPr>
              <a:t>(float)</a:t>
            </a:r>
            <a:r>
              <a:rPr lang="en-US" sz="2400" dirty="0">
                <a:sym typeface="Wingdings" pitchFamily="2" charset="2"/>
              </a:rPr>
              <a:t>n) * height * width</a:t>
            </a:r>
            <a:r>
              <a:rPr lang="en-US" sz="2400" dirty="0" smtClean="0">
                <a:sym typeface="Wingdings" pitchFamily="2" charset="2"/>
              </a:rPr>
              <a:t>;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All of 4 statements are correct ??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>
              <a:buFont typeface="Wingdings"/>
              <a:buNone/>
            </a:pPr>
            <a:endParaRPr lang="en-US" sz="2400" b="1" dirty="0" smtClean="0"/>
          </a:p>
          <a:p>
            <a:pPr marL="0" indent="0">
              <a:buFont typeface="Wingdings"/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16792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4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3200" dirty="0" smtClean="0">
                <a:cs typeface="FreesiaUPC" pitchFamily="34" charset="-34"/>
              </a:rPr>
              <a:t>Find the value of a, b, c, d and e</a:t>
            </a:r>
          </a:p>
          <a:p>
            <a:pPr marL="0" lvl="0" indent="0">
              <a:buNone/>
            </a:pPr>
            <a:endParaRPr lang="th-TH" sz="3200" dirty="0" smtClean="0">
              <a:cs typeface="FreesiaUPC" pitchFamily="34" charset="-34"/>
            </a:endParaRPr>
          </a:p>
          <a:p>
            <a:pPr lvl="1" hangingPunct="0">
              <a:buNone/>
            </a:pPr>
            <a:r>
              <a:rPr lang="en-US" sz="2800" dirty="0" smtClean="0">
                <a:cs typeface="FreesiaUPC" pitchFamily="34" charset="-34"/>
              </a:rPr>
              <a:t>float a;     a = (</a:t>
            </a:r>
            <a:r>
              <a:rPr lang="en-US" sz="2800" dirty="0" err="1" smtClean="0">
                <a:cs typeface="FreesiaUPC" pitchFamily="34" charset="-34"/>
              </a:rPr>
              <a:t>int</a:t>
            </a:r>
            <a:r>
              <a:rPr lang="en-US" sz="2800" dirty="0" smtClean="0">
                <a:cs typeface="FreesiaUPC" pitchFamily="34" charset="-34"/>
              </a:rPr>
              <a:t>)5.5 + (float)10.4;</a:t>
            </a:r>
          </a:p>
          <a:p>
            <a:pPr lvl="1" hangingPunct="0">
              <a:buNone/>
            </a:pPr>
            <a:r>
              <a:rPr lang="en-US" sz="2800" dirty="0" err="1" smtClean="0">
                <a:cs typeface="FreesiaUPC" pitchFamily="34" charset="-34"/>
              </a:rPr>
              <a:t>int</a:t>
            </a:r>
            <a:r>
              <a:rPr lang="en-US" sz="2800" dirty="0" smtClean="0">
                <a:cs typeface="FreesiaUPC" pitchFamily="34" charset="-34"/>
              </a:rPr>
              <a:t> b;        b = (</a:t>
            </a:r>
            <a:r>
              <a:rPr lang="en-US" sz="2800" dirty="0" err="1" smtClean="0">
                <a:cs typeface="FreesiaUPC" pitchFamily="34" charset="-34"/>
              </a:rPr>
              <a:t>int</a:t>
            </a:r>
            <a:r>
              <a:rPr lang="en-US" sz="2800" dirty="0" smtClean="0">
                <a:cs typeface="FreesiaUPC" pitchFamily="34" charset="-34"/>
              </a:rPr>
              <a:t>)5.5 + 10.4;</a:t>
            </a:r>
          </a:p>
          <a:p>
            <a:pPr lvl="1" hangingPunct="0">
              <a:buNone/>
            </a:pPr>
            <a:r>
              <a:rPr lang="en-US" sz="2800" dirty="0" err="1" smtClean="0">
                <a:cs typeface="FreesiaUPC" pitchFamily="34" charset="-34"/>
              </a:rPr>
              <a:t>int</a:t>
            </a:r>
            <a:r>
              <a:rPr lang="en-US" sz="2800" dirty="0" smtClean="0">
                <a:cs typeface="FreesiaUPC" pitchFamily="34" charset="-34"/>
              </a:rPr>
              <a:t> c;         c = (</a:t>
            </a:r>
            <a:r>
              <a:rPr lang="en-US" sz="2800" dirty="0" err="1" smtClean="0">
                <a:cs typeface="FreesiaUPC" pitchFamily="34" charset="-34"/>
              </a:rPr>
              <a:t>int</a:t>
            </a:r>
            <a:r>
              <a:rPr lang="en-US" sz="2800" dirty="0" smtClean="0">
                <a:cs typeface="FreesiaUPC" pitchFamily="34" charset="-34"/>
              </a:rPr>
              <a:t>)(5.5/1.1);</a:t>
            </a:r>
          </a:p>
          <a:p>
            <a:pPr lvl="1" hangingPunct="0">
              <a:buNone/>
            </a:pPr>
            <a:r>
              <a:rPr lang="en-US" sz="2800" dirty="0" err="1" smtClean="0">
                <a:cs typeface="FreesiaUPC" pitchFamily="34" charset="-34"/>
              </a:rPr>
              <a:t>int</a:t>
            </a:r>
            <a:r>
              <a:rPr lang="en-US" sz="2800" dirty="0" smtClean="0">
                <a:cs typeface="FreesiaUPC" pitchFamily="34" charset="-34"/>
              </a:rPr>
              <a:t> d;        d = (</a:t>
            </a:r>
            <a:r>
              <a:rPr lang="en-US" sz="2800" dirty="0" err="1" smtClean="0">
                <a:cs typeface="FreesiaUPC" pitchFamily="34" charset="-34"/>
              </a:rPr>
              <a:t>int</a:t>
            </a:r>
            <a:r>
              <a:rPr lang="en-US" sz="2800" dirty="0" smtClean="0">
                <a:cs typeface="FreesiaUPC" pitchFamily="34" charset="-34"/>
              </a:rPr>
              <a:t>)5.5/1.1;</a:t>
            </a:r>
          </a:p>
          <a:p>
            <a:pPr lvl="1" hangingPunct="0">
              <a:buNone/>
            </a:pPr>
            <a:r>
              <a:rPr lang="en-US" sz="2800" dirty="0" err="1" smtClean="0">
                <a:cs typeface="FreesiaUPC" pitchFamily="34" charset="-34"/>
              </a:rPr>
              <a:t>int</a:t>
            </a:r>
            <a:r>
              <a:rPr lang="en-US" sz="2800" dirty="0" smtClean="0">
                <a:cs typeface="FreesiaUPC" pitchFamily="34" charset="-34"/>
              </a:rPr>
              <a:t> e;        e  = 5.5/(</a:t>
            </a:r>
            <a:r>
              <a:rPr lang="en-US" sz="2800" dirty="0" err="1" smtClean="0">
                <a:cs typeface="FreesiaUPC" pitchFamily="34" charset="-34"/>
              </a:rPr>
              <a:t>int</a:t>
            </a:r>
            <a:r>
              <a:rPr lang="en-US" sz="2800" dirty="0" smtClean="0">
                <a:cs typeface="FreesiaUPC" pitchFamily="34" charset="-34"/>
              </a:rPr>
              <a:t>)1.1</a:t>
            </a:r>
            <a:r>
              <a:rPr lang="en-US" sz="3200" dirty="0" smtClean="0">
                <a:cs typeface="FreesiaUPC" pitchFamily="34" charset="-34"/>
              </a:rPr>
              <a:t>;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Arithmetic Operators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Last week, we studied about basic arithmetic operators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*  /   +   -   %</a:t>
            </a:r>
          </a:p>
          <a:p>
            <a:r>
              <a:rPr lang="en-US" dirty="0" smtClean="0"/>
              <a:t>Assignment operator  </a:t>
            </a:r>
            <a:r>
              <a:rPr lang="en-US" dirty="0" smtClean="0">
                <a:solidFill>
                  <a:srgbClr val="00B050"/>
                </a:solidFill>
              </a:rPr>
              <a:t>=</a:t>
            </a:r>
          </a:p>
          <a:p>
            <a:r>
              <a:rPr lang="en-US" dirty="0" smtClean="0"/>
              <a:t>In C programming language, there is a way to let programmers express the expression in short format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++, --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+=,  -=, *=, /= , %=</a:t>
            </a:r>
            <a:endParaRPr lang="th-TH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01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++, and -- Operators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++  operator is used with a variable to </a:t>
            </a:r>
            <a:r>
              <a:rPr lang="en-US" b="1" dirty="0" smtClean="0">
                <a:solidFill>
                  <a:srgbClr val="00B050"/>
                </a:solidFill>
              </a:rPr>
              <a:t>increase the value</a:t>
            </a:r>
            <a:r>
              <a:rPr lang="en-US" dirty="0" smtClean="0"/>
              <a:t> of that variable </a:t>
            </a:r>
            <a:r>
              <a:rPr lang="en-US" b="1" dirty="0" smtClean="0">
                <a:solidFill>
                  <a:srgbClr val="00B0F0"/>
                </a:solidFill>
              </a:rPr>
              <a:t>by 1</a:t>
            </a:r>
          </a:p>
          <a:p>
            <a:r>
              <a:rPr lang="en-US" dirty="0" smtClean="0"/>
              <a:t>--  </a:t>
            </a:r>
            <a:r>
              <a:rPr lang="en-US" dirty="0"/>
              <a:t>operator is used with a variable to </a:t>
            </a:r>
            <a:r>
              <a:rPr lang="en-US" b="1" dirty="0" smtClean="0">
                <a:solidFill>
                  <a:srgbClr val="00B050"/>
                </a:solidFill>
              </a:rPr>
              <a:t>decrease </a:t>
            </a:r>
            <a:r>
              <a:rPr lang="en-US" b="1" dirty="0">
                <a:solidFill>
                  <a:srgbClr val="00B050"/>
                </a:solidFill>
              </a:rPr>
              <a:t>the value</a:t>
            </a:r>
            <a:r>
              <a:rPr lang="en-US" dirty="0"/>
              <a:t> of that variable </a:t>
            </a:r>
            <a:r>
              <a:rPr lang="en-US" b="1" dirty="0">
                <a:solidFill>
                  <a:srgbClr val="00B0F0"/>
                </a:solidFill>
              </a:rPr>
              <a:t>by </a:t>
            </a:r>
            <a:r>
              <a:rPr lang="en-US" b="1" dirty="0" smtClean="0">
                <a:solidFill>
                  <a:srgbClr val="00B0F0"/>
                </a:solidFill>
              </a:rPr>
              <a:t>1</a:t>
            </a:r>
          </a:p>
          <a:p>
            <a:r>
              <a:rPr lang="en-US" b="1" dirty="0" smtClean="0"/>
              <a:t>Usage : </a:t>
            </a:r>
            <a:r>
              <a:rPr lang="en-US" b="1" dirty="0" smtClean="0">
                <a:solidFill>
                  <a:srgbClr val="00B0F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>++</a:t>
            </a:r>
            <a:r>
              <a:rPr lang="en-US" dirty="0" err="1" smtClean="0">
                <a:solidFill>
                  <a:srgbClr val="00B050"/>
                </a:solidFill>
              </a:rPr>
              <a:t>var</a:t>
            </a:r>
            <a:r>
              <a:rPr lang="en-US" dirty="0" smtClean="0">
                <a:solidFill>
                  <a:srgbClr val="00B0F0"/>
                </a:solidFill>
              </a:rPr>
              <a:t>  or  </a:t>
            </a:r>
            <a:r>
              <a:rPr lang="en-US" dirty="0" err="1" smtClean="0">
                <a:solidFill>
                  <a:srgbClr val="00B050"/>
                </a:solidFill>
              </a:rPr>
              <a:t>var</a:t>
            </a:r>
            <a:r>
              <a:rPr lang="en-US" b="1" dirty="0" smtClean="0">
                <a:solidFill>
                  <a:srgbClr val="FF0000"/>
                </a:solidFill>
              </a:rPr>
              <a:t>++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--</a:t>
            </a:r>
            <a:r>
              <a:rPr lang="en-US" dirty="0" err="1" smtClean="0">
                <a:solidFill>
                  <a:srgbClr val="00B050"/>
                </a:solidFill>
              </a:rPr>
              <a:t>var</a:t>
            </a:r>
            <a:r>
              <a:rPr lang="en-US" dirty="0" smtClean="0">
                <a:solidFill>
                  <a:srgbClr val="00B0F0"/>
                </a:solidFill>
              </a:rPr>
              <a:t>  or   </a:t>
            </a:r>
            <a:r>
              <a:rPr lang="en-US" dirty="0" err="1" smtClean="0">
                <a:solidFill>
                  <a:srgbClr val="00B050"/>
                </a:solidFill>
              </a:rPr>
              <a:t>var</a:t>
            </a:r>
            <a:r>
              <a:rPr lang="en-US" b="1" dirty="0" smtClean="0">
                <a:solidFill>
                  <a:srgbClr val="FF0000"/>
                </a:solidFill>
              </a:rPr>
              <a:t>--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/>
              <a:t>Example :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  a = 5, b = 10;</a:t>
            </a:r>
          </a:p>
          <a:p>
            <a:pPr lvl="1"/>
            <a:r>
              <a:rPr lang="en-US" dirty="0" smtClean="0"/>
              <a:t>a++;	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// a = a + 1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  a = 6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r>
              <a:rPr lang="en-US" dirty="0" smtClean="0"/>
              <a:t>++a;	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// a = a + 1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  a = 7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r>
              <a:rPr lang="en-US" dirty="0" smtClean="0"/>
              <a:t>b--;	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// b = b – 1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   b = 9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r>
              <a:rPr lang="en-US" dirty="0"/>
              <a:t>a</a:t>
            </a:r>
            <a:r>
              <a:rPr lang="en-US" dirty="0" smtClean="0"/>
              <a:t> + b;    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//  7 + 9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 16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endParaRPr lang="th-TH" b="1" dirty="0">
              <a:solidFill>
                <a:srgbClr val="00B0F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24128" y="4365104"/>
            <a:ext cx="3024336" cy="1368152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Why C language doesn’t provide operator: ** and // ??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100960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complex on ++ and -- Operators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we just simply want to increase and decrease the value of variable by 1, it’s easy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a++,  b--</a:t>
            </a:r>
          </a:p>
          <a:p>
            <a:r>
              <a:rPr lang="en-US" dirty="0"/>
              <a:t>T</a:t>
            </a:r>
            <a:r>
              <a:rPr lang="en-US" dirty="0" smtClean="0"/>
              <a:t>hing becomes more complicate when we use assignment operator =  with  ++,-- operators</a:t>
            </a:r>
          </a:p>
          <a:p>
            <a:r>
              <a:rPr lang="en-US" b="1" dirty="0" smtClean="0"/>
              <a:t>Example :  </a:t>
            </a:r>
            <a:r>
              <a:rPr lang="en-US" dirty="0"/>
              <a:t>G</a:t>
            </a:r>
            <a:r>
              <a:rPr lang="en-US" dirty="0" smtClean="0"/>
              <a:t>uess what is the value of A and B ?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 A, B, X = 10;</a:t>
            </a:r>
          </a:p>
          <a:p>
            <a:pPr lvl="1"/>
            <a:r>
              <a:rPr lang="en-US" dirty="0" smtClean="0"/>
              <a:t>A  =  X++;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  = ++X;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5034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++ as Postfix operator</a:t>
            </a:r>
            <a:endParaRPr lang="th-TH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285852" y="3429000"/>
            <a:ext cx="7565040" cy="2966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594720" y="1636200"/>
            <a:ext cx="3206160" cy="1853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++ as Prefix Operator</a:t>
            </a:r>
            <a:endParaRPr lang="th-T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357290" y="3701159"/>
            <a:ext cx="7430532" cy="2857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516240" y="1557359"/>
            <a:ext cx="3490919" cy="19929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-- Operator and Example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-- operator works just like ++ operator but it will decrease the value of variable by 1 instead of increasing</a:t>
            </a:r>
            <a:endParaRPr lang="th-TH" dirty="0" smtClean="0"/>
          </a:p>
          <a:p>
            <a:pPr marL="365760" lvl="1" indent="0">
              <a:buNone/>
            </a:pPr>
            <a:endParaRPr lang="en-US" dirty="0" smtClean="0">
              <a:sym typeface="Wingdings" pitchFamily="2" charset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3200" b="1" dirty="0" smtClean="0">
                <a:latin typeface="Calibri" pitchFamily="34" charset="0"/>
                <a:ea typeface="MS Gothic" pitchFamily="2"/>
                <a:cs typeface="Cordia New" pitchFamily="2"/>
              </a:rPr>
              <a:t>Example: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3200" b="1" dirty="0" smtClean="0">
              <a:latin typeface="Calibri" pitchFamily="34" charset="0"/>
              <a:ea typeface="MS Gothic" pitchFamily="2"/>
              <a:cs typeface="Cordia New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100" dirty="0" err="1" smtClean="0">
                <a:solidFill>
                  <a:srgbClr val="333399"/>
                </a:solidFill>
                <a:latin typeface="Calibri" pitchFamily="34" charset="0"/>
                <a:ea typeface="MS Gothic" pitchFamily="2"/>
                <a:cs typeface="Cordia New" pitchFamily="2"/>
              </a:rPr>
              <a:t>int</a:t>
            </a:r>
            <a:r>
              <a:rPr lang="en-GB" sz="3100" dirty="0" smtClean="0">
                <a:latin typeface="Calibri" pitchFamily="34" charset="0"/>
                <a:ea typeface="MS Gothic" pitchFamily="2"/>
                <a:cs typeface="Cordia New" pitchFamily="2"/>
              </a:rPr>
              <a:t> </a:t>
            </a:r>
            <a:r>
              <a:rPr lang="en-GB" sz="3100" dirty="0" err="1" smtClean="0">
                <a:latin typeface="Calibri" pitchFamily="34" charset="0"/>
                <a:ea typeface="MS Gothic" pitchFamily="2"/>
                <a:cs typeface="Cordia New" pitchFamily="2"/>
              </a:rPr>
              <a:t>i</a:t>
            </a:r>
            <a:r>
              <a:rPr lang="en-GB" sz="3100" dirty="0" smtClean="0">
                <a:latin typeface="Calibri" pitchFamily="34" charset="0"/>
                <a:ea typeface="MS Gothic" pitchFamily="2"/>
                <a:cs typeface="Cordia New" pitchFamily="2"/>
              </a:rPr>
              <a:t>=1, j=2;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3100" dirty="0" smtClean="0">
              <a:latin typeface="Calibri" pitchFamily="34" charset="0"/>
              <a:ea typeface="MS Gothic" pitchFamily="2"/>
              <a:cs typeface="Cordia New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100" dirty="0" err="1" smtClean="0">
                <a:latin typeface="Calibri" pitchFamily="34" charset="0"/>
                <a:ea typeface="MS Gothic" pitchFamily="2"/>
                <a:cs typeface="Cordia New" pitchFamily="2"/>
              </a:rPr>
              <a:t>i</a:t>
            </a:r>
            <a:r>
              <a:rPr lang="en-GB" sz="3100" dirty="0" smtClean="0">
                <a:latin typeface="Calibri" pitchFamily="34" charset="0"/>
                <a:ea typeface="MS Gothic" pitchFamily="2"/>
                <a:cs typeface="Cordia New" pitchFamily="2"/>
              </a:rPr>
              <a:t>++;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3100" dirty="0" smtClean="0">
              <a:latin typeface="Calibri" pitchFamily="34" charset="0"/>
              <a:ea typeface="MS Gothic" pitchFamily="2"/>
              <a:cs typeface="Cordia New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th-TH" sz="3100" b="1" dirty="0" smtClean="0">
                <a:latin typeface="Calibri" pitchFamily="34" charset="0"/>
                <a:ea typeface="MS Gothic" pitchFamily="2"/>
                <a:cs typeface="Cordia New" pitchFamily="2"/>
              </a:rPr>
              <a:t>--</a:t>
            </a:r>
            <a:r>
              <a:rPr lang="en-GB" sz="3100" dirty="0" smtClean="0">
                <a:latin typeface="Calibri" pitchFamily="34" charset="0"/>
                <a:ea typeface="MS Gothic" pitchFamily="2"/>
                <a:cs typeface="Cordia New" pitchFamily="2"/>
              </a:rPr>
              <a:t>j;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3100" dirty="0" smtClean="0">
              <a:latin typeface="Calibri" pitchFamily="34" charset="0"/>
              <a:ea typeface="MS Gothic" pitchFamily="2"/>
              <a:cs typeface="Cordia New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100" dirty="0" smtClean="0">
                <a:latin typeface="Calibri" pitchFamily="34" charset="0"/>
                <a:ea typeface="MS Gothic" pitchFamily="2"/>
                <a:cs typeface="Cordia New" pitchFamily="2"/>
              </a:rPr>
              <a:t>j = </a:t>
            </a:r>
            <a:r>
              <a:rPr lang="en-GB" sz="3100" dirty="0" err="1" smtClean="0">
                <a:latin typeface="Calibri" pitchFamily="34" charset="0"/>
                <a:ea typeface="MS Gothic" pitchFamily="2"/>
                <a:cs typeface="Cordia New" pitchFamily="2"/>
              </a:rPr>
              <a:t>i</a:t>
            </a:r>
            <a:r>
              <a:rPr lang="en-GB" sz="3100" dirty="0" smtClean="0">
                <a:latin typeface="Calibri" pitchFamily="34" charset="0"/>
                <a:ea typeface="MS Gothic" pitchFamily="2"/>
                <a:cs typeface="Cordia New" pitchFamily="2"/>
              </a:rPr>
              <a:t>++;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3100" dirty="0" smtClean="0">
              <a:latin typeface="Calibri" pitchFamily="34" charset="0"/>
              <a:ea typeface="MS Gothic" pitchFamily="2"/>
              <a:cs typeface="Cordia New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100" dirty="0">
                <a:latin typeface="Calibri" pitchFamily="34" charset="0"/>
                <a:ea typeface="MS Gothic" pitchFamily="2"/>
                <a:cs typeface="Cordia New" pitchFamily="2"/>
              </a:rPr>
              <a:t>j</a:t>
            </a:r>
            <a:r>
              <a:rPr lang="en-GB" sz="3100" dirty="0" smtClean="0">
                <a:latin typeface="Calibri" pitchFamily="34" charset="0"/>
                <a:ea typeface="MS Gothic" pitchFamily="2"/>
                <a:cs typeface="Cordia New" pitchFamily="2"/>
              </a:rPr>
              <a:t> = ++</a:t>
            </a:r>
            <a:r>
              <a:rPr lang="en-GB" sz="3100" dirty="0" err="1" smtClean="0">
                <a:latin typeface="Calibri" pitchFamily="34" charset="0"/>
                <a:ea typeface="MS Gothic" pitchFamily="2"/>
                <a:cs typeface="Cordia New" pitchFamily="2"/>
              </a:rPr>
              <a:t>i</a:t>
            </a:r>
            <a:r>
              <a:rPr lang="en-GB" sz="3100" dirty="0" smtClean="0">
                <a:latin typeface="Calibri" pitchFamily="34" charset="0"/>
                <a:ea typeface="MS Gothic" pitchFamily="2"/>
                <a:cs typeface="Cordia New" pitchFamily="2"/>
              </a:rPr>
              <a:t>;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098022" y="3144388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4883972" y="3144388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3526650" y="2715760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5384038" y="2715760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j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Review: Arithmetic Operators’ Order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r>
              <a:rPr lang="en-US" dirty="0" smtClean="0"/>
              <a:t>When you</a:t>
            </a:r>
            <a:r>
              <a:rPr lang="th-TH" dirty="0" smtClean="0"/>
              <a:t> </a:t>
            </a:r>
            <a:r>
              <a:rPr lang="en-US" dirty="0" smtClean="0"/>
              <a:t>write an arithmetic expression, there is the order on which operator must be executed first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the arithmetic operators are in the same order, the expression will be executed from left to right</a:t>
            </a:r>
          </a:p>
          <a:p>
            <a:pPr lvl="1"/>
            <a:endParaRPr lang="en-US" dirty="0" smtClean="0"/>
          </a:p>
          <a:p>
            <a:endParaRPr lang="th-T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690302"/>
              </p:ext>
            </p:extLst>
          </p:nvPr>
        </p:nvGraphicFramePr>
        <p:xfrm>
          <a:off x="2123728" y="2708920"/>
          <a:ext cx="5184576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355"/>
                <a:gridCol w="408222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Order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Arithmetic Operator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(      )</a:t>
                      </a:r>
                      <a:r>
                        <a:rPr lang="en-US" sz="2000" baseline="0" dirty="0" smtClean="0"/>
                        <a:t>       parenthesis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++, --</a:t>
                      </a:r>
                      <a:endParaRPr lang="th-TH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  of </a:t>
                      </a:r>
                      <a:r>
                        <a:rPr lang="en-US" sz="2000" dirty="0" err="1" smtClean="0"/>
                        <a:t>negitive</a:t>
                      </a:r>
                      <a:r>
                        <a:rPr lang="en-US" sz="2000" baseline="0" dirty="0" smtClean="0"/>
                        <a:t> numbers  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*,</a:t>
                      </a:r>
                      <a:r>
                        <a:rPr lang="en-US" sz="2000" baseline="0" dirty="0" smtClean="0"/>
                        <a:t>   /,    %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+,</a:t>
                      </a:r>
                      <a:r>
                        <a:rPr lang="en-US" sz="2000" baseline="0" dirty="0" smtClean="0"/>
                        <a:t>  -</a:t>
                      </a:r>
                      <a:endParaRPr lang="th-TH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73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1</a:t>
            </a:r>
            <a:endParaRPr lang="th-TH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72184" y="2420888"/>
            <a:ext cx="2723752" cy="17281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GB" sz="2000" dirty="0" err="1" smtClean="0">
                <a:solidFill>
                  <a:srgbClr val="333399"/>
                </a:solidFill>
                <a:latin typeface="Century" pitchFamily="18" charset="0"/>
                <a:ea typeface="MS Gothic" pitchFamily="2"/>
                <a:cs typeface="Cordia New" pitchFamily="2"/>
              </a:rPr>
              <a:t>int</a:t>
            </a:r>
            <a:r>
              <a:rPr lang="en-GB" sz="2000" dirty="0" smtClean="0">
                <a:latin typeface="Century" pitchFamily="18" charset="0"/>
                <a:ea typeface="MS Gothic" pitchFamily="2"/>
                <a:cs typeface="Cordia New" pitchFamily="2"/>
              </a:rPr>
              <a:t> </a:t>
            </a:r>
            <a:r>
              <a:rPr lang="en-GB" sz="2000" dirty="0" err="1" smtClean="0">
                <a:latin typeface="Century" pitchFamily="18" charset="0"/>
                <a:ea typeface="MS Gothic" pitchFamily="2"/>
                <a:cs typeface="Cordia New" pitchFamily="2"/>
              </a:rPr>
              <a:t>i</a:t>
            </a:r>
            <a:r>
              <a:rPr lang="en-GB" sz="2000" dirty="0" smtClean="0">
                <a:latin typeface="Century" pitchFamily="18" charset="0"/>
                <a:ea typeface="MS Gothic" pitchFamily="2"/>
                <a:cs typeface="Cordia New" pitchFamily="2"/>
              </a:rPr>
              <a:t>=1, j=2, m, n;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endParaRPr lang="en-GB" sz="2000" dirty="0" smtClean="0">
              <a:latin typeface="Century" pitchFamily="18" charset="0"/>
              <a:ea typeface="MS Gothic" pitchFamily="2"/>
              <a:cs typeface="Cordia New" pitchFamily="2"/>
            </a:endParaRP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GB" sz="2000" dirty="0" smtClean="0">
                <a:latin typeface="Century" pitchFamily="18" charset="0"/>
                <a:ea typeface="MS Gothic" pitchFamily="2"/>
                <a:cs typeface="Cordia New" pitchFamily="2"/>
              </a:rPr>
              <a:t>m = </a:t>
            </a:r>
            <a:r>
              <a:rPr lang="en-GB" sz="2000" dirty="0" err="1" smtClean="0">
                <a:latin typeface="Century" pitchFamily="18" charset="0"/>
                <a:ea typeface="MS Gothic" pitchFamily="2"/>
                <a:cs typeface="Cordia New" pitchFamily="2"/>
              </a:rPr>
              <a:t>i</a:t>
            </a:r>
            <a:r>
              <a:rPr lang="en-GB" sz="2000" dirty="0" smtClean="0">
                <a:latin typeface="Century" pitchFamily="18" charset="0"/>
                <a:ea typeface="MS Gothic" pitchFamily="2"/>
                <a:cs typeface="Cordia New" pitchFamily="2"/>
              </a:rPr>
              <a:t>++  +  ++j;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endParaRPr lang="en-GB" sz="2000" dirty="0" smtClean="0">
              <a:latin typeface="Century" pitchFamily="18" charset="0"/>
              <a:ea typeface="MS Gothic" pitchFamily="2"/>
              <a:cs typeface="Cordia New" pitchFamily="2"/>
            </a:endParaRP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US" sz="2000" dirty="0" smtClean="0">
                <a:latin typeface="Century" pitchFamily="18" charset="0"/>
                <a:ea typeface="MS Gothic" pitchFamily="2"/>
                <a:cs typeface="Cordia New" pitchFamily="2"/>
              </a:rPr>
              <a:t>n  = ++</a:t>
            </a:r>
            <a:r>
              <a:rPr lang="en-US" sz="2000" dirty="0" err="1" smtClean="0">
                <a:latin typeface="Century" pitchFamily="18" charset="0"/>
                <a:ea typeface="MS Gothic" pitchFamily="2"/>
                <a:cs typeface="Cordia New" pitchFamily="2"/>
              </a:rPr>
              <a:t>i</a:t>
            </a:r>
            <a:r>
              <a:rPr lang="en-US" sz="2000" dirty="0" smtClean="0">
                <a:latin typeface="Century" pitchFamily="18" charset="0"/>
                <a:ea typeface="MS Gothic" pitchFamily="2"/>
                <a:cs typeface="Cordia New" pitchFamily="2"/>
              </a:rPr>
              <a:t>  +  j++;</a:t>
            </a:r>
            <a:endParaRPr lang="en-GB" sz="2000" dirty="0" smtClean="0">
              <a:latin typeface="Century" pitchFamily="18" charset="0"/>
              <a:ea typeface="MS Gothic" pitchFamily="2"/>
              <a:cs typeface="Cordia New" pitchFamily="2"/>
            </a:endParaRPr>
          </a:p>
          <a:p>
            <a:pPr marL="0" indent="0">
              <a:spcBef>
                <a:spcPts val="0"/>
              </a:spcBef>
              <a:buFont typeface="Wingdings"/>
              <a:buNone/>
            </a:pPr>
            <a:endParaRPr lang="en-GB" sz="2000" dirty="0" smtClean="0">
              <a:latin typeface="Century" pitchFamily="18" charset="0"/>
              <a:ea typeface="MS Gothic" pitchFamily="2"/>
              <a:cs typeface="Cordia New" pitchFamily="2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272184" y="4581128"/>
            <a:ext cx="2723752" cy="17281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GB" sz="2000" dirty="0" err="1" smtClean="0">
                <a:solidFill>
                  <a:srgbClr val="333399"/>
                </a:solidFill>
                <a:latin typeface="Century" pitchFamily="18" charset="0"/>
                <a:ea typeface="MS Gothic" pitchFamily="2"/>
                <a:cs typeface="Cordia New" pitchFamily="2"/>
              </a:rPr>
              <a:t>int</a:t>
            </a:r>
            <a:r>
              <a:rPr lang="en-GB" sz="2000" dirty="0" smtClean="0">
                <a:latin typeface="Century" pitchFamily="18" charset="0"/>
                <a:ea typeface="MS Gothic" pitchFamily="2"/>
                <a:cs typeface="Cordia New" pitchFamily="2"/>
              </a:rPr>
              <a:t> </a:t>
            </a:r>
            <a:r>
              <a:rPr lang="en-GB" sz="2000" dirty="0" err="1" smtClean="0">
                <a:latin typeface="Century" pitchFamily="18" charset="0"/>
                <a:ea typeface="MS Gothic" pitchFamily="2"/>
                <a:cs typeface="Cordia New" pitchFamily="2"/>
              </a:rPr>
              <a:t>i</a:t>
            </a:r>
            <a:r>
              <a:rPr lang="en-GB" sz="2000" dirty="0" smtClean="0">
                <a:latin typeface="Century" pitchFamily="18" charset="0"/>
                <a:ea typeface="MS Gothic" pitchFamily="2"/>
                <a:cs typeface="Cordia New" pitchFamily="2"/>
              </a:rPr>
              <a:t>=1, j=2, m, n;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endParaRPr lang="en-GB" sz="2000" dirty="0" smtClean="0">
              <a:latin typeface="Century" pitchFamily="18" charset="0"/>
              <a:ea typeface="MS Gothic" pitchFamily="2"/>
              <a:cs typeface="Cordia New" pitchFamily="2"/>
            </a:endParaRP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GB" sz="2000" dirty="0" smtClean="0">
                <a:latin typeface="Century" pitchFamily="18" charset="0"/>
                <a:ea typeface="MS Gothic" pitchFamily="2"/>
                <a:cs typeface="Cordia New" pitchFamily="2"/>
              </a:rPr>
              <a:t>m = --</a:t>
            </a:r>
            <a:r>
              <a:rPr lang="en-GB" sz="2000" dirty="0" err="1" smtClean="0">
                <a:latin typeface="Century" pitchFamily="18" charset="0"/>
                <a:ea typeface="MS Gothic" pitchFamily="2"/>
                <a:cs typeface="Cordia New" pitchFamily="2"/>
              </a:rPr>
              <a:t>i</a:t>
            </a:r>
            <a:r>
              <a:rPr lang="en-GB" sz="2000" dirty="0" smtClean="0">
                <a:latin typeface="Century" pitchFamily="18" charset="0"/>
                <a:ea typeface="MS Gothic" pitchFamily="2"/>
                <a:cs typeface="Cordia New" pitchFamily="2"/>
              </a:rPr>
              <a:t>  +  j++;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endParaRPr lang="en-GB" sz="2000" dirty="0" smtClean="0">
              <a:latin typeface="Century" pitchFamily="18" charset="0"/>
              <a:ea typeface="MS Gothic" pitchFamily="2"/>
              <a:cs typeface="Cordia New" pitchFamily="2"/>
            </a:endParaRP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US" sz="2000" dirty="0" smtClean="0">
                <a:latin typeface="Century" pitchFamily="18" charset="0"/>
                <a:ea typeface="MS Gothic" pitchFamily="2"/>
                <a:cs typeface="Cordia New" pitchFamily="2"/>
              </a:rPr>
              <a:t>n  = --</a:t>
            </a:r>
            <a:r>
              <a:rPr lang="en-US" sz="2000" dirty="0" err="1" smtClean="0">
                <a:latin typeface="Century" pitchFamily="18" charset="0"/>
                <a:ea typeface="MS Gothic" pitchFamily="2"/>
                <a:cs typeface="Cordia New" pitchFamily="2"/>
              </a:rPr>
              <a:t>i</a:t>
            </a:r>
            <a:r>
              <a:rPr lang="en-US" sz="2000" dirty="0" smtClean="0">
                <a:latin typeface="Century" pitchFamily="18" charset="0"/>
                <a:ea typeface="MS Gothic" pitchFamily="2"/>
                <a:cs typeface="Cordia New" pitchFamily="2"/>
              </a:rPr>
              <a:t>  +  --j;</a:t>
            </a:r>
            <a:endParaRPr lang="en-GB" sz="2000" dirty="0" smtClean="0">
              <a:latin typeface="Century" pitchFamily="18" charset="0"/>
              <a:ea typeface="MS Gothic" pitchFamily="2"/>
              <a:cs typeface="Cordia New" pitchFamily="2"/>
            </a:endParaRPr>
          </a:p>
          <a:p>
            <a:pPr marL="0" indent="0">
              <a:spcBef>
                <a:spcPts val="0"/>
              </a:spcBef>
              <a:buFont typeface="Wingdings"/>
              <a:buNone/>
            </a:pPr>
            <a:endParaRPr lang="en-GB" sz="2000" dirty="0" smtClean="0">
              <a:latin typeface="Century" pitchFamily="18" charset="0"/>
              <a:ea typeface="MS Gothic" pitchFamily="2"/>
              <a:cs typeface="Cordia New" pitchFamily="2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292080" y="2420888"/>
            <a:ext cx="3312368" cy="41044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GB" sz="2000" dirty="0" err="1" smtClean="0">
                <a:solidFill>
                  <a:srgbClr val="333399"/>
                </a:solidFill>
                <a:latin typeface="Century" pitchFamily="18" charset="0"/>
                <a:ea typeface="MS Gothic" pitchFamily="2"/>
                <a:cs typeface="Cordia New" pitchFamily="2"/>
              </a:rPr>
              <a:t>int</a:t>
            </a:r>
            <a:r>
              <a:rPr lang="en-GB" sz="2000" dirty="0" smtClean="0">
                <a:latin typeface="Century" pitchFamily="18" charset="0"/>
                <a:ea typeface="MS Gothic" pitchFamily="2"/>
                <a:cs typeface="Cordia New" pitchFamily="2"/>
              </a:rPr>
              <a:t> </a:t>
            </a:r>
            <a:r>
              <a:rPr lang="en-GB" sz="2000" dirty="0" err="1" smtClean="0">
                <a:latin typeface="Century" pitchFamily="18" charset="0"/>
                <a:ea typeface="MS Gothic" pitchFamily="2"/>
                <a:cs typeface="Cordia New" pitchFamily="2"/>
              </a:rPr>
              <a:t>i</a:t>
            </a:r>
            <a:r>
              <a:rPr lang="en-GB" sz="2000" dirty="0" smtClean="0">
                <a:latin typeface="Century" pitchFamily="18" charset="0"/>
                <a:ea typeface="MS Gothic" pitchFamily="2"/>
                <a:cs typeface="Cordia New" pitchFamily="2"/>
              </a:rPr>
              <a:t>=1, j=2, m, n;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endParaRPr lang="en-GB" sz="2000" dirty="0" smtClean="0">
              <a:latin typeface="Century" pitchFamily="18" charset="0"/>
              <a:ea typeface="MS Gothic" pitchFamily="2"/>
              <a:cs typeface="Cordia New" pitchFamily="2"/>
            </a:endParaRP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GB" sz="2000" dirty="0" smtClean="0">
                <a:latin typeface="Century" pitchFamily="18" charset="0"/>
                <a:ea typeface="MS Gothic" pitchFamily="2"/>
                <a:cs typeface="Cordia New" pitchFamily="2"/>
              </a:rPr>
              <a:t>++</a:t>
            </a:r>
            <a:r>
              <a:rPr lang="en-GB" sz="2000" dirty="0" err="1" smtClean="0">
                <a:latin typeface="Century" pitchFamily="18" charset="0"/>
                <a:ea typeface="MS Gothic" pitchFamily="2"/>
                <a:cs typeface="Cordia New" pitchFamily="2"/>
              </a:rPr>
              <a:t>i</a:t>
            </a:r>
            <a:r>
              <a:rPr lang="en-GB" sz="2000" dirty="0" smtClean="0">
                <a:latin typeface="Century" pitchFamily="18" charset="0"/>
                <a:ea typeface="MS Gothic" pitchFamily="2"/>
                <a:cs typeface="Cordia New" pitchFamily="2"/>
              </a:rPr>
              <a:t>;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endParaRPr lang="en-GB" sz="2000" dirty="0" smtClean="0">
              <a:latin typeface="Century" pitchFamily="18" charset="0"/>
              <a:ea typeface="MS Gothic" pitchFamily="2"/>
              <a:cs typeface="Cordia New" pitchFamily="2"/>
            </a:endParaRP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GB" sz="2000" dirty="0" err="1" smtClean="0">
                <a:latin typeface="Century" pitchFamily="18" charset="0"/>
                <a:ea typeface="MS Gothic" pitchFamily="2"/>
                <a:cs typeface="Cordia New" pitchFamily="2"/>
              </a:rPr>
              <a:t>i</a:t>
            </a:r>
            <a:r>
              <a:rPr lang="en-GB" sz="2000" dirty="0" smtClean="0">
                <a:latin typeface="Century" pitchFamily="18" charset="0"/>
                <a:ea typeface="MS Gothic" pitchFamily="2"/>
                <a:cs typeface="Cordia New" pitchFamily="2"/>
              </a:rPr>
              <a:t>++;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endParaRPr lang="en-GB" sz="2000" dirty="0">
              <a:latin typeface="Century" pitchFamily="18" charset="0"/>
              <a:ea typeface="MS Gothic" pitchFamily="2"/>
              <a:cs typeface="Cordia New" pitchFamily="2"/>
            </a:endParaRP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GB" sz="2000" dirty="0" smtClean="0">
                <a:latin typeface="Century" pitchFamily="18" charset="0"/>
                <a:ea typeface="MS Gothic" pitchFamily="2"/>
                <a:cs typeface="Cordia New" pitchFamily="2"/>
              </a:rPr>
              <a:t>m = </a:t>
            </a:r>
            <a:r>
              <a:rPr lang="en-GB" sz="2000" dirty="0" err="1" smtClean="0">
                <a:latin typeface="Century" pitchFamily="18" charset="0"/>
                <a:ea typeface="MS Gothic" pitchFamily="2"/>
                <a:cs typeface="Cordia New" pitchFamily="2"/>
              </a:rPr>
              <a:t>i</a:t>
            </a:r>
            <a:r>
              <a:rPr lang="en-GB" sz="2000" dirty="0" smtClean="0">
                <a:latin typeface="Century" pitchFamily="18" charset="0"/>
                <a:ea typeface="MS Gothic" pitchFamily="2"/>
                <a:cs typeface="Cordia New" pitchFamily="2"/>
              </a:rPr>
              <a:t> + --j;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endParaRPr lang="en-GB" sz="2000" dirty="0" smtClean="0">
              <a:latin typeface="Century" pitchFamily="18" charset="0"/>
              <a:ea typeface="MS Gothic" pitchFamily="2"/>
              <a:cs typeface="Cordia New" pitchFamily="2"/>
            </a:endParaRP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GB" sz="2000" dirty="0" smtClean="0">
                <a:latin typeface="Century" pitchFamily="18" charset="0"/>
                <a:ea typeface="MS Gothic" pitchFamily="2"/>
                <a:cs typeface="Cordia New" pitchFamily="2"/>
              </a:rPr>
              <a:t>n  = </a:t>
            </a:r>
            <a:r>
              <a:rPr lang="en-GB" sz="2000" dirty="0" err="1" smtClean="0">
                <a:latin typeface="Century" pitchFamily="18" charset="0"/>
                <a:ea typeface="MS Gothic" pitchFamily="2"/>
                <a:cs typeface="Cordia New" pitchFamily="2"/>
              </a:rPr>
              <a:t>i</a:t>
            </a:r>
            <a:r>
              <a:rPr lang="en-GB" sz="2000" dirty="0" smtClean="0">
                <a:latin typeface="Century" pitchFamily="18" charset="0"/>
                <a:ea typeface="MS Gothic" pitchFamily="2"/>
                <a:cs typeface="Cordia New" pitchFamily="2"/>
              </a:rPr>
              <a:t>++  -  ++j;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endParaRPr lang="en-GB" sz="2000" dirty="0" smtClean="0">
              <a:latin typeface="Century" pitchFamily="18" charset="0"/>
              <a:ea typeface="MS Gothic" pitchFamily="2"/>
              <a:cs typeface="Cordia New" pitchFamily="2"/>
            </a:endParaRP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GB" sz="2000" dirty="0" err="1" smtClean="0">
                <a:latin typeface="Century" pitchFamily="18" charset="0"/>
                <a:ea typeface="MS Gothic" pitchFamily="2"/>
                <a:cs typeface="Cordia New" pitchFamily="2"/>
              </a:rPr>
              <a:t>i</a:t>
            </a:r>
            <a:r>
              <a:rPr lang="en-GB" sz="2000" dirty="0" smtClean="0">
                <a:latin typeface="Century" pitchFamily="18" charset="0"/>
                <a:ea typeface="MS Gothic" pitchFamily="2"/>
                <a:cs typeface="Cordia New" pitchFamily="2"/>
              </a:rPr>
              <a:t>   = ++m;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endParaRPr lang="en-GB" sz="2000" dirty="0" smtClean="0">
              <a:latin typeface="Century" pitchFamily="18" charset="0"/>
              <a:ea typeface="MS Gothic" pitchFamily="2"/>
              <a:cs typeface="Cordia New" pitchFamily="2"/>
            </a:endParaRP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GB" sz="2000" dirty="0" smtClean="0">
                <a:latin typeface="Century" pitchFamily="18" charset="0"/>
                <a:ea typeface="MS Gothic" pitchFamily="2"/>
                <a:cs typeface="Cordia New" pitchFamily="2"/>
              </a:rPr>
              <a:t>j   = n++; 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endParaRPr lang="en-GB" sz="2000" dirty="0" smtClean="0">
              <a:latin typeface="Century" pitchFamily="18" charset="0"/>
              <a:ea typeface="MS Gothic" pitchFamily="2"/>
              <a:cs typeface="Cordia New" pitchFamily="2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Find the value of </a:t>
            </a:r>
            <a:r>
              <a:rPr lang="en-US" sz="2400" dirty="0" err="1" smtClean="0"/>
              <a:t>i</a:t>
            </a:r>
            <a:r>
              <a:rPr lang="en-US" sz="2400" dirty="0" smtClean="0"/>
              <a:t>, j, m and n after executing these code.</a:t>
            </a:r>
            <a:endParaRPr lang="th-TH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55576" y="2348880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(1)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752635" y="4509120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(2)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4695955" y="2329716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(3)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9998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837</TotalTime>
  <Words>1116</Words>
  <Application>Microsoft Office PowerPoint</Application>
  <PresentationFormat>On-screen Show (4:3)</PresentationFormat>
  <Paragraphs>219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Median</vt:lpstr>
      <vt:lpstr>Arithmetic Operators and Casting</vt:lpstr>
      <vt:lpstr>Review: Arithmetic Operators</vt:lpstr>
      <vt:lpstr>++, and -- Operators</vt:lpstr>
      <vt:lpstr>More complex on ++ and -- Operators</vt:lpstr>
      <vt:lpstr>++ as Postfix operator</vt:lpstr>
      <vt:lpstr>++ as Prefix Operator</vt:lpstr>
      <vt:lpstr>-- Operator and Example</vt:lpstr>
      <vt:lpstr>Review: Arithmetic Operators’ Order</vt:lpstr>
      <vt:lpstr>QUIZ 1</vt:lpstr>
      <vt:lpstr>Short format for Updating Assignment</vt:lpstr>
      <vt:lpstr>QUIZ 2</vt:lpstr>
      <vt:lpstr>Review: Automatic Data type promotion</vt:lpstr>
      <vt:lpstr>Example 1</vt:lpstr>
      <vt:lpstr>Example 2 </vt:lpstr>
      <vt:lpstr>QUIZ 3</vt:lpstr>
      <vt:lpstr>How to fix QUIZ 3 ?</vt:lpstr>
      <vt:lpstr>Manually data type promotion or demotion</vt:lpstr>
      <vt:lpstr>Solve our problem</vt:lpstr>
      <vt:lpstr>QUIZ 4</vt:lpstr>
    </vt:vector>
  </TitlesOfParts>
  <Company>Kmutnb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องค์ประกอบของคอมพิวเตอร์ และภาษาซี</dc:title>
  <dc:creator>admin</dc:creator>
  <cp:lastModifiedBy>choopan</cp:lastModifiedBy>
  <cp:revision>93</cp:revision>
  <dcterms:created xsi:type="dcterms:W3CDTF">2010-05-09T09:54:05Z</dcterms:created>
  <dcterms:modified xsi:type="dcterms:W3CDTF">2013-05-27T13:23:11Z</dcterms:modified>
</cp:coreProperties>
</file>