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58" r:id="rId3"/>
    <p:sldId id="257" r:id="rId4"/>
    <p:sldId id="259" r:id="rId5"/>
    <p:sldId id="260" r:id="rId6"/>
    <p:sldId id="284" r:id="rId7"/>
    <p:sldId id="261" r:id="rId8"/>
    <p:sldId id="262" r:id="rId9"/>
    <p:sldId id="264" r:id="rId10"/>
    <p:sldId id="265" r:id="rId11"/>
    <p:sldId id="266" r:id="rId12"/>
    <p:sldId id="285" r:id="rId13"/>
    <p:sldId id="263" r:id="rId14"/>
    <p:sldId id="288" r:id="rId15"/>
    <p:sldId id="286" r:id="rId16"/>
    <p:sldId id="289" r:id="rId17"/>
    <p:sldId id="267" r:id="rId18"/>
    <p:sldId id="290" r:id="rId19"/>
    <p:sldId id="293" r:id="rId20"/>
    <p:sldId id="268" r:id="rId21"/>
    <p:sldId id="269" r:id="rId22"/>
    <p:sldId id="291" r:id="rId23"/>
    <p:sldId id="292" r:id="rId24"/>
    <p:sldId id="278" r:id="rId25"/>
    <p:sldId id="294" r:id="rId26"/>
    <p:sldId id="273" r:id="rId27"/>
    <p:sldId id="295" r:id="rId28"/>
    <p:sldId id="274" r:id="rId29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5" autoAdjust="0"/>
    <p:restoredTop sz="95057" autoAdjust="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45C94F-BE1D-4E18-9BEA-80850AF5FBA7}" type="datetimeFigureOut">
              <a:rPr lang="en-US" smtClean="0"/>
              <a:pPr/>
              <a:t>6/28/2013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E07F4E-7B95-4231-BFBD-9D14213DC0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5600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Stop here first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07F4E-7B95-4231-BFBD-9D14213DC08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136F3FF-F35A-4758-A77A-C26547740D3E}" type="datetimeFigureOut">
              <a:rPr lang="th-TH" smtClean="0"/>
              <a:pPr/>
              <a:t>28/06/56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28/06/56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136F3FF-F35A-4758-A77A-C26547740D3E}" type="datetimeFigureOut">
              <a:rPr lang="th-TH" smtClean="0"/>
              <a:pPr/>
              <a:t>28/06/56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28/06/56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28/06/56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136F3FF-F35A-4758-A77A-C26547740D3E}" type="datetimeFigureOut">
              <a:rPr lang="th-TH" smtClean="0"/>
              <a:pPr/>
              <a:t>28/06/56</a:t>
            </a:fld>
            <a:endParaRPr lang="th-TH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136F3FF-F35A-4758-A77A-C26547740D3E}" type="datetimeFigureOut">
              <a:rPr lang="th-TH" smtClean="0"/>
              <a:pPr/>
              <a:t>28/06/56</a:t>
            </a:fld>
            <a:endParaRPr lang="th-TH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28/06/56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28/06/56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28/06/56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136F3FF-F35A-4758-A77A-C26547740D3E}" type="datetimeFigureOut">
              <a:rPr lang="th-TH" smtClean="0"/>
              <a:pPr/>
              <a:t>28/06/56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136F3FF-F35A-4758-A77A-C26547740D3E}" type="datetimeFigureOut">
              <a:rPr lang="th-TH" smtClean="0"/>
              <a:pPr/>
              <a:t>28/06/56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4038600"/>
            <a:ext cx="8083624" cy="1828800"/>
          </a:xfrm>
        </p:spPr>
        <p:txBody>
          <a:bodyPr>
            <a:noAutofit/>
          </a:bodyPr>
          <a:lstStyle/>
          <a:p>
            <a:pPr algn="r"/>
            <a:r>
              <a:rPr lang="en-US" dirty="0" smtClean="0"/>
              <a:t>INPUT and Basic Arithmetic operators in C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pPr algn="r"/>
            <a:r>
              <a:rPr lang="en-US" dirty="0" smtClean="0"/>
              <a:t>350142 - Computer Programming</a:t>
            </a:r>
          </a:p>
          <a:p>
            <a:pPr algn="r"/>
            <a:r>
              <a:rPr lang="en-US" dirty="0" smtClean="0"/>
              <a:t>Asst. Prof. Dr. </a:t>
            </a:r>
            <a:r>
              <a:rPr lang="en-US" dirty="0" err="1" smtClean="0"/>
              <a:t>Choopan</a:t>
            </a:r>
            <a:r>
              <a:rPr lang="en-US" dirty="0" smtClean="0"/>
              <a:t> </a:t>
            </a:r>
            <a:r>
              <a:rPr lang="en-US" dirty="0" err="1" smtClean="0"/>
              <a:t>Rattanapoka</a:t>
            </a:r>
            <a:r>
              <a:rPr lang="en-US" dirty="0" smtClean="0"/>
              <a:t> and Asst. </a:t>
            </a:r>
            <a:r>
              <a:rPr lang="en-US" smtClean="0"/>
              <a:t>Prof. Dr</a:t>
            </a:r>
            <a:r>
              <a:rPr lang="en-US" dirty="0" smtClean="0"/>
              <a:t>. </a:t>
            </a:r>
            <a:r>
              <a:rPr lang="en-US" dirty="0" err="1" smtClean="0"/>
              <a:t>Suphot</a:t>
            </a:r>
            <a:r>
              <a:rPr lang="en-US" dirty="0" smtClean="0"/>
              <a:t> </a:t>
            </a:r>
            <a:r>
              <a:rPr lang="en-US" dirty="0" err="1" smtClean="0"/>
              <a:t>Chunwiphat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 4</a:t>
            </a:r>
            <a:endParaRPr lang="th-TH" b="1" dirty="0"/>
          </a:p>
        </p:txBody>
      </p:sp>
      <p:sp>
        <p:nvSpPr>
          <p:cNvPr id="4" name="Rectangle 3"/>
          <p:cNvSpPr/>
          <p:nvPr/>
        </p:nvSpPr>
        <p:spPr>
          <a:xfrm>
            <a:off x="285720" y="1571612"/>
            <a:ext cx="5357850" cy="28575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000" dirty="0" smtClean="0"/>
              <a:t>#include&lt;</a:t>
            </a:r>
            <a:r>
              <a:rPr lang="en-GB" sz="2000" dirty="0" err="1" smtClean="0"/>
              <a:t>stdio.h</a:t>
            </a:r>
            <a:r>
              <a:rPr lang="en-GB" sz="2000" dirty="0" smtClean="0"/>
              <a:t>&gt;</a:t>
            </a:r>
          </a:p>
          <a:p>
            <a:r>
              <a:rPr lang="en-GB" sz="2000" dirty="0" err="1" smtClean="0"/>
              <a:t>int</a:t>
            </a:r>
            <a:r>
              <a:rPr lang="en-GB" sz="2000" dirty="0" smtClean="0"/>
              <a:t> main(</a:t>
            </a:r>
            <a:r>
              <a:rPr lang="en-GB" sz="2000" dirty="0" err="1" smtClean="0"/>
              <a:t>int</a:t>
            </a:r>
            <a:r>
              <a:rPr lang="en-GB" sz="2000" dirty="0" smtClean="0"/>
              <a:t> </a:t>
            </a:r>
            <a:r>
              <a:rPr lang="en-GB" sz="2000" dirty="0" err="1" smtClean="0"/>
              <a:t>argc</a:t>
            </a:r>
            <a:r>
              <a:rPr lang="en-GB" sz="2000" dirty="0" smtClean="0"/>
              <a:t>, char **</a:t>
            </a:r>
            <a:r>
              <a:rPr lang="en-GB" sz="2000" dirty="0" err="1" smtClean="0"/>
              <a:t>argv</a:t>
            </a:r>
            <a:r>
              <a:rPr lang="en-GB" sz="2000" dirty="0" smtClean="0"/>
              <a:t>) {</a:t>
            </a:r>
          </a:p>
          <a:p>
            <a:r>
              <a:rPr lang="en-GB" sz="2000" dirty="0" smtClean="0"/>
              <a:t>     </a:t>
            </a:r>
            <a:r>
              <a:rPr lang="en-GB" sz="2000" dirty="0" err="1" smtClean="0"/>
              <a:t>int</a:t>
            </a:r>
            <a:r>
              <a:rPr lang="en-GB" sz="2000" dirty="0" smtClean="0"/>
              <a:t>   a,  b,  c;  		  </a:t>
            </a:r>
          </a:p>
          <a:p>
            <a:r>
              <a:rPr lang="en-GB" sz="2000" dirty="0" smtClean="0"/>
              <a:t>     </a:t>
            </a:r>
            <a:r>
              <a:rPr lang="en-GB" sz="2000" dirty="0" err="1" smtClean="0"/>
              <a:t>printf</a:t>
            </a:r>
            <a:r>
              <a:rPr lang="en-GB" sz="2000" dirty="0" smtClean="0"/>
              <a:t>("Enter three integer number: ");</a:t>
            </a:r>
          </a:p>
          <a:p>
            <a:r>
              <a:rPr lang="en-GB" sz="2000" b="1" dirty="0" smtClean="0"/>
              <a:t>     </a:t>
            </a:r>
            <a:r>
              <a:rPr lang="en-GB" sz="2000" b="1" dirty="0" err="1" smtClean="0"/>
              <a:t>scanf</a:t>
            </a:r>
            <a:r>
              <a:rPr lang="en-GB" sz="2000" b="1" dirty="0" smtClean="0"/>
              <a:t>("%d/%d/%d", &amp;a, &amp;b, &amp;c);  </a:t>
            </a:r>
            <a:r>
              <a:rPr lang="en-GB" sz="2000" dirty="0" smtClean="0"/>
              <a:t>	 </a:t>
            </a:r>
          </a:p>
          <a:p>
            <a:r>
              <a:rPr lang="en-GB" sz="2000" dirty="0" smtClean="0"/>
              <a:t>     </a:t>
            </a:r>
            <a:r>
              <a:rPr lang="en-GB" sz="2000" dirty="0" err="1" smtClean="0"/>
              <a:t>printf</a:t>
            </a:r>
            <a:r>
              <a:rPr lang="en-GB" sz="2000" dirty="0" smtClean="0"/>
              <a:t>("a = %d  b  = %d  c = %d\n", a, b, c);          </a:t>
            </a:r>
          </a:p>
          <a:p>
            <a:r>
              <a:rPr lang="en-GB" sz="2000" dirty="0" smtClean="0"/>
              <a:t>     system("pause");</a:t>
            </a:r>
          </a:p>
          <a:p>
            <a:r>
              <a:rPr lang="en-GB" sz="2000" dirty="0"/>
              <a:t> </a:t>
            </a:r>
            <a:r>
              <a:rPr lang="en-GB" sz="2000" dirty="0" smtClean="0"/>
              <a:t>    return 0;</a:t>
            </a:r>
          </a:p>
          <a:p>
            <a:r>
              <a:rPr lang="en-GB" sz="2000" dirty="0" smtClean="0"/>
              <a:t>}	</a:t>
            </a:r>
          </a:p>
          <a:p>
            <a:r>
              <a:rPr lang="en-US" sz="2000" dirty="0" smtClean="0"/>
              <a:t>	</a:t>
            </a:r>
            <a:endParaRPr lang="th-TH" sz="2000" dirty="0">
              <a:solidFill>
                <a:schemeClr val="tx1"/>
              </a:solidFill>
            </a:endParaRPr>
          </a:p>
        </p:txBody>
      </p:sp>
      <p:pic>
        <p:nvPicPr>
          <p:cNvPr id="9" name="Picture 8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71736" y="3833632"/>
            <a:ext cx="4467849" cy="1381318"/>
          </a:xfrm>
          <a:prstGeom prst="rect">
            <a:avLst/>
          </a:prstGeom>
        </p:spPr>
      </p:pic>
      <p:pic>
        <p:nvPicPr>
          <p:cNvPr id="7" name="Picture 6" descr="Untitl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33050" y="4500570"/>
            <a:ext cx="5010850" cy="1362265"/>
          </a:xfrm>
          <a:prstGeom prst="rect">
            <a:avLst/>
          </a:prstGeom>
        </p:spPr>
      </p:pic>
      <p:pic>
        <p:nvPicPr>
          <p:cNvPr id="8" name="Picture 7" descr="Untitle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75992" y="5214950"/>
            <a:ext cx="5010850" cy="13432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 5</a:t>
            </a:r>
            <a:endParaRPr lang="th-TH" b="1" dirty="0"/>
          </a:p>
        </p:txBody>
      </p:sp>
      <p:sp>
        <p:nvSpPr>
          <p:cNvPr id="4" name="Rectangle 3"/>
          <p:cNvSpPr/>
          <p:nvPr/>
        </p:nvSpPr>
        <p:spPr>
          <a:xfrm>
            <a:off x="285720" y="1571612"/>
            <a:ext cx="5357850" cy="32975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000" dirty="0" smtClean="0"/>
              <a:t>#include&lt;</a:t>
            </a:r>
            <a:r>
              <a:rPr lang="en-GB" sz="2000" dirty="0" err="1" smtClean="0"/>
              <a:t>stdio.h</a:t>
            </a:r>
            <a:r>
              <a:rPr lang="en-GB" sz="2000" dirty="0" smtClean="0"/>
              <a:t>&gt;</a:t>
            </a:r>
            <a:endParaRPr lang="en-US" sz="2000" dirty="0" smtClean="0"/>
          </a:p>
          <a:p>
            <a:r>
              <a:rPr lang="en-GB" sz="2000" dirty="0" err="1" smtClean="0"/>
              <a:t>int</a:t>
            </a:r>
            <a:r>
              <a:rPr lang="en-GB" sz="2000" dirty="0" smtClean="0"/>
              <a:t> main(</a:t>
            </a:r>
            <a:r>
              <a:rPr lang="en-GB" sz="2000" dirty="0" err="1" smtClean="0"/>
              <a:t>int</a:t>
            </a:r>
            <a:r>
              <a:rPr lang="en-GB" sz="2000" dirty="0" smtClean="0"/>
              <a:t> </a:t>
            </a:r>
            <a:r>
              <a:rPr lang="en-GB" sz="2000" dirty="0" err="1" smtClean="0"/>
              <a:t>argc</a:t>
            </a:r>
            <a:r>
              <a:rPr lang="en-GB" sz="2000" dirty="0" smtClean="0"/>
              <a:t>, char **</a:t>
            </a:r>
            <a:r>
              <a:rPr lang="en-GB" sz="2000" dirty="0" err="1" smtClean="0"/>
              <a:t>argv</a:t>
            </a:r>
            <a:r>
              <a:rPr lang="en-GB" sz="2000" dirty="0" smtClean="0"/>
              <a:t>)</a:t>
            </a:r>
            <a:r>
              <a:rPr lang="ar-SA" sz="2000" dirty="0" smtClean="0"/>
              <a:t>‏ </a:t>
            </a:r>
            <a:r>
              <a:rPr lang="en-GB" sz="2000" dirty="0" smtClean="0"/>
              <a:t>{</a:t>
            </a:r>
            <a:endParaRPr lang="en-US" sz="2000" dirty="0" smtClean="0"/>
          </a:p>
          <a:p>
            <a:r>
              <a:rPr lang="en-GB" sz="2000" dirty="0" smtClean="0"/>
              <a:t>     </a:t>
            </a:r>
            <a:r>
              <a:rPr lang="en-GB" sz="2000" dirty="0" err="1" smtClean="0"/>
              <a:t>int</a:t>
            </a:r>
            <a:r>
              <a:rPr lang="en-GB" sz="2000" dirty="0" smtClean="0"/>
              <a:t>   a,  b;</a:t>
            </a:r>
            <a:endParaRPr lang="en-US" sz="2000" dirty="0" smtClean="0"/>
          </a:p>
          <a:p>
            <a:r>
              <a:rPr lang="en-GB" sz="2000" dirty="0" smtClean="0"/>
              <a:t>     char  c;  		  </a:t>
            </a:r>
            <a:endParaRPr lang="en-US" sz="2000" dirty="0" smtClean="0"/>
          </a:p>
          <a:p>
            <a:r>
              <a:rPr lang="en-GB" sz="2000" dirty="0" smtClean="0"/>
              <a:t>     </a:t>
            </a:r>
            <a:r>
              <a:rPr lang="en-GB" sz="2000" dirty="0" err="1" smtClean="0"/>
              <a:t>printf</a:t>
            </a:r>
            <a:r>
              <a:rPr lang="en-GB" sz="2000" dirty="0" smtClean="0"/>
              <a:t>("Enter code: ");</a:t>
            </a:r>
            <a:endParaRPr lang="en-US" sz="2000" dirty="0" smtClean="0"/>
          </a:p>
          <a:p>
            <a:r>
              <a:rPr lang="en-GB" sz="2000" dirty="0" smtClean="0"/>
              <a:t>     </a:t>
            </a:r>
            <a:r>
              <a:rPr lang="en-GB" sz="2000" b="1" dirty="0" err="1" smtClean="0"/>
              <a:t>scanf</a:t>
            </a:r>
            <a:r>
              <a:rPr lang="en-GB" sz="2000" b="1" dirty="0" smtClean="0"/>
              <a:t>("%d %c %d”, &amp;</a:t>
            </a:r>
            <a:r>
              <a:rPr lang="en-US" sz="2000" b="1" dirty="0" smtClean="0"/>
              <a:t>a, &amp;c, &amp;b</a:t>
            </a:r>
            <a:r>
              <a:rPr lang="en-GB" sz="2000" b="1" dirty="0" smtClean="0"/>
              <a:t>); </a:t>
            </a:r>
            <a:r>
              <a:rPr lang="en-GB" sz="2000" dirty="0" smtClean="0"/>
              <a:t> 	 </a:t>
            </a:r>
            <a:endParaRPr lang="en-US" sz="2000" dirty="0" smtClean="0"/>
          </a:p>
          <a:p>
            <a:r>
              <a:rPr lang="en-GB" sz="2000" dirty="0" smtClean="0"/>
              <a:t>     </a:t>
            </a:r>
            <a:r>
              <a:rPr lang="en-GB" sz="2000" dirty="0" err="1" smtClean="0"/>
              <a:t>printf</a:t>
            </a:r>
            <a:r>
              <a:rPr lang="en-GB" sz="2000" dirty="0" smtClean="0"/>
              <a:t>("a = %d  b  = %d  c = %c\n“, a, b, c);</a:t>
            </a:r>
            <a:r>
              <a:rPr lang="en-GB" sz="2000" b="1" dirty="0" smtClean="0"/>
              <a:t>          </a:t>
            </a:r>
          </a:p>
          <a:p>
            <a:r>
              <a:rPr lang="en-GB" sz="2000" b="1" dirty="0"/>
              <a:t> </a:t>
            </a:r>
            <a:r>
              <a:rPr lang="en-GB" sz="2000" b="1" dirty="0" smtClean="0"/>
              <a:t>   </a:t>
            </a:r>
            <a:r>
              <a:rPr lang="en-GB" sz="2000" dirty="0" smtClean="0"/>
              <a:t> system(“PAUSE”);</a:t>
            </a:r>
          </a:p>
          <a:p>
            <a:r>
              <a:rPr lang="en-GB" sz="2000" dirty="0"/>
              <a:t> </a:t>
            </a:r>
            <a:r>
              <a:rPr lang="en-GB" sz="2000" dirty="0" smtClean="0"/>
              <a:t>    return 0;</a:t>
            </a:r>
            <a:endParaRPr lang="en-US" sz="2000" dirty="0" smtClean="0"/>
          </a:p>
          <a:p>
            <a:r>
              <a:rPr lang="en-GB" sz="2000" dirty="0" smtClean="0"/>
              <a:t>}</a:t>
            </a:r>
            <a:r>
              <a:rPr lang="en-US" sz="2000" dirty="0" smtClean="0"/>
              <a:t>		</a:t>
            </a:r>
            <a:endParaRPr lang="th-TH" sz="2000" dirty="0">
              <a:solidFill>
                <a:schemeClr val="tx1"/>
              </a:solidFill>
            </a:endParaRPr>
          </a:p>
        </p:txBody>
      </p:sp>
      <p:pic>
        <p:nvPicPr>
          <p:cNvPr id="10" name="Picture 9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3786190"/>
            <a:ext cx="3639058" cy="1600423"/>
          </a:xfrm>
          <a:prstGeom prst="rect">
            <a:avLst/>
          </a:prstGeom>
        </p:spPr>
      </p:pic>
      <p:pic>
        <p:nvPicPr>
          <p:cNvPr id="11" name="Picture 10" descr="Untitl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1960" y="4429132"/>
            <a:ext cx="3716775" cy="1428760"/>
          </a:xfrm>
          <a:prstGeom prst="rect">
            <a:avLst/>
          </a:prstGeom>
        </p:spPr>
      </p:pic>
      <p:pic>
        <p:nvPicPr>
          <p:cNvPr id="12" name="Picture 11" descr="Untitle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65045" y="5072074"/>
            <a:ext cx="4099443" cy="15716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QUIZ 1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If a program declare the following variables:</a:t>
            </a:r>
          </a:p>
          <a:p>
            <a:pPr lvl="1"/>
            <a:r>
              <a:rPr lang="en-US" dirty="0" smtClean="0"/>
              <a:t>double  d;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 x;</a:t>
            </a:r>
          </a:p>
          <a:p>
            <a:pPr lvl="1"/>
            <a:r>
              <a:rPr lang="en-US" dirty="0" smtClean="0"/>
              <a:t>float  f;</a:t>
            </a:r>
          </a:p>
          <a:p>
            <a:r>
              <a:rPr lang="en-US" dirty="0" smtClean="0"/>
              <a:t>Write a </a:t>
            </a:r>
            <a:r>
              <a:rPr lang="en-US" dirty="0" err="1" smtClean="0"/>
              <a:t>scanf</a:t>
            </a:r>
            <a:r>
              <a:rPr lang="en-US" dirty="0" smtClean="0"/>
              <a:t>() function to take values of the following formats.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10.5</a:t>
            </a:r>
            <a:r>
              <a:rPr lang="en-US" dirty="0" smtClean="0"/>
              <a:t>: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99</a:t>
            </a:r>
            <a:r>
              <a:rPr lang="en-US" dirty="0" smtClean="0"/>
              <a:t>    </a:t>
            </a:r>
            <a:endParaRPr lang="en-US" dirty="0">
              <a:sym typeface="Wingdings" pitchFamily="2" charset="2"/>
            </a:endParaRPr>
          </a:p>
          <a:p>
            <a:pPr lvl="2"/>
            <a:r>
              <a:rPr lang="en-US" dirty="0" smtClean="0">
                <a:sym typeface="Wingdings" pitchFamily="2" charset="2"/>
              </a:rPr>
              <a:t>10.5 will be stored in </a:t>
            </a:r>
            <a:r>
              <a:rPr lang="en-US" b="1" dirty="0" smtClean="0">
                <a:solidFill>
                  <a:srgbClr val="00B050"/>
                </a:solidFill>
                <a:sym typeface="Wingdings" pitchFamily="2" charset="2"/>
              </a:rPr>
              <a:t>d</a:t>
            </a:r>
            <a:r>
              <a:rPr lang="en-US" dirty="0" smtClean="0">
                <a:sym typeface="Wingdings" pitchFamily="2" charset="2"/>
              </a:rPr>
              <a:t>, 99 will be stored in </a:t>
            </a:r>
            <a:r>
              <a:rPr lang="en-US" b="1" dirty="0" smtClean="0">
                <a:solidFill>
                  <a:srgbClr val="00B050"/>
                </a:solidFill>
                <a:sym typeface="Wingdings" pitchFamily="2" charset="2"/>
              </a:rPr>
              <a:t>x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  <a:sym typeface="Wingdings" pitchFamily="2" charset="2"/>
              </a:rPr>
              <a:t>12.5</a:t>
            </a:r>
            <a:r>
              <a:rPr lang="en-US" dirty="0" smtClean="0">
                <a:sym typeface="Wingdings" pitchFamily="2" charset="2"/>
              </a:rPr>
              <a:t>#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70.8</a:t>
            </a:r>
            <a:r>
              <a:rPr lang="en-US" dirty="0" smtClean="0">
                <a:sym typeface="Wingdings" pitchFamily="2" charset="2"/>
              </a:rPr>
              <a:t>#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sym typeface="Wingdings" pitchFamily="2" charset="2"/>
              </a:rPr>
              <a:t>100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12.5 will be stored in </a:t>
            </a:r>
            <a:r>
              <a:rPr lang="en-US" b="1" dirty="0" smtClean="0">
                <a:solidFill>
                  <a:srgbClr val="00B050"/>
                </a:solidFill>
                <a:sym typeface="Wingdings" pitchFamily="2" charset="2"/>
              </a:rPr>
              <a:t>f</a:t>
            </a:r>
            <a:r>
              <a:rPr lang="en-US" dirty="0" smtClean="0">
                <a:sym typeface="Wingdings" pitchFamily="2" charset="2"/>
              </a:rPr>
              <a:t>, 70.8 will be stored in </a:t>
            </a:r>
            <a:r>
              <a:rPr lang="en-US" b="1" dirty="0" smtClean="0">
                <a:solidFill>
                  <a:srgbClr val="00B050"/>
                </a:solidFill>
                <a:sym typeface="Wingdings" pitchFamily="2" charset="2"/>
              </a:rPr>
              <a:t>d</a:t>
            </a:r>
            <a:r>
              <a:rPr lang="en-US" dirty="0" smtClean="0">
                <a:sym typeface="Wingdings" pitchFamily="2" charset="2"/>
              </a:rPr>
              <a:t>, and 100 will be stored in </a:t>
            </a:r>
            <a:r>
              <a:rPr lang="en-US" b="1" dirty="0" smtClean="0">
                <a:solidFill>
                  <a:srgbClr val="00B050"/>
                </a:solidFill>
                <a:sym typeface="Wingdings" pitchFamily="2" charset="2"/>
              </a:rPr>
              <a:t>x</a:t>
            </a:r>
          </a:p>
          <a:p>
            <a:pPr lvl="1"/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47701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getchar</a:t>
            </a:r>
            <a:r>
              <a:rPr lang="en-US" b="1" dirty="0" smtClean="0"/>
              <a:t>( ), </a:t>
            </a:r>
            <a:r>
              <a:rPr lang="en-US" b="1" dirty="0" err="1" smtClean="0"/>
              <a:t>getche</a:t>
            </a:r>
            <a:r>
              <a:rPr lang="en-US" b="1" dirty="0" smtClean="0"/>
              <a:t>(), </a:t>
            </a:r>
            <a:r>
              <a:rPr lang="en-US" b="1" dirty="0" err="1" smtClean="0"/>
              <a:t>getch</a:t>
            </a:r>
            <a:r>
              <a:rPr lang="en-US" b="1" dirty="0" smtClean="0"/>
              <a:t>() functions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8112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3 of these functions take only </a:t>
            </a:r>
            <a:r>
              <a:rPr lang="en-US" b="1" dirty="0" smtClean="0">
                <a:solidFill>
                  <a:srgbClr val="FF0000"/>
                </a:solidFill>
              </a:rPr>
              <a:t>a single character</a:t>
            </a:r>
            <a:r>
              <a:rPr lang="en-US" dirty="0" smtClean="0"/>
              <a:t> from keyboard</a:t>
            </a:r>
          </a:p>
          <a:p>
            <a:r>
              <a:rPr lang="en-US" dirty="0" err="1" smtClean="0"/>
              <a:t>getchar</a:t>
            </a:r>
            <a:r>
              <a:rPr lang="en-US" dirty="0" smtClean="0"/>
              <a:t>()</a:t>
            </a:r>
            <a:r>
              <a:rPr lang="th-TH" dirty="0" smtClean="0"/>
              <a:t> </a:t>
            </a:r>
          </a:p>
          <a:p>
            <a:pPr lvl="1"/>
            <a:r>
              <a:rPr lang="en-US" b="1" dirty="0" smtClean="0"/>
              <a:t>Usage:</a:t>
            </a:r>
            <a:r>
              <a:rPr lang="th-TH" b="1" dirty="0" smtClean="0"/>
              <a:t>    </a:t>
            </a:r>
            <a:r>
              <a:rPr lang="en-US" dirty="0" err="1" smtClean="0"/>
              <a:t>ch</a:t>
            </a:r>
            <a:r>
              <a:rPr lang="en-US" dirty="0" smtClean="0"/>
              <a:t>  =  </a:t>
            </a:r>
            <a:r>
              <a:rPr lang="en-US" dirty="0" err="1" smtClean="0"/>
              <a:t>getchar</a:t>
            </a:r>
            <a:r>
              <a:rPr lang="en-US" dirty="0" smtClean="0"/>
              <a:t>( );</a:t>
            </a:r>
            <a:endParaRPr lang="th-TH" dirty="0" smtClean="0"/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Display</a:t>
            </a:r>
            <a:r>
              <a:rPr lang="en-US" dirty="0" smtClean="0"/>
              <a:t> user’s input</a:t>
            </a:r>
            <a:r>
              <a:rPr lang="th-TH" dirty="0" smtClean="0"/>
              <a:t> </a:t>
            </a:r>
            <a:r>
              <a:rPr lang="en-US" dirty="0" smtClean="0"/>
              <a:t>on monitor. User </a:t>
            </a:r>
            <a:r>
              <a:rPr lang="en-US" b="1" dirty="0" smtClean="0">
                <a:solidFill>
                  <a:srgbClr val="00B050"/>
                </a:solidFill>
              </a:rPr>
              <a:t>need to press enter </a:t>
            </a:r>
            <a:r>
              <a:rPr lang="en-US" dirty="0" smtClean="0"/>
              <a:t>to finish the input process.</a:t>
            </a:r>
            <a:endParaRPr lang="th-TH" dirty="0" smtClean="0"/>
          </a:p>
          <a:p>
            <a:r>
              <a:rPr lang="en-US" dirty="0" err="1" smtClean="0"/>
              <a:t>getche</a:t>
            </a:r>
            <a:r>
              <a:rPr lang="en-US" dirty="0" smtClean="0"/>
              <a:t>() </a:t>
            </a:r>
          </a:p>
          <a:p>
            <a:pPr lvl="1"/>
            <a:r>
              <a:rPr lang="en-US" b="1" dirty="0" smtClean="0"/>
              <a:t>Usage:</a:t>
            </a:r>
            <a:r>
              <a:rPr lang="en-US" dirty="0" smtClean="0"/>
              <a:t>   </a:t>
            </a:r>
            <a:r>
              <a:rPr lang="en-US" dirty="0" err="1" smtClean="0"/>
              <a:t>ch</a:t>
            </a:r>
            <a:r>
              <a:rPr lang="en-US" dirty="0" smtClean="0"/>
              <a:t> = </a:t>
            </a:r>
            <a:r>
              <a:rPr lang="en-US" dirty="0" err="1" smtClean="0"/>
              <a:t>getche</a:t>
            </a:r>
            <a:r>
              <a:rPr lang="en-US" dirty="0" smtClean="0"/>
              <a:t>();</a:t>
            </a:r>
          </a:p>
          <a:p>
            <a:pPr lvl="1"/>
            <a:r>
              <a:rPr lang="en-US" b="1" dirty="0">
                <a:solidFill>
                  <a:srgbClr val="00B050"/>
                </a:solidFill>
              </a:rPr>
              <a:t>Display</a:t>
            </a:r>
            <a:r>
              <a:rPr lang="en-US" dirty="0"/>
              <a:t> user’s input</a:t>
            </a:r>
            <a:r>
              <a:rPr lang="th-TH" dirty="0"/>
              <a:t> </a:t>
            </a:r>
            <a:r>
              <a:rPr lang="en-US" dirty="0"/>
              <a:t>on monitor. User </a:t>
            </a:r>
            <a:r>
              <a:rPr lang="en-US" b="1" dirty="0" smtClean="0">
                <a:solidFill>
                  <a:srgbClr val="FF0000"/>
                </a:solidFill>
              </a:rPr>
              <a:t>doesn’t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need </a:t>
            </a:r>
            <a:r>
              <a:rPr lang="en-US" b="1" dirty="0">
                <a:solidFill>
                  <a:srgbClr val="FF0000"/>
                </a:solidFill>
              </a:rPr>
              <a:t>to press enter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dirty="0"/>
              <a:t>to finish the input process.</a:t>
            </a:r>
            <a:endParaRPr lang="th-TH" dirty="0"/>
          </a:p>
          <a:p>
            <a:r>
              <a:rPr lang="en-US" dirty="0" err="1" smtClean="0"/>
              <a:t>getch</a:t>
            </a:r>
            <a:r>
              <a:rPr lang="en-US" dirty="0" smtClean="0"/>
              <a:t>() </a:t>
            </a:r>
          </a:p>
          <a:p>
            <a:pPr lvl="1"/>
            <a:r>
              <a:rPr lang="en-US" b="1" dirty="0" smtClean="0"/>
              <a:t>Usage:</a:t>
            </a:r>
            <a:r>
              <a:rPr lang="en-US" dirty="0" smtClean="0"/>
              <a:t>  </a:t>
            </a:r>
            <a:r>
              <a:rPr lang="th-TH" dirty="0" smtClean="0"/>
              <a:t> </a:t>
            </a:r>
            <a:r>
              <a:rPr lang="en-US" dirty="0" err="1" smtClean="0"/>
              <a:t>ch</a:t>
            </a:r>
            <a:r>
              <a:rPr lang="en-US" dirty="0" smtClean="0"/>
              <a:t> = </a:t>
            </a:r>
            <a:r>
              <a:rPr lang="en-US" dirty="0" err="1" smtClean="0"/>
              <a:t>getch</a:t>
            </a:r>
            <a:r>
              <a:rPr lang="en-US" dirty="0" smtClean="0"/>
              <a:t>();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Not display</a:t>
            </a:r>
            <a:r>
              <a:rPr lang="en-US" dirty="0" smtClean="0"/>
              <a:t> </a:t>
            </a:r>
            <a:r>
              <a:rPr lang="en-US" dirty="0"/>
              <a:t>user’s input</a:t>
            </a:r>
            <a:r>
              <a:rPr lang="th-TH" dirty="0"/>
              <a:t> </a:t>
            </a:r>
            <a:r>
              <a:rPr lang="en-US" dirty="0"/>
              <a:t>on monitor. User </a:t>
            </a:r>
            <a:r>
              <a:rPr lang="en-US" b="1" dirty="0">
                <a:solidFill>
                  <a:srgbClr val="FF0000"/>
                </a:solidFill>
              </a:rPr>
              <a:t>doesn’t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need to press enter </a:t>
            </a:r>
            <a:r>
              <a:rPr lang="en-US" dirty="0"/>
              <a:t>to finish the input process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Example: </a:t>
            </a:r>
            <a:r>
              <a:rPr lang="en-US" b="1" dirty="0" err="1" smtClean="0"/>
              <a:t>getchar</a:t>
            </a:r>
            <a:r>
              <a:rPr lang="en-US" b="1" dirty="0" smtClean="0"/>
              <a:t>()</a:t>
            </a:r>
            <a:endParaRPr lang="th-TH" b="1" dirty="0"/>
          </a:p>
        </p:txBody>
      </p:sp>
      <p:sp>
        <p:nvSpPr>
          <p:cNvPr id="4" name="Rectangle 3"/>
          <p:cNvSpPr/>
          <p:nvPr/>
        </p:nvSpPr>
        <p:spPr>
          <a:xfrm>
            <a:off x="285720" y="1571612"/>
            <a:ext cx="5357850" cy="32975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000" dirty="0" smtClean="0"/>
              <a:t>#include&lt;</a:t>
            </a:r>
            <a:r>
              <a:rPr lang="en-GB" sz="2000" dirty="0" err="1" smtClean="0"/>
              <a:t>stdio.h</a:t>
            </a:r>
            <a:r>
              <a:rPr lang="en-GB" sz="2000" dirty="0" smtClean="0"/>
              <a:t>&gt;</a:t>
            </a:r>
          </a:p>
          <a:p>
            <a:r>
              <a:rPr lang="en-GB" sz="2000" dirty="0" err="1" smtClean="0"/>
              <a:t>int</a:t>
            </a:r>
            <a:r>
              <a:rPr lang="en-GB" sz="2000" dirty="0" smtClean="0"/>
              <a:t> main(</a:t>
            </a:r>
            <a:r>
              <a:rPr lang="en-GB" sz="2000" dirty="0" err="1" smtClean="0"/>
              <a:t>int</a:t>
            </a:r>
            <a:r>
              <a:rPr lang="en-GB" sz="2000" dirty="0" smtClean="0"/>
              <a:t> </a:t>
            </a:r>
            <a:r>
              <a:rPr lang="en-GB" sz="2000" dirty="0" err="1" smtClean="0"/>
              <a:t>argc</a:t>
            </a:r>
            <a:r>
              <a:rPr lang="en-GB" sz="2000" dirty="0" smtClean="0"/>
              <a:t>, char **</a:t>
            </a:r>
            <a:r>
              <a:rPr lang="en-GB" sz="2000" dirty="0" err="1" smtClean="0"/>
              <a:t>argv</a:t>
            </a:r>
            <a:r>
              <a:rPr lang="en-GB" sz="2000" dirty="0" smtClean="0"/>
              <a:t>) {</a:t>
            </a:r>
          </a:p>
          <a:p>
            <a:r>
              <a:rPr lang="en-GB" sz="2000" dirty="0" smtClean="0"/>
              <a:t>     char </a:t>
            </a:r>
            <a:r>
              <a:rPr lang="en-GB" sz="2000" dirty="0" err="1" smtClean="0"/>
              <a:t>ch</a:t>
            </a:r>
            <a:r>
              <a:rPr lang="en-GB" sz="2000" dirty="0" smtClean="0"/>
              <a:t>;  		  </a:t>
            </a:r>
          </a:p>
          <a:p>
            <a:r>
              <a:rPr lang="en-GB" sz="2000" dirty="0" smtClean="0"/>
              <a:t>     </a:t>
            </a:r>
            <a:r>
              <a:rPr lang="en-GB" sz="2000" dirty="0" err="1" smtClean="0"/>
              <a:t>printf</a:t>
            </a:r>
            <a:r>
              <a:rPr lang="en-GB" sz="2000" dirty="0" smtClean="0"/>
              <a:t>("Enter a </a:t>
            </a:r>
            <a:r>
              <a:rPr lang="en-GB" sz="2000" dirty="0" err="1" smtClean="0"/>
              <a:t>charactor</a:t>
            </a:r>
            <a:r>
              <a:rPr lang="en-GB" sz="2000" dirty="0" smtClean="0"/>
              <a:t>: ");</a:t>
            </a:r>
          </a:p>
          <a:p>
            <a:r>
              <a:rPr lang="en-GB" sz="2000" b="1" dirty="0" smtClean="0"/>
              <a:t>     </a:t>
            </a:r>
            <a:r>
              <a:rPr lang="en-GB" sz="2000" b="1" dirty="0" err="1" smtClean="0"/>
              <a:t>ch</a:t>
            </a:r>
            <a:r>
              <a:rPr lang="en-GB" sz="2000" b="1" dirty="0" smtClean="0"/>
              <a:t> = </a:t>
            </a:r>
            <a:r>
              <a:rPr lang="en-GB" sz="2000" b="1" dirty="0" err="1" smtClean="0"/>
              <a:t>getchar</a:t>
            </a:r>
            <a:r>
              <a:rPr lang="en-GB" sz="2000" b="1" dirty="0" smtClean="0"/>
              <a:t>( );  </a:t>
            </a:r>
            <a:r>
              <a:rPr lang="en-GB" sz="2000" dirty="0" smtClean="0"/>
              <a:t>			 </a:t>
            </a:r>
          </a:p>
          <a:p>
            <a:r>
              <a:rPr lang="en-GB" sz="2000" dirty="0" smtClean="0"/>
              <a:t>     </a:t>
            </a:r>
            <a:r>
              <a:rPr lang="en-GB" sz="2000" dirty="0" err="1" smtClean="0"/>
              <a:t>printf</a:t>
            </a:r>
            <a:r>
              <a:rPr lang="en-GB" sz="2000" dirty="0" smtClean="0"/>
              <a:t>(“</a:t>
            </a:r>
            <a:r>
              <a:rPr lang="en-GB" sz="2000" dirty="0" err="1" smtClean="0"/>
              <a:t>ch</a:t>
            </a:r>
            <a:r>
              <a:rPr lang="en-GB" sz="2000" dirty="0" smtClean="0"/>
              <a:t> = %c\n", </a:t>
            </a:r>
            <a:r>
              <a:rPr lang="en-GB" sz="2000" dirty="0" err="1" smtClean="0"/>
              <a:t>ch</a:t>
            </a:r>
            <a:r>
              <a:rPr lang="en-GB" sz="2000" dirty="0" smtClean="0"/>
              <a:t>);          </a:t>
            </a:r>
          </a:p>
          <a:p>
            <a:endParaRPr lang="en-GB" sz="2000" dirty="0" smtClean="0"/>
          </a:p>
          <a:p>
            <a:r>
              <a:rPr lang="en-GB" sz="2000" dirty="0" smtClean="0"/>
              <a:t>     system("pause");</a:t>
            </a:r>
          </a:p>
          <a:p>
            <a:r>
              <a:rPr lang="en-GB" sz="2000" dirty="0" smtClean="0"/>
              <a:t>     return 0;</a:t>
            </a:r>
          </a:p>
          <a:p>
            <a:r>
              <a:rPr lang="en-GB" sz="2000" dirty="0" smtClean="0"/>
              <a:t>}	</a:t>
            </a:r>
          </a:p>
          <a:p>
            <a:r>
              <a:rPr lang="en-US" sz="2000" dirty="0" smtClean="0"/>
              <a:t>	</a:t>
            </a:r>
            <a:endParaRPr lang="th-TH" sz="2000" dirty="0">
              <a:solidFill>
                <a:schemeClr val="tx1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47864" y="3140968"/>
            <a:ext cx="4102240" cy="165618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11960" y="4038687"/>
            <a:ext cx="4075268" cy="162256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76056" y="5077631"/>
            <a:ext cx="3985491" cy="1591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79963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Example: </a:t>
            </a:r>
            <a:r>
              <a:rPr lang="en-US" b="1" dirty="0" err="1" smtClean="0"/>
              <a:t>getche</a:t>
            </a:r>
            <a:r>
              <a:rPr lang="en-US" b="1" dirty="0" smtClean="0"/>
              <a:t>()</a:t>
            </a:r>
            <a:endParaRPr lang="th-TH" b="1" dirty="0"/>
          </a:p>
        </p:txBody>
      </p:sp>
      <p:sp>
        <p:nvSpPr>
          <p:cNvPr id="4" name="Rectangle 3"/>
          <p:cNvSpPr/>
          <p:nvPr/>
        </p:nvSpPr>
        <p:spPr>
          <a:xfrm>
            <a:off x="285720" y="1571612"/>
            <a:ext cx="5357850" cy="32975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000" dirty="0" smtClean="0"/>
              <a:t>#include&lt;</a:t>
            </a:r>
            <a:r>
              <a:rPr lang="en-GB" sz="2000" dirty="0" err="1" smtClean="0"/>
              <a:t>stdio.h</a:t>
            </a:r>
            <a:r>
              <a:rPr lang="en-GB" sz="2000" dirty="0" smtClean="0"/>
              <a:t>&gt;</a:t>
            </a:r>
          </a:p>
          <a:p>
            <a:r>
              <a:rPr lang="en-GB" sz="2000" dirty="0" err="1" smtClean="0"/>
              <a:t>int</a:t>
            </a:r>
            <a:r>
              <a:rPr lang="en-GB" sz="2000" dirty="0" smtClean="0"/>
              <a:t> main(</a:t>
            </a:r>
            <a:r>
              <a:rPr lang="en-GB" sz="2000" dirty="0" err="1" smtClean="0"/>
              <a:t>int</a:t>
            </a:r>
            <a:r>
              <a:rPr lang="en-GB" sz="2000" dirty="0" smtClean="0"/>
              <a:t> </a:t>
            </a:r>
            <a:r>
              <a:rPr lang="en-GB" sz="2000" dirty="0" err="1" smtClean="0"/>
              <a:t>argc</a:t>
            </a:r>
            <a:r>
              <a:rPr lang="en-GB" sz="2000" dirty="0" smtClean="0"/>
              <a:t>, char **</a:t>
            </a:r>
            <a:r>
              <a:rPr lang="en-GB" sz="2000" dirty="0" err="1" smtClean="0"/>
              <a:t>argv</a:t>
            </a:r>
            <a:r>
              <a:rPr lang="en-GB" sz="2000" dirty="0" smtClean="0"/>
              <a:t>) {</a:t>
            </a:r>
          </a:p>
          <a:p>
            <a:r>
              <a:rPr lang="en-GB" sz="2000" dirty="0" smtClean="0"/>
              <a:t>     char </a:t>
            </a:r>
            <a:r>
              <a:rPr lang="en-GB" sz="2000" dirty="0" err="1" smtClean="0"/>
              <a:t>ch</a:t>
            </a:r>
            <a:r>
              <a:rPr lang="en-GB" sz="2000" dirty="0" smtClean="0"/>
              <a:t>;  		  </a:t>
            </a:r>
          </a:p>
          <a:p>
            <a:r>
              <a:rPr lang="en-GB" sz="2000" dirty="0" smtClean="0"/>
              <a:t>     </a:t>
            </a:r>
            <a:r>
              <a:rPr lang="en-GB" sz="2000" dirty="0" err="1" smtClean="0"/>
              <a:t>printf</a:t>
            </a:r>
            <a:r>
              <a:rPr lang="en-GB" sz="2000" dirty="0" smtClean="0"/>
              <a:t>("Enter a </a:t>
            </a:r>
            <a:r>
              <a:rPr lang="en-GB" sz="2000" dirty="0" err="1" smtClean="0"/>
              <a:t>charactor</a:t>
            </a:r>
            <a:r>
              <a:rPr lang="en-GB" sz="2000" dirty="0" smtClean="0"/>
              <a:t>: ");</a:t>
            </a:r>
          </a:p>
          <a:p>
            <a:r>
              <a:rPr lang="en-GB" sz="2000" b="1" dirty="0" smtClean="0"/>
              <a:t>     </a:t>
            </a:r>
            <a:r>
              <a:rPr lang="en-GB" sz="2000" b="1" dirty="0" err="1" smtClean="0"/>
              <a:t>ch</a:t>
            </a:r>
            <a:r>
              <a:rPr lang="en-GB" sz="2000" b="1" dirty="0" smtClean="0"/>
              <a:t> = </a:t>
            </a:r>
            <a:r>
              <a:rPr lang="en-GB" sz="2000" b="1" dirty="0" err="1" smtClean="0"/>
              <a:t>getche</a:t>
            </a:r>
            <a:r>
              <a:rPr lang="en-GB" sz="2000" b="1" dirty="0" smtClean="0"/>
              <a:t>( );  </a:t>
            </a:r>
            <a:r>
              <a:rPr lang="en-GB" sz="2000" dirty="0" smtClean="0"/>
              <a:t>			 </a:t>
            </a:r>
          </a:p>
          <a:p>
            <a:r>
              <a:rPr lang="en-GB" sz="2000" dirty="0" smtClean="0"/>
              <a:t>     </a:t>
            </a:r>
            <a:r>
              <a:rPr lang="en-GB" sz="2000" dirty="0" err="1" smtClean="0"/>
              <a:t>printf</a:t>
            </a:r>
            <a:r>
              <a:rPr lang="en-GB" sz="2000" dirty="0" smtClean="0"/>
              <a:t>(“</a:t>
            </a:r>
            <a:r>
              <a:rPr lang="en-GB" sz="2000" dirty="0" err="1" smtClean="0"/>
              <a:t>ch</a:t>
            </a:r>
            <a:r>
              <a:rPr lang="en-GB" sz="2000" dirty="0" smtClean="0"/>
              <a:t> = %c\n", </a:t>
            </a:r>
            <a:r>
              <a:rPr lang="en-GB" sz="2000" dirty="0" err="1" smtClean="0"/>
              <a:t>ch</a:t>
            </a:r>
            <a:r>
              <a:rPr lang="en-GB" sz="2000" dirty="0" smtClean="0"/>
              <a:t>);          </a:t>
            </a:r>
          </a:p>
          <a:p>
            <a:endParaRPr lang="en-GB" sz="2000" dirty="0" smtClean="0"/>
          </a:p>
          <a:p>
            <a:r>
              <a:rPr lang="en-GB" sz="2000" dirty="0" smtClean="0"/>
              <a:t>     system("pause");</a:t>
            </a:r>
          </a:p>
          <a:p>
            <a:r>
              <a:rPr lang="en-GB" sz="2000" dirty="0" smtClean="0"/>
              <a:t>     return 0;</a:t>
            </a:r>
          </a:p>
          <a:p>
            <a:r>
              <a:rPr lang="en-GB" sz="2000" dirty="0" smtClean="0"/>
              <a:t>}	</a:t>
            </a:r>
          </a:p>
          <a:p>
            <a:r>
              <a:rPr lang="en-US" sz="2000" dirty="0" smtClean="0"/>
              <a:t>	</a:t>
            </a:r>
            <a:endParaRPr lang="th-TH" sz="2000" dirty="0">
              <a:solidFill>
                <a:schemeClr val="tx1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22088" y="3645024"/>
            <a:ext cx="4102240" cy="165618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44008" y="4653136"/>
            <a:ext cx="4228967" cy="1750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0429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Example: </a:t>
            </a:r>
            <a:r>
              <a:rPr lang="en-US" b="1" dirty="0" err="1" smtClean="0"/>
              <a:t>getch</a:t>
            </a:r>
            <a:r>
              <a:rPr lang="en-US" b="1" dirty="0" smtClean="0"/>
              <a:t>()</a:t>
            </a:r>
            <a:endParaRPr lang="th-TH" b="1" dirty="0"/>
          </a:p>
        </p:txBody>
      </p:sp>
      <p:sp>
        <p:nvSpPr>
          <p:cNvPr id="4" name="Rectangle 3"/>
          <p:cNvSpPr/>
          <p:nvPr/>
        </p:nvSpPr>
        <p:spPr>
          <a:xfrm>
            <a:off x="285720" y="1571612"/>
            <a:ext cx="5357850" cy="32975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000" dirty="0" smtClean="0"/>
              <a:t>#include&lt;</a:t>
            </a:r>
            <a:r>
              <a:rPr lang="en-GB" sz="2000" dirty="0" err="1" smtClean="0"/>
              <a:t>stdio.h</a:t>
            </a:r>
            <a:r>
              <a:rPr lang="en-GB" sz="2000" dirty="0" smtClean="0"/>
              <a:t>&gt;</a:t>
            </a:r>
          </a:p>
          <a:p>
            <a:r>
              <a:rPr lang="en-GB" sz="2000" dirty="0" err="1" smtClean="0"/>
              <a:t>int</a:t>
            </a:r>
            <a:r>
              <a:rPr lang="en-GB" sz="2000" dirty="0" smtClean="0"/>
              <a:t> main(</a:t>
            </a:r>
            <a:r>
              <a:rPr lang="en-GB" sz="2000" dirty="0" err="1" smtClean="0"/>
              <a:t>int</a:t>
            </a:r>
            <a:r>
              <a:rPr lang="en-GB" sz="2000" dirty="0" smtClean="0"/>
              <a:t> </a:t>
            </a:r>
            <a:r>
              <a:rPr lang="en-GB" sz="2000" dirty="0" err="1" smtClean="0"/>
              <a:t>argc</a:t>
            </a:r>
            <a:r>
              <a:rPr lang="en-GB" sz="2000" dirty="0" smtClean="0"/>
              <a:t>, char **</a:t>
            </a:r>
            <a:r>
              <a:rPr lang="en-GB" sz="2000" dirty="0" err="1" smtClean="0"/>
              <a:t>argv</a:t>
            </a:r>
            <a:r>
              <a:rPr lang="en-GB" sz="2000" dirty="0" smtClean="0"/>
              <a:t>) {</a:t>
            </a:r>
          </a:p>
          <a:p>
            <a:r>
              <a:rPr lang="en-GB" sz="2000" dirty="0" smtClean="0"/>
              <a:t>     char </a:t>
            </a:r>
            <a:r>
              <a:rPr lang="en-GB" sz="2000" dirty="0" err="1" smtClean="0"/>
              <a:t>ch</a:t>
            </a:r>
            <a:r>
              <a:rPr lang="en-GB" sz="2000" dirty="0" smtClean="0"/>
              <a:t>;  		  </a:t>
            </a:r>
          </a:p>
          <a:p>
            <a:r>
              <a:rPr lang="en-GB" sz="2000" dirty="0" smtClean="0"/>
              <a:t>     </a:t>
            </a:r>
            <a:r>
              <a:rPr lang="en-GB" sz="2000" dirty="0" err="1" smtClean="0"/>
              <a:t>printf</a:t>
            </a:r>
            <a:r>
              <a:rPr lang="en-GB" sz="2000" dirty="0" smtClean="0"/>
              <a:t>("Enter a </a:t>
            </a:r>
            <a:r>
              <a:rPr lang="en-GB" sz="2000" dirty="0" err="1" smtClean="0"/>
              <a:t>charactor</a:t>
            </a:r>
            <a:r>
              <a:rPr lang="en-GB" sz="2000" dirty="0" smtClean="0"/>
              <a:t>: ");</a:t>
            </a:r>
          </a:p>
          <a:p>
            <a:r>
              <a:rPr lang="en-GB" sz="2000" b="1" dirty="0" smtClean="0"/>
              <a:t>     </a:t>
            </a:r>
            <a:r>
              <a:rPr lang="en-GB" sz="2000" b="1" dirty="0" err="1" smtClean="0"/>
              <a:t>ch</a:t>
            </a:r>
            <a:r>
              <a:rPr lang="en-GB" sz="2000" b="1" dirty="0" smtClean="0"/>
              <a:t> = </a:t>
            </a:r>
            <a:r>
              <a:rPr lang="en-GB" sz="2000" b="1" dirty="0" err="1" smtClean="0"/>
              <a:t>getch</a:t>
            </a:r>
            <a:r>
              <a:rPr lang="en-GB" sz="2000" b="1" dirty="0" smtClean="0"/>
              <a:t>( );  </a:t>
            </a:r>
            <a:r>
              <a:rPr lang="en-GB" sz="2000" dirty="0" smtClean="0"/>
              <a:t>			 </a:t>
            </a:r>
          </a:p>
          <a:p>
            <a:r>
              <a:rPr lang="en-GB" sz="2000" dirty="0" smtClean="0"/>
              <a:t>     </a:t>
            </a:r>
            <a:r>
              <a:rPr lang="en-GB" sz="2000" dirty="0" err="1" smtClean="0"/>
              <a:t>printf</a:t>
            </a:r>
            <a:r>
              <a:rPr lang="en-GB" sz="2000" dirty="0" smtClean="0"/>
              <a:t>(“</a:t>
            </a:r>
            <a:r>
              <a:rPr lang="en-GB" sz="2000" dirty="0" err="1" smtClean="0"/>
              <a:t>ch</a:t>
            </a:r>
            <a:r>
              <a:rPr lang="en-GB" sz="2000" dirty="0" smtClean="0"/>
              <a:t> = %c\n", </a:t>
            </a:r>
            <a:r>
              <a:rPr lang="en-GB" sz="2000" dirty="0" err="1" smtClean="0"/>
              <a:t>ch</a:t>
            </a:r>
            <a:r>
              <a:rPr lang="en-GB" sz="2000" dirty="0" smtClean="0"/>
              <a:t>);          </a:t>
            </a:r>
          </a:p>
          <a:p>
            <a:endParaRPr lang="en-GB" sz="2000" dirty="0" smtClean="0"/>
          </a:p>
          <a:p>
            <a:r>
              <a:rPr lang="en-GB" sz="2000" dirty="0" smtClean="0"/>
              <a:t>     system("pause");</a:t>
            </a:r>
          </a:p>
          <a:p>
            <a:r>
              <a:rPr lang="en-GB" sz="2000" dirty="0" smtClean="0"/>
              <a:t>     return 0;</a:t>
            </a:r>
          </a:p>
          <a:p>
            <a:r>
              <a:rPr lang="en-GB" sz="2000" dirty="0" smtClean="0"/>
              <a:t>}	</a:t>
            </a:r>
          </a:p>
          <a:p>
            <a:r>
              <a:rPr lang="en-US" sz="2000" dirty="0" smtClean="0"/>
              <a:t>	</a:t>
            </a:r>
            <a:endParaRPr lang="th-TH" sz="2000" dirty="0">
              <a:solidFill>
                <a:schemeClr val="tx1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75856" y="3356992"/>
            <a:ext cx="4392488" cy="177336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9839" y="4437112"/>
            <a:ext cx="5076657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79963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Basic Arithmetic Operators in C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65760" lvl="1" indent="0">
              <a:buNone/>
            </a:pPr>
            <a:endParaRPr lang="th-TH" dirty="0"/>
          </a:p>
        </p:txBody>
      </p:sp>
      <p:graphicFrame>
        <p:nvGraphicFramePr>
          <p:cNvPr id="4" name="ตัวยึดเนื้อหา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95696120"/>
              </p:ext>
            </p:extLst>
          </p:nvPr>
        </p:nvGraphicFramePr>
        <p:xfrm>
          <a:off x="518864" y="1628800"/>
          <a:ext cx="8229600" cy="38886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3032"/>
                <a:gridCol w="1214446"/>
                <a:gridCol w="1714512"/>
                <a:gridCol w="3757610"/>
              </a:tblGrid>
              <a:tr h="7861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Arithmetic Operator</a:t>
                      </a:r>
                      <a:endParaRPr lang="th-TH" sz="16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Name</a:t>
                      </a:r>
                      <a:endParaRPr lang="th-TH" sz="16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Meaning</a:t>
                      </a:r>
                      <a:endParaRPr lang="th-TH" sz="16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Examples</a:t>
                      </a:r>
                      <a:endParaRPr lang="th-TH" sz="1600" dirty="0"/>
                    </a:p>
                  </a:txBody>
                  <a:tcPr marT="45726" marB="45726"/>
                </a:tc>
              </a:tr>
              <a:tr h="50339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+</a:t>
                      </a:r>
                      <a:endParaRPr lang="th-TH" sz="16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Plus</a:t>
                      </a:r>
                      <a:endParaRPr lang="th-TH" sz="16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Addition</a:t>
                      </a:r>
                      <a:endParaRPr lang="th-TH" sz="16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r>
                        <a:rPr lang="en-US" sz="1600" baseline="0" dirty="0" smtClean="0"/>
                        <a:t> + 5 </a:t>
                      </a:r>
                      <a:r>
                        <a:rPr lang="en-US" sz="1600" baseline="0" dirty="0" smtClean="0">
                          <a:solidFill>
                            <a:srgbClr val="0000CC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sz="1600" baseline="0" dirty="0" smtClean="0"/>
                        <a:t> 14 </a:t>
                      </a:r>
                      <a:endParaRPr lang="en-US" sz="16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1600" baseline="0" dirty="0" smtClean="0"/>
                        <a:t>23.8 + 12.1 </a:t>
                      </a:r>
                      <a:r>
                        <a:rPr lang="en-US" sz="1600" baseline="0" dirty="0" smtClean="0">
                          <a:solidFill>
                            <a:srgbClr val="0000CC"/>
                          </a:solidFill>
                          <a:sym typeface="Wingdings" pitchFamily="2" charset="2"/>
                        </a:rPr>
                        <a:t></a:t>
                      </a:r>
                      <a:r>
                        <a:rPr lang="en-US" sz="1600" baseline="0" dirty="0" smtClean="0"/>
                        <a:t> 35.9</a:t>
                      </a:r>
                      <a:endParaRPr lang="th-TH" sz="1600" dirty="0"/>
                    </a:p>
                  </a:txBody>
                  <a:tcPr marT="45726" marB="45726"/>
                </a:tc>
              </a:tr>
              <a:tr h="50339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th-TH" sz="16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Minus</a:t>
                      </a:r>
                      <a:endParaRPr lang="th-TH" sz="16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Subtraction</a:t>
                      </a:r>
                      <a:endParaRPr lang="th-TH" sz="16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 – 5 </a:t>
                      </a:r>
                      <a:r>
                        <a:rPr kumimoji="0" lang="en-US" sz="1600" kern="1200" baseline="0" dirty="0" smtClean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</a:t>
                      </a:r>
                      <a:r>
                        <a:rPr lang="en-US" sz="1600" dirty="0" smtClean="0"/>
                        <a:t> 4 </a:t>
                      </a:r>
                      <a:endParaRPr lang="en-US" sz="16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1600" dirty="0" smtClean="0"/>
                        <a:t>23.8 – 12.1 </a:t>
                      </a:r>
                      <a:r>
                        <a:rPr lang="en-US" sz="1600" dirty="0" smtClean="0">
                          <a:sym typeface="Wingdings" pitchFamily="2" charset="2"/>
                        </a:rPr>
                        <a:t></a:t>
                      </a:r>
                      <a:r>
                        <a:rPr lang="en-US" sz="1600" dirty="0" smtClean="0"/>
                        <a:t> 11.7</a:t>
                      </a:r>
                      <a:endParaRPr lang="th-TH" sz="1600" dirty="0"/>
                    </a:p>
                  </a:txBody>
                  <a:tcPr marT="45726" marB="45726"/>
                </a:tc>
              </a:tr>
              <a:tr h="50339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*</a:t>
                      </a:r>
                      <a:endParaRPr lang="th-TH" sz="16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Times</a:t>
                      </a:r>
                      <a:endParaRPr lang="th-TH" sz="16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Multiplication</a:t>
                      </a:r>
                      <a:endParaRPr lang="th-TH" sz="16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 * 5 </a:t>
                      </a:r>
                      <a:r>
                        <a:rPr kumimoji="0" lang="en-US" sz="1600" kern="1200" baseline="0" dirty="0" smtClean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</a:t>
                      </a:r>
                      <a:r>
                        <a:rPr lang="en-US" sz="1600" dirty="0" smtClean="0"/>
                        <a:t> 45</a:t>
                      </a:r>
                    </a:p>
                    <a:p>
                      <a:pPr algn="ctr"/>
                      <a:r>
                        <a:rPr lang="en-US" sz="1600" dirty="0" smtClean="0"/>
                        <a:t>23.8 * 12.1 </a:t>
                      </a:r>
                      <a:r>
                        <a:rPr kumimoji="0" lang="en-US" sz="1600" kern="1200" baseline="0" dirty="0" smtClean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</a:t>
                      </a:r>
                      <a:r>
                        <a:rPr lang="en-US" sz="1600" dirty="0" smtClean="0"/>
                        <a:t> 287.98</a:t>
                      </a:r>
                      <a:endParaRPr lang="th-TH" sz="1600" dirty="0"/>
                    </a:p>
                  </a:txBody>
                  <a:tcPr marT="45726" marB="45726"/>
                </a:tc>
              </a:tr>
              <a:tr h="50339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/</a:t>
                      </a:r>
                      <a:endParaRPr lang="th-TH" sz="16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Slash</a:t>
                      </a:r>
                      <a:endParaRPr lang="th-TH" sz="16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Division</a:t>
                      </a:r>
                      <a:endParaRPr lang="th-TH" sz="16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 / 2 </a:t>
                      </a:r>
                      <a:r>
                        <a:rPr kumimoji="0" lang="en-US" sz="1600" kern="1200" baseline="0" dirty="0" smtClean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</a:t>
                      </a:r>
                      <a:r>
                        <a:rPr lang="en-US" sz="1600" dirty="0" smtClean="0"/>
                        <a:t> 4</a:t>
                      </a:r>
                    </a:p>
                    <a:p>
                      <a:pPr algn="ctr"/>
                      <a:r>
                        <a:rPr lang="en-US" sz="1600" dirty="0" smtClean="0"/>
                        <a:t>23.5 / 11.5 </a:t>
                      </a:r>
                      <a:r>
                        <a:rPr kumimoji="0" lang="en-US" sz="1600" kern="1200" baseline="0" dirty="0" smtClean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</a:t>
                      </a:r>
                      <a:r>
                        <a:rPr lang="en-US" sz="1600" dirty="0" smtClean="0"/>
                        <a:t> 2.0434…</a:t>
                      </a:r>
                      <a:endParaRPr lang="th-TH" sz="1600" dirty="0"/>
                    </a:p>
                  </a:txBody>
                  <a:tcPr marT="45726" marB="45726"/>
                </a:tc>
              </a:tr>
              <a:tr h="7860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%</a:t>
                      </a:r>
                      <a:endParaRPr lang="th-TH" sz="16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Per</a:t>
                      </a:r>
                      <a:r>
                        <a:rPr lang="en-US" sz="1600" baseline="0" dirty="0" smtClean="0"/>
                        <a:t>cent</a:t>
                      </a:r>
                      <a:endParaRPr lang="th-TH" sz="16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Remainder (Modulo)</a:t>
                      </a:r>
                      <a:endParaRPr lang="th-TH" sz="16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9 % 2 </a:t>
                      </a:r>
                      <a:r>
                        <a:rPr kumimoji="0" lang="en-US" sz="1600" kern="1200" baseline="0" dirty="0" smtClean="0">
                          <a:solidFill>
                            <a:srgbClr val="0000CC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</a:t>
                      </a:r>
                      <a:r>
                        <a:rPr lang="en-US" sz="1600" dirty="0" smtClean="0"/>
                        <a:t> 1</a:t>
                      </a:r>
                      <a:endParaRPr lang="th-TH" sz="1600" dirty="0"/>
                    </a:p>
                  </a:txBody>
                  <a:tcPr marT="45726" marB="45726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043608" y="5661248"/>
            <a:ext cx="7200800" cy="87498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Division of 2 integer numbers yield the integer number as a result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70C0"/>
                </a:solidFill>
              </a:rPr>
              <a:t>Ex:  10/3 </a:t>
            </a:r>
            <a:r>
              <a:rPr lang="en-US" sz="1800" dirty="0" smtClean="0">
                <a:solidFill>
                  <a:srgbClr val="0070C0"/>
                </a:solidFill>
                <a:sym typeface="Wingdings" pitchFamily="2" charset="2"/>
              </a:rPr>
              <a:t> 3</a:t>
            </a:r>
            <a:endParaRPr lang="en-US" sz="1800" dirty="0" smtClean="0">
              <a:solidFill>
                <a:srgbClr val="0070C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Modulo operator can be used only with integer numbers</a:t>
            </a:r>
            <a:endParaRPr lang="th-TH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Assignment Operator (1)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“=” in C means assignment</a:t>
            </a:r>
          </a:p>
          <a:p>
            <a:pPr lvl="1"/>
            <a:r>
              <a:rPr lang="en-US" b="1" dirty="0" err="1" smtClean="0">
                <a:solidFill>
                  <a:srgbClr val="00B050"/>
                </a:solidFill>
              </a:rPr>
              <a:t>VariableName</a:t>
            </a:r>
            <a:r>
              <a:rPr lang="en-US" dirty="0" smtClean="0"/>
              <a:t>  =   </a:t>
            </a:r>
            <a:r>
              <a:rPr lang="en-US" b="1" dirty="0" smtClean="0">
                <a:solidFill>
                  <a:srgbClr val="0070C0"/>
                </a:solidFill>
              </a:rPr>
              <a:t>Expression</a:t>
            </a:r>
          </a:p>
          <a:p>
            <a:pPr lvl="1"/>
            <a:endParaRPr lang="en-US" b="1" dirty="0">
              <a:solidFill>
                <a:srgbClr val="0070C0"/>
              </a:solidFill>
            </a:endParaRPr>
          </a:p>
          <a:p>
            <a:pPr lvl="1"/>
            <a:endParaRPr lang="en-US" b="1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/>
              <a:t>C compile will </a:t>
            </a:r>
            <a:r>
              <a:rPr lang="en-US" b="1" dirty="0" smtClean="0">
                <a:solidFill>
                  <a:srgbClr val="0070C0"/>
                </a:solidFill>
              </a:rPr>
              <a:t>calculate</a:t>
            </a:r>
            <a:r>
              <a:rPr lang="en-US" dirty="0" smtClean="0"/>
              <a:t> the </a:t>
            </a:r>
            <a:r>
              <a:rPr lang="en-US" b="1" dirty="0">
                <a:solidFill>
                  <a:srgbClr val="0070C0"/>
                </a:solidFill>
              </a:rPr>
              <a:t>e</a:t>
            </a:r>
            <a:r>
              <a:rPr lang="en-US" b="1" dirty="0" smtClean="0">
                <a:solidFill>
                  <a:srgbClr val="0070C0"/>
                </a:solidFill>
              </a:rPr>
              <a:t>xpression in RHS </a:t>
            </a:r>
            <a:r>
              <a:rPr lang="en-US" dirty="0" smtClean="0"/>
              <a:t>and then </a:t>
            </a:r>
            <a:r>
              <a:rPr lang="en-US" b="1" dirty="0" smtClean="0">
                <a:solidFill>
                  <a:srgbClr val="00B050"/>
                </a:solidFill>
              </a:rPr>
              <a:t>store the output value of the expression into the variable on LHS</a:t>
            </a:r>
          </a:p>
          <a:p>
            <a:r>
              <a:rPr lang="en-US" b="1" dirty="0" smtClean="0"/>
              <a:t>Example :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  a;</a:t>
            </a:r>
          </a:p>
          <a:p>
            <a:pPr lvl="1"/>
            <a:r>
              <a:rPr lang="en-US" dirty="0" smtClean="0"/>
              <a:t>a  = 5 + 10;    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//a stores a value of 10</a:t>
            </a:r>
            <a:endParaRPr lang="th-TH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Right Brace 3"/>
          <p:cNvSpPr/>
          <p:nvPr/>
        </p:nvSpPr>
        <p:spPr>
          <a:xfrm rot="5400000">
            <a:off x="2159732" y="1808820"/>
            <a:ext cx="360040" cy="1872208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Right Brace 4"/>
          <p:cNvSpPr/>
          <p:nvPr/>
        </p:nvSpPr>
        <p:spPr>
          <a:xfrm rot="5400000">
            <a:off x="4572000" y="1988840"/>
            <a:ext cx="360040" cy="1512168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TextBox 5"/>
          <p:cNvSpPr txBox="1"/>
          <p:nvPr/>
        </p:nvSpPr>
        <p:spPr>
          <a:xfrm>
            <a:off x="1475656" y="2852936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Left hand side (LHS)</a:t>
            </a:r>
            <a:endParaRPr lang="th-TH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779912" y="2852936"/>
            <a:ext cx="30603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Right hand side (RHS)</a:t>
            </a:r>
            <a:endParaRPr lang="th-TH" sz="2000" dirty="0"/>
          </a:p>
        </p:txBody>
      </p:sp>
    </p:spTree>
    <p:extLst>
      <p:ext uri="{BB962C8B-B14F-4D97-AF65-F5344CB8AC3E}">
        <p14:creationId xmlns:p14="http://schemas.microsoft.com/office/powerpoint/2010/main" xmlns="" val="211115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Assignment Operator </a:t>
            </a:r>
            <a:r>
              <a:rPr lang="en-US" b="1" dirty="0" smtClean="0"/>
              <a:t>(2)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More </a:t>
            </a:r>
            <a:r>
              <a:rPr lang="en-US" dirty="0"/>
              <a:t>than one variable can be assigned with single value or expression. This is one of the distinct features of </a:t>
            </a:r>
            <a:r>
              <a:rPr lang="en-US" dirty="0" smtClean="0"/>
              <a:t>C.</a:t>
            </a:r>
          </a:p>
          <a:p>
            <a:pPr>
              <a:defRPr/>
            </a:pPr>
            <a:r>
              <a:rPr lang="en-US" dirty="0" smtClean="0"/>
              <a:t>Example:</a:t>
            </a:r>
          </a:p>
          <a:p>
            <a:pPr lvl="1">
              <a:defRPr/>
            </a:pPr>
            <a:r>
              <a:rPr lang="en-US" dirty="0" err="1" smtClean="0"/>
              <a:t>int</a:t>
            </a:r>
            <a:r>
              <a:rPr lang="en-US" dirty="0" smtClean="0"/>
              <a:t> k, m, n;</a:t>
            </a:r>
          </a:p>
          <a:p>
            <a:pPr lvl="1">
              <a:defRPr/>
            </a:pPr>
            <a:r>
              <a:rPr lang="en-US" dirty="0" smtClean="0"/>
              <a:t>k </a:t>
            </a:r>
            <a:r>
              <a:rPr lang="en-US" dirty="0"/>
              <a:t>= m = n = 5</a:t>
            </a:r>
            <a:r>
              <a:rPr lang="en-US" dirty="0" smtClean="0"/>
              <a:t>;     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//k, m, and n stored the value of 5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207017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Input Functions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Through input functions, the information can be fed to the computer. Input data can be user’s data entry through the standard input device key board. </a:t>
            </a:r>
          </a:p>
          <a:p>
            <a:r>
              <a:rPr lang="en-US" dirty="0" smtClean="0"/>
              <a:t>C language supports many input functions, such as: </a:t>
            </a:r>
          </a:p>
          <a:p>
            <a:pPr lvl="1"/>
            <a:r>
              <a:rPr lang="en-US" dirty="0" err="1" smtClean="0"/>
              <a:t>scanf</a:t>
            </a:r>
            <a:r>
              <a:rPr lang="en-US" dirty="0" smtClean="0"/>
              <a:t> ( ) </a:t>
            </a:r>
          </a:p>
          <a:p>
            <a:pPr lvl="1"/>
            <a:r>
              <a:rPr lang="en-US" dirty="0" err="1" smtClean="0"/>
              <a:t>getchar</a:t>
            </a:r>
            <a:r>
              <a:rPr lang="en-US" dirty="0" smtClean="0"/>
              <a:t> ( ) </a:t>
            </a:r>
          </a:p>
          <a:p>
            <a:pPr lvl="1"/>
            <a:r>
              <a:rPr lang="en-US" dirty="0" err="1" smtClean="0"/>
              <a:t>getche</a:t>
            </a:r>
            <a:r>
              <a:rPr lang="en-US" dirty="0" smtClean="0"/>
              <a:t> ( )</a:t>
            </a:r>
          </a:p>
          <a:p>
            <a:pPr lvl="1"/>
            <a:r>
              <a:rPr lang="en-US" dirty="0" err="1" smtClean="0"/>
              <a:t>getch</a:t>
            </a:r>
            <a:r>
              <a:rPr lang="en-US" dirty="0" smtClean="0"/>
              <a:t> () </a:t>
            </a:r>
            <a:r>
              <a:rPr lang="th-TH" dirty="0" smtClean="0"/>
              <a:t> </a:t>
            </a:r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QUIZ 2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00634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cs typeface="BrowalliaUPC" pitchFamily="34" charset="-34"/>
              </a:rPr>
              <a:t>Find the value of variables </a:t>
            </a:r>
            <a:r>
              <a:rPr lang="en-US" dirty="0" err="1" smtClean="0">
                <a:cs typeface="BrowalliaUPC" pitchFamily="34" charset="-34"/>
              </a:rPr>
              <a:t>i</a:t>
            </a:r>
            <a:r>
              <a:rPr lang="en-US" dirty="0" smtClean="0">
                <a:cs typeface="BrowalliaUPC" pitchFamily="34" charset="-34"/>
              </a:rPr>
              <a:t>, j, and k after execute these instructions in order.</a:t>
            </a:r>
            <a:endParaRPr lang="th-TH" dirty="0" smtClean="0">
              <a:cs typeface="BrowalliaUPC" pitchFamily="34" charset="-34"/>
            </a:endParaRPr>
          </a:p>
          <a:p>
            <a:pPr>
              <a:buNone/>
            </a:pPr>
            <a:endParaRPr lang="en-US" sz="3000" dirty="0" smtClean="0">
              <a:cs typeface="BrowalliaUPC" pitchFamily="34" charset="-34"/>
            </a:endParaRPr>
          </a:p>
          <a:p>
            <a:pPr>
              <a:buNone/>
            </a:pPr>
            <a:r>
              <a:rPr lang="en-US" sz="3800" dirty="0" err="1" smtClean="0"/>
              <a:t>int</a:t>
            </a:r>
            <a:r>
              <a:rPr lang="en-US" sz="3800" dirty="0" smtClean="0"/>
              <a:t> </a:t>
            </a:r>
            <a:r>
              <a:rPr lang="en-US" sz="3800" dirty="0" err="1" smtClean="0"/>
              <a:t>i</a:t>
            </a:r>
            <a:r>
              <a:rPr lang="en-US" sz="3800" dirty="0" smtClean="0"/>
              <a:t> = 1, j = 2 , k;</a:t>
            </a:r>
          </a:p>
          <a:p>
            <a:pPr>
              <a:buNone/>
            </a:pPr>
            <a:endParaRPr lang="en-US" sz="3800" dirty="0" smtClean="0"/>
          </a:p>
          <a:p>
            <a:pPr marL="0" lvl="0" indent="0">
              <a:spcBef>
                <a:spcPts val="0"/>
              </a:spcBef>
              <a:buNone/>
            </a:pPr>
            <a:r>
              <a:rPr lang="en-GB" sz="3800" dirty="0" smtClean="0">
                <a:ea typeface="MS Gothic" pitchFamily="2"/>
              </a:rPr>
              <a:t>k = </a:t>
            </a:r>
            <a:r>
              <a:rPr lang="en-GB" sz="3800" dirty="0" err="1" smtClean="0">
                <a:ea typeface="MS Gothic" pitchFamily="2"/>
              </a:rPr>
              <a:t>i</a:t>
            </a:r>
            <a:r>
              <a:rPr lang="en-GB" sz="3800" dirty="0" smtClean="0">
                <a:ea typeface="MS Gothic" pitchFamily="2"/>
              </a:rPr>
              <a:t> + j;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sz="3800" dirty="0" smtClean="0">
              <a:ea typeface="MS Gothic" pitchFamily="2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GB" sz="3800" dirty="0" err="1" smtClean="0">
                <a:ea typeface="MS Gothic" pitchFamily="2"/>
              </a:rPr>
              <a:t>i</a:t>
            </a:r>
            <a:r>
              <a:rPr lang="en-GB" sz="3800" dirty="0" smtClean="0">
                <a:ea typeface="MS Gothic" pitchFamily="2"/>
              </a:rPr>
              <a:t> = </a:t>
            </a:r>
            <a:r>
              <a:rPr lang="en-GB" sz="3800" dirty="0" err="1" smtClean="0">
                <a:ea typeface="MS Gothic" pitchFamily="2"/>
              </a:rPr>
              <a:t>i</a:t>
            </a:r>
            <a:r>
              <a:rPr lang="en-GB" sz="3800" dirty="0" smtClean="0">
                <a:ea typeface="MS Gothic" pitchFamily="2"/>
              </a:rPr>
              <a:t> + (k * j);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sz="3800" dirty="0" smtClean="0">
              <a:ea typeface="MS Gothic" pitchFamily="2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GB" sz="3800" dirty="0" smtClean="0">
                <a:ea typeface="MS Gothic" pitchFamily="2"/>
              </a:rPr>
              <a:t>j = </a:t>
            </a:r>
            <a:r>
              <a:rPr lang="en-GB" sz="3800" dirty="0" err="1" smtClean="0">
                <a:ea typeface="MS Gothic" pitchFamily="2"/>
              </a:rPr>
              <a:t>i</a:t>
            </a:r>
            <a:r>
              <a:rPr lang="en-GB" sz="3800" dirty="0" smtClean="0">
                <a:ea typeface="MS Gothic" pitchFamily="2"/>
              </a:rPr>
              <a:t> / 2;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sz="3800" dirty="0" smtClean="0">
              <a:ea typeface="MS Gothic" pitchFamily="2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GB" sz="3800" dirty="0" smtClean="0">
                <a:ea typeface="MS Gothic" pitchFamily="2"/>
              </a:rPr>
              <a:t>k = </a:t>
            </a:r>
            <a:r>
              <a:rPr lang="en-GB" sz="3800" dirty="0" err="1" smtClean="0">
                <a:ea typeface="MS Gothic" pitchFamily="2"/>
              </a:rPr>
              <a:t>i</a:t>
            </a:r>
            <a:r>
              <a:rPr lang="en-GB" sz="3800" dirty="0" smtClean="0">
                <a:ea typeface="MS Gothic" pitchFamily="2"/>
              </a:rPr>
              <a:t> % 2;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sz="3800" dirty="0" smtClean="0">
              <a:ea typeface="MS Gothic" pitchFamily="2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GB" sz="3800" dirty="0" err="1" smtClean="0">
                <a:ea typeface="MS Gothic" pitchFamily="2"/>
              </a:rPr>
              <a:t>i</a:t>
            </a:r>
            <a:r>
              <a:rPr lang="en-GB" sz="3800" dirty="0" smtClean="0">
                <a:ea typeface="MS Gothic" pitchFamily="2"/>
              </a:rPr>
              <a:t> = (j + k) * 3;</a:t>
            </a:r>
          </a:p>
          <a:p>
            <a:pPr>
              <a:buNone/>
            </a:pP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3530070" y="2353440"/>
            <a:ext cx="121444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th-TH" dirty="0"/>
          </a:p>
        </p:txBody>
      </p:sp>
      <p:sp>
        <p:nvSpPr>
          <p:cNvPr id="5" name="Rectangle 4"/>
          <p:cNvSpPr/>
          <p:nvPr/>
        </p:nvSpPr>
        <p:spPr>
          <a:xfrm>
            <a:off x="5316020" y="2353440"/>
            <a:ext cx="121444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th-TH" dirty="0"/>
          </a:p>
        </p:txBody>
      </p:sp>
      <p:sp>
        <p:nvSpPr>
          <p:cNvPr id="6" name="Rectangle 5"/>
          <p:cNvSpPr/>
          <p:nvPr/>
        </p:nvSpPr>
        <p:spPr>
          <a:xfrm>
            <a:off x="7101970" y="2353440"/>
            <a:ext cx="121444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25" name="TextBox 24"/>
          <p:cNvSpPr txBox="1"/>
          <p:nvPr/>
        </p:nvSpPr>
        <p:spPr>
          <a:xfrm>
            <a:off x="3958698" y="1924812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endParaRPr lang="th-TH" dirty="0"/>
          </a:p>
        </p:txBody>
      </p:sp>
      <p:sp>
        <p:nvSpPr>
          <p:cNvPr id="26" name="TextBox 25"/>
          <p:cNvSpPr txBox="1"/>
          <p:nvPr/>
        </p:nvSpPr>
        <p:spPr>
          <a:xfrm>
            <a:off x="5816086" y="1924812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dobe Caslon Pro" pitchFamily="18" charset="0"/>
              </a:rPr>
              <a:t>j</a:t>
            </a:r>
            <a:endParaRPr lang="th-TH" dirty="0">
              <a:latin typeface="Adobe Caslon Pro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530598" y="1924812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k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QUIZ 3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00634"/>
          </a:xfrm>
        </p:spPr>
        <p:txBody>
          <a:bodyPr>
            <a:normAutofit/>
          </a:bodyPr>
          <a:lstStyle/>
          <a:p>
            <a:r>
              <a:rPr lang="en-US" sz="2000" dirty="0">
                <a:cs typeface="BrowalliaUPC" pitchFamily="34" charset="-34"/>
              </a:rPr>
              <a:t>Find the value of variables </a:t>
            </a:r>
            <a:r>
              <a:rPr lang="en-US" sz="2000" dirty="0" smtClean="0">
                <a:cs typeface="BrowalliaUPC" pitchFamily="34" charset="-34"/>
              </a:rPr>
              <a:t>x and y </a:t>
            </a:r>
            <a:r>
              <a:rPr lang="en-US" sz="2000" dirty="0">
                <a:cs typeface="BrowalliaUPC" pitchFamily="34" charset="-34"/>
              </a:rPr>
              <a:t>after execute these instructions in order.</a:t>
            </a:r>
            <a:endParaRPr lang="th-TH" sz="2000" dirty="0">
              <a:cs typeface="BrowalliaUPC" pitchFamily="34" charset="-34"/>
            </a:endParaRPr>
          </a:p>
          <a:p>
            <a:pPr>
              <a:buNone/>
            </a:pPr>
            <a:endParaRPr lang="en-US" sz="3000" dirty="0" smtClean="0">
              <a:cs typeface="BrowalliaUPC" pitchFamily="34" charset="-34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GB" sz="2600" dirty="0" smtClean="0">
                <a:solidFill>
                  <a:srgbClr val="333399"/>
                </a:solidFill>
                <a:ea typeface="MS Gothic" pitchFamily="2"/>
                <a:cs typeface="BrowalliaUPC" pitchFamily="34" charset="-34"/>
              </a:rPr>
              <a:t>double</a:t>
            </a:r>
            <a:r>
              <a:rPr lang="en-GB" sz="2600" dirty="0" smtClean="0">
                <a:ea typeface="MS Gothic" pitchFamily="2"/>
                <a:cs typeface="BrowalliaUPC" pitchFamily="34" charset="-34"/>
              </a:rPr>
              <a:t> x=1.0, y=2.0;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sz="2600" dirty="0" smtClean="0">
              <a:ea typeface="MS Gothic" pitchFamily="2"/>
              <a:cs typeface="BrowalliaUPC" pitchFamily="34" charset="-34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GB" sz="2600" dirty="0" smtClean="0">
                <a:ea typeface="MS Gothic" pitchFamily="2"/>
                <a:cs typeface="BrowalliaUPC" pitchFamily="34" charset="-34"/>
              </a:rPr>
              <a:t>x = y + 5.0;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sz="2600" dirty="0" smtClean="0">
              <a:ea typeface="MS Gothic" pitchFamily="2"/>
              <a:cs typeface="BrowalliaUPC" pitchFamily="34" charset="-34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GB" sz="2600" dirty="0" smtClean="0">
                <a:ea typeface="MS Gothic" pitchFamily="2"/>
                <a:cs typeface="BrowalliaUPC" pitchFamily="34" charset="-34"/>
              </a:rPr>
              <a:t>y = x / 2.0;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sz="2600" dirty="0" smtClean="0">
              <a:ea typeface="MS Gothic" pitchFamily="2"/>
              <a:cs typeface="BrowalliaUPC" pitchFamily="34" charset="-34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GB" sz="2600" dirty="0" smtClean="0">
                <a:ea typeface="MS Gothic" pitchFamily="2"/>
                <a:cs typeface="BrowalliaUPC" pitchFamily="34" charset="-34"/>
              </a:rPr>
              <a:t>y = (x * 3.0) + 4.0;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sz="2600" dirty="0" smtClean="0">
              <a:ea typeface="MS Gothic" pitchFamily="2"/>
              <a:cs typeface="BrowalliaUPC" pitchFamily="34" charset="-34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GB" sz="2600" dirty="0" smtClean="0">
                <a:ea typeface="MS Gothic" pitchFamily="2"/>
                <a:cs typeface="BrowalliaUPC" pitchFamily="34" charset="-34"/>
              </a:rPr>
              <a:t>x = -0.5 - y;</a:t>
            </a:r>
          </a:p>
          <a:p>
            <a:pPr>
              <a:buNone/>
            </a:pP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3875860" y="2273452"/>
            <a:ext cx="121444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1.0</a:t>
            </a:r>
            <a:endParaRPr lang="th-TH" dirty="0"/>
          </a:p>
        </p:txBody>
      </p:sp>
      <p:sp>
        <p:nvSpPr>
          <p:cNvPr id="5" name="Rectangle 4"/>
          <p:cNvSpPr/>
          <p:nvPr/>
        </p:nvSpPr>
        <p:spPr>
          <a:xfrm>
            <a:off x="5661810" y="2273452"/>
            <a:ext cx="121444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2.0</a:t>
            </a:r>
            <a:endParaRPr lang="th-TH" dirty="0"/>
          </a:p>
        </p:txBody>
      </p:sp>
      <p:sp>
        <p:nvSpPr>
          <p:cNvPr id="25" name="TextBox 24"/>
          <p:cNvSpPr txBox="1"/>
          <p:nvPr/>
        </p:nvSpPr>
        <p:spPr>
          <a:xfrm>
            <a:off x="4233050" y="1844824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x</a:t>
            </a:r>
            <a:endParaRPr lang="th-TH" dirty="0"/>
          </a:p>
        </p:txBody>
      </p:sp>
      <p:sp>
        <p:nvSpPr>
          <p:cNvPr id="26" name="TextBox 25"/>
          <p:cNvSpPr txBox="1"/>
          <p:nvPr/>
        </p:nvSpPr>
        <p:spPr>
          <a:xfrm>
            <a:off x="6161876" y="1844824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y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QUIZ 4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>
                <a:cs typeface="BrowalliaUPC" pitchFamily="34" charset="-34"/>
              </a:rPr>
              <a:t>Find the value of variables x and y after execute these instructions in order.</a:t>
            </a:r>
            <a:endParaRPr lang="th-TH" sz="2000" dirty="0">
              <a:cs typeface="BrowalliaUPC" pitchFamily="34" charset="-34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 x = 10, y = 5;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x =  x + 4;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x =  x / (y – 1);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y =  (y + x) % (y - x);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355976" y="2425448"/>
            <a:ext cx="121444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</a:t>
            </a:r>
            <a:endParaRPr lang="th-TH" dirty="0"/>
          </a:p>
        </p:txBody>
      </p:sp>
      <p:sp>
        <p:nvSpPr>
          <p:cNvPr id="5" name="Rectangle 4"/>
          <p:cNvSpPr/>
          <p:nvPr/>
        </p:nvSpPr>
        <p:spPr>
          <a:xfrm>
            <a:off x="6141926" y="2425448"/>
            <a:ext cx="121444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th-TH" dirty="0"/>
          </a:p>
        </p:txBody>
      </p:sp>
      <p:sp>
        <p:nvSpPr>
          <p:cNvPr id="6" name="TextBox 5"/>
          <p:cNvSpPr txBox="1"/>
          <p:nvPr/>
        </p:nvSpPr>
        <p:spPr>
          <a:xfrm>
            <a:off x="4713166" y="1996820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x</a:t>
            </a:r>
            <a:endParaRPr lang="th-TH" dirty="0"/>
          </a:p>
        </p:txBody>
      </p:sp>
      <p:sp>
        <p:nvSpPr>
          <p:cNvPr id="7" name="TextBox 6"/>
          <p:cNvSpPr txBox="1"/>
          <p:nvPr/>
        </p:nvSpPr>
        <p:spPr>
          <a:xfrm>
            <a:off x="6641992" y="1996820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y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1436184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Loss of precision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Remind you that if you choose incorrect variable’s data type to store value, it may cause you the loss of precision of your result</a:t>
            </a:r>
          </a:p>
          <a:p>
            <a:r>
              <a:rPr lang="en-US" b="1" dirty="0" smtClean="0"/>
              <a:t>Example: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 result;</a:t>
            </a:r>
          </a:p>
          <a:p>
            <a:pPr lvl="1"/>
            <a:r>
              <a:rPr lang="en-US" dirty="0" smtClean="0"/>
              <a:t>double   x = 5,  y = 2;</a:t>
            </a:r>
          </a:p>
          <a:p>
            <a:pPr lvl="1"/>
            <a:r>
              <a:rPr lang="en-US" dirty="0" smtClean="0"/>
              <a:t>result   =  5 / 2;             </a:t>
            </a:r>
            <a:r>
              <a:rPr lang="en-US" b="1" dirty="0" smtClean="0">
                <a:solidFill>
                  <a:srgbClr val="00B050"/>
                </a:solidFill>
              </a:rPr>
              <a:t>// result = ?</a:t>
            </a:r>
          </a:p>
          <a:p>
            <a:pPr lvl="1"/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379568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Automatic Data type promotion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000" dirty="0" smtClean="0">
                <a:solidFill>
                  <a:srgbClr val="000000"/>
                </a:solidFill>
                <a:cs typeface="FreesiaUPC" pitchFamily="34" charset="-34"/>
              </a:rPr>
              <a:t>When you do the arithmetic operations in C between variables with different data type. C will promote the data type of variable in the lower rank to be the same as the higher rank</a:t>
            </a:r>
          </a:p>
          <a:p>
            <a:pPr lvl="0"/>
            <a:r>
              <a:rPr lang="en-US" sz="2000" dirty="0" smtClean="0">
                <a:solidFill>
                  <a:srgbClr val="000000"/>
                </a:solidFill>
                <a:cs typeface="FreesiaUPC" pitchFamily="34" charset="-34"/>
              </a:rPr>
              <a:t>The data type of the output of the expression will be the same as the higher rank variable</a:t>
            </a:r>
            <a:endParaRPr lang="th-TH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1547664" y="3228937"/>
            <a:ext cx="6480720" cy="3440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QUIZ 5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     a = 10,  x;</a:t>
            </a:r>
          </a:p>
          <a:p>
            <a:pPr marL="0" indent="0">
              <a:buNone/>
            </a:pPr>
            <a:r>
              <a:rPr lang="en-US" dirty="0" smtClean="0"/>
              <a:t>float   b = 3, y;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x   =  a / b;		     x = _______________</a:t>
            </a:r>
          </a:p>
          <a:p>
            <a:pPr marL="0" indent="0">
              <a:buNone/>
            </a:pPr>
            <a:r>
              <a:rPr lang="en-US" dirty="0" smtClean="0"/>
              <a:t>y   =  a / b;		     y = _______________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x   =  (a  +  3) / 2;        x = _______________</a:t>
            </a:r>
          </a:p>
          <a:p>
            <a:pPr marL="0" indent="0">
              <a:buNone/>
            </a:pPr>
            <a:r>
              <a:rPr lang="en-US" dirty="0" smtClean="0"/>
              <a:t>y   </a:t>
            </a:r>
            <a:r>
              <a:rPr lang="en-US" dirty="0"/>
              <a:t>=  (a  +  3) / 2</a:t>
            </a:r>
            <a:r>
              <a:rPr lang="en-US" dirty="0" smtClean="0"/>
              <a:t>;        y = _______________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x   =  (a  +  </a:t>
            </a:r>
            <a:r>
              <a:rPr lang="en-US" dirty="0" smtClean="0"/>
              <a:t>b) </a:t>
            </a:r>
            <a:r>
              <a:rPr lang="en-US" dirty="0"/>
              <a:t>/ 2; </a:t>
            </a:r>
            <a:r>
              <a:rPr lang="en-US" dirty="0" smtClean="0"/>
              <a:t>       x = _______________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y   =  (a  +  </a:t>
            </a:r>
            <a:r>
              <a:rPr lang="en-US" dirty="0" smtClean="0"/>
              <a:t>b) </a:t>
            </a:r>
            <a:r>
              <a:rPr lang="en-US" dirty="0"/>
              <a:t>/ 2</a:t>
            </a:r>
            <a:r>
              <a:rPr lang="en-US" dirty="0" smtClean="0"/>
              <a:t>;        y = _______________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307820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Arithmetic Operators’ Order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329130"/>
          </a:xfrm>
        </p:spPr>
        <p:txBody>
          <a:bodyPr>
            <a:normAutofit/>
          </a:bodyPr>
          <a:lstStyle/>
          <a:p>
            <a:r>
              <a:rPr lang="en-US" dirty="0" smtClean="0"/>
              <a:t>When you</a:t>
            </a:r>
            <a:r>
              <a:rPr lang="th-TH" dirty="0" smtClean="0"/>
              <a:t> </a:t>
            </a:r>
            <a:r>
              <a:rPr lang="en-US" dirty="0" smtClean="0"/>
              <a:t>write an arithmetic expression, there is the order on which operator must be executed first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If the arithmetic operators are in the same order, the expression will be executed from left to right</a:t>
            </a:r>
          </a:p>
          <a:p>
            <a:pPr lvl="1"/>
            <a:endParaRPr lang="en-US" dirty="0" smtClean="0"/>
          </a:p>
          <a:p>
            <a:endParaRPr lang="th-TH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63371650"/>
              </p:ext>
            </p:extLst>
          </p:nvPr>
        </p:nvGraphicFramePr>
        <p:xfrm>
          <a:off x="2123728" y="2708920"/>
          <a:ext cx="5184576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2355"/>
                <a:gridCol w="408222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Order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Arithmetic Operator</a:t>
                      </a:r>
                      <a:endParaRPr lang="th-TH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(      )</a:t>
                      </a:r>
                      <a:r>
                        <a:rPr lang="en-US" sz="2000" baseline="0" dirty="0" smtClean="0"/>
                        <a:t>       parenthesis</a:t>
                      </a:r>
                      <a:endParaRPr lang="th-TH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-  </a:t>
                      </a:r>
                      <a:r>
                        <a:rPr lang="en-US" sz="2000" smtClean="0"/>
                        <a:t>of </a:t>
                      </a:r>
                      <a:r>
                        <a:rPr lang="en-US" sz="2000" smtClean="0"/>
                        <a:t>negative</a:t>
                      </a:r>
                      <a:r>
                        <a:rPr lang="en-US" sz="2000" baseline="0" smtClean="0"/>
                        <a:t> </a:t>
                      </a:r>
                      <a:r>
                        <a:rPr lang="en-US" sz="2000" baseline="0" dirty="0" smtClean="0"/>
                        <a:t>numbers  </a:t>
                      </a:r>
                      <a:endParaRPr lang="th-TH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*,</a:t>
                      </a:r>
                      <a:r>
                        <a:rPr lang="en-US" sz="2000" baseline="0" dirty="0" smtClean="0"/>
                        <a:t>   /,    %</a:t>
                      </a:r>
                      <a:endParaRPr lang="th-TH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+,</a:t>
                      </a:r>
                      <a:r>
                        <a:rPr lang="en-US" sz="2000" baseline="0" dirty="0" smtClean="0"/>
                        <a:t>  -</a:t>
                      </a:r>
                      <a:endParaRPr lang="th-TH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5 + 2 * 3</a:t>
            </a:r>
          </a:p>
          <a:p>
            <a:pPr lvl="1"/>
            <a:r>
              <a:rPr lang="en-US" dirty="0" smtClean="0"/>
              <a:t>* is higher order than +  then * will be executed first</a:t>
            </a:r>
          </a:p>
          <a:p>
            <a:pPr lvl="2"/>
            <a:r>
              <a:rPr lang="en-US" dirty="0" smtClean="0"/>
              <a:t>5  +  6  </a:t>
            </a:r>
            <a:r>
              <a:rPr lang="en-US" dirty="0" smtClean="0">
                <a:sym typeface="Wingdings" pitchFamily="2" charset="2"/>
              </a:rPr>
              <a:t> 11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5 * 2 + 10 / 2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* and / are the higher order than + and both of them are in the same order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Then, we calculate from the left side (* is executed first)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10  + 10  / 2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Now the / is in higher order than +, thus / is executed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10 + 5  15</a:t>
            </a:r>
          </a:p>
          <a:p>
            <a:pPr lvl="2"/>
            <a:endParaRPr lang="en-US" dirty="0" smtClean="0">
              <a:sym typeface="Wingdings" pitchFamily="2" charset="2"/>
            </a:endParaRPr>
          </a:p>
          <a:p>
            <a:pPr lvl="1"/>
            <a:endParaRPr lang="en-US" dirty="0" smtClean="0"/>
          </a:p>
          <a:p>
            <a:pPr lvl="2"/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103719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QUIZ 6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 the output of these expressions :</a:t>
            </a:r>
          </a:p>
          <a:p>
            <a:pPr lvl="1"/>
            <a:r>
              <a:rPr lang="en-US" dirty="0" smtClean="0"/>
              <a:t>-2 + 5 * 2	</a:t>
            </a:r>
          </a:p>
          <a:p>
            <a:pPr lvl="1"/>
            <a:r>
              <a:rPr lang="en-US" dirty="0" smtClean="0"/>
              <a:t>10/2 * 3 		</a:t>
            </a:r>
          </a:p>
          <a:p>
            <a:pPr lvl="1"/>
            <a:r>
              <a:rPr lang="en-US" dirty="0" smtClean="0"/>
              <a:t>6 / 2 + 3 * (4 % 2)</a:t>
            </a:r>
            <a:endParaRPr lang="th-TH" dirty="0" smtClean="0"/>
          </a:p>
          <a:p>
            <a:pPr lvl="1"/>
            <a:r>
              <a:rPr lang="en-US" dirty="0" smtClean="0"/>
              <a:t>(5+2)</a:t>
            </a:r>
            <a:r>
              <a:rPr lang="th-TH" dirty="0" smtClean="0"/>
              <a:t> </a:t>
            </a:r>
            <a:r>
              <a:rPr lang="en-US" dirty="0" smtClean="0"/>
              <a:t>*</a:t>
            </a:r>
            <a:r>
              <a:rPr lang="th-TH" dirty="0" smtClean="0"/>
              <a:t> </a:t>
            </a:r>
            <a:r>
              <a:rPr lang="en-US" dirty="0" smtClean="0"/>
              <a:t>15</a:t>
            </a:r>
            <a:r>
              <a:rPr lang="th-TH" dirty="0" smtClean="0"/>
              <a:t> </a:t>
            </a:r>
            <a:r>
              <a:rPr lang="en-US" dirty="0" smtClean="0"/>
              <a:t>%</a:t>
            </a:r>
            <a:r>
              <a:rPr lang="th-TH" dirty="0" smtClean="0"/>
              <a:t> </a:t>
            </a:r>
            <a:r>
              <a:rPr lang="en-US" dirty="0" smtClean="0"/>
              <a:t>4	</a:t>
            </a:r>
            <a:endParaRPr lang="th-TH" dirty="0" smtClean="0"/>
          </a:p>
          <a:p>
            <a:pPr lvl="1"/>
            <a:r>
              <a:rPr lang="en-US" dirty="0" smtClean="0"/>
              <a:t>6 + 2 * 2 – 6 / 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scanf</a:t>
            </a:r>
            <a:r>
              <a:rPr lang="en-US" b="1" dirty="0" smtClean="0"/>
              <a:t>( ) function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69289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With this function call all types of values can be read. This function should have at least two parameters. </a:t>
            </a:r>
          </a:p>
          <a:p>
            <a:pPr lvl="1"/>
            <a:r>
              <a:rPr lang="en-US" dirty="0" smtClean="0"/>
              <a:t>First one is the control string which has the conversion specification characters. This control string determines the number of parameters that follows it. </a:t>
            </a:r>
          </a:p>
          <a:p>
            <a:pPr lvl="1"/>
            <a:r>
              <a:rPr lang="en-US" dirty="0" smtClean="0"/>
              <a:t>The other parameters can only be variable names. At least one variable name should be present if this function is called</a:t>
            </a:r>
            <a:endParaRPr lang="th-TH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th-TH" dirty="0"/>
          </a:p>
        </p:txBody>
      </p:sp>
      <p:pic>
        <p:nvPicPr>
          <p:cNvPr id="4" name="รูปภาพ 2" descr="input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81223" y="4454227"/>
            <a:ext cx="5743105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cs typeface="Cordia New" pitchFamily="34" charset="-34"/>
              </a:rPr>
              <a:t>Usage of the </a:t>
            </a:r>
            <a:r>
              <a:rPr lang="en-US" b="1" dirty="0" err="1" smtClean="0">
                <a:cs typeface="Cordia New" pitchFamily="34" charset="-34"/>
              </a:rPr>
              <a:t>scanf</a:t>
            </a:r>
            <a:r>
              <a:rPr lang="en-US" b="1" dirty="0" smtClean="0">
                <a:cs typeface="Cordia New" pitchFamily="34" charset="-34"/>
              </a:rPr>
              <a:t>() function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3600" dirty="0" err="1" smtClean="0">
                <a:solidFill>
                  <a:srgbClr val="00B0F0"/>
                </a:solidFill>
              </a:rPr>
              <a:t>scanf</a:t>
            </a:r>
            <a:r>
              <a:rPr lang="en-US" sz="3600" dirty="0" smtClean="0">
                <a:solidFill>
                  <a:srgbClr val="00B0F0"/>
                </a:solidFill>
              </a:rPr>
              <a:t> (“</a:t>
            </a:r>
            <a:r>
              <a:rPr lang="en-US" sz="3600" dirty="0" smtClean="0">
                <a:solidFill>
                  <a:srgbClr val="00B050"/>
                </a:solidFill>
              </a:rPr>
              <a:t>control string</a:t>
            </a:r>
            <a:r>
              <a:rPr lang="en-US" sz="3600" dirty="0" smtClean="0">
                <a:solidFill>
                  <a:srgbClr val="00B0F0"/>
                </a:solidFill>
              </a:rPr>
              <a:t>” , </a:t>
            </a:r>
            <a:r>
              <a:rPr lang="en-US" sz="3600" dirty="0" smtClean="0">
                <a:solidFill>
                  <a:srgbClr val="0070C0"/>
                </a:solidFill>
              </a:rPr>
              <a:t>&amp;</a:t>
            </a:r>
            <a:r>
              <a:rPr lang="en-US" sz="3600" dirty="0" err="1" smtClean="0">
                <a:solidFill>
                  <a:srgbClr val="FF0000"/>
                </a:solidFill>
              </a:rPr>
              <a:t>var</a:t>
            </a:r>
            <a:r>
              <a:rPr lang="en-US" sz="3600" dirty="0" smtClean="0">
                <a:solidFill>
                  <a:srgbClr val="00B0F0"/>
                </a:solidFill>
              </a:rPr>
              <a:t>);</a:t>
            </a:r>
          </a:p>
          <a:p>
            <a:pPr>
              <a:buNone/>
            </a:pPr>
            <a:r>
              <a:rPr lang="th-TH" dirty="0" smtClean="0"/>
              <a:t>	</a:t>
            </a:r>
            <a:r>
              <a:rPr lang="en-US" dirty="0" smtClean="0"/>
              <a:t>	</a:t>
            </a:r>
          </a:p>
          <a:p>
            <a:pPr lvl="0"/>
            <a:r>
              <a:rPr lang="en-US" dirty="0" smtClean="0">
                <a:solidFill>
                  <a:srgbClr val="00B050"/>
                </a:solidFill>
              </a:rPr>
              <a:t>Control string: </a:t>
            </a:r>
            <a:r>
              <a:rPr lang="en-US" dirty="0" smtClean="0">
                <a:cs typeface="Browallia New" pitchFamily="34" charset="-34"/>
              </a:rPr>
              <a:t>This contains the conversion characters and determines the number of arguments that follows it. It should be given within double quotes.</a:t>
            </a:r>
            <a:endParaRPr lang="en-US" dirty="0" smtClean="0"/>
          </a:p>
          <a:p>
            <a:pPr lvl="0"/>
            <a:r>
              <a:rPr lang="en-US" dirty="0" err="1" smtClean="0">
                <a:solidFill>
                  <a:srgbClr val="FF0000"/>
                </a:solidFill>
              </a:rPr>
              <a:t>var</a:t>
            </a:r>
            <a:r>
              <a:rPr lang="en-US" dirty="0" smtClean="0"/>
              <a:t> </a:t>
            </a:r>
            <a:r>
              <a:rPr lang="en-US" dirty="0" smtClean="0">
                <a:cs typeface="Browallia New" pitchFamily="34" charset="-34"/>
              </a:rPr>
              <a:t>is the variable name. An ampersand (</a:t>
            </a:r>
            <a:r>
              <a:rPr lang="en-US" dirty="0" smtClean="0">
                <a:solidFill>
                  <a:srgbClr val="0070C0"/>
                </a:solidFill>
                <a:cs typeface="Browallia New" pitchFamily="34" charset="-34"/>
              </a:rPr>
              <a:t>&amp;</a:t>
            </a:r>
            <a:r>
              <a:rPr lang="en-US" dirty="0" smtClean="0">
                <a:cs typeface="Browallia New" pitchFamily="34" charset="-34"/>
              </a:rPr>
              <a:t>) symbol should precede each numeric and character type variables by which the address of the variables are denoted.</a:t>
            </a:r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scanf</a:t>
            </a:r>
            <a:r>
              <a:rPr lang="en-US" b="1" dirty="0" smtClean="0"/>
              <a:t>(): Control String </a:t>
            </a:r>
            <a:endParaRPr lang="th-TH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88580940"/>
              </p:ext>
            </p:extLst>
          </p:nvPr>
        </p:nvGraphicFramePr>
        <p:xfrm>
          <a:off x="683568" y="1726808"/>
          <a:ext cx="8208912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6409"/>
                <a:gridCol w="649250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Control String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%c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 to</a:t>
                      </a:r>
                      <a:r>
                        <a:rPr lang="en-US" baseline="0" dirty="0" smtClean="0"/>
                        <a:t> take a value of a single character (char)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%s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 to take a value of string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%d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 to take a value of a integer</a:t>
                      </a:r>
                      <a:r>
                        <a:rPr lang="en-US" baseline="0" dirty="0" smtClean="0"/>
                        <a:t>  number (short, </a:t>
                      </a:r>
                      <a:r>
                        <a:rPr lang="en-US" baseline="0" dirty="0" err="1" smtClean="0"/>
                        <a:t>int</a:t>
                      </a:r>
                      <a:r>
                        <a:rPr lang="en-US" baseline="0" dirty="0" smtClean="0"/>
                        <a:t>, long)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%f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 to take a value of a single</a:t>
                      </a:r>
                      <a:r>
                        <a:rPr lang="en-US" baseline="0" dirty="0" smtClean="0"/>
                        <a:t> precision</a:t>
                      </a:r>
                      <a:r>
                        <a:rPr lang="en-US" dirty="0" smtClean="0"/>
                        <a:t> floating point number (float)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%lf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 to take a value of a double precision floating point</a:t>
                      </a:r>
                      <a:r>
                        <a:rPr lang="en-US" baseline="0" dirty="0" smtClean="0"/>
                        <a:t> number (double)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4437112"/>
            <a:ext cx="8153400" cy="1872208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Warning</a:t>
            </a:r>
          </a:p>
          <a:p>
            <a:pPr lvl="1"/>
            <a:r>
              <a:rPr lang="en-US" dirty="0" smtClean="0"/>
              <a:t>For a double precision floating point number (double)</a:t>
            </a:r>
          </a:p>
          <a:p>
            <a:pPr lvl="2"/>
            <a:r>
              <a:rPr lang="en-US" dirty="0" smtClean="0"/>
              <a:t>When you want to display by using </a:t>
            </a:r>
            <a:r>
              <a:rPr lang="en-US" dirty="0" err="1" smtClean="0"/>
              <a:t>printf</a:t>
            </a:r>
            <a:r>
              <a:rPr lang="en-US" dirty="0" smtClean="0"/>
              <a:t>() </a:t>
            </a:r>
            <a:r>
              <a:rPr lang="en-US" dirty="0" smtClean="0">
                <a:sym typeface="Wingdings" pitchFamily="2" charset="2"/>
              </a:rPr>
              <a:t> format code is </a:t>
            </a:r>
            <a:r>
              <a:rPr lang="en-US" b="1" dirty="0" smtClean="0">
                <a:solidFill>
                  <a:srgbClr val="00B050"/>
                </a:solidFill>
                <a:sym typeface="Wingdings" pitchFamily="2" charset="2"/>
              </a:rPr>
              <a:t>%f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But when you want to take the value by using </a:t>
            </a:r>
            <a:r>
              <a:rPr lang="en-US" dirty="0" err="1" smtClean="0">
                <a:sym typeface="Wingdings" pitchFamily="2" charset="2"/>
              </a:rPr>
              <a:t>scanf</a:t>
            </a:r>
            <a:r>
              <a:rPr lang="en-US" dirty="0" smtClean="0">
                <a:sym typeface="Wingdings" pitchFamily="2" charset="2"/>
              </a:rPr>
              <a:t>()  control string is </a:t>
            </a:r>
            <a:r>
              <a:rPr lang="en-US" b="1" dirty="0" smtClean="0">
                <a:solidFill>
                  <a:srgbClr val="00B050"/>
                </a:solidFill>
                <a:sym typeface="Wingdings" pitchFamily="2" charset="2"/>
              </a:rPr>
              <a:t>%lf</a:t>
            </a:r>
            <a:endParaRPr lang="en-US" b="1" dirty="0" smtClean="0">
              <a:solidFill>
                <a:srgbClr val="00B050"/>
              </a:solidFill>
            </a:endParaRPr>
          </a:p>
          <a:p>
            <a:pPr lvl="2"/>
            <a:endParaRPr lang="th-TH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 1</a:t>
            </a:r>
            <a:endParaRPr lang="th-TH" b="1" dirty="0"/>
          </a:p>
        </p:txBody>
      </p:sp>
      <p:sp>
        <p:nvSpPr>
          <p:cNvPr id="4" name="Rectangle 3"/>
          <p:cNvSpPr/>
          <p:nvPr/>
        </p:nvSpPr>
        <p:spPr>
          <a:xfrm>
            <a:off x="827584" y="2204864"/>
            <a:ext cx="3384376" cy="151216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/>
              <a:t>int</a:t>
            </a:r>
            <a:r>
              <a:rPr lang="en-US" dirty="0" smtClean="0"/>
              <a:t>   a;</a:t>
            </a:r>
          </a:p>
          <a:p>
            <a:r>
              <a:rPr lang="en-US" dirty="0" err="1" smtClean="0"/>
              <a:t>scanf</a:t>
            </a:r>
            <a:r>
              <a:rPr lang="en-US" dirty="0" smtClean="0"/>
              <a:t>(“%d”,  &amp;a)</a:t>
            </a:r>
          </a:p>
          <a:p>
            <a:r>
              <a:rPr lang="en-US" dirty="0" err="1" smtClean="0"/>
              <a:t>printf</a:t>
            </a:r>
            <a:r>
              <a:rPr lang="en-US" dirty="0" smtClean="0"/>
              <a:t>(“Hello %d”, a);</a:t>
            </a:r>
            <a:endParaRPr lang="th-TH" dirty="0"/>
          </a:p>
        </p:txBody>
      </p:sp>
      <p:sp>
        <p:nvSpPr>
          <p:cNvPr id="5" name="Rectangle 4"/>
          <p:cNvSpPr/>
          <p:nvPr/>
        </p:nvSpPr>
        <p:spPr>
          <a:xfrm>
            <a:off x="6262448" y="2276872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TextBox 5"/>
          <p:cNvSpPr txBox="1"/>
          <p:nvPr/>
        </p:nvSpPr>
        <p:spPr>
          <a:xfrm>
            <a:off x="6372200" y="1825660"/>
            <a:ext cx="13596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Memory</a:t>
            </a:r>
            <a:endParaRPr lang="th-TH" dirty="0"/>
          </a:p>
        </p:txBody>
      </p:sp>
      <p:sp>
        <p:nvSpPr>
          <p:cNvPr id="7" name="TextBox 6"/>
          <p:cNvSpPr txBox="1"/>
          <p:nvPr/>
        </p:nvSpPr>
        <p:spPr>
          <a:xfrm>
            <a:off x="5796136" y="2502182"/>
            <a:ext cx="383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th-TH" dirty="0"/>
          </a:p>
        </p:txBody>
      </p:sp>
      <p:sp>
        <p:nvSpPr>
          <p:cNvPr id="8" name="Right Arrow 7"/>
          <p:cNvSpPr/>
          <p:nvPr/>
        </p:nvSpPr>
        <p:spPr>
          <a:xfrm>
            <a:off x="539552" y="2447310"/>
            <a:ext cx="216024" cy="2616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Right Arrow 8"/>
          <p:cNvSpPr/>
          <p:nvPr/>
        </p:nvSpPr>
        <p:spPr>
          <a:xfrm>
            <a:off x="557840" y="2879358"/>
            <a:ext cx="216024" cy="2616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0" name="รูปภาพ 2" descr="input.png"/>
          <p:cNvPicPr/>
          <p:nvPr/>
        </p:nvPicPr>
        <p:blipFill rotWithShape="1">
          <a:blip r:embed="rId2" cstate="print"/>
          <a:srcRect r="72812" b="50000"/>
          <a:stretch/>
        </p:blipFill>
        <p:spPr>
          <a:xfrm>
            <a:off x="1570382" y="4621411"/>
            <a:ext cx="1561458" cy="107156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72047" y="5838363"/>
            <a:ext cx="3655937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A user type </a:t>
            </a:r>
            <a:r>
              <a:rPr lang="en-US" sz="2400" b="1" dirty="0" smtClean="0">
                <a:solidFill>
                  <a:srgbClr val="00B0F0"/>
                </a:solidFill>
              </a:rPr>
              <a:t>10</a:t>
            </a:r>
            <a:r>
              <a:rPr lang="en-US" sz="2400" dirty="0" smtClean="0"/>
              <a:t> on keyboard</a:t>
            </a:r>
          </a:p>
          <a:p>
            <a:r>
              <a:rPr lang="en-US" sz="2400" dirty="0" smtClean="0"/>
              <a:t>and press </a:t>
            </a:r>
            <a:r>
              <a:rPr lang="en-US" sz="2400" b="1" dirty="0" smtClean="0">
                <a:solidFill>
                  <a:srgbClr val="00B050"/>
                </a:solidFill>
              </a:rPr>
              <a:t>enter</a:t>
            </a:r>
            <a:endParaRPr lang="th-TH" sz="2400" b="1" dirty="0">
              <a:solidFill>
                <a:srgbClr val="00B050"/>
              </a:solidFill>
            </a:endParaRPr>
          </a:p>
        </p:txBody>
      </p:sp>
      <p:sp>
        <p:nvSpPr>
          <p:cNvPr id="12" name="Right Arrow 11"/>
          <p:cNvSpPr/>
          <p:nvPr/>
        </p:nvSpPr>
        <p:spPr>
          <a:xfrm rot="19687728">
            <a:off x="2937294" y="3902299"/>
            <a:ext cx="345638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Rectangle 12"/>
          <p:cNvSpPr/>
          <p:nvPr/>
        </p:nvSpPr>
        <p:spPr>
          <a:xfrm>
            <a:off x="6260842" y="2276872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</a:t>
            </a:r>
            <a:endParaRPr lang="th-TH" dirty="0"/>
          </a:p>
        </p:txBody>
      </p:sp>
      <p:sp>
        <p:nvSpPr>
          <p:cNvPr id="14" name="Right Arrow 13"/>
          <p:cNvSpPr/>
          <p:nvPr/>
        </p:nvSpPr>
        <p:spPr>
          <a:xfrm>
            <a:off x="550438" y="3272056"/>
            <a:ext cx="216024" cy="2616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5" name="รูปภาพ 3" descr="printf.png"/>
          <p:cNvPicPr/>
          <p:nvPr/>
        </p:nvPicPr>
        <p:blipFill rotWithShape="1">
          <a:blip r:embed="rId3" cstate="print"/>
          <a:srcRect t="39365" r="71207"/>
          <a:stretch/>
        </p:blipFill>
        <p:spPr>
          <a:xfrm>
            <a:off x="6372200" y="4468695"/>
            <a:ext cx="1492784" cy="1376994"/>
          </a:xfrm>
          <a:prstGeom prst="rect">
            <a:avLst/>
          </a:prstGeom>
        </p:spPr>
      </p:pic>
      <p:sp>
        <p:nvSpPr>
          <p:cNvPr id="16" name="Down Arrow 15"/>
          <p:cNvSpPr/>
          <p:nvPr/>
        </p:nvSpPr>
        <p:spPr>
          <a:xfrm>
            <a:off x="7052034" y="3533666"/>
            <a:ext cx="328278" cy="8314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7" name="TextBox 16"/>
          <p:cNvSpPr txBox="1"/>
          <p:nvPr/>
        </p:nvSpPr>
        <p:spPr>
          <a:xfrm>
            <a:off x="6021687" y="5845689"/>
            <a:ext cx="2438745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A monitor displays</a:t>
            </a:r>
          </a:p>
          <a:p>
            <a:pPr algn="ctr"/>
            <a:r>
              <a:rPr lang="en-US" sz="2400" b="1" dirty="0" smtClean="0">
                <a:solidFill>
                  <a:srgbClr val="0070C0"/>
                </a:solidFill>
              </a:rPr>
              <a:t>Hello 10</a:t>
            </a:r>
            <a:endParaRPr lang="th-TH" sz="2400" b="1" dirty="0">
              <a:solidFill>
                <a:srgbClr val="0070C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400874" y="5456110"/>
            <a:ext cx="780729" cy="2477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9" name="Rectangle 18"/>
          <p:cNvSpPr/>
          <p:nvPr/>
        </p:nvSpPr>
        <p:spPr>
          <a:xfrm>
            <a:off x="7452320" y="5579984"/>
            <a:ext cx="780729" cy="2243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530161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8" grpId="0" animBg="1"/>
      <p:bldP spid="8" grpId="1" animBg="1"/>
      <p:bldP spid="9" grpId="0" animBg="1"/>
      <p:bldP spid="9" grpId="1" animBg="1"/>
      <p:bldP spid="11" grpId="0" animBg="1"/>
      <p:bldP spid="12" grpId="0" animBg="1"/>
      <p:bldP spid="13" grpId="0" animBg="1"/>
      <p:bldP spid="14" grpId="0" animBg="1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 2</a:t>
            </a:r>
            <a:endParaRPr lang="th-TH" b="1" dirty="0"/>
          </a:p>
        </p:txBody>
      </p:sp>
      <p:sp>
        <p:nvSpPr>
          <p:cNvPr id="4" name="Rectangle 3"/>
          <p:cNvSpPr/>
          <p:nvPr/>
        </p:nvSpPr>
        <p:spPr>
          <a:xfrm>
            <a:off x="436734" y="1643620"/>
            <a:ext cx="4783338" cy="33695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400" dirty="0" smtClean="0">
                <a:solidFill>
                  <a:schemeClr val="tx1"/>
                </a:solidFill>
              </a:rPr>
              <a:t>#include&lt;</a:t>
            </a:r>
            <a:r>
              <a:rPr lang="en-GB" sz="2400" dirty="0" err="1" smtClean="0">
                <a:solidFill>
                  <a:schemeClr val="tx1"/>
                </a:solidFill>
              </a:rPr>
              <a:t>stdio.h</a:t>
            </a:r>
            <a:r>
              <a:rPr lang="en-GB" sz="2400" dirty="0" smtClean="0">
                <a:solidFill>
                  <a:schemeClr val="tx1"/>
                </a:solidFill>
              </a:rPr>
              <a:t>&gt;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GB" sz="2400" dirty="0" err="1" smtClean="0">
                <a:solidFill>
                  <a:schemeClr val="tx1"/>
                </a:solidFill>
              </a:rPr>
              <a:t>int</a:t>
            </a:r>
            <a:r>
              <a:rPr lang="en-GB" sz="2400" dirty="0" smtClean="0">
                <a:solidFill>
                  <a:schemeClr val="tx1"/>
                </a:solidFill>
              </a:rPr>
              <a:t> main(</a:t>
            </a:r>
            <a:r>
              <a:rPr lang="en-GB" sz="2400" dirty="0" err="1" smtClean="0">
                <a:solidFill>
                  <a:schemeClr val="tx1"/>
                </a:solidFill>
              </a:rPr>
              <a:t>int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argc</a:t>
            </a:r>
            <a:r>
              <a:rPr lang="en-GB" sz="2400" dirty="0" smtClean="0">
                <a:solidFill>
                  <a:schemeClr val="tx1"/>
                </a:solidFill>
              </a:rPr>
              <a:t>, char **</a:t>
            </a:r>
            <a:r>
              <a:rPr lang="en-GB" sz="2400" dirty="0" err="1" smtClean="0">
                <a:solidFill>
                  <a:schemeClr val="tx1"/>
                </a:solidFill>
              </a:rPr>
              <a:t>argv</a:t>
            </a:r>
            <a:r>
              <a:rPr lang="en-GB" sz="2400" dirty="0" smtClean="0">
                <a:solidFill>
                  <a:schemeClr val="tx1"/>
                </a:solidFill>
              </a:rPr>
              <a:t>)</a:t>
            </a:r>
            <a:r>
              <a:rPr lang="ar-SA" sz="2400" dirty="0" smtClean="0">
                <a:solidFill>
                  <a:schemeClr val="tx1"/>
                </a:solidFill>
              </a:rPr>
              <a:t>‏ </a:t>
            </a:r>
            <a:r>
              <a:rPr lang="en-GB" sz="2400" dirty="0" smtClean="0">
                <a:solidFill>
                  <a:schemeClr val="tx1"/>
                </a:solidFill>
              </a:rPr>
              <a:t>{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GB" sz="2400" dirty="0" smtClean="0">
                <a:solidFill>
                  <a:schemeClr val="tx1"/>
                </a:solidFill>
              </a:rPr>
              <a:t>     </a:t>
            </a:r>
            <a:r>
              <a:rPr lang="en-GB" sz="2400" dirty="0" err="1" smtClean="0">
                <a:solidFill>
                  <a:schemeClr val="tx1"/>
                </a:solidFill>
              </a:rPr>
              <a:t>int</a:t>
            </a:r>
            <a:r>
              <a:rPr lang="en-GB" sz="2400" dirty="0" smtClean="0">
                <a:solidFill>
                  <a:schemeClr val="tx1"/>
                </a:solidFill>
              </a:rPr>
              <a:t>   x;   </a:t>
            </a:r>
            <a:endParaRPr lang="en-US" sz="2400" dirty="0" smtClean="0">
              <a:solidFill>
                <a:srgbClr val="00B050"/>
              </a:solidFill>
            </a:endParaRPr>
          </a:p>
          <a:p>
            <a:r>
              <a:rPr lang="en-GB" sz="2400" dirty="0" smtClean="0">
                <a:solidFill>
                  <a:schemeClr val="tx1"/>
                </a:solidFill>
              </a:rPr>
              <a:t>     </a:t>
            </a:r>
            <a:r>
              <a:rPr lang="en-GB" sz="2400" dirty="0" err="1" smtClean="0">
                <a:solidFill>
                  <a:schemeClr val="tx1"/>
                </a:solidFill>
              </a:rPr>
              <a:t>printf</a:t>
            </a:r>
            <a:r>
              <a:rPr lang="en-GB" sz="2400" dirty="0" smtClean="0">
                <a:solidFill>
                  <a:schemeClr val="tx1"/>
                </a:solidFill>
              </a:rPr>
              <a:t>("Enter your ID: ");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GB" sz="2400" dirty="0" smtClean="0">
                <a:solidFill>
                  <a:schemeClr val="tx1"/>
                </a:solidFill>
              </a:rPr>
              <a:t>     </a:t>
            </a:r>
            <a:r>
              <a:rPr lang="en-GB" sz="2400" b="1" dirty="0" err="1" smtClean="0">
                <a:solidFill>
                  <a:schemeClr val="tx1"/>
                </a:solidFill>
              </a:rPr>
              <a:t>scanf</a:t>
            </a:r>
            <a:r>
              <a:rPr lang="en-GB" sz="2400" b="1" dirty="0" smtClean="0">
                <a:solidFill>
                  <a:schemeClr val="tx1"/>
                </a:solidFill>
              </a:rPr>
              <a:t>("%d”, &amp;x); </a:t>
            </a:r>
            <a:r>
              <a:rPr lang="en-GB" sz="2400" dirty="0" smtClean="0">
                <a:solidFill>
                  <a:schemeClr val="tx1"/>
                </a:solidFill>
              </a:rPr>
              <a:t>	 </a:t>
            </a:r>
          </a:p>
          <a:p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smtClean="0">
                <a:solidFill>
                  <a:schemeClr val="tx1"/>
                </a:solidFill>
              </a:rPr>
              <a:t>    </a:t>
            </a:r>
            <a:r>
              <a:rPr lang="en-GB" sz="2400" dirty="0" err="1" smtClean="0">
                <a:solidFill>
                  <a:schemeClr val="tx1"/>
                </a:solidFill>
              </a:rPr>
              <a:t>printf</a:t>
            </a:r>
            <a:r>
              <a:rPr lang="en-GB" sz="2400" dirty="0" smtClean="0">
                <a:solidFill>
                  <a:schemeClr val="tx1"/>
                </a:solidFill>
              </a:rPr>
              <a:t>(" Your ID = %d\n”, x); </a:t>
            </a:r>
          </a:p>
          <a:p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smtClean="0">
                <a:solidFill>
                  <a:schemeClr val="tx1"/>
                </a:solidFill>
              </a:rPr>
              <a:t>    system(“pause”); 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GB" sz="2400" dirty="0" smtClean="0">
                <a:solidFill>
                  <a:schemeClr val="tx1"/>
                </a:solidFill>
              </a:rPr>
              <a:t>     return 0;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GB" sz="2400" dirty="0" smtClean="0">
                <a:solidFill>
                  <a:schemeClr val="tx1"/>
                </a:solidFill>
              </a:rPr>
              <a:t>}</a:t>
            </a:r>
            <a:endParaRPr lang="th-TH" sz="2400" dirty="0">
              <a:solidFill>
                <a:schemeClr val="tx1"/>
              </a:solidFill>
            </a:endParaRPr>
          </a:p>
        </p:txBody>
      </p:sp>
      <p:pic>
        <p:nvPicPr>
          <p:cNvPr id="6" name="Picture 5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1920" y="4073432"/>
            <a:ext cx="3400900" cy="1371792"/>
          </a:xfrm>
          <a:prstGeom prst="rect">
            <a:avLst/>
          </a:prstGeom>
        </p:spPr>
      </p:pic>
      <p:pic>
        <p:nvPicPr>
          <p:cNvPr id="7" name="Picture 6" descr="Untitl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69058" y="4668549"/>
            <a:ext cx="3391374" cy="1352739"/>
          </a:xfrm>
          <a:prstGeom prst="rect">
            <a:avLst/>
          </a:prstGeom>
        </p:spPr>
      </p:pic>
      <p:pic>
        <p:nvPicPr>
          <p:cNvPr id="8" name="Picture 7" descr="Untitle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26657" y="5316621"/>
            <a:ext cx="3381847" cy="13527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scanf</a:t>
            </a:r>
            <a:r>
              <a:rPr lang="en-US" b="1" dirty="0" smtClean="0"/>
              <a:t>(): Multiple input data</a:t>
            </a:r>
            <a:endParaRPr lang="th-TH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857225" y="1658406"/>
            <a:ext cx="7500989" cy="48424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 3</a:t>
            </a:r>
            <a:endParaRPr lang="th-TH" b="1" dirty="0"/>
          </a:p>
        </p:txBody>
      </p:sp>
      <p:sp>
        <p:nvSpPr>
          <p:cNvPr id="4" name="Rectangle 3"/>
          <p:cNvSpPr/>
          <p:nvPr/>
        </p:nvSpPr>
        <p:spPr>
          <a:xfrm>
            <a:off x="285720" y="1571612"/>
            <a:ext cx="5357850" cy="28575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000" dirty="0" smtClean="0"/>
              <a:t>#include&lt;</a:t>
            </a:r>
            <a:r>
              <a:rPr lang="en-GB" sz="2000" dirty="0" err="1" smtClean="0"/>
              <a:t>stdio.h</a:t>
            </a:r>
            <a:r>
              <a:rPr lang="en-GB" sz="2000" dirty="0" smtClean="0"/>
              <a:t>&gt;</a:t>
            </a:r>
            <a:endParaRPr lang="en-US" sz="2000" dirty="0" smtClean="0"/>
          </a:p>
          <a:p>
            <a:r>
              <a:rPr lang="en-GB" sz="2000" dirty="0" err="1" smtClean="0"/>
              <a:t>int</a:t>
            </a:r>
            <a:r>
              <a:rPr lang="en-GB" sz="2000" dirty="0" smtClean="0"/>
              <a:t> main(</a:t>
            </a:r>
            <a:r>
              <a:rPr lang="en-GB" sz="2000" dirty="0" err="1" smtClean="0"/>
              <a:t>int</a:t>
            </a:r>
            <a:r>
              <a:rPr lang="en-GB" sz="2000" dirty="0" smtClean="0"/>
              <a:t> </a:t>
            </a:r>
            <a:r>
              <a:rPr lang="en-GB" sz="2000" dirty="0" err="1" smtClean="0"/>
              <a:t>argc</a:t>
            </a:r>
            <a:r>
              <a:rPr lang="en-GB" sz="2000" dirty="0" smtClean="0"/>
              <a:t>, char **</a:t>
            </a:r>
            <a:r>
              <a:rPr lang="en-GB" sz="2000" dirty="0" err="1" smtClean="0"/>
              <a:t>argv</a:t>
            </a:r>
            <a:r>
              <a:rPr lang="en-GB" sz="2000" dirty="0" smtClean="0"/>
              <a:t>)</a:t>
            </a:r>
            <a:r>
              <a:rPr lang="ar-SA" sz="2000" dirty="0" smtClean="0"/>
              <a:t>‏ </a:t>
            </a:r>
            <a:r>
              <a:rPr lang="en-GB" sz="2000" dirty="0" smtClean="0"/>
              <a:t>{</a:t>
            </a:r>
            <a:endParaRPr lang="en-US" sz="2000" dirty="0" smtClean="0"/>
          </a:p>
          <a:p>
            <a:r>
              <a:rPr lang="en-GB" sz="2000" dirty="0" smtClean="0"/>
              <a:t>     </a:t>
            </a:r>
            <a:r>
              <a:rPr lang="en-GB" sz="2000" dirty="0" err="1" smtClean="0"/>
              <a:t>int</a:t>
            </a:r>
            <a:r>
              <a:rPr lang="en-GB" sz="2000" dirty="0" smtClean="0"/>
              <a:t>   a,  b,  c;  		  </a:t>
            </a:r>
            <a:endParaRPr lang="en-US" sz="2000" dirty="0" smtClean="0"/>
          </a:p>
          <a:p>
            <a:r>
              <a:rPr lang="en-GB" sz="2000" dirty="0" smtClean="0"/>
              <a:t>     </a:t>
            </a:r>
            <a:r>
              <a:rPr lang="en-GB" sz="2000" dirty="0" err="1" smtClean="0"/>
              <a:t>printf</a:t>
            </a:r>
            <a:r>
              <a:rPr lang="en-GB" sz="2000" dirty="0" smtClean="0"/>
              <a:t>("Enter three integer number: ");</a:t>
            </a:r>
            <a:endParaRPr lang="en-US" sz="2000" dirty="0" smtClean="0"/>
          </a:p>
          <a:p>
            <a:r>
              <a:rPr lang="en-GB" sz="2000" dirty="0" smtClean="0"/>
              <a:t>     </a:t>
            </a:r>
            <a:r>
              <a:rPr lang="en-GB" sz="2000" b="1" dirty="0" err="1" smtClean="0"/>
              <a:t>scanf</a:t>
            </a:r>
            <a:r>
              <a:rPr lang="en-GB" sz="2000" b="1" dirty="0" smtClean="0"/>
              <a:t>("%d %d %d”, &amp;</a:t>
            </a:r>
            <a:r>
              <a:rPr lang="en-US" sz="2000" b="1" dirty="0" smtClean="0"/>
              <a:t>a, &amp;b, &amp;c</a:t>
            </a:r>
            <a:r>
              <a:rPr lang="en-GB" sz="2000" b="1" dirty="0" smtClean="0"/>
              <a:t>); </a:t>
            </a:r>
            <a:r>
              <a:rPr lang="en-GB" sz="2000" dirty="0" smtClean="0"/>
              <a:t> 	 </a:t>
            </a:r>
            <a:endParaRPr lang="en-US" sz="2000" dirty="0" smtClean="0"/>
          </a:p>
          <a:p>
            <a:r>
              <a:rPr lang="en-GB" sz="2000" dirty="0" smtClean="0"/>
              <a:t>     </a:t>
            </a:r>
            <a:r>
              <a:rPr lang="en-GB" sz="2000" dirty="0" err="1" smtClean="0"/>
              <a:t>printf</a:t>
            </a:r>
            <a:r>
              <a:rPr lang="en-GB" sz="2000" dirty="0" smtClean="0"/>
              <a:t>("a = %d  b  = %d  c = %d\n“, a, b, c);</a:t>
            </a:r>
            <a:r>
              <a:rPr lang="en-GB" sz="2000" b="1" dirty="0" smtClean="0"/>
              <a:t>          </a:t>
            </a:r>
          </a:p>
          <a:p>
            <a:r>
              <a:rPr lang="en-GB" sz="2000" dirty="0"/>
              <a:t> </a:t>
            </a:r>
            <a:r>
              <a:rPr lang="en-GB" sz="2000" dirty="0" smtClean="0"/>
              <a:t>    system(“PAUSE”);</a:t>
            </a:r>
          </a:p>
          <a:p>
            <a:r>
              <a:rPr lang="en-GB" sz="2000" dirty="0"/>
              <a:t> </a:t>
            </a:r>
            <a:r>
              <a:rPr lang="en-GB" sz="2000" dirty="0" smtClean="0"/>
              <a:t>    return 0;</a:t>
            </a:r>
            <a:endParaRPr lang="en-US" sz="2000" dirty="0" smtClean="0"/>
          </a:p>
          <a:p>
            <a:r>
              <a:rPr lang="en-GB" sz="2000" dirty="0" smtClean="0"/>
              <a:t>}</a:t>
            </a:r>
            <a:r>
              <a:rPr lang="en-US" sz="2000" dirty="0" smtClean="0"/>
              <a:t>	</a:t>
            </a:r>
            <a:endParaRPr lang="th-TH" sz="2000" dirty="0">
              <a:solidFill>
                <a:schemeClr val="tx1"/>
              </a:solidFill>
            </a:endParaRPr>
          </a:p>
        </p:txBody>
      </p:sp>
      <p:pic>
        <p:nvPicPr>
          <p:cNvPr id="9" name="Picture 8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44511" y="4005064"/>
            <a:ext cx="4467849" cy="1381318"/>
          </a:xfrm>
          <a:prstGeom prst="rect">
            <a:avLst/>
          </a:prstGeom>
        </p:spPr>
      </p:pic>
      <p:pic>
        <p:nvPicPr>
          <p:cNvPr id="10" name="Picture 9" descr="Untitl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1920" y="4653136"/>
            <a:ext cx="4477375" cy="1362265"/>
          </a:xfrm>
          <a:prstGeom prst="rect">
            <a:avLst/>
          </a:prstGeom>
        </p:spPr>
      </p:pic>
      <p:pic>
        <p:nvPicPr>
          <p:cNvPr id="11" name="Picture 10" descr="Untitle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33664" y="5312038"/>
            <a:ext cx="4802832" cy="13573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973</TotalTime>
  <Words>1368</Words>
  <Application>Microsoft Office PowerPoint</Application>
  <PresentationFormat>On-screen Show (4:3)</PresentationFormat>
  <Paragraphs>306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Median</vt:lpstr>
      <vt:lpstr>INPUT and Basic Arithmetic operators in C</vt:lpstr>
      <vt:lpstr>Input Functions</vt:lpstr>
      <vt:lpstr>scanf( ) function</vt:lpstr>
      <vt:lpstr>Usage of the scanf() function</vt:lpstr>
      <vt:lpstr>scanf(): Control String </vt:lpstr>
      <vt:lpstr>Example 1</vt:lpstr>
      <vt:lpstr>Example 2</vt:lpstr>
      <vt:lpstr>scanf(): Multiple input data</vt:lpstr>
      <vt:lpstr>Example 3</vt:lpstr>
      <vt:lpstr>Example 4</vt:lpstr>
      <vt:lpstr>Example 5</vt:lpstr>
      <vt:lpstr>QUIZ 1</vt:lpstr>
      <vt:lpstr>getchar( ), getche(), getch() functions</vt:lpstr>
      <vt:lpstr>Example: getchar()</vt:lpstr>
      <vt:lpstr>Example: getche()</vt:lpstr>
      <vt:lpstr>Example: getch()</vt:lpstr>
      <vt:lpstr>Basic Arithmetic Operators in C</vt:lpstr>
      <vt:lpstr>Assignment Operator (1)</vt:lpstr>
      <vt:lpstr>Assignment Operator (2)</vt:lpstr>
      <vt:lpstr>QUIZ 2</vt:lpstr>
      <vt:lpstr>QUIZ 3</vt:lpstr>
      <vt:lpstr>QUIZ 4</vt:lpstr>
      <vt:lpstr>Loss of precision</vt:lpstr>
      <vt:lpstr>Automatic Data type promotion</vt:lpstr>
      <vt:lpstr>QUIZ 5</vt:lpstr>
      <vt:lpstr>Arithmetic Operators’ Order</vt:lpstr>
      <vt:lpstr>Example</vt:lpstr>
      <vt:lpstr>QUIZ 6</vt:lpstr>
    </vt:vector>
  </TitlesOfParts>
  <Company>Kmutnb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องค์ประกอบของคอมพิวเตอร์ และภาษาซี</dc:title>
  <dc:creator>admin</dc:creator>
  <cp:lastModifiedBy>choopan</cp:lastModifiedBy>
  <cp:revision>107</cp:revision>
  <dcterms:created xsi:type="dcterms:W3CDTF">2010-05-09T09:54:05Z</dcterms:created>
  <dcterms:modified xsi:type="dcterms:W3CDTF">2013-06-28T04:23:39Z</dcterms:modified>
</cp:coreProperties>
</file>