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7" r:id="rId4"/>
    <p:sldId id="279" r:id="rId5"/>
    <p:sldId id="281" r:id="rId6"/>
    <p:sldId id="282" r:id="rId7"/>
    <p:sldId id="283" r:id="rId8"/>
    <p:sldId id="307" r:id="rId9"/>
    <p:sldId id="290" r:id="rId10"/>
    <p:sldId id="291" r:id="rId11"/>
    <p:sldId id="292" r:id="rId12"/>
    <p:sldId id="293" r:id="rId13"/>
    <p:sldId id="296" r:id="rId14"/>
    <p:sldId id="297" r:id="rId15"/>
    <p:sldId id="308" r:id="rId16"/>
    <p:sldId id="294" r:id="rId17"/>
    <p:sldId id="295" r:id="rId18"/>
    <p:sldId id="298" r:id="rId19"/>
    <p:sldId id="299" r:id="rId20"/>
    <p:sldId id="300" r:id="rId21"/>
    <p:sldId id="301" r:id="rId22"/>
    <p:sldId id="303" r:id="rId23"/>
    <p:sldId id="309" r:id="rId24"/>
    <p:sldId id="310" r:id="rId25"/>
    <p:sldId id="304" r:id="rId26"/>
    <p:sldId id="305" r:id="rId27"/>
    <p:sldId id="311" r:id="rId2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5" autoAdjust="0"/>
    <p:restoredTop sz="9466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31/07/58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31/07/58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136F3FF-F35A-4758-A77A-C26547740D3E}" type="datetimeFigureOut">
              <a:rPr lang="th-TH" smtClean="0"/>
              <a:pPr/>
              <a:t>31/07/58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31/07/58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31/07/58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31/07/58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31/07/58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31/07/58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31/07/58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31/07/58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136F3FF-F35A-4758-A77A-C26547740D3E}" type="datetimeFigureOut">
              <a:rPr lang="th-TH" smtClean="0"/>
              <a:pPr/>
              <a:t>31/07/58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31/07/58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4038600"/>
            <a:ext cx="7553348" cy="1828800"/>
          </a:xfrm>
        </p:spPr>
        <p:txBody>
          <a:bodyPr>
            <a:noAutofit/>
          </a:bodyPr>
          <a:lstStyle/>
          <a:p>
            <a:pPr algn="r"/>
            <a:r>
              <a:rPr lang="en-US" sz="4800" dirty="0" smtClean="0"/>
              <a:t>Data Type and Display</a:t>
            </a:r>
            <a:endParaRPr lang="th-TH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 smtClean="0"/>
              <a:t>350142 -Computer Programming</a:t>
            </a:r>
          </a:p>
          <a:p>
            <a:pPr algn="r"/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r>
              <a:rPr lang="en-US" dirty="0" smtClean="0"/>
              <a:t> and Asst. </a:t>
            </a:r>
            <a:r>
              <a:rPr lang="en-US" smtClean="0"/>
              <a:t>Prof. Dr</a:t>
            </a:r>
            <a:r>
              <a:rPr lang="en-US" dirty="0" smtClean="0"/>
              <a:t>. </a:t>
            </a:r>
            <a:r>
              <a:rPr lang="en-US" dirty="0" err="1" smtClean="0"/>
              <a:t>Suphot</a:t>
            </a:r>
            <a:r>
              <a:rPr lang="en-US" dirty="0" smtClean="0"/>
              <a:t> </a:t>
            </a:r>
            <a:r>
              <a:rPr lang="en-US" dirty="0" err="1" smtClean="0"/>
              <a:t>Chunwiphat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44624"/>
            <a:ext cx="8153400" cy="990600"/>
          </a:xfrm>
        </p:spPr>
        <p:txBody>
          <a:bodyPr/>
          <a:lstStyle/>
          <a:p>
            <a:r>
              <a:rPr lang="en-US" b="1" dirty="0" smtClean="0"/>
              <a:t>ASCII Table</a:t>
            </a:r>
            <a:endParaRPr lang="th-TH" dirty="0"/>
          </a:p>
        </p:txBody>
      </p:sp>
      <p:pic>
        <p:nvPicPr>
          <p:cNvPr id="1026" name="Picture 2" descr="http://www.asciitable.com/index/asciifull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20080"/>
            <a:ext cx="8927678" cy="609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44624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Special Character in C (Escape sequence)</a:t>
            </a:r>
            <a:endParaRPr lang="th-TH" sz="3600" b="1" dirty="0"/>
          </a:p>
        </p:txBody>
      </p:sp>
      <p:graphicFrame>
        <p:nvGraphicFramePr>
          <p:cNvPr id="5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028607"/>
              </p:ext>
            </p:extLst>
          </p:nvPr>
        </p:nvGraphicFramePr>
        <p:xfrm>
          <a:off x="142875" y="942032"/>
          <a:ext cx="8858251" cy="5583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16757"/>
                <a:gridCol w="1800200"/>
                <a:gridCol w="5941294"/>
              </a:tblGrid>
              <a:tr h="4090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Character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Meaning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Result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</a:tr>
              <a:tr h="4090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\a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Alert</a:t>
                      </a:r>
                      <a:r>
                        <a:rPr lang="en-US" sz="1800" baseline="0" dirty="0" smtClean="0"/>
                        <a:t> or bell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Produces</a:t>
                      </a:r>
                      <a:r>
                        <a:rPr lang="en-US" sz="1600" baseline="0" dirty="0" smtClean="0"/>
                        <a:t> an audible alert</a:t>
                      </a:r>
                      <a:endParaRPr lang="th-TH" sz="1600" dirty="0"/>
                    </a:p>
                  </a:txBody>
                  <a:tcPr marL="91439" marR="91439" marT="45716" marB="45716"/>
                </a:tc>
              </a:tr>
              <a:tr h="4090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\b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Backspace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Moves the active</a:t>
                      </a:r>
                      <a:r>
                        <a:rPr lang="en-US" sz="1600" baseline="0" dirty="0" smtClean="0"/>
                        <a:t> position to the previous position on the current line</a:t>
                      </a:r>
                      <a:endParaRPr lang="th-TH" sz="1600" dirty="0"/>
                    </a:p>
                  </a:txBody>
                  <a:tcPr marL="91439" marR="91439" marT="45716" marB="45716"/>
                </a:tc>
              </a:tr>
              <a:tr h="4090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\f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Form-feed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Moves the active</a:t>
                      </a:r>
                      <a:r>
                        <a:rPr lang="en-US" sz="1600" baseline="0" dirty="0" smtClean="0"/>
                        <a:t> position to the initial position on the next line</a:t>
                      </a:r>
                      <a:endParaRPr lang="th-TH" sz="1600" dirty="0"/>
                    </a:p>
                  </a:txBody>
                  <a:tcPr marL="91439" marR="91439" marT="45716" marB="45716"/>
                </a:tc>
              </a:tr>
              <a:tr h="4090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\n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New-line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Moves the active</a:t>
                      </a:r>
                      <a:r>
                        <a:rPr lang="en-US" sz="1600" baseline="0" dirty="0" smtClean="0"/>
                        <a:t> position to the initial position of the next line</a:t>
                      </a:r>
                      <a:endParaRPr lang="th-TH" sz="1600" dirty="0"/>
                    </a:p>
                  </a:txBody>
                  <a:tcPr marL="91439" marR="91439" marT="45716" marB="45716"/>
                </a:tc>
              </a:tr>
              <a:tr h="4090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\r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Return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Moves the active</a:t>
                      </a:r>
                      <a:r>
                        <a:rPr lang="en-US" sz="1600" baseline="0" dirty="0" smtClean="0"/>
                        <a:t> position to the initial position of the current line</a:t>
                      </a:r>
                      <a:endParaRPr lang="th-TH" sz="1600" dirty="0"/>
                    </a:p>
                  </a:txBody>
                  <a:tcPr marL="91439" marR="91439" marT="45716" marB="45716"/>
                </a:tc>
              </a:tr>
              <a:tr h="42602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\t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Horizontal tab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Moves the active</a:t>
                      </a:r>
                      <a:r>
                        <a:rPr lang="en-US" sz="1600" baseline="0" dirty="0" smtClean="0"/>
                        <a:t> position to the next horizontal tabulation position</a:t>
                      </a:r>
                      <a:endParaRPr lang="th-TH" sz="1600" dirty="0"/>
                    </a:p>
                  </a:txBody>
                  <a:tcPr marL="91439" marR="91439" marT="45716" marB="45716"/>
                </a:tc>
              </a:tr>
              <a:tr h="4090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\v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Vertical tab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Moves the active</a:t>
                      </a:r>
                      <a:r>
                        <a:rPr lang="en-US" sz="1600" baseline="0" dirty="0" smtClean="0"/>
                        <a:t> position to the next vertical tabulation position</a:t>
                      </a:r>
                      <a:endParaRPr lang="th-TH" sz="1600" dirty="0"/>
                    </a:p>
                  </a:txBody>
                  <a:tcPr marL="91439" marR="91439" marT="45716" marB="45716"/>
                </a:tc>
              </a:tr>
              <a:tr h="4090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\\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Backslash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Displays</a:t>
                      </a:r>
                      <a:r>
                        <a:rPr lang="en-US" sz="1600" baseline="0" dirty="0" smtClean="0"/>
                        <a:t> a backslash (\)</a:t>
                      </a:r>
                      <a:endParaRPr lang="th-TH" sz="1600" dirty="0"/>
                    </a:p>
                  </a:txBody>
                  <a:tcPr marL="91439" marR="91439" marT="45716" marB="45716"/>
                </a:tc>
              </a:tr>
              <a:tr h="4090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\’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Single quote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Displays</a:t>
                      </a:r>
                      <a:r>
                        <a:rPr lang="en-US" sz="1600" baseline="0" dirty="0" smtClean="0"/>
                        <a:t> a single quote (‘)</a:t>
                      </a:r>
                      <a:endParaRPr lang="th-TH" sz="1600" dirty="0"/>
                    </a:p>
                  </a:txBody>
                  <a:tcPr marL="91439" marR="91439" marT="45716" marB="45716"/>
                </a:tc>
              </a:tr>
              <a:tr h="4090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\’’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Double quote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Displays the double quote (“)</a:t>
                      </a:r>
                      <a:endParaRPr lang="th-TH" sz="1600" dirty="0"/>
                    </a:p>
                  </a:txBody>
                  <a:tcPr marL="91439" marR="91439" marT="45716" marB="45716"/>
                </a:tc>
              </a:tr>
              <a:tr h="94479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\</a:t>
                      </a:r>
                      <a:r>
                        <a:rPr lang="en-US" sz="1800" dirty="0" err="1" smtClean="0"/>
                        <a:t>xff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0" dirty="0" smtClean="0"/>
                        <a:t> character corresponding to ASCII (ff)</a:t>
                      </a:r>
                      <a:endParaRPr lang="th-TH" sz="1800" dirty="0"/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Displays</a:t>
                      </a:r>
                      <a:r>
                        <a:rPr lang="en-US" sz="1600" baseline="0" dirty="0" smtClean="0"/>
                        <a:t> a character by using ASCII code (ff)</a:t>
                      </a:r>
                    </a:p>
                    <a:p>
                      <a:pPr algn="ctr"/>
                      <a:endParaRPr lang="en-US" sz="1600" baseline="0" dirty="0" smtClean="0"/>
                    </a:p>
                    <a:p>
                      <a:pPr algn="ctr"/>
                      <a:r>
                        <a:rPr lang="en-US" sz="1600" baseline="0" dirty="0" smtClean="0"/>
                        <a:t>* Though there are two or more characters in an escape sequence, they are considered as a single character.</a:t>
                      </a:r>
                      <a:endParaRPr lang="th-TH" sz="1600" dirty="0"/>
                    </a:p>
                  </a:txBody>
                  <a:tcPr marL="91439" marR="91439" marT="45716" marB="4571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Variables in C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lnSpcReduction="10000"/>
          </a:bodyPr>
          <a:lstStyle/>
          <a:p>
            <a:r>
              <a:rPr lang="en-US" dirty="0">
                <a:cs typeface="Browallia New" pitchFamily="34" charset="-34"/>
              </a:rPr>
              <a:t>These are names of language objects. These can take many values, but one at a time. Once assigned, their values can be changed during the program execution. Values can be stored in a symbolic name (variable) in the computer memory. Usually variables are named with the description that transmits the idea of what value it hold.</a:t>
            </a:r>
          </a:p>
          <a:p>
            <a:r>
              <a:rPr lang="en-US" b="1" dirty="0">
                <a:cs typeface="Browallia New" pitchFamily="34" charset="-34"/>
              </a:rPr>
              <a:t>For example</a:t>
            </a:r>
            <a:r>
              <a:rPr lang="en-US" dirty="0">
                <a:cs typeface="Browallia New" pitchFamily="34" charset="-34"/>
              </a:rPr>
              <a:t>, </a:t>
            </a:r>
            <a:endParaRPr lang="en-US" dirty="0" smtClean="0">
              <a:cs typeface="Browallia New" pitchFamily="34" charset="-34"/>
            </a:endParaRPr>
          </a:p>
          <a:p>
            <a:pPr lvl="1"/>
            <a:r>
              <a:rPr lang="en-US" dirty="0" smtClean="0">
                <a:cs typeface="Browallia New" pitchFamily="34" charset="-34"/>
              </a:rPr>
              <a:t>if </a:t>
            </a:r>
            <a:r>
              <a:rPr lang="en-US" dirty="0">
                <a:cs typeface="Browallia New" pitchFamily="34" charset="-34"/>
              </a:rPr>
              <a:t>a root of a quadratic eq. is to be calculated, the variable in which the value of root should be stored  can be named as ‘root’.</a:t>
            </a:r>
            <a:endParaRPr lang="th-TH" dirty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Naming a variable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5069160"/>
          </a:xfrm>
        </p:spPr>
        <p:txBody>
          <a:bodyPr>
            <a:normAutofit/>
          </a:bodyPr>
          <a:lstStyle/>
          <a:p>
            <a:r>
              <a:rPr lang="en-US" dirty="0">
                <a:cs typeface="Browallia New" pitchFamily="34" charset="-34"/>
              </a:rPr>
              <a:t>Any variable should be named so as to distinguish one from the other. The following are the rules to name a variable.</a:t>
            </a:r>
          </a:p>
          <a:p>
            <a:pPr lvl="1"/>
            <a:r>
              <a:rPr lang="en-US" dirty="0">
                <a:cs typeface="Browallia New" pitchFamily="34" charset="-34"/>
              </a:rPr>
              <a:t>It can be of </a:t>
            </a:r>
            <a:r>
              <a:rPr lang="en-US" dirty="0">
                <a:solidFill>
                  <a:srgbClr val="0070C0"/>
                </a:solidFill>
                <a:cs typeface="Browallia New" pitchFamily="34" charset="-34"/>
              </a:rPr>
              <a:t>letters</a:t>
            </a:r>
            <a:r>
              <a:rPr lang="en-US" dirty="0">
                <a:cs typeface="Browallia New" pitchFamily="34" charset="-34"/>
              </a:rPr>
              <a:t>, </a:t>
            </a:r>
            <a:r>
              <a:rPr lang="en-US" dirty="0" smtClean="0">
                <a:solidFill>
                  <a:srgbClr val="0070C0"/>
                </a:solidFill>
                <a:cs typeface="Browallia New" pitchFamily="34" charset="-34"/>
              </a:rPr>
              <a:t>digits</a:t>
            </a:r>
            <a:r>
              <a:rPr lang="en-US" dirty="0" smtClean="0">
                <a:cs typeface="Browallia New" pitchFamily="34" charset="-34"/>
              </a:rPr>
              <a:t>, </a:t>
            </a:r>
            <a:r>
              <a:rPr lang="en-US" dirty="0" smtClean="0">
                <a:solidFill>
                  <a:srgbClr val="0070C0"/>
                </a:solidFill>
                <a:cs typeface="Browallia New" pitchFamily="34" charset="-34"/>
              </a:rPr>
              <a:t>dollar($) </a:t>
            </a:r>
            <a:r>
              <a:rPr lang="en-US" dirty="0" smtClean="0">
                <a:cs typeface="Browallia New" pitchFamily="34" charset="-34"/>
              </a:rPr>
              <a:t>and </a:t>
            </a:r>
            <a:r>
              <a:rPr lang="en-US" dirty="0">
                <a:solidFill>
                  <a:srgbClr val="0070C0"/>
                </a:solidFill>
                <a:cs typeface="Browallia New" pitchFamily="34" charset="-34"/>
              </a:rPr>
              <a:t>underscores</a:t>
            </a:r>
            <a:r>
              <a:rPr lang="en-US" dirty="0">
                <a:cs typeface="Browallia New" pitchFamily="34" charset="-34"/>
              </a:rPr>
              <a:t>( _ ).</a:t>
            </a:r>
          </a:p>
          <a:p>
            <a:pPr lvl="1"/>
            <a:r>
              <a:rPr lang="en-US" dirty="0">
                <a:solidFill>
                  <a:srgbClr val="FF0000"/>
                </a:solidFill>
                <a:cs typeface="Browallia New" pitchFamily="34" charset="-34"/>
              </a:rPr>
              <a:t>No</a:t>
            </a:r>
            <a:r>
              <a:rPr lang="en-US" dirty="0">
                <a:cs typeface="Browallia New" pitchFamily="34" charset="-34"/>
              </a:rPr>
              <a:t> other </a:t>
            </a:r>
            <a:r>
              <a:rPr lang="en-US" dirty="0">
                <a:solidFill>
                  <a:srgbClr val="FF0000"/>
                </a:solidFill>
                <a:cs typeface="Browallia New" pitchFamily="34" charset="-34"/>
              </a:rPr>
              <a:t>special characters </a:t>
            </a:r>
            <a:r>
              <a:rPr lang="en-US" dirty="0">
                <a:cs typeface="Browallia New" pitchFamily="34" charset="-34"/>
              </a:rPr>
              <a:t>are allowed.</a:t>
            </a:r>
          </a:p>
          <a:p>
            <a:pPr lvl="1"/>
            <a:r>
              <a:rPr lang="en-US" dirty="0">
                <a:solidFill>
                  <a:srgbClr val="0070C0"/>
                </a:solidFill>
                <a:cs typeface="Browallia New" pitchFamily="34" charset="-34"/>
              </a:rPr>
              <a:t>First character should be a </a:t>
            </a:r>
            <a:r>
              <a:rPr lang="en-US" dirty="0" smtClean="0">
                <a:solidFill>
                  <a:srgbClr val="0070C0"/>
                </a:solidFill>
                <a:cs typeface="Browallia New" pitchFamily="34" charset="-34"/>
              </a:rPr>
              <a:t>letter, dollar($) </a:t>
            </a:r>
            <a:r>
              <a:rPr lang="en-US" dirty="0">
                <a:solidFill>
                  <a:srgbClr val="0070C0"/>
                </a:solidFill>
                <a:cs typeface="Browallia New" pitchFamily="34" charset="-34"/>
              </a:rPr>
              <a:t>or an underscore</a:t>
            </a:r>
            <a:r>
              <a:rPr lang="en-US" dirty="0">
                <a:cs typeface="Browallia New" pitchFamily="34" charset="-34"/>
              </a:rPr>
              <a:t>. </a:t>
            </a:r>
          </a:p>
          <a:p>
            <a:pPr lvl="1"/>
            <a:r>
              <a:rPr lang="en-US" dirty="0">
                <a:cs typeface="Browallia New" pitchFamily="34" charset="-34"/>
              </a:rPr>
              <a:t>Upper and lower case letters are significant. </a:t>
            </a:r>
          </a:p>
          <a:p>
            <a:pPr lvl="2"/>
            <a:r>
              <a:rPr lang="en-US" dirty="0" err="1">
                <a:cs typeface="Browallia New" pitchFamily="34" charset="-34"/>
              </a:rPr>
              <a:t>Eg</a:t>
            </a:r>
            <a:r>
              <a:rPr lang="en-US" dirty="0">
                <a:cs typeface="Browallia New" pitchFamily="34" charset="-34"/>
              </a:rPr>
              <a:t>. RESULT, Result and result are considered to be three different variables.</a:t>
            </a:r>
          </a:p>
          <a:p>
            <a:pPr lvl="1"/>
            <a:r>
              <a:rPr lang="en-US" dirty="0">
                <a:cs typeface="Browallia New" pitchFamily="34" charset="-34"/>
              </a:rPr>
              <a:t>Reserved words cannot be identifier names</a:t>
            </a:r>
            <a:r>
              <a:rPr lang="en-US" dirty="0" smtClean="0">
                <a:cs typeface="Browallia New" pitchFamily="34" charset="-34"/>
              </a:rPr>
              <a:t>.</a:t>
            </a:r>
            <a:endParaRPr lang="en-US" dirty="0">
              <a:cs typeface="Browall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Reserved words</a:t>
            </a:r>
            <a:endParaRPr lang="th-TH" dirty="0"/>
          </a:p>
        </p:txBody>
      </p:sp>
      <p:sp>
        <p:nvSpPr>
          <p:cNvPr id="6" name="ตัวยึดเนื้อหา 1"/>
          <p:cNvSpPr>
            <a:spLocks noGrp="1"/>
          </p:cNvSpPr>
          <p:nvPr>
            <p:ph idx="1"/>
          </p:nvPr>
        </p:nvSpPr>
        <p:spPr>
          <a:xfrm>
            <a:off x="987138" y="1628800"/>
            <a:ext cx="7833334" cy="4896544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auto			break			case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char			const			continue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default			do			double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else			</a:t>
            </a:r>
            <a:r>
              <a:rPr lang="en-US" sz="1800" dirty="0" err="1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enum</a:t>
            </a:r>
            <a:r>
              <a:rPr lang="en-US" sz="1800" dirty="0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			extern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float			for			</a:t>
            </a:r>
            <a:r>
              <a:rPr lang="en-US" sz="1800" dirty="0" err="1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goto</a:t>
            </a:r>
            <a:endParaRPr lang="en-US" sz="1800" dirty="0" smtClean="0">
              <a:solidFill>
                <a:srgbClr val="0000CC"/>
              </a:solidFill>
              <a:latin typeface="Adobe Fan Heiti Std B" pitchFamily="34" charset="-128"/>
              <a:ea typeface="Adobe Fan Heiti Std B" pitchFamily="34" charset="-12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if				inline			</a:t>
            </a:r>
            <a:r>
              <a:rPr lang="en-US" sz="1800" dirty="0" err="1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int</a:t>
            </a:r>
            <a:endParaRPr lang="en-US" sz="1800" dirty="0" smtClean="0">
              <a:solidFill>
                <a:srgbClr val="0000CC"/>
              </a:solidFill>
              <a:latin typeface="Adobe Fan Heiti Std B" pitchFamily="34" charset="-128"/>
              <a:ea typeface="Adobe Fan Heiti Std B" pitchFamily="34" charset="-12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long			register			restrict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return			short			signed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err="1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sizeof</a:t>
            </a:r>
            <a:r>
              <a:rPr lang="en-US" sz="1800" dirty="0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			static			</a:t>
            </a:r>
            <a:r>
              <a:rPr lang="en-US" sz="1800" dirty="0" err="1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struct</a:t>
            </a:r>
            <a:endParaRPr lang="en-US" sz="1800" dirty="0" smtClean="0">
              <a:solidFill>
                <a:srgbClr val="0000CC"/>
              </a:solidFill>
              <a:latin typeface="Adobe Fan Heiti Std B" pitchFamily="34" charset="-128"/>
              <a:ea typeface="Adobe Fan Heiti Std B" pitchFamily="34" charset="-12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switch			</a:t>
            </a:r>
            <a:r>
              <a:rPr lang="en-US" sz="1800" dirty="0" err="1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typedef</a:t>
            </a:r>
            <a:r>
              <a:rPr lang="en-US" sz="1800" dirty="0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			union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unsigned		</a:t>
            </a:r>
            <a:r>
              <a:rPr lang="en-US" sz="1800" dirty="0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	void</a:t>
            </a:r>
            <a:r>
              <a:rPr lang="en-US" sz="1800" dirty="0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			volatile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while			_</a:t>
            </a:r>
            <a:r>
              <a:rPr lang="en-US" sz="1800" dirty="0" err="1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Bool</a:t>
            </a:r>
            <a:r>
              <a:rPr lang="en-US" sz="1800" dirty="0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			_Complex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solidFill>
                  <a:srgbClr val="0000CC"/>
                </a:solidFill>
                <a:latin typeface="Adobe Fan Heiti Std B" pitchFamily="34" charset="-128"/>
                <a:ea typeface="Adobe Fan Heiti Std B" pitchFamily="34" charset="-128"/>
              </a:rPr>
              <a:t>_Imaginary</a:t>
            </a:r>
            <a:endParaRPr lang="th-TH" sz="1800" dirty="0">
              <a:solidFill>
                <a:srgbClr val="0000CC"/>
              </a:solidFill>
              <a:latin typeface="Adobe Fan Heiti Std B" pitchFamily="34" charset="-128"/>
              <a:ea typeface="Adobe Fan Heiti Std B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1</a:t>
            </a:r>
            <a:endParaRPr lang="th-TH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sz="quarter" idx="1"/>
          </p:nvPr>
        </p:nvSpPr>
        <p:spPr>
          <a:xfrm>
            <a:off x="467544" y="1600200"/>
            <a:ext cx="829850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Each of the following variable names is correct or not ?</a:t>
            </a:r>
          </a:p>
          <a:p>
            <a:pPr lvl="1"/>
            <a:r>
              <a:rPr lang="en-US" sz="2500" dirty="0" smtClean="0"/>
              <a:t>_Hello123</a:t>
            </a:r>
          </a:p>
          <a:p>
            <a:pPr lvl="1"/>
            <a:r>
              <a:rPr lang="en-US" sz="2500" dirty="0" err="1" smtClean="0"/>
              <a:t>A_T_o_m</a:t>
            </a:r>
            <a:endParaRPr lang="en-US" sz="2500" dirty="0" smtClean="0"/>
          </a:p>
          <a:p>
            <a:pPr lvl="1"/>
            <a:r>
              <a:rPr lang="en-US" sz="2500" dirty="0" smtClean="0"/>
              <a:t>50cities</a:t>
            </a:r>
          </a:p>
          <a:p>
            <a:pPr lvl="1"/>
            <a:r>
              <a:rPr lang="en-US" sz="2500" dirty="0" err="1" smtClean="0"/>
              <a:t>In$ide</a:t>
            </a:r>
            <a:endParaRPr lang="en-US" sz="2500" dirty="0" smtClean="0"/>
          </a:p>
          <a:p>
            <a:pPr lvl="1"/>
            <a:r>
              <a:rPr lang="en-US" sz="2500" dirty="0" smtClean="0"/>
              <a:t>CO2_Ho2</a:t>
            </a:r>
          </a:p>
          <a:p>
            <a:pPr lvl="1"/>
            <a:r>
              <a:rPr lang="en-US" sz="2500" dirty="0" err="1" smtClean="0"/>
              <a:t>I..Love..U</a:t>
            </a:r>
            <a:endParaRPr lang="en-US" sz="2500" dirty="0" smtClean="0"/>
          </a:p>
          <a:p>
            <a:pPr lvl="1"/>
            <a:r>
              <a:rPr lang="en-US" sz="2500" dirty="0" smtClean="0"/>
              <a:t>break</a:t>
            </a:r>
          </a:p>
          <a:p>
            <a:pPr lvl="1"/>
            <a:r>
              <a:rPr lang="en-US" sz="2500" dirty="0" smtClean="0"/>
              <a:t>Hi!!</a:t>
            </a:r>
          </a:p>
          <a:p>
            <a:pPr lvl="1"/>
            <a:r>
              <a:rPr lang="en-US" sz="2500" dirty="0" smtClean="0"/>
              <a:t>Power#3</a:t>
            </a:r>
          </a:p>
          <a:p>
            <a:pPr lvl="1"/>
            <a:r>
              <a:rPr lang="en-US" sz="2500" dirty="0" smtClean="0"/>
              <a:t>float</a:t>
            </a:r>
            <a:endParaRPr lang="th-TH" sz="2500" dirty="0"/>
          </a:p>
        </p:txBody>
      </p:sp>
    </p:spTree>
    <p:extLst>
      <p:ext uri="{BB962C8B-B14F-4D97-AF65-F5344CB8AC3E}">
        <p14:creationId xmlns:p14="http://schemas.microsoft.com/office/powerpoint/2010/main" val="333449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Variable Declaration 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Through the declaration statements, C interprets the identifier in a specific </a:t>
            </a:r>
            <a:r>
              <a:rPr lang="en-US" sz="2400" dirty="0" smtClean="0"/>
              <a:t>format</a:t>
            </a:r>
            <a:r>
              <a:rPr lang="en-US" sz="2400" dirty="0"/>
              <a:t>. A declaration also causes storage to be reserved for an identifier. </a:t>
            </a:r>
            <a:r>
              <a:rPr lang="en-US" sz="2400" dirty="0" smtClean="0"/>
              <a:t>All C  variables </a:t>
            </a:r>
            <a:r>
              <a:rPr lang="en-US" sz="2400" dirty="0"/>
              <a:t>should be declared before its usage, usually at the beginning of the </a:t>
            </a:r>
            <a:r>
              <a:rPr lang="en-US" sz="2400" dirty="0" smtClean="0"/>
              <a:t> functions</a:t>
            </a:r>
            <a:r>
              <a:rPr lang="en-US" sz="2400" dirty="0"/>
              <a:t>, before any executable statement.</a:t>
            </a:r>
          </a:p>
          <a:p>
            <a:pPr lvl="1"/>
            <a:r>
              <a:rPr lang="en-US" b="1" dirty="0" err="1">
                <a:solidFill>
                  <a:srgbClr val="002060"/>
                </a:solidFill>
              </a:rPr>
              <a:t>d</a:t>
            </a:r>
            <a:r>
              <a:rPr lang="en-US" b="1" dirty="0" err="1" smtClean="0">
                <a:solidFill>
                  <a:srgbClr val="002060"/>
                </a:solidFill>
              </a:rPr>
              <a:t>ata_type</a:t>
            </a:r>
            <a:r>
              <a:rPr lang="th-TH" b="1" dirty="0" smtClean="0">
                <a:solidFill>
                  <a:srgbClr val="002060"/>
                </a:solidFill>
              </a:rPr>
              <a:t>     </a:t>
            </a:r>
            <a:r>
              <a:rPr lang="en-US" b="1" dirty="0" err="1" smtClean="0">
                <a:solidFill>
                  <a:srgbClr val="00B050"/>
                </a:solidFill>
              </a:rPr>
              <a:t>variable_name</a:t>
            </a:r>
            <a:r>
              <a:rPr lang="th-TH" b="1" dirty="0" smtClean="0">
                <a:solidFill>
                  <a:srgbClr val="00B050"/>
                </a:solidFill>
              </a:rPr>
              <a:t>    </a:t>
            </a:r>
            <a:r>
              <a:rPr lang="en-US" b="1" dirty="0" smtClean="0">
                <a:solidFill>
                  <a:srgbClr val="FFC000"/>
                </a:solidFill>
              </a:rPr>
              <a:t>=  initial value </a:t>
            </a:r>
            <a:r>
              <a:rPr lang="en-US" dirty="0" smtClean="0"/>
              <a:t>;</a:t>
            </a:r>
            <a:endParaRPr lang="th-TH" dirty="0"/>
          </a:p>
        </p:txBody>
      </p:sp>
      <p:pic>
        <p:nvPicPr>
          <p:cNvPr id="4" name="รูปภาพ 3" descr="3-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57974" y="4149080"/>
            <a:ext cx="2493946" cy="92422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รูปภาพ 4" descr="3-1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31640" y="5301208"/>
            <a:ext cx="3910717" cy="98123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Right Brace 5"/>
          <p:cNvSpPr/>
          <p:nvPr/>
        </p:nvSpPr>
        <p:spPr>
          <a:xfrm rot="5400000">
            <a:off x="6264188" y="2979420"/>
            <a:ext cx="360040" cy="2016224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5724128" y="4293096"/>
            <a:ext cx="1512168" cy="3600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Optional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Variable Declaration </a:t>
            </a:r>
            <a:r>
              <a:rPr lang="en-US" b="1" dirty="0" smtClean="0"/>
              <a:t>(2)</a:t>
            </a:r>
            <a:endParaRPr lang="th-TH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928802"/>
            <a:ext cx="8001056" cy="40005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printf</a:t>
            </a:r>
            <a:r>
              <a:rPr lang="en-US" b="1" dirty="0" smtClean="0"/>
              <a:t>()  function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B050"/>
                </a:solidFill>
              </a:rPr>
              <a:t>p</a:t>
            </a:r>
            <a:r>
              <a:rPr lang="en-US" b="1" dirty="0" err="1" smtClean="0">
                <a:solidFill>
                  <a:srgbClr val="00B050"/>
                </a:solidFill>
              </a:rPr>
              <a:t>rintf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function is used to display content of variable or string on the monitor</a:t>
            </a:r>
            <a:endParaRPr lang="th-TH" dirty="0" smtClean="0"/>
          </a:p>
          <a:p>
            <a:r>
              <a:rPr lang="en-US" dirty="0" smtClean="0"/>
              <a:t>The content that will be displayed on the monitor is between the </a:t>
            </a:r>
            <a:r>
              <a:rPr lang="th-TH" b="1" dirty="0" smtClean="0">
                <a:solidFill>
                  <a:srgbClr val="00B0F0"/>
                </a:solidFill>
              </a:rPr>
              <a:t>(</a:t>
            </a:r>
            <a:r>
              <a:rPr lang="en-US" b="1" dirty="0" smtClean="0">
                <a:solidFill>
                  <a:srgbClr val="00B0F0"/>
                </a:solidFill>
              </a:rPr>
              <a:t>“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00B0F0"/>
                </a:solidFill>
              </a:rPr>
              <a:t>”</a:t>
            </a:r>
            <a:r>
              <a:rPr lang="th-TH" b="1" dirty="0" smtClean="0">
                <a:solidFill>
                  <a:srgbClr val="00B0F0"/>
                </a:solidFill>
              </a:rPr>
              <a:t>)</a:t>
            </a:r>
            <a:r>
              <a:rPr lang="th-TH" dirty="0" smtClean="0"/>
              <a:t> </a:t>
            </a:r>
            <a:r>
              <a:rPr lang="en-US" dirty="0" smtClean="0"/>
              <a:t>symbols</a:t>
            </a:r>
            <a:endParaRPr lang="th-TH" dirty="0" smtClean="0"/>
          </a:p>
          <a:p>
            <a:r>
              <a:rPr lang="en-US" dirty="0" smtClean="0"/>
              <a:t>The principle of </a:t>
            </a:r>
            <a:r>
              <a:rPr lang="en-US" b="1" dirty="0" err="1" smtClean="0">
                <a:solidFill>
                  <a:srgbClr val="00B050"/>
                </a:solidFill>
              </a:rPr>
              <a:t>printf</a:t>
            </a:r>
            <a:r>
              <a:rPr lang="th-TH" dirty="0" smtClean="0"/>
              <a:t> </a:t>
            </a:r>
            <a:r>
              <a:rPr lang="en-US" dirty="0" smtClean="0"/>
              <a:t>function is to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take data from</a:t>
            </a:r>
            <a:r>
              <a:rPr lang="th-TH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memory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display them on the monitor</a:t>
            </a:r>
            <a:endParaRPr lang="th-TH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รูปภาพ 3" descr="printf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79759" y="4429132"/>
            <a:ext cx="5184481" cy="2270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printf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printf</a:t>
            </a:r>
            <a:r>
              <a:rPr lang="en-US" dirty="0" smtClean="0"/>
              <a:t>(“Hello World”);  </a:t>
            </a:r>
            <a:endParaRPr lang="th-TH" dirty="0" smtClean="0"/>
          </a:p>
          <a:p>
            <a:pPr lvl="1"/>
            <a:r>
              <a:rPr lang="en-US" dirty="0" smtClean="0">
                <a:sym typeface="Wingdings" pitchFamily="2" charset="2"/>
              </a:rPr>
              <a:t>Display </a:t>
            </a:r>
            <a:r>
              <a:rPr lang="en-US" b="1" dirty="0" smtClean="0">
                <a:solidFill>
                  <a:srgbClr val="00B050"/>
                </a:solidFill>
                <a:sym typeface="Wingdings" pitchFamily="2" charset="2"/>
              </a:rPr>
              <a:t>Hello World</a:t>
            </a:r>
            <a:r>
              <a:rPr lang="en-US" dirty="0" smtClean="0">
                <a:sym typeface="Wingdings" pitchFamily="2" charset="2"/>
              </a:rPr>
              <a:t> on the screen</a:t>
            </a:r>
          </a:p>
          <a:p>
            <a:pPr marL="365760" lvl="1" indent="0">
              <a:buNone/>
            </a:pPr>
            <a:endParaRPr lang="th-TH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printf</a:t>
            </a:r>
            <a:r>
              <a:rPr lang="en-US" dirty="0" smtClean="0">
                <a:sym typeface="Wingdings" pitchFamily="2" charset="2"/>
              </a:rPr>
              <a:t>(“Hello World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\n</a:t>
            </a:r>
            <a:r>
              <a:rPr lang="en-US" dirty="0" smtClean="0">
                <a:sym typeface="Wingdings" pitchFamily="2" charset="2"/>
              </a:rPr>
              <a:t>”);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Display </a:t>
            </a:r>
            <a:r>
              <a:rPr lang="en-US" b="1" dirty="0" smtClean="0">
                <a:solidFill>
                  <a:srgbClr val="00B050"/>
                </a:solidFill>
                <a:sym typeface="Wingdings" pitchFamily="2" charset="2"/>
              </a:rPr>
              <a:t>Hello World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sym typeface="Wingdings" pitchFamily="2" charset="2"/>
              </a:rPr>
              <a:t>and move cursor to a new line</a:t>
            </a:r>
          </a:p>
          <a:p>
            <a:pPr marL="365760" lvl="1" indent="0">
              <a:buNone/>
            </a:pPr>
            <a:endParaRPr lang="th-TH" dirty="0" smtClean="0">
              <a:solidFill>
                <a:schemeClr val="accent4">
                  <a:lumMod val="50000"/>
                </a:schemeClr>
              </a:solidFill>
              <a:sym typeface="Wingdings" pitchFamily="2" charset="2"/>
            </a:endParaRPr>
          </a:p>
          <a:p>
            <a:r>
              <a:rPr lang="en-US" dirty="0" err="1">
                <a:sym typeface="Wingdings" pitchFamily="2" charset="2"/>
              </a:rPr>
              <a:t>p</a:t>
            </a:r>
            <a:r>
              <a:rPr lang="en-US" dirty="0" err="1" smtClean="0">
                <a:sym typeface="Wingdings" pitchFamily="2" charset="2"/>
              </a:rPr>
              <a:t>rintf</a:t>
            </a:r>
            <a:r>
              <a:rPr lang="en-US" dirty="0" smtClean="0">
                <a:sym typeface="Wingdings" pitchFamily="2" charset="2"/>
              </a:rPr>
              <a:t>(“Hello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\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t</a:t>
            </a:r>
            <a:r>
              <a:rPr lang="en-US" dirty="0" err="1" smtClean="0">
                <a:sym typeface="Wingdings" pitchFamily="2" charset="2"/>
              </a:rPr>
              <a:t>World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\n</a:t>
            </a:r>
            <a:r>
              <a:rPr lang="en-US" dirty="0" smtClean="0">
                <a:sym typeface="Wingdings" pitchFamily="2" charset="2"/>
              </a:rPr>
              <a:t>”);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Display</a:t>
            </a:r>
            <a:r>
              <a:rPr lang="th-TH" dirty="0" smtClean="0">
                <a:sym typeface="Wingdings" pitchFamily="2" charset="2"/>
              </a:rPr>
              <a:t> </a:t>
            </a:r>
            <a:r>
              <a:rPr lang="en-US" b="1" dirty="0" smtClean="0">
                <a:solidFill>
                  <a:srgbClr val="00B050"/>
                </a:solidFill>
                <a:sym typeface="Wingdings" pitchFamily="2" charset="2"/>
              </a:rPr>
              <a:t>Hello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sym typeface="Wingdings" pitchFamily="2" charset="2"/>
              </a:rPr>
              <a:t>and some space (tab width)</a:t>
            </a:r>
            <a:r>
              <a:rPr lang="en-US" dirty="0" smtClean="0">
                <a:sym typeface="Wingdings" pitchFamily="2" charset="2"/>
              </a:rPr>
              <a:t> and then follow by</a:t>
            </a:r>
            <a:r>
              <a:rPr lang="th-TH" dirty="0" smtClean="0">
                <a:sym typeface="Wingdings" pitchFamily="2" charset="2"/>
              </a:rPr>
              <a:t> </a:t>
            </a:r>
            <a:r>
              <a:rPr lang="en-US" b="1" dirty="0">
                <a:solidFill>
                  <a:srgbClr val="00B050"/>
                </a:solidFill>
                <a:sym typeface="Wingdings" pitchFamily="2" charset="2"/>
              </a:rPr>
              <a:t>World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sym typeface="Wingdings" pitchFamily="2" charset="2"/>
              </a:rPr>
              <a:t>and move cursor to a new line</a:t>
            </a:r>
            <a:endParaRPr lang="th-TH" dirty="0">
              <a:solidFill>
                <a:schemeClr val="accent4">
                  <a:lumMod val="50000"/>
                </a:schemeClr>
              </a:solidFill>
              <a:sym typeface="Wingdings" pitchFamily="2" charset="2"/>
            </a:endParaRPr>
          </a:p>
          <a:p>
            <a:pPr lvl="1"/>
            <a:endParaRPr lang="th-TH" dirty="0" smtClean="0">
              <a:sym typeface="Wingdings" pitchFamily="2" charset="2"/>
            </a:endParaRPr>
          </a:p>
          <a:p>
            <a:pPr lvl="1"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 of C Programming Language</a:t>
            </a:r>
            <a:endParaRPr lang="th-TH" dirty="0"/>
          </a:p>
        </p:txBody>
      </p:sp>
      <p:pic>
        <p:nvPicPr>
          <p:cNvPr id="5" name="รูปภาพ 4" descr="รูป 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4257" y="1643050"/>
            <a:ext cx="58197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143116"/>
            <a:ext cx="3429024" cy="3643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How to display the contents of variables</a:t>
            </a:r>
            <a:endParaRPr lang="th-TH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332856"/>
          </a:xfrm>
        </p:spPr>
        <p:txBody>
          <a:bodyPr>
            <a:normAutofit/>
          </a:bodyPr>
          <a:lstStyle/>
          <a:p>
            <a:r>
              <a:rPr lang="en-US" sz="2400" dirty="0">
                <a:cs typeface="Browallia New" pitchFamily="34" charset="-34"/>
              </a:rPr>
              <a:t>We </a:t>
            </a:r>
            <a:r>
              <a:rPr lang="en-US" sz="2400" dirty="0" smtClean="0">
                <a:cs typeface="Browallia New" pitchFamily="34" charset="-34"/>
              </a:rPr>
              <a:t>can use </a:t>
            </a:r>
            <a:r>
              <a:rPr lang="en-US" sz="2400" dirty="0">
                <a:cs typeface="Browallia New" pitchFamily="34" charset="-34"/>
              </a:rPr>
              <a:t>the </a:t>
            </a:r>
            <a:r>
              <a:rPr lang="en-US" sz="2400" dirty="0" err="1">
                <a:cs typeface="Browallia New" pitchFamily="34" charset="-34"/>
              </a:rPr>
              <a:t>printf</a:t>
            </a:r>
            <a:r>
              <a:rPr lang="en-US" sz="2400" dirty="0">
                <a:cs typeface="Browallia New" pitchFamily="34" charset="-34"/>
              </a:rPr>
              <a:t>() function to print the contents of variables to the monitor screen.</a:t>
            </a:r>
          </a:p>
          <a:p>
            <a:r>
              <a:rPr lang="en-US" sz="2400" dirty="0">
                <a:cs typeface="Browallia New" pitchFamily="34" charset="-34"/>
              </a:rPr>
              <a:t>Following lists the characters that used for conversion specification and a percent (</a:t>
            </a:r>
            <a:r>
              <a:rPr lang="en-US" sz="2400" b="1" dirty="0">
                <a:solidFill>
                  <a:srgbClr val="00B0F0"/>
                </a:solidFill>
                <a:cs typeface="Browallia New" pitchFamily="34" charset="-34"/>
              </a:rPr>
              <a:t>%</a:t>
            </a:r>
            <a:r>
              <a:rPr lang="en-US" sz="2400" dirty="0">
                <a:cs typeface="Browallia New" pitchFamily="34" charset="-34"/>
              </a:rPr>
              <a:t>) symbol should precede the conversion character in the </a:t>
            </a:r>
            <a:r>
              <a:rPr lang="en-US" sz="2400" dirty="0" err="1">
                <a:cs typeface="Browallia New" pitchFamily="34" charset="-34"/>
              </a:rPr>
              <a:t>printf</a:t>
            </a:r>
            <a:r>
              <a:rPr lang="en-US" sz="2400" dirty="0">
                <a:cs typeface="Browallia New" pitchFamily="34" charset="-34"/>
              </a:rPr>
              <a:t>() function.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th-TH" sz="2800" dirty="0" smtClean="0"/>
          </a:p>
          <a:p>
            <a:pPr>
              <a:buNone/>
            </a:pPr>
            <a:endParaRPr lang="th-TH" sz="2800" dirty="0" smtClean="0"/>
          </a:p>
          <a:p>
            <a:pPr>
              <a:buNone/>
            </a:pPr>
            <a:endParaRPr lang="en-US" sz="2800" dirty="0" smtClean="0"/>
          </a:p>
          <a:p>
            <a:endParaRPr lang="th-TH" sz="2800" dirty="0" smtClean="0"/>
          </a:p>
        </p:txBody>
      </p:sp>
      <p:graphicFrame>
        <p:nvGraphicFramePr>
          <p:cNvPr id="5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781862"/>
              </p:ext>
            </p:extLst>
          </p:nvPr>
        </p:nvGraphicFramePr>
        <p:xfrm>
          <a:off x="249113" y="3789040"/>
          <a:ext cx="8715375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7440"/>
                <a:gridCol w="6087935"/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Conversion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Characters</a:t>
                      </a:r>
                      <a:endParaRPr lang="th-TH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Translate the content of a variable into</a:t>
                      </a:r>
                      <a:endParaRPr lang="th-TH" sz="1800" dirty="0"/>
                    </a:p>
                  </a:txBody>
                  <a:tcPr marL="91439" marR="91439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%d</a:t>
                      </a:r>
                      <a:endParaRPr lang="th-TH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 decimal integer</a:t>
                      </a:r>
                      <a:endParaRPr lang="th-TH" sz="1800" dirty="0"/>
                    </a:p>
                  </a:txBody>
                  <a:tcPr marL="91439" marR="91439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%f</a:t>
                      </a:r>
                      <a:endParaRPr lang="th-TH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Floating point number</a:t>
                      </a:r>
                      <a:endParaRPr lang="th-TH" sz="1800" dirty="0"/>
                    </a:p>
                  </a:txBody>
                  <a:tcPr marL="91439" marR="91439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%e</a:t>
                      </a:r>
                      <a:endParaRPr lang="th-TH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Floating</a:t>
                      </a:r>
                      <a:r>
                        <a:rPr lang="en-US" sz="1800" baseline="0" dirty="0" smtClean="0"/>
                        <a:t> point number in scientific notation  </a:t>
                      </a:r>
                      <a:r>
                        <a:rPr lang="en-US" sz="1800" u="sng" baseline="0" dirty="0" smtClean="0"/>
                        <a:t>Ex.</a:t>
                      </a:r>
                      <a:r>
                        <a:rPr lang="en-US" sz="1800" baseline="0" dirty="0" smtClean="0"/>
                        <a:t>   1.234e+02</a:t>
                      </a:r>
                      <a:endParaRPr lang="th-TH" sz="1800" dirty="0"/>
                    </a:p>
                  </a:txBody>
                  <a:tcPr marL="91439" marR="91439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%c</a:t>
                      </a:r>
                      <a:endParaRPr lang="th-TH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0" dirty="0" smtClean="0"/>
                        <a:t> single character</a:t>
                      </a:r>
                      <a:endParaRPr lang="th-TH" sz="1800" dirty="0"/>
                    </a:p>
                  </a:txBody>
                  <a:tcPr marL="91439" marR="91439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%s</a:t>
                      </a:r>
                      <a:endParaRPr lang="th-TH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 string of character</a:t>
                      </a:r>
                      <a:endParaRPr lang="th-TH" sz="1800" dirty="0"/>
                    </a:p>
                  </a:txBody>
                  <a:tcPr marL="91439" marR="91439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%x</a:t>
                      </a:r>
                      <a:endParaRPr lang="th-TH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An hexadecimal integer</a:t>
                      </a:r>
                      <a:endParaRPr lang="th-TH" sz="1800" dirty="0"/>
                    </a:p>
                  </a:txBody>
                  <a:tcPr marL="91439" marR="91439" marT="45714" marB="4571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357158" y="1714488"/>
            <a:ext cx="4929222" cy="48828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</a:rPr>
              <a:t>stdio.h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</a:rPr>
              <a:t>stdlib.h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main(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argc</a:t>
            </a:r>
            <a:r>
              <a:rPr lang="en-US" dirty="0" smtClean="0">
                <a:solidFill>
                  <a:schemeClr val="tx1"/>
                </a:solidFill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</a:rPr>
              <a:t>argv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th-TH" dirty="0" smtClean="0">
                <a:solidFill>
                  <a:schemeClr val="tx1"/>
                </a:solidFill>
              </a:rPr>
              <a:t>     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A = 5;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float B = 10.05 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en-US" dirty="0" err="1" smtClean="0">
                <a:solidFill>
                  <a:schemeClr val="tx1"/>
                </a:solidFill>
              </a:rPr>
              <a:t>printf</a:t>
            </a:r>
            <a:r>
              <a:rPr lang="en-US" dirty="0" smtClean="0">
                <a:solidFill>
                  <a:schemeClr val="tx1"/>
                </a:solidFill>
              </a:rPr>
              <a:t>(“</a:t>
            </a:r>
            <a:r>
              <a:rPr lang="en-US" dirty="0" smtClean="0">
                <a:solidFill>
                  <a:srgbClr val="FF0000"/>
                </a:solidFill>
              </a:rPr>
              <a:t>%f</a:t>
            </a:r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en-US" dirty="0" smtClean="0">
                <a:solidFill>
                  <a:srgbClr val="FF0000"/>
                </a:solidFill>
              </a:rPr>
              <a:t>%d</a:t>
            </a:r>
            <a:r>
              <a:rPr lang="en-US" dirty="0" smtClean="0">
                <a:solidFill>
                  <a:schemeClr val="tx1"/>
                </a:solidFill>
              </a:rPr>
              <a:t>”, B, A);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system(“PAUSE”);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return 0;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th-TH" dirty="0">
              <a:solidFill>
                <a:schemeClr val="tx1"/>
              </a:solidFill>
            </a:endParaRPr>
          </a:p>
        </p:txBody>
      </p:sp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56940" y="4357694"/>
            <a:ext cx="4515654" cy="2000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357158" y="1714488"/>
            <a:ext cx="5786478" cy="39467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</a:rPr>
              <a:t>stdio.h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</a:rPr>
              <a:t>stdlib.h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main(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argc</a:t>
            </a:r>
            <a:r>
              <a:rPr lang="en-US" dirty="0" smtClean="0">
                <a:solidFill>
                  <a:schemeClr val="tx1"/>
                </a:solidFill>
              </a:rPr>
              <a:t>, char **</a:t>
            </a:r>
            <a:r>
              <a:rPr lang="en-US" dirty="0" err="1" smtClean="0">
                <a:solidFill>
                  <a:schemeClr val="tx1"/>
                </a:solidFill>
              </a:rPr>
              <a:t>argv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char X = ‘A’, Y = ‘B’;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dirty="0" err="1" smtClean="0">
                <a:solidFill>
                  <a:schemeClr val="tx1"/>
                </a:solidFill>
              </a:rPr>
              <a:t>printf</a:t>
            </a:r>
            <a:r>
              <a:rPr lang="en-US" dirty="0" smtClean="0">
                <a:solidFill>
                  <a:schemeClr val="tx1"/>
                </a:solidFill>
              </a:rPr>
              <a:t>(“</a:t>
            </a:r>
            <a:r>
              <a:rPr lang="en-US" dirty="0" smtClean="0">
                <a:solidFill>
                  <a:srgbClr val="FF0000"/>
                </a:solidFill>
              </a:rPr>
              <a:t>%c</a:t>
            </a:r>
            <a:r>
              <a:rPr lang="en-US" dirty="0" smtClean="0">
                <a:solidFill>
                  <a:schemeClr val="tx1"/>
                </a:solidFill>
              </a:rPr>
              <a:t>-ANT </a:t>
            </a:r>
            <a:r>
              <a:rPr lang="en-US" dirty="0" smtClean="0">
                <a:solidFill>
                  <a:srgbClr val="0070C0"/>
                </a:solidFill>
              </a:rPr>
              <a:t>\</a:t>
            </a:r>
            <a:r>
              <a:rPr lang="en-US" dirty="0" err="1" smtClean="0">
                <a:solidFill>
                  <a:srgbClr val="0070C0"/>
                </a:solidFill>
              </a:rPr>
              <a:t>n</a:t>
            </a:r>
            <a:r>
              <a:rPr lang="en-US" dirty="0" err="1" smtClean="0">
                <a:solidFill>
                  <a:srgbClr val="FF0000"/>
                </a:solidFill>
              </a:rPr>
              <a:t>%c</a:t>
            </a:r>
            <a:r>
              <a:rPr lang="en-US" dirty="0" smtClean="0">
                <a:solidFill>
                  <a:schemeClr val="tx1"/>
                </a:solidFill>
              </a:rPr>
              <a:t>-Bird</a:t>
            </a:r>
            <a:r>
              <a:rPr lang="en-US" dirty="0" smtClean="0">
                <a:solidFill>
                  <a:srgbClr val="0070C0"/>
                </a:solidFill>
              </a:rPr>
              <a:t>\n</a:t>
            </a:r>
            <a:r>
              <a:rPr lang="en-US" dirty="0" smtClean="0">
                <a:solidFill>
                  <a:schemeClr val="tx1"/>
                </a:solidFill>
              </a:rPr>
              <a:t>”, X, Y);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system(“PAUSE”);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return 0;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th-TH" dirty="0">
              <a:solidFill>
                <a:schemeClr val="tx1"/>
              </a:solidFill>
            </a:endParaRPr>
          </a:p>
        </p:txBody>
      </p:sp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4444" y="4429132"/>
            <a:ext cx="5125274" cy="1857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2</a:t>
            </a:r>
            <a:endParaRPr lang="th-TH" dirty="0"/>
          </a:p>
        </p:txBody>
      </p:sp>
      <p:sp>
        <p:nvSpPr>
          <p:cNvPr id="5" name="ตัวยึดเนื้อหา 1"/>
          <p:cNvSpPr>
            <a:spLocks noGrp="1"/>
          </p:cNvSpPr>
          <p:nvPr>
            <p:ph idx="1"/>
          </p:nvPr>
        </p:nvSpPr>
        <p:spPr>
          <a:xfrm>
            <a:off x="611560" y="1665312"/>
            <a:ext cx="8280920" cy="45720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cs typeface="Browallia New" pitchFamily="34" charset="-34"/>
              </a:rPr>
              <a:t>What is the output of the following program ?	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cs typeface="Browallia New" pitchFamily="34" charset="-34"/>
              </a:rPr>
              <a:t>	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cs typeface="Browallia New" pitchFamily="34" charset="-34"/>
              </a:rPr>
              <a:t>   </a:t>
            </a:r>
            <a:r>
              <a:rPr lang="en-US" dirty="0" err="1" smtClean="0">
                <a:cs typeface="Browallia New" pitchFamily="34" charset="-34"/>
              </a:rPr>
              <a:t>int</a:t>
            </a:r>
            <a:r>
              <a:rPr lang="en-US" dirty="0" smtClean="0">
                <a:cs typeface="Browallia New" pitchFamily="34" charset="-34"/>
              </a:rPr>
              <a:t> </a:t>
            </a:r>
            <a:r>
              <a:rPr lang="en-US" dirty="0" smtClean="0">
                <a:solidFill>
                  <a:srgbClr val="0000CC"/>
                </a:solidFill>
                <a:cs typeface="Browallia New" pitchFamily="34" charset="-34"/>
              </a:rPr>
              <a:t>x</a:t>
            </a:r>
            <a:r>
              <a:rPr lang="en-US" dirty="0" smtClean="0">
                <a:cs typeface="Browallia New" pitchFamily="34" charset="-34"/>
              </a:rPr>
              <a:t> = 123, </a:t>
            </a:r>
            <a:r>
              <a:rPr lang="en-US" dirty="0" smtClean="0">
                <a:solidFill>
                  <a:srgbClr val="0000CC"/>
                </a:solidFill>
                <a:cs typeface="Browallia New" pitchFamily="34" charset="-34"/>
              </a:rPr>
              <a:t>y</a:t>
            </a:r>
            <a:r>
              <a:rPr lang="en-US" dirty="0" smtClean="0">
                <a:cs typeface="Browallia New" pitchFamily="34" charset="-34"/>
              </a:rPr>
              <a:t> = 456;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cs typeface="Browallia New" pitchFamily="34" charset="-34"/>
              </a:rPr>
              <a:t>   float </a:t>
            </a:r>
            <a:r>
              <a:rPr lang="en-US" dirty="0" smtClean="0">
                <a:solidFill>
                  <a:srgbClr val="0000CC"/>
                </a:solidFill>
                <a:cs typeface="Browallia New" pitchFamily="34" charset="-34"/>
              </a:rPr>
              <a:t>z</a:t>
            </a:r>
            <a:r>
              <a:rPr lang="en-US" dirty="0" smtClean="0">
                <a:cs typeface="Browallia New" pitchFamily="34" charset="-34"/>
              </a:rPr>
              <a:t> = 3.14159;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cs typeface="Browallia New" pitchFamily="34" charset="-34"/>
              </a:rPr>
              <a:t>   char </a:t>
            </a:r>
            <a:r>
              <a:rPr lang="en-US" dirty="0" err="1" smtClean="0">
                <a:solidFill>
                  <a:srgbClr val="0000CC"/>
                </a:solidFill>
                <a:cs typeface="Browallia New" pitchFamily="34" charset="-34"/>
              </a:rPr>
              <a:t>myChar</a:t>
            </a:r>
            <a:r>
              <a:rPr lang="en-US" dirty="0" smtClean="0">
                <a:cs typeface="Browallia New" pitchFamily="34" charset="-34"/>
              </a:rPr>
              <a:t> = ‘x’;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cs typeface="Browallia New" pitchFamily="34" charset="-34"/>
              </a:rPr>
              <a:t>   </a:t>
            </a:r>
            <a:endParaRPr lang="th-TH" dirty="0" smtClean="0"/>
          </a:p>
          <a:p>
            <a:pPr>
              <a:buNone/>
            </a:pPr>
            <a:r>
              <a:rPr lang="en-US" dirty="0" smtClean="0">
                <a:cs typeface="Browallia New" pitchFamily="34" charset="-34"/>
              </a:rPr>
              <a:t>   </a:t>
            </a:r>
            <a:r>
              <a:rPr lang="en-US" dirty="0" err="1" smtClean="0">
                <a:cs typeface="Browallia New" pitchFamily="34" charset="-34"/>
              </a:rPr>
              <a:t>printf</a:t>
            </a:r>
            <a:r>
              <a:rPr lang="en-US" dirty="0" smtClean="0">
                <a:cs typeface="Browallia New" pitchFamily="34" charset="-34"/>
              </a:rPr>
              <a:t>(“x = </a:t>
            </a:r>
            <a:r>
              <a:rPr lang="en-US" dirty="0">
                <a:solidFill>
                  <a:srgbClr val="0000CC"/>
                </a:solidFill>
                <a:cs typeface="Browallia New" pitchFamily="34" charset="-34"/>
              </a:rPr>
              <a:t>%d</a:t>
            </a:r>
            <a:r>
              <a:rPr lang="en-US" dirty="0" smtClean="0">
                <a:cs typeface="Browallia New" pitchFamily="34" charset="-34"/>
              </a:rPr>
              <a:t> and y = </a:t>
            </a:r>
            <a:r>
              <a:rPr lang="en-US" dirty="0" smtClean="0">
                <a:solidFill>
                  <a:srgbClr val="FF0000"/>
                </a:solidFill>
                <a:cs typeface="Browallia New" pitchFamily="34" charset="-34"/>
              </a:rPr>
              <a:t>%d</a:t>
            </a:r>
            <a:r>
              <a:rPr lang="en-US" dirty="0" smtClean="0">
                <a:solidFill>
                  <a:srgbClr val="00B0F0"/>
                </a:solidFill>
                <a:cs typeface="Browallia New" pitchFamily="34" charset="-34"/>
              </a:rPr>
              <a:t>\n</a:t>
            </a:r>
            <a:r>
              <a:rPr lang="en-US" dirty="0" smtClean="0">
                <a:cs typeface="Browallia New" pitchFamily="34" charset="-34"/>
              </a:rPr>
              <a:t>”, </a:t>
            </a:r>
            <a:r>
              <a:rPr lang="en-US" dirty="0" smtClean="0">
                <a:solidFill>
                  <a:srgbClr val="0000CC"/>
                </a:solidFill>
                <a:cs typeface="Browallia New" pitchFamily="34" charset="-34"/>
              </a:rPr>
              <a:t>x</a:t>
            </a:r>
            <a:r>
              <a:rPr lang="en-US" dirty="0" smtClean="0">
                <a:cs typeface="Browallia New" pitchFamily="34" charset="-34"/>
              </a:rPr>
              <a:t>, </a:t>
            </a:r>
            <a:r>
              <a:rPr lang="en-US" dirty="0" smtClean="0">
                <a:solidFill>
                  <a:srgbClr val="FF0000"/>
                </a:solidFill>
                <a:cs typeface="Browallia New" pitchFamily="34" charset="-34"/>
              </a:rPr>
              <a:t>y</a:t>
            </a:r>
            <a:r>
              <a:rPr lang="en-US" dirty="0" smtClean="0">
                <a:cs typeface="Browallia New" pitchFamily="34" charset="-34"/>
              </a:rPr>
              <a:t>);</a:t>
            </a:r>
          </a:p>
          <a:p>
            <a:pPr>
              <a:buNone/>
            </a:pPr>
            <a:r>
              <a:rPr lang="en-US" dirty="0" smtClean="0">
                <a:cs typeface="Browallia New" pitchFamily="34" charset="-34"/>
              </a:rPr>
              <a:t>   </a:t>
            </a:r>
            <a:r>
              <a:rPr lang="en-US" dirty="0" err="1" smtClean="0">
                <a:cs typeface="Browallia New" pitchFamily="34" charset="-34"/>
              </a:rPr>
              <a:t>printf</a:t>
            </a:r>
            <a:r>
              <a:rPr lang="en-US" dirty="0" smtClean="0">
                <a:cs typeface="Browallia New" pitchFamily="34" charset="-34"/>
              </a:rPr>
              <a:t>(“x = </a:t>
            </a:r>
            <a:r>
              <a:rPr lang="en-US" dirty="0">
                <a:solidFill>
                  <a:srgbClr val="0000CC"/>
                </a:solidFill>
                <a:cs typeface="Browallia New" pitchFamily="34" charset="-34"/>
              </a:rPr>
              <a:t>%d</a:t>
            </a:r>
            <a:r>
              <a:rPr lang="en-US" dirty="0" smtClean="0">
                <a:cs typeface="Browallia New" pitchFamily="34" charset="-34"/>
              </a:rPr>
              <a:t>, y = </a:t>
            </a:r>
            <a:r>
              <a:rPr lang="en-US" dirty="0">
                <a:solidFill>
                  <a:srgbClr val="FF0000"/>
                </a:solidFill>
                <a:cs typeface="Browallia New" pitchFamily="34" charset="-34"/>
              </a:rPr>
              <a:t>%d</a:t>
            </a:r>
            <a:r>
              <a:rPr lang="en-US" dirty="0" smtClean="0">
                <a:cs typeface="Browallia New" pitchFamily="34" charset="-34"/>
              </a:rPr>
              <a:t> and z = </a:t>
            </a:r>
            <a:r>
              <a:rPr lang="en-US" dirty="0" smtClean="0">
                <a:solidFill>
                  <a:srgbClr val="006600"/>
                </a:solidFill>
                <a:cs typeface="Browallia New" pitchFamily="34" charset="-34"/>
              </a:rPr>
              <a:t>%f</a:t>
            </a:r>
            <a:r>
              <a:rPr lang="en-US" dirty="0" smtClean="0">
                <a:solidFill>
                  <a:srgbClr val="00B0F0"/>
                </a:solidFill>
                <a:cs typeface="Browallia New" pitchFamily="34" charset="-34"/>
              </a:rPr>
              <a:t>\n</a:t>
            </a:r>
            <a:r>
              <a:rPr lang="en-US" dirty="0" smtClean="0">
                <a:cs typeface="Browallia New" pitchFamily="34" charset="-34"/>
              </a:rPr>
              <a:t>”, </a:t>
            </a:r>
            <a:r>
              <a:rPr lang="en-US" dirty="0" smtClean="0">
                <a:solidFill>
                  <a:srgbClr val="0000CC"/>
                </a:solidFill>
                <a:cs typeface="Browallia New" pitchFamily="34" charset="-34"/>
              </a:rPr>
              <a:t>x</a:t>
            </a:r>
            <a:r>
              <a:rPr lang="en-US" dirty="0" smtClean="0">
                <a:cs typeface="Browallia New" pitchFamily="34" charset="-34"/>
              </a:rPr>
              <a:t>, </a:t>
            </a:r>
            <a:r>
              <a:rPr lang="en-US" dirty="0" smtClean="0">
                <a:solidFill>
                  <a:srgbClr val="FF0000"/>
                </a:solidFill>
                <a:cs typeface="Browallia New" pitchFamily="34" charset="-34"/>
              </a:rPr>
              <a:t>y</a:t>
            </a:r>
            <a:r>
              <a:rPr lang="en-US" dirty="0" smtClean="0">
                <a:cs typeface="Browallia New" pitchFamily="34" charset="-34"/>
              </a:rPr>
              <a:t>, </a:t>
            </a:r>
            <a:r>
              <a:rPr lang="en-US" dirty="0" smtClean="0">
                <a:solidFill>
                  <a:srgbClr val="006600"/>
                </a:solidFill>
                <a:cs typeface="Browallia New" pitchFamily="34" charset="-34"/>
              </a:rPr>
              <a:t>z</a:t>
            </a:r>
            <a:r>
              <a:rPr lang="en-US" dirty="0" smtClean="0">
                <a:cs typeface="Browallia New" pitchFamily="34" charset="-34"/>
              </a:rPr>
              <a:t>);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cs typeface="Browallia New" pitchFamily="34" charset="-34"/>
              </a:rPr>
              <a:t>   </a:t>
            </a:r>
            <a:r>
              <a:rPr lang="en-US" dirty="0" err="1" smtClean="0">
                <a:cs typeface="Browallia New" pitchFamily="34" charset="-34"/>
              </a:rPr>
              <a:t>printf</a:t>
            </a:r>
            <a:r>
              <a:rPr lang="en-US" dirty="0" smtClean="0">
                <a:cs typeface="Browallia New" pitchFamily="34" charset="-34"/>
              </a:rPr>
              <a:t>(“</a:t>
            </a:r>
            <a:r>
              <a:rPr lang="en-US" dirty="0" err="1" smtClean="0">
                <a:cs typeface="Browallia New" pitchFamily="34" charset="-34"/>
              </a:rPr>
              <a:t>myChar</a:t>
            </a:r>
            <a:r>
              <a:rPr lang="en-US" dirty="0" smtClean="0">
                <a:cs typeface="Browallia New" pitchFamily="34" charset="-34"/>
              </a:rPr>
              <a:t> is </a:t>
            </a:r>
            <a:r>
              <a:rPr lang="en-US" dirty="0" smtClean="0">
                <a:solidFill>
                  <a:srgbClr val="0000CC"/>
                </a:solidFill>
                <a:cs typeface="Browallia New" pitchFamily="34" charset="-34"/>
              </a:rPr>
              <a:t>%c</a:t>
            </a:r>
            <a:r>
              <a:rPr lang="en-US" dirty="0" smtClean="0">
                <a:solidFill>
                  <a:srgbClr val="00B0F0"/>
                </a:solidFill>
                <a:cs typeface="Browallia New" pitchFamily="34" charset="-34"/>
              </a:rPr>
              <a:t>\n</a:t>
            </a:r>
            <a:r>
              <a:rPr lang="en-US" dirty="0" smtClean="0">
                <a:cs typeface="Browallia New" pitchFamily="34" charset="-34"/>
              </a:rPr>
              <a:t>”, </a:t>
            </a:r>
            <a:r>
              <a:rPr lang="en-US" dirty="0" err="1" smtClean="0">
                <a:solidFill>
                  <a:srgbClr val="0000CC"/>
                </a:solidFill>
                <a:cs typeface="Browallia New" pitchFamily="34" charset="-34"/>
              </a:rPr>
              <a:t>myChar</a:t>
            </a:r>
            <a:r>
              <a:rPr lang="en-US" dirty="0" smtClean="0">
                <a:cs typeface="Browallia New" pitchFamily="34" charset="-34"/>
              </a:rPr>
              <a:t>);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cs typeface="Browallia New" pitchFamily="34" charset="-34"/>
              </a:rPr>
              <a:t>   </a:t>
            </a:r>
            <a:r>
              <a:rPr lang="en-US" dirty="0" err="1" smtClean="0">
                <a:cs typeface="Browallia New" pitchFamily="34" charset="-34"/>
              </a:rPr>
              <a:t>printf</a:t>
            </a:r>
            <a:r>
              <a:rPr lang="en-US" dirty="0" smtClean="0">
                <a:cs typeface="Browallia New" pitchFamily="34" charset="-34"/>
              </a:rPr>
              <a:t>(“</a:t>
            </a:r>
            <a:r>
              <a:rPr lang="en-US" dirty="0" err="1" smtClean="0">
                <a:cs typeface="Browallia New" pitchFamily="34" charset="-34"/>
              </a:rPr>
              <a:t>myChar</a:t>
            </a:r>
            <a:r>
              <a:rPr lang="en-US" dirty="0" smtClean="0">
                <a:cs typeface="Browallia New" pitchFamily="34" charset="-34"/>
              </a:rPr>
              <a:t> is </a:t>
            </a:r>
            <a:r>
              <a:rPr lang="en-US" dirty="0" smtClean="0">
                <a:solidFill>
                  <a:srgbClr val="0000CC"/>
                </a:solidFill>
                <a:cs typeface="Browallia New" pitchFamily="34" charset="-34"/>
              </a:rPr>
              <a:t>%d</a:t>
            </a:r>
            <a:r>
              <a:rPr lang="en-US" dirty="0" smtClean="0">
                <a:solidFill>
                  <a:srgbClr val="00B0F0"/>
                </a:solidFill>
                <a:cs typeface="Browallia New" pitchFamily="34" charset="-34"/>
              </a:rPr>
              <a:t>\n</a:t>
            </a:r>
            <a:r>
              <a:rPr lang="en-US" dirty="0" smtClean="0">
                <a:cs typeface="Browallia New" pitchFamily="34" charset="-34"/>
              </a:rPr>
              <a:t>”, </a:t>
            </a:r>
            <a:r>
              <a:rPr lang="en-US" dirty="0" err="1" smtClean="0">
                <a:solidFill>
                  <a:srgbClr val="0000CC"/>
                </a:solidFill>
                <a:cs typeface="Browallia New" pitchFamily="34" charset="-34"/>
              </a:rPr>
              <a:t>myChar</a:t>
            </a:r>
            <a:r>
              <a:rPr lang="en-US" dirty="0" smtClean="0">
                <a:cs typeface="Browallia New" pitchFamily="34" charset="-34"/>
              </a:rPr>
              <a:t>);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cs typeface="Browallia New" pitchFamily="34" charset="-34"/>
              </a:rPr>
              <a:t>   </a:t>
            </a:r>
            <a:r>
              <a:rPr lang="en-US" dirty="0" err="1" smtClean="0">
                <a:cs typeface="Browallia New" pitchFamily="34" charset="-34"/>
              </a:rPr>
              <a:t>printf</a:t>
            </a:r>
            <a:r>
              <a:rPr lang="en-US" dirty="0" smtClean="0">
                <a:cs typeface="Browallia New" pitchFamily="34" charset="-34"/>
              </a:rPr>
              <a:t>(“number = </a:t>
            </a:r>
            <a:r>
              <a:rPr lang="en-US" dirty="0" smtClean="0">
                <a:solidFill>
                  <a:srgbClr val="002060"/>
                </a:solidFill>
                <a:cs typeface="Browallia New" pitchFamily="34" charset="-34"/>
              </a:rPr>
              <a:t>%d</a:t>
            </a:r>
            <a:r>
              <a:rPr lang="en-US" dirty="0" smtClean="0">
                <a:solidFill>
                  <a:srgbClr val="00B0F0"/>
                </a:solidFill>
                <a:cs typeface="Browallia New" pitchFamily="34" charset="-34"/>
              </a:rPr>
              <a:t>\n</a:t>
            </a:r>
            <a:r>
              <a:rPr lang="en-US" dirty="0" smtClean="0">
                <a:cs typeface="Browallia New" pitchFamily="34" charset="-34"/>
              </a:rPr>
              <a:t>”, </a:t>
            </a:r>
            <a:r>
              <a:rPr lang="en-US" dirty="0" smtClean="0">
                <a:solidFill>
                  <a:srgbClr val="002060"/>
                </a:solidFill>
                <a:cs typeface="Browallia New" pitchFamily="34" charset="-34"/>
              </a:rPr>
              <a:t>150</a:t>
            </a:r>
            <a:r>
              <a:rPr lang="en-US" dirty="0" smtClean="0">
                <a:cs typeface="Browallia New" pitchFamily="34" charset="-34"/>
              </a:rPr>
              <a:t>);</a:t>
            </a: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275135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 </a:t>
            </a:r>
            <a:r>
              <a:rPr lang="en-US" dirty="0" smtClean="0"/>
              <a:t>Width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>
                <a:cs typeface="Browallia New" pitchFamily="34" charset="-34"/>
              </a:rPr>
              <a:t>We can simply add a number between the % and the conversion character such as %5d. This number specifies the field width—the number of column to use for the display of the value. </a:t>
            </a:r>
            <a:endParaRPr lang="en-US" sz="2000" dirty="0" smtClean="0">
              <a:cs typeface="Browallia New" pitchFamily="34" charset="-34"/>
            </a:endParaRPr>
          </a:p>
          <a:p>
            <a:r>
              <a:rPr lang="en-US" sz="2000" b="1" dirty="0" smtClean="0">
                <a:cs typeface="Browallia New" pitchFamily="34" charset="-34"/>
              </a:rPr>
              <a:t>Integer number (%d)</a:t>
            </a:r>
          </a:p>
          <a:p>
            <a:pPr lvl="1"/>
            <a:r>
              <a:rPr lang="en-US" sz="1700" dirty="0" smtClean="0"/>
              <a:t>The </a:t>
            </a:r>
            <a:r>
              <a:rPr lang="en-US" sz="1700" dirty="0" smtClean="0">
                <a:solidFill>
                  <a:srgbClr val="00B050"/>
                </a:solidFill>
              </a:rPr>
              <a:t>positive number </a:t>
            </a:r>
            <a:r>
              <a:rPr lang="en-US" sz="1700" dirty="0" smtClean="0"/>
              <a:t>after </a:t>
            </a:r>
            <a:r>
              <a:rPr lang="th-TH" sz="1700" dirty="0" smtClean="0"/>
              <a:t> </a:t>
            </a:r>
            <a:r>
              <a:rPr lang="en-US" sz="1700" dirty="0"/>
              <a:t>%  </a:t>
            </a:r>
            <a:r>
              <a:rPr lang="en-US" sz="1700" dirty="0" smtClean="0"/>
              <a:t>such as</a:t>
            </a:r>
            <a:r>
              <a:rPr lang="th-TH" sz="1700" dirty="0" smtClean="0"/>
              <a:t>  </a:t>
            </a:r>
            <a:r>
              <a:rPr lang="en-US" sz="1700" dirty="0" smtClean="0">
                <a:solidFill>
                  <a:schemeClr val="accent2">
                    <a:lumMod val="75000"/>
                  </a:schemeClr>
                </a:solidFill>
              </a:rPr>
              <a:t>%</a:t>
            </a:r>
            <a:r>
              <a:rPr lang="en-US" sz="1700" dirty="0">
                <a:solidFill>
                  <a:schemeClr val="accent2">
                    <a:lumMod val="75000"/>
                  </a:schemeClr>
                </a:solidFill>
              </a:rPr>
              <a:t>5</a:t>
            </a:r>
            <a:r>
              <a:rPr lang="en-US" sz="1700" dirty="0" smtClean="0">
                <a:solidFill>
                  <a:schemeClr val="accent2">
                    <a:lumMod val="75000"/>
                  </a:schemeClr>
                </a:solidFill>
              </a:rPr>
              <a:t>d </a:t>
            </a:r>
            <a:r>
              <a:rPr lang="en-US" sz="1700" dirty="0" smtClean="0"/>
              <a:t>means fill the blank with 5 spaces and then fill number </a:t>
            </a:r>
            <a:r>
              <a:rPr lang="en-US" sz="1700" dirty="0" smtClean="0">
                <a:solidFill>
                  <a:srgbClr val="00B0F0"/>
                </a:solidFill>
              </a:rPr>
              <a:t>from the right position to left position</a:t>
            </a:r>
            <a:r>
              <a:rPr lang="en-US" sz="1700" dirty="0" smtClean="0"/>
              <a:t>.</a:t>
            </a:r>
          </a:p>
          <a:p>
            <a:pPr lvl="1"/>
            <a:endParaRPr lang="en-US" sz="1700" dirty="0">
              <a:cs typeface="Browallia New" pitchFamily="34" charset="-34"/>
            </a:endParaRPr>
          </a:p>
          <a:p>
            <a:pPr lvl="1"/>
            <a:endParaRPr lang="en-US" sz="1700" dirty="0" smtClean="0">
              <a:cs typeface="Browallia New" pitchFamily="34" charset="-34"/>
            </a:endParaRPr>
          </a:p>
          <a:p>
            <a:pPr lvl="1"/>
            <a:endParaRPr lang="en-US" sz="1700" dirty="0" smtClean="0">
              <a:cs typeface="Browallia New" pitchFamily="34" charset="-34"/>
            </a:endParaRPr>
          </a:p>
          <a:p>
            <a:pPr lvl="1"/>
            <a:endParaRPr lang="th-TH" sz="1700" dirty="0" smtClean="0">
              <a:cs typeface="Browallia New" pitchFamily="34" charset="-34"/>
            </a:endParaRPr>
          </a:p>
          <a:p>
            <a:pPr lvl="1"/>
            <a:r>
              <a:rPr lang="en-US" sz="1700" dirty="0" smtClean="0"/>
              <a:t>The </a:t>
            </a:r>
            <a:r>
              <a:rPr lang="en-US" sz="1700" dirty="0" smtClean="0">
                <a:solidFill>
                  <a:srgbClr val="00B050"/>
                </a:solidFill>
              </a:rPr>
              <a:t>negative number </a:t>
            </a:r>
            <a:r>
              <a:rPr lang="en-US" sz="1700" dirty="0" smtClean="0"/>
              <a:t>after % such as </a:t>
            </a:r>
            <a:r>
              <a:rPr lang="en-US" sz="1700" dirty="0" smtClean="0">
                <a:solidFill>
                  <a:schemeClr val="accent2">
                    <a:lumMod val="75000"/>
                  </a:schemeClr>
                </a:solidFill>
              </a:rPr>
              <a:t>%-5d </a:t>
            </a:r>
            <a:r>
              <a:rPr lang="en-US" sz="1700" dirty="0" smtClean="0"/>
              <a:t>means</a:t>
            </a:r>
            <a:r>
              <a:rPr lang="th-TH" sz="1700" dirty="0" smtClean="0"/>
              <a:t> </a:t>
            </a:r>
            <a:r>
              <a:rPr lang="en-US" sz="1700" dirty="0" smtClean="0"/>
              <a:t>fill the blank with 5 spaces and the fill the number </a:t>
            </a:r>
            <a:r>
              <a:rPr lang="en-US" sz="1700" dirty="0" smtClean="0">
                <a:solidFill>
                  <a:srgbClr val="00B0F0"/>
                </a:solidFill>
              </a:rPr>
              <a:t>from the left position to the right position</a:t>
            </a:r>
            <a:r>
              <a:rPr lang="en-US" sz="1700" dirty="0" smtClean="0"/>
              <a:t>.</a:t>
            </a:r>
            <a:endParaRPr lang="en-US" sz="1700" dirty="0">
              <a:cs typeface="Browallia New" pitchFamily="34" charset="-34"/>
            </a:endParaRPr>
          </a:p>
          <a:p>
            <a:pPr>
              <a:buNone/>
            </a:pPr>
            <a:r>
              <a:rPr lang="en-US" sz="3200" dirty="0">
                <a:cs typeface="Browallia New" pitchFamily="34" charset="-34"/>
              </a:rPr>
              <a:t>		</a:t>
            </a:r>
            <a:endParaRPr lang="th-TH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 rotWithShape="1">
          <a:blip r:embed="rId2" cstate="print"/>
          <a:srcRect l="18471"/>
          <a:stretch/>
        </p:blipFill>
        <p:spPr>
          <a:xfrm>
            <a:off x="1711500" y="3429000"/>
            <a:ext cx="5649507" cy="809738"/>
          </a:xfrm>
          <a:prstGeom prst="rect">
            <a:avLst/>
          </a:prstGeom>
        </p:spPr>
      </p:pic>
      <p:pic>
        <p:nvPicPr>
          <p:cNvPr id="5" name="Picture 4" descr="Untitled.png"/>
          <p:cNvPicPr>
            <a:picLocks noChangeAspect="1"/>
          </p:cNvPicPr>
          <p:nvPr/>
        </p:nvPicPr>
        <p:blipFill rotWithShape="1">
          <a:blip r:embed="rId3" cstate="print"/>
          <a:srcRect l="18569"/>
          <a:stretch/>
        </p:blipFill>
        <p:spPr>
          <a:xfrm>
            <a:off x="1809597" y="5249655"/>
            <a:ext cx="5642723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82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 Width </a:t>
            </a:r>
            <a:r>
              <a:rPr lang="en-US" dirty="0" smtClean="0"/>
              <a:t>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b="1" dirty="0" smtClean="0"/>
              <a:t>Floating point number (%f)</a:t>
            </a:r>
          </a:p>
          <a:p>
            <a:pPr lvl="1"/>
            <a:r>
              <a:rPr lang="en-US" sz="1800" dirty="0" smtClean="0"/>
              <a:t>We can limit the number of digit of fractional number by using %. such as %.2f means we want to display only 2 digits of the fractional number.</a:t>
            </a:r>
          </a:p>
          <a:p>
            <a:pPr lvl="1"/>
            <a:r>
              <a:rPr lang="en-US" sz="1800" dirty="0" smtClean="0"/>
              <a:t>We can also control the display field width</a:t>
            </a:r>
            <a:r>
              <a:rPr lang="th-TH" sz="1800" dirty="0" smtClean="0"/>
              <a:t> </a:t>
            </a:r>
            <a:r>
              <a:rPr lang="en-US" sz="1800" dirty="0" smtClean="0"/>
              <a:t>just like integer number</a:t>
            </a:r>
            <a:endParaRPr lang="th-TH" sz="1800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 rotWithShape="1">
          <a:blip r:embed="rId2" cstate="print"/>
          <a:srcRect l="18774"/>
          <a:stretch/>
        </p:blipFill>
        <p:spPr>
          <a:xfrm>
            <a:off x="1384630" y="2996952"/>
            <a:ext cx="6499738" cy="3571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357158" y="1571612"/>
            <a:ext cx="5786478" cy="5000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main(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argc</a:t>
            </a:r>
            <a:r>
              <a:rPr lang="en-US" dirty="0" smtClean="0">
                <a:solidFill>
                  <a:schemeClr val="tx1"/>
                </a:solidFill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</a:rPr>
              <a:t>argv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   a;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float  b;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a = 25;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b = 15.281;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printf</a:t>
            </a:r>
            <a:r>
              <a:rPr lang="en-US" dirty="0" smtClean="0">
                <a:solidFill>
                  <a:schemeClr val="tx1"/>
                </a:solidFill>
              </a:rPr>
              <a:t>("A = </a:t>
            </a:r>
            <a:r>
              <a:rPr lang="en-US" dirty="0" smtClean="0">
                <a:solidFill>
                  <a:srgbClr val="FF0000"/>
                </a:solidFill>
              </a:rPr>
              <a:t>%d</a:t>
            </a:r>
            <a:r>
              <a:rPr lang="en-US" dirty="0" smtClean="0">
                <a:solidFill>
                  <a:schemeClr val="tx1"/>
                </a:solidFill>
              </a:rPr>
              <a:t>\n", a);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printf</a:t>
            </a:r>
            <a:r>
              <a:rPr lang="en-US" dirty="0" smtClean="0">
                <a:solidFill>
                  <a:schemeClr val="tx1"/>
                </a:solidFill>
              </a:rPr>
              <a:t>("B = </a:t>
            </a:r>
            <a:r>
              <a:rPr lang="en-US" dirty="0" smtClean="0">
                <a:solidFill>
                  <a:srgbClr val="FF0000"/>
                </a:solidFill>
              </a:rPr>
              <a:t>%f</a:t>
            </a:r>
            <a:r>
              <a:rPr lang="en-US" dirty="0" smtClean="0">
                <a:solidFill>
                  <a:schemeClr val="tx1"/>
                </a:solidFill>
              </a:rPr>
              <a:t>\n", b);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printf</a:t>
            </a:r>
            <a:r>
              <a:rPr lang="en-US" dirty="0" smtClean="0">
                <a:solidFill>
                  <a:schemeClr val="tx1"/>
                </a:solidFill>
              </a:rPr>
              <a:t>("A = </a:t>
            </a:r>
            <a:r>
              <a:rPr lang="en-US" dirty="0" smtClean="0">
                <a:solidFill>
                  <a:srgbClr val="FF0000"/>
                </a:solidFill>
              </a:rPr>
              <a:t>%8d</a:t>
            </a:r>
            <a:r>
              <a:rPr lang="en-US" dirty="0" smtClean="0">
                <a:solidFill>
                  <a:schemeClr val="tx1"/>
                </a:solidFill>
              </a:rPr>
              <a:t>\n", a);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printf</a:t>
            </a:r>
            <a:r>
              <a:rPr lang="en-US" dirty="0" smtClean="0">
                <a:solidFill>
                  <a:schemeClr val="tx1"/>
                </a:solidFill>
              </a:rPr>
              <a:t>("B = </a:t>
            </a:r>
            <a:r>
              <a:rPr lang="en-US" dirty="0" smtClean="0">
                <a:solidFill>
                  <a:srgbClr val="FF0000"/>
                </a:solidFill>
              </a:rPr>
              <a:t>%8.2f</a:t>
            </a:r>
            <a:r>
              <a:rPr lang="en-US" dirty="0" smtClean="0">
                <a:solidFill>
                  <a:schemeClr val="tx1"/>
                </a:solidFill>
              </a:rPr>
              <a:t>\n", b);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system("PAUSE");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</a:p>
        </p:txBody>
      </p:sp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2143116"/>
            <a:ext cx="4643470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3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1809858" y="1571612"/>
            <a:ext cx="5786478" cy="52417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main(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argc</a:t>
            </a:r>
            <a:r>
              <a:rPr lang="en-US" dirty="0" smtClean="0">
                <a:solidFill>
                  <a:schemeClr val="tx1"/>
                </a:solidFill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</a:rPr>
              <a:t>argv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 a = 5, b = 50, c = 500;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float  </a:t>
            </a:r>
            <a:r>
              <a:rPr lang="en-US" dirty="0">
                <a:solidFill>
                  <a:schemeClr val="tx1"/>
                </a:solidFill>
              </a:rPr>
              <a:t>f</a:t>
            </a:r>
            <a:r>
              <a:rPr lang="en-US" dirty="0" smtClean="0">
                <a:solidFill>
                  <a:schemeClr val="tx1"/>
                </a:solidFill>
              </a:rPr>
              <a:t> = 5.121314;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printf</a:t>
            </a:r>
            <a:r>
              <a:rPr lang="en-US" dirty="0" smtClean="0">
                <a:solidFill>
                  <a:schemeClr val="tx1"/>
                </a:solidFill>
              </a:rPr>
              <a:t>(“a = </a:t>
            </a:r>
            <a:r>
              <a:rPr lang="en-US" dirty="0" smtClean="0">
                <a:solidFill>
                  <a:srgbClr val="FF0000"/>
                </a:solidFill>
              </a:rPr>
              <a:t>%6d</a:t>
            </a:r>
            <a:r>
              <a:rPr lang="en-US" dirty="0" smtClean="0">
                <a:solidFill>
                  <a:schemeClr val="tx1"/>
                </a:solidFill>
              </a:rPr>
              <a:t>\n”,  a);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printf</a:t>
            </a:r>
            <a:r>
              <a:rPr lang="en-US" dirty="0" smtClean="0">
                <a:solidFill>
                  <a:schemeClr val="tx1"/>
                </a:solidFill>
              </a:rPr>
              <a:t>(“b = </a:t>
            </a:r>
            <a:r>
              <a:rPr lang="en-US" dirty="0" smtClean="0">
                <a:solidFill>
                  <a:srgbClr val="FF0000"/>
                </a:solidFill>
              </a:rPr>
              <a:t>%6d</a:t>
            </a:r>
            <a:r>
              <a:rPr lang="en-US" dirty="0" smtClean="0">
                <a:solidFill>
                  <a:schemeClr val="tx1"/>
                </a:solidFill>
              </a:rPr>
              <a:t>\n”,  b);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printf</a:t>
            </a:r>
            <a:r>
              <a:rPr lang="en-US" dirty="0" smtClean="0">
                <a:solidFill>
                  <a:schemeClr val="tx1"/>
                </a:solidFill>
              </a:rPr>
              <a:t>(“c = </a:t>
            </a:r>
            <a:r>
              <a:rPr lang="en-US" dirty="0" smtClean="0">
                <a:solidFill>
                  <a:srgbClr val="FF0000"/>
                </a:solidFill>
              </a:rPr>
              <a:t>%6d</a:t>
            </a:r>
            <a:r>
              <a:rPr lang="en-US" dirty="0" smtClean="0">
                <a:solidFill>
                  <a:schemeClr val="tx1"/>
                </a:solidFill>
              </a:rPr>
              <a:t>\n”,   c);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printf</a:t>
            </a:r>
            <a:r>
              <a:rPr lang="en-US" dirty="0" smtClean="0">
                <a:solidFill>
                  <a:schemeClr val="tx1"/>
                </a:solidFill>
              </a:rPr>
              <a:t>(“f = </a:t>
            </a:r>
            <a:r>
              <a:rPr lang="en-US" dirty="0" smtClean="0">
                <a:solidFill>
                  <a:srgbClr val="FF0000"/>
                </a:solidFill>
              </a:rPr>
              <a:t>%6.3f</a:t>
            </a:r>
            <a:r>
              <a:rPr lang="en-US" dirty="0" smtClean="0">
                <a:solidFill>
                  <a:schemeClr val="tx1"/>
                </a:solidFill>
              </a:rPr>
              <a:t>\n”, f);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 system("PAUSE");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return 0;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2177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Preprocessor Directives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Normally, we use this part for</a:t>
            </a:r>
            <a:r>
              <a:rPr lang="th-TH" dirty="0" smtClean="0"/>
              <a:t> </a:t>
            </a:r>
            <a:r>
              <a:rPr lang="en-US" dirty="0" smtClean="0"/>
              <a:t>referencing files with </a:t>
            </a:r>
            <a:r>
              <a:rPr lang="en-US" b="1" dirty="0" smtClean="0">
                <a:solidFill>
                  <a:srgbClr val="FF0000"/>
                </a:solidFill>
              </a:rPr>
              <a:t>.h </a:t>
            </a:r>
            <a:r>
              <a:rPr lang="en-US" dirty="0" smtClean="0"/>
              <a:t>extension</a:t>
            </a:r>
            <a:r>
              <a:rPr lang="th-TH" dirty="0" smtClean="0"/>
              <a:t> </a:t>
            </a:r>
          </a:p>
          <a:p>
            <a:r>
              <a:rPr lang="en-US" dirty="0" smtClean="0"/>
              <a:t>In C, standard function definitions locate in .h files</a:t>
            </a:r>
            <a:r>
              <a:rPr lang="th-TH" dirty="0" smtClean="0"/>
              <a:t> </a:t>
            </a:r>
            <a:r>
              <a:rPr lang="en-US" dirty="0" smtClean="0"/>
              <a:t>For example,  </a:t>
            </a:r>
            <a:r>
              <a:rPr lang="en-US" b="1" dirty="0" err="1" smtClean="0">
                <a:solidFill>
                  <a:srgbClr val="00B0F0"/>
                </a:solidFill>
              </a:rPr>
              <a:t>printf</a:t>
            </a:r>
            <a:r>
              <a:rPr lang="en-US" dirty="0" smtClean="0"/>
              <a:t> function definition</a:t>
            </a:r>
            <a:r>
              <a:rPr lang="th-TH" dirty="0" smtClean="0"/>
              <a:t> </a:t>
            </a:r>
            <a:r>
              <a:rPr lang="en-US" dirty="0" smtClean="0"/>
              <a:t>locates in </a:t>
            </a:r>
            <a:r>
              <a:rPr lang="en-US" b="1" dirty="0" err="1" smtClean="0">
                <a:solidFill>
                  <a:srgbClr val="00B050"/>
                </a:solidFill>
              </a:rPr>
              <a:t>stdio.h</a:t>
            </a:r>
            <a:r>
              <a:rPr lang="th-TH" dirty="0" smtClean="0"/>
              <a:t> </a:t>
            </a:r>
            <a:r>
              <a:rPr lang="en-US" dirty="0" smtClean="0"/>
              <a:t>file</a:t>
            </a:r>
            <a:endParaRPr lang="th-TH" dirty="0" smtClean="0"/>
          </a:p>
          <a:p>
            <a:r>
              <a:rPr lang="en-US" dirty="0" smtClean="0"/>
              <a:t>We can reference .h file with a preprocessor directive</a:t>
            </a:r>
            <a:r>
              <a:rPr lang="th-TH" dirty="0" smtClean="0"/>
              <a:t>  </a:t>
            </a:r>
            <a:r>
              <a:rPr lang="en-US" b="1" dirty="0" smtClean="0">
                <a:solidFill>
                  <a:srgbClr val="0070C0"/>
                </a:solidFill>
              </a:rPr>
              <a:t>#include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Main Function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dirty="0" smtClean="0">
                <a:cs typeface="+mj-cs"/>
              </a:rPr>
              <a:t>C program starts at </a:t>
            </a:r>
            <a:r>
              <a:rPr lang="en-US" b="1" dirty="0" smtClean="0">
                <a:solidFill>
                  <a:srgbClr val="00B0F0"/>
                </a:solidFill>
                <a:cs typeface="+mj-cs"/>
              </a:rPr>
              <a:t>main</a:t>
            </a:r>
            <a:r>
              <a:rPr lang="en-US" dirty="0" smtClean="0">
                <a:cs typeface="+mj-cs"/>
              </a:rPr>
              <a:t> function</a:t>
            </a:r>
            <a:endParaRPr lang="en-GB" dirty="0" smtClean="0">
              <a:cs typeface="+mj-cs"/>
            </a:endParaRP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dirty="0" smtClean="0">
                <a:cs typeface="+mj-cs"/>
              </a:rPr>
              <a:t>There are many way to write a</a:t>
            </a:r>
            <a:r>
              <a:rPr lang="en-GB" dirty="0" smtClean="0">
                <a:cs typeface="+mj-cs"/>
              </a:rPr>
              <a:t> main</a:t>
            </a:r>
            <a:r>
              <a:rPr lang="en-US" dirty="0" smtClean="0">
                <a:cs typeface="+mj-cs"/>
              </a:rPr>
              <a:t> function</a:t>
            </a:r>
            <a:endParaRPr lang="en-GB" dirty="0" smtClean="0">
              <a:cs typeface="+mj-cs"/>
            </a:endParaRP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 dirty="0" smtClean="0">
                <a:solidFill>
                  <a:srgbClr val="FF0000"/>
                </a:solidFill>
                <a:cs typeface="+mj-cs"/>
              </a:rPr>
              <a:t>void main(void)</a:t>
            </a:r>
            <a:r>
              <a:rPr lang="ar-SA" b="1" dirty="0" smtClean="0">
                <a:solidFill>
                  <a:srgbClr val="FF0000"/>
                </a:solidFill>
                <a:cs typeface="+mj-cs"/>
              </a:rPr>
              <a:t>‏</a:t>
            </a:r>
            <a:endParaRPr lang="en-US" b="1" dirty="0" smtClean="0">
              <a:solidFill>
                <a:srgbClr val="FF0000"/>
              </a:solidFill>
              <a:cs typeface="+mj-cs"/>
            </a:endParaRP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 dirty="0">
                <a:solidFill>
                  <a:srgbClr val="FF0000"/>
                </a:solidFill>
              </a:rPr>
              <a:t>void main(</a:t>
            </a:r>
            <a:r>
              <a:rPr lang="en-GB" b="1" dirty="0" err="1">
                <a:solidFill>
                  <a:srgbClr val="FF0000"/>
                </a:solidFill>
              </a:rPr>
              <a:t>int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argc</a:t>
            </a:r>
            <a:r>
              <a:rPr lang="en-GB" b="1" dirty="0">
                <a:solidFill>
                  <a:srgbClr val="FF0000"/>
                </a:solidFill>
              </a:rPr>
              <a:t>, char **</a:t>
            </a:r>
            <a:r>
              <a:rPr lang="en-GB" b="1" dirty="0" err="1">
                <a:solidFill>
                  <a:srgbClr val="FF0000"/>
                </a:solidFill>
              </a:rPr>
              <a:t>argv</a:t>
            </a:r>
            <a:r>
              <a:rPr lang="en-GB" b="1" dirty="0" smtClean="0">
                <a:solidFill>
                  <a:srgbClr val="FF0000"/>
                </a:solidFill>
              </a:rPr>
              <a:t>);</a:t>
            </a:r>
            <a:endParaRPr lang="en-GB" b="1" dirty="0" smtClean="0">
              <a:solidFill>
                <a:srgbClr val="FF0000"/>
              </a:solidFill>
              <a:cs typeface="+mj-cs"/>
            </a:endParaRP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 smtClean="0">
                <a:cs typeface="+mj-cs"/>
              </a:rPr>
              <a:t>int</a:t>
            </a:r>
            <a:r>
              <a:rPr lang="en-GB" dirty="0" smtClean="0">
                <a:cs typeface="+mj-cs"/>
              </a:rPr>
              <a:t> main(void)</a:t>
            </a:r>
            <a:r>
              <a:rPr lang="ar-SA" dirty="0" smtClean="0">
                <a:cs typeface="+mj-cs"/>
              </a:rPr>
              <a:t>‏</a:t>
            </a:r>
            <a:endParaRPr lang="th-TH" dirty="0" smtClean="0">
              <a:cs typeface="+mj-cs"/>
            </a:endParaRP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dirty="0" err="1" smtClean="0">
                <a:cs typeface="+mj-cs"/>
              </a:rPr>
              <a:t>int</a:t>
            </a:r>
            <a:r>
              <a:rPr lang="en-US" dirty="0" smtClean="0">
                <a:cs typeface="+mj-cs"/>
              </a:rPr>
              <a:t> main( )</a:t>
            </a:r>
            <a:endParaRPr lang="en-GB" dirty="0" smtClean="0">
              <a:cs typeface="+mj-cs"/>
            </a:endParaRP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 dirty="0" err="1" smtClean="0">
                <a:solidFill>
                  <a:srgbClr val="00B050"/>
                </a:solidFill>
                <a:cs typeface="+mj-cs"/>
              </a:rPr>
              <a:t>int</a:t>
            </a:r>
            <a:r>
              <a:rPr lang="en-GB" b="1" dirty="0" smtClean="0">
                <a:solidFill>
                  <a:srgbClr val="00B050"/>
                </a:solidFill>
                <a:cs typeface="+mj-cs"/>
              </a:rPr>
              <a:t> main(</a:t>
            </a:r>
            <a:r>
              <a:rPr lang="en-GB" b="1" dirty="0" err="1" smtClean="0">
                <a:solidFill>
                  <a:srgbClr val="00B050"/>
                </a:solidFill>
                <a:cs typeface="+mj-cs"/>
              </a:rPr>
              <a:t>int</a:t>
            </a:r>
            <a:r>
              <a:rPr lang="en-GB" b="1" dirty="0" smtClean="0">
                <a:solidFill>
                  <a:srgbClr val="00B050"/>
                </a:solidFill>
                <a:cs typeface="+mj-cs"/>
              </a:rPr>
              <a:t> </a:t>
            </a:r>
            <a:r>
              <a:rPr lang="en-GB" b="1" dirty="0" err="1" smtClean="0">
                <a:solidFill>
                  <a:srgbClr val="00B050"/>
                </a:solidFill>
                <a:cs typeface="+mj-cs"/>
              </a:rPr>
              <a:t>argc</a:t>
            </a:r>
            <a:r>
              <a:rPr lang="en-GB" b="1" dirty="0" smtClean="0">
                <a:solidFill>
                  <a:srgbClr val="00B050"/>
                </a:solidFill>
                <a:cs typeface="+mj-cs"/>
              </a:rPr>
              <a:t>, char **</a:t>
            </a:r>
            <a:r>
              <a:rPr lang="en-GB" b="1" dirty="0" err="1" smtClean="0">
                <a:solidFill>
                  <a:srgbClr val="00B050"/>
                </a:solidFill>
                <a:cs typeface="+mj-cs"/>
              </a:rPr>
              <a:t>argv</a:t>
            </a:r>
            <a:r>
              <a:rPr lang="en-GB" b="1" dirty="0" smtClean="0">
                <a:solidFill>
                  <a:srgbClr val="00B050"/>
                </a:solidFill>
                <a:cs typeface="+mj-cs"/>
              </a:rPr>
              <a:t>);</a:t>
            </a:r>
            <a:endParaRPr lang="en-US" b="1" dirty="0">
              <a:solidFill>
                <a:srgbClr val="00B050"/>
              </a:solidFill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16216" y="4365104"/>
            <a:ext cx="2160240" cy="792088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recommend</a:t>
            </a:r>
            <a:endParaRPr lang="th-TH" dirty="0"/>
          </a:p>
        </p:txBody>
      </p:sp>
      <p:sp>
        <p:nvSpPr>
          <p:cNvPr id="5" name="Right Arrow 4"/>
          <p:cNvSpPr/>
          <p:nvPr/>
        </p:nvSpPr>
        <p:spPr>
          <a:xfrm rot="10800000">
            <a:off x="5868144" y="4653136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 Language Syntax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Number of </a:t>
            </a:r>
            <a:r>
              <a:rPr lang="en-US" b="1" dirty="0" smtClean="0">
                <a:solidFill>
                  <a:srgbClr val="00B050"/>
                </a:solidFill>
              </a:rPr>
              <a:t>{</a:t>
            </a:r>
            <a:r>
              <a:rPr lang="en-US" dirty="0" smtClean="0"/>
              <a:t>  and </a:t>
            </a:r>
            <a:r>
              <a:rPr lang="en-US" b="1" dirty="0" smtClean="0">
                <a:solidFill>
                  <a:srgbClr val="00B050"/>
                </a:solidFill>
              </a:rPr>
              <a:t>}</a:t>
            </a:r>
            <a:r>
              <a:rPr lang="en-US" dirty="0" smtClean="0"/>
              <a:t> must be the same</a:t>
            </a:r>
          </a:p>
          <a:p>
            <a:r>
              <a:rPr lang="en-US" dirty="0"/>
              <a:t>W</a:t>
            </a:r>
            <a:r>
              <a:rPr lang="en-US" dirty="0" smtClean="0"/>
              <a:t>e call statements inside { and } a </a:t>
            </a:r>
            <a:r>
              <a:rPr lang="en-US" b="1" dirty="0" smtClean="0">
                <a:solidFill>
                  <a:srgbClr val="00B0F0"/>
                </a:solidFill>
              </a:rPr>
              <a:t>block</a:t>
            </a:r>
            <a:endParaRPr lang="th-TH" b="1" dirty="0" smtClean="0">
              <a:solidFill>
                <a:srgbClr val="00B0F0"/>
              </a:solidFill>
            </a:endParaRPr>
          </a:p>
          <a:p>
            <a:r>
              <a:rPr lang="en-US" dirty="0" smtClean="0"/>
              <a:t>Every statements that</a:t>
            </a:r>
            <a:r>
              <a:rPr lang="th-TH" dirty="0" smtClean="0"/>
              <a:t> </a:t>
            </a:r>
            <a:r>
              <a:rPr lang="en-US" dirty="0" smtClean="0"/>
              <a:t>don’t follow by a block, need to end up</a:t>
            </a:r>
            <a:r>
              <a:rPr lang="th-TH" dirty="0" smtClean="0"/>
              <a:t> </a:t>
            </a:r>
            <a:r>
              <a:rPr lang="en-US" dirty="0" smtClean="0"/>
              <a:t>with</a:t>
            </a:r>
            <a:r>
              <a:rPr lang="th-TH" dirty="0" smtClean="0"/>
              <a:t> </a:t>
            </a:r>
            <a:r>
              <a:rPr lang="en-US" dirty="0" smtClean="0"/>
              <a:t>semicolon “</a:t>
            </a:r>
            <a:r>
              <a:rPr lang="th-TH" b="1" dirty="0" smtClean="0">
                <a:solidFill>
                  <a:srgbClr val="FF0000"/>
                </a:solidFill>
              </a:rPr>
              <a:t>;</a:t>
            </a:r>
            <a:r>
              <a:rPr lang="en-US" dirty="0" smtClean="0"/>
              <a:t>” </a:t>
            </a:r>
            <a:endParaRPr lang="th-TH" dirty="0" smtClean="0"/>
          </a:p>
          <a:p>
            <a:r>
              <a:rPr lang="en-US" dirty="0" smtClean="0"/>
              <a:t>Remember that All of C standard functions name are</a:t>
            </a:r>
            <a:r>
              <a:rPr lang="th-TH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lowercase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Example: Error in C Program</a:t>
            </a:r>
            <a:endParaRPr lang="th-TH" b="1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0717" y="2000240"/>
            <a:ext cx="5365619" cy="3449645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5496" y="2924944"/>
            <a:ext cx="2078111" cy="833178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Font typeface="Microsoft Sans Serif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smtClean="0">
                <a:solidFill>
                  <a:srgbClr val="000000"/>
                </a:solidFill>
                <a:latin typeface="Microsoft Sans Serif" pitchFamily="34" charset="0"/>
                <a:cs typeface="Microsoft Sans Serif" pitchFamily="34" charset="0"/>
              </a:rPr>
              <a:t>Must be </a:t>
            </a:r>
          </a:p>
          <a:p>
            <a:pPr algn="ctr">
              <a:buFont typeface="Microsoft Sans Serif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>
                <a:solidFill>
                  <a:srgbClr val="000000"/>
                </a:solidFill>
                <a:latin typeface="Microsoft Sans Serif" pitchFamily="34" charset="0"/>
                <a:cs typeface="Microsoft Sans Serif" pitchFamily="34" charset="0"/>
              </a:rPr>
              <a:t>a</a:t>
            </a:r>
            <a:r>
              <a:rPr lang="en-GB" sz="2400" dirty="0" smtClean="0">
                <a:solidFill>
                  <a:srgbClr val="000000"/>
                </a:solidFill>
                <a:latin typeface="Microsoft Sans Serif" pitchFamily="34" charset="0"/>
                <a:cs typeface="Microsoft Sans Serif" pitchFamily="34" charset="0"/>
              </a:rPr>
              <a:t> lowercase p</a:t>
            </a:r>
            <a:endParaRPr lang="en-GB" sz="2400" dirty="0">
              <a:solidFill>
                <a:srgbClr val="00000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6992" y="4857760"/>
            <a:ext cx="1411262" cy="833178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Font typeface="Microsoft Sans Serif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smtClean="0">
                <a:solidFill>
                  <a:srgbClr val="000000"/>
                </a:solidFill>
                <a:latin typeface="Microsoft Sans Serif" pitchFamily="34" charset="0"/>
                <a:cs typeface="Microsoft Sans Serif" pitchFamily="34" charset="0"/>
              </a:rPr>
              <a:t>Remove </a:t>
            </a:r>
          </a:p>
          <a:p>
            <a:pPr algn="ctr">
              <a:buFont typeface="Microsoft Sans Serif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smtClean="0">
                <a:solidFill>
                  <a:srgbClr val="000000"/>
                </a:solidFill>
                <a:latin typeface="Microsoft Sans Serif" pitchFamily="34" charset="0"/>
                <a:cs typeface="Microsoft Sans Serif" pitchFamily="34" charset="0"/>
              </a:rPr>
              <a:t>one }</a:t>
            </a:r>
            <a:endParaRPr lang="en-GB" sz="2400" dirty="0">
              <a:solidFill>
                <a:srgbClr val="00000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8028384" y="3645024"/>
            <a:ext cx="896698" cy="463846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Font typeface="Microsoft Sans Serif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smtClean="0">
                <a:solidFill>
                  <a:srgbClr val="000000"/>
                </a:solidFill>
                <a:latin typeface="Microsoft Sans Serif" pitchFamily="34" charset="0"/>
                <a:cs typeface="Microsoft Sans Serif" pitchFamily="34" charset="0"/>
              </a:rPr>
              <a:t>Add </a:t>
            </a:r>
            <a:r>
              <a:rPr lang="en-GB" sz="2400" dirty="0">
                <a:solidFill>
                  <a:srgbClr val="000000"/>
                </a:solidFill>
                <a:latin typeface="Microsoft Sans Serif" pitchFamily="34" charset="0"/>
                <a:cs typeface="Microsoft Sans Serif" pitchFamily="34" charset="0"/>
              </a:rPr>
              <a:t>;</a:t>
            </a:r>
          </a:p>
        </p:txBody>
      </p:sp>
      <p:sp>
        <p:nvSpPr>
          <p:cNvPr id="8" name="ลูกศรขวา 7"/>
          <p:cNvSpPr/>
          <p:nvPr/>
        </p:nvSpPr>
        <p:spPr>
          <a:xfrm>
            <a:off x="1643042" y="3786190"/>
            <a:ext cx="12007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ลูกศรขวา 8"/>
          <p:cNvSpPr/>
          <p:nvPr/>
        </p:nvSpPr>
        <p:spPr>
          <a:xfrm>
            <a:off x="1619672" y="4929198"/>
            <a:ext cx="78581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ลูกศรขวา 9"/>
          <p:cNvSpPr/>
          <p:nvPr/>
        </p:nvSpPr>
        <p:spPr>
          <a:xfrm rot="10800000">
            <a:off x="7294877" y="3717032"/>
            <a:ext cx="661499" cy="3924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Data types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0634"/>
          </a:xfrm>
        </p:spPr>
        <p:txBody>
          <a:bodyPr>
            <a:normAutofit fontScale="92500" lnSpcReduction="10000"/>
          </a:bodyPr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dirty="0" smtClean="0"/>
              <a:t>7 basic data types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dirty="0" smtClean="0"/>
              <a:t>Integer</a:t>
            </a:r>
            <a:r>
              <a:rPr lang="th-TH" dirty="0" smtClean="0"/>
              <a:t> </a:t>
            </a:r>
            <a:r>
              <a:rPr lang="en-US" dirty="0" smtClean="0"/>
              <a:t>number</a:t>
            </a:r>
            <a:r>
              <a:rPr lang="en-GB" dirty="0" smtClean="0"/>
              <a:t>: </a:t>
            </a:r>
            <a:r>
              <a:rPr lang="en-GB" b="1" dirty="0" smtClean="0"/>
              <a:t>short</a:t>
            </a:r>
            <a:r>
              <a:rPr lang="en-GB" dirty="0" smtClean="0"/>
              <a:t>, </a:t>
            </a:r>
            <a:r>
              <a:rPr lang="en-GB" b="1" dirty="0" err="1" smtClean="0"/>
              <a:t>int</a:t>
            </a:r>
            <a:r>
              <a:rPr lang="en-GB" dirty="0" smtClean="0"/>
              <a:t>, </a:t>
            </a:r>
            <a:r>
              <a:rPr lang="en-GB" b="1" dirty="0" smtClean="0"/>
              <a:t>long</a:t>
            </a:r>
            <a:endParaRPr lang="th-TH" b="1" dirty="0" smtClean="0"/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dirty="0" smtClean="0"/>
              <a:t>Floating point number</a:t>
            </a:r>
            <a:r>
              <a:rPr lang="en-GB" dirty="0" smtClean="0"/>
              <a:t>: </a:t>
            </a:r>
            <a:r>
              <a:rPr lang="en-GB" b="1" dirty="0" smtClean="0"/>
              <a:t>float</a:t>
            </a:r>
            <a:r>
              <a:rPr lang="en-GB" dirty="0" smtClean="0"/>
              <a:t>, </a:t>
            </a:r>
            <a:r>
              <a:rPr lang="en-GB" b="1" dirty="0" smtClean="0"/>
              <a:t>double, </a:t>
            </a:r>
            <a:r>
              <a:rPr lang="en-GB" b="1" dirty="0" smtClean="0">
                <a:solidFill>
                  <a:srgbClr val="FF0000"/>
                </a:solidFill>
              </a:rPr>
              <a:t>long double</a:t>
            </a:r>
            <a:endParaRPr lang="th-TH" b="1" dirty="0" smtClean="0">
              <a:solidFill>
                <a:srgbClr val="FF0000"/>
              </a:solidFill>
            </a:endParaRP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dirty="0" smtClean="0"/>
              <a:t>character</a:t>
            </a:r>
            <a:r>
              <a:rPr lang="en-GB" dirty="0" smtClean="0"/>
              <a:t>: </a:t>
            </a:r>
            <a:r>
              <a:rPr lang="en-GB" b="1" dirty="0" smtClean="0"/>
              <a:t>char</a:t>
            </a:r>
          </a:p>
          <a:p>
            <a:pPr lvl="1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b="1" dirty="0" smtClean="0"/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dirty="0" smtClean="0"/>
              <a:t>Complex data types</a:t>
            </a:r>
            <a:r>
              <a:rPr lang="th-TH" dirty="0" smtClean="0"/>
              <a:t> </a:t>
            </a:r>
            <a:r>
              <a:rPr lang="en-US" dirty="0" smtClean="0"/>
              <a:t>(based on basic data types)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dirty="0" smtClean="0"/>
              <a:t>array</a:t>
            </a:r>
            <a:endParaRPr lang="en-GB" dirty="0" smtClean="0"/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>
                <a:solidFill>
                  <a:srgbClr val="FF0000"/>
                </a:solidFill>
              </a:rPr>
              <a:t>structure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>
                <a:solidFill>
                  <a:srgbClr val="FF0000"/>
                </a:solidFill>
              </a:rPr>
              <a:t>union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>
                <a:solidFill>
                  <a:srgbClr val="FF0000"/>
                </a:solidFill>
              </a:rPr>
              <a:t>enumerate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/>
              <a:t>	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142875" y="1524000"/>
            <a:ext cx="8858250" cy="51196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sz="2200" dirty="0" smtClean="0"/>
              <a:t>	       	</a:t>
            </a:r>
            <a:endParaRPr lang="th-TH" sz="2200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b="1" dirty="0" smtClean="0"/>
              <a:t>Data Types and Sizes</a:t>
            </a:r>
            <a:endParaRPr lang="th-TH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233111"/>
              </p:ext>
            </p:extLst>
          </p:nvPr>
        </p:nvGraphicFramePr>
        <p:xfrm>
          <a:off x="755576" y="1628800"/>
          <a:ext cx="8184231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3"/>
                <a:gridCol w="1728192"/>
                <a:gridCol w="5159896"/>
              </a:tblGrid>
              <a:tr h="206572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Memory Size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Remarks</a:t>
                      </a:r>
                      <a:endParaRPr lang="th-TH" dirty="0"/>
                    </a:p>
                  </a:txBody>
                  <a:tcPr/>
                </a:tc>
              </a:tr>
              <a:tr h="64235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char</a:t>
                      </a:r>
                      <a:endParaRPr lang="th-TH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1 byte</a:t>
                      </a:r>
                      <a:endParaRPr lang="th-TH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can hold a single character or an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dirty="0" smtClean="0">
                          <a:latin typeface="+mn-lt"/>
                        </a:rPr>
                        <a:t>integer value ranging from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(</a:t>
                      </a:r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+mn-lt"/>
                        </a:rPr>
                        <a:t>-128  to 127</a:t>
                      </a:r>
                      <a:r>
                        <a:rPr lang="en-US" sz="2000" dirty="0" smtClean="0">
                          <a:latin typeface="+mn-lt"/>
                        </a:rPr>
                        <a:t>)</a:t>
                      </a:r>
                      <a:endParaRPr lang="th-TH" sz="2000" dirty="0">
                        <a:latin typeface="+mn-lt"/>
                      </a:endParaRPr>
                    </a:p>
                  </a:txBody>
                  <a:tcPr/>
                </a:tc>
              </a:tr>
              <a:tr h="68268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short</a:t>
                      </a:r>
                      <a:endParaRPr lang="th-TH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2 bytes</a:t>
                      </a:r>
                      <a:endParaRPr lang="th-TH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indent="-274320" eaLnBrk="1" fontAlgn="auto" hangingPunct="1">
                        <a:spcAft>
                          <a:spcPts val="0"/>
                        </a:spcAft>
                        <a:buFont typeface="Wingdings 2"/>
                        <a:buNone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can hold an integer value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dirty="0" smtClean="0">
                          <a:latin typeface="+mn-lt"/>
                        </a:rPr>
                        <a:t>ranging from  </a:t>
                      </a:r>
                    </a:p>
                    <a:p>
                      <a:pPr marL="274320" indent="-274320" eaLnBrk="1" fontAlgn="auto" hangingPunct="1">
                        <a:spcAft>
                          <a:spcPts val="0"/>
                        </a:spcAft>
                        <a:buFont typeface="Wingdings 2"/>
                        <a:buNone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(</a:t>
                      </a:r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+mn-lt"/>
                        </a:rPr>
                        <a:t>-32768  to  32767</a:t>
                      </a:r>
                      <a:r>
                        <a:rPr lang="en-US" sz="2000" dirty="0" smtClean="0">
                          <a:latin typeface="+mn-lt"/>
                        </a:rPr>
                        <a:t>)</a:t>
                      </a:r>
                      <a:endParaRPr lang="th-TH" sz="2000" dirty="0">
                        <a:latin typeface="+mn-lt"/>
                      </a:endParaRPr>
                    </a:p>
                  </a:txBody>
                  <a:tcPr/>
                </a:tc>
              </a:tr>
              <a:tr h="685463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+mn-lt"/>
                        </a:rPr>
                        <a:t>int</a:t>
                      </a:r>
                      <a:endParaRPr lang="th-TH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4 bytes</a:t>
                      </a:r>
                      <a:endParaRPr lang="th-TH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indent="-274320" eaLnBrk="1" fontAlgn="auto" hangingPunct="1">
                        <a:spcAft>
                          <a:spcPts val="0"/>
                        </a:spcAft>
                        <a:buFont typeface="Wingdings 2"/>
                        <a:buNone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can hold an integer value range from</a:t>
                      </a:r>
                    </a:p>
                    <a:p>
                      <a:pPr marL="274320" indent="-274320" eaLnBrk="1" fontAlgn="auto" hangingPunct="1">
                        <a:spcAft>
                          <a:spcPts val="0"/>
                        </a:spcAft>
                        <a:buFont typeface="Wingdings 2"/>
                        <a:buNone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(</a:t>
                      </a:r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+mn-lt"/>
                        </a:rPr>
                        <a:t>-2,147,483,648   to  2,147,483,647</a:t>
                      </a:r>
                      <a:r>
                        <a:rPr lang="en-US" sz="2000" dirty="0" smtClean="0">
                          <a:latin typeface="+mn-lt"/>
                        </a:rPr>
                        <a:t>)</a:t>
                      </a:r>
                      <a:endParaRPr lang="th-TH" sz="2000" dirty="0">
                        <a:latin typeface="+mn-lt"/>
                      </a:endParaRPr>
                    </a:p>
                  </a:txBody>
                  <a:tcPr/>
                </a:tc>
              </a:tr>
              <a:tr h="61345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long</a:t>
                      </a:r>
                      <a:endParaRPr lang="th-TH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4 bytes</a:t>
                      </a:r>
                      <a:endParaRPr lang="th-TH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indent="-274320" eaLnBrk="1" fontAlgn="auto" hangingPunct="1">
                        <a:spcAft>
                          <a:spcPts val="0"/>
                        </a:spcAft>
                        <a:buFont typeface="Wingdings 2"/>
                        <a:buNone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can hold an integer value range from</a:t>
                      </a:r>
                    </a:p>
                    <a:p>
                      <a:pPr marL="274320" indent="-274320" eaLnBrk="1" fontAlgn="auto" hangingPunct="1">
                        <a:spcAft>
                          <a:spcPts val="0"/>
                        </a:spcAft>
                        <a:buFont typeface="Wingdings 2"/>
                        <a:buNone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(</a:t>
                      </a:r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+mn-lt"/>
                        </a:rPr>
                        <a:t>-2,147,483,648   to  2,147,483,647</a:t>
                      </a:r>
                      <a:r>
                        <a:rPr lang="en-US" sz="2000" dirty="0" smtClean="0">
                          <a:solidFill>
                            <a:srgbClr val="0000CC"/>
                          </a:solidFill>
                          <a:latin typeface="+mn-lt"/>
                        </a:rPr>
                        <a:t>)</a:t>
                      </a:r>
                      <a:endParaRPr lang="th-TH" sz="2000" dirty="0">
                        <a:latin typeface="+mn-lt"/>
                      </a:endParaRPr>
                    </a:p>
                  </a:txBody>
                  <a:tcPr/>
                </a:tc>
              </a:tr>
              <a:tr h="65606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float</a:t>
                      </a:r>
                      <a:endParaRPr lang="th-TH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4 bytes</a:t>
                      </a:r>
                      <a:endParaRPr lang="th-TH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indent="-274320" eaLnBrk="1" fontAlgn="auto" hangingPunct="1">
                        <a:spcAft>
                          <a:spcPts val="0"/>
                        </a:spcAft>
                        <a:buFont typeface="Wingdings 2"/>
                        <a:buNone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Single precision floating point value</a:t>
                      </a:r>
                    </a:p>
                    <a:p>
                      <a:pPr marL="274320" indent="-274320" eaLnBrk="1" fontAlgn="auto" hangingPunct="1">
                        <a:spcAft>
                          <a:spcPts val="0"/>
                        </a:spcAft>
                        <a:buFont typeface="Wingdings 2"/>
                        <a:buNone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(</a:t>
                      </a:r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+mn-lt"/>
                        </a:rPr>
                        <a:t>-3.4x10</a:t>
                      </a:r>
                      <a:r>
                        <a:rPr lang="en-US" sz="2000" baseline="30000" dirty="0" smtClean="0">
                          <a:solidFill>
                            <a:srgbClr val="0070C0"/>
                          </a:solidFill>
                          <a:latin typeface="+mn-lt"/>
                        </a:rPr>
                        <a:t>-38</a:t>
                      </a:r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+mn-lt"/>
                        </a:rPr>
                        <a:t>    to   3.4x10</a:t>
                      </a:r>
                      <a:r>
                        <a:rPr lang="en-US" sz="2000" baseline="30000" dirty="0" smtClean="0">
                          <a:solidFill>
                            <a:srgbClr val="0070C0"/>
                          </a:solidFill>
                          <a:latin typeface="+mn-lt"/>
                        </a:rPr>
                        <a:t>+38</a:t>
                      </a:r>
                      <a:r>
                        <a:rPr lang="en-US" sz="2000" dirty="0" smtClean="0">
                          <a:latin typeface="+mn-lt"/>
                        </a:rPr>
                        <a:t>)</a:t>
                      </a:r>
                      <a:endParaRPr lang="th-TH" sz="2000" dirty="0">
                        <a:latin typeface="+mn-lt"/>
                      </a:endParaRPr>
                    </a:p>
                  </a:txBody>
                  <a:tcPr/>
                </a:tc>
              </a:tr>
              <a:tr h="20657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double</a:t>
                      </a:r>
                      <a:endParaRPr lang="th-TH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8 bytes</a:t>
                      </a:r>
                      <a:endParaRPr lang="th-TH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indent="-274320" eaLnBrk="1" fontAlgn="auto" hangingPunct="1">
                        <a:spcAft>
                          <a:spcPts val="0"/>
                        </a:spcAft>
                        <a:buFont typeface="Wingdings 2"/>
                        <a:buNone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Double precision floating point value</a:t>
                      </a:r>
                    </a:p>
                    <a:p>
                      <a:pPr marL="274320" indent="-274320" eaLnBrk="1" fontAlgn="auto" hangingPunct="1">
                        <a:spcAft>
                          <a:spcPts val="0"/>
                        </a:spcAft>
                        <a:buFont typeface="Wingdings 2"/>
                        <a:buNone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(</a:t>
                      </a:r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+mn-lt"/>
                        </a:rPr>
                        <a:t>-1.7x10</a:t>
                      </a:r>
                      <a:r>
                        <a:rPr lang="en-US" sz="2000" baseline="30000" dirty="0" smtClean="0">
                          <a:solidFill>
                            <a:srgbClr val="0070C0"/>
                          </a:solidFill>
                          <a:latin typeface="+mn-lt"/>
                        </a:rPr>
                        <a:t>-308</a:t>
                      </a:r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+mn-lt"/>
                        </a:rPr>
                        <a:t>  to 1.7x10</a:t>
                      </a:r>
                      <a:r>
                        <a:rPr lang="en-US" sz="2000" baseline="30000" dirty="0" smtClean="0">
                          <a:solidFill>
                            <a:srgbClr val="0070C0"/>
                          </a:solidFill>
                          <a:latin typeface="+mn-lt"/>
                        </a:rPr>
                        <a:t>+308</a:t>
                      </a:r>
                      <a:r>
                        <a:rPr lang="en-US" sz="2000" dirty="0" smtClean="0">
                          <a:latin typeface="+mn-lt"/>
                        </a:rPr>
                        <a:t>)</a:t>
                      </a:r>
                      <a:endParaRPr lang="th-TH" sz="2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97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Character (char) data type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we store data on memory, we can store only in the form of binary number (0 and 1)</a:t>
            </a:r>
          </a:p>
          <a:p>
            <a:r>
              <a:rPr lang="en-US" dirty="0" smtClean="0"/>
              <a:t>Thus, we can’t store any character (a, b, c, etc.) in memory directly</a:t>
            </a:r>
            <a:endParaRPr lang="th-TH" dirty="0" smtClean="0"/>
          </a:p>
          <a:p>
            <a:r>
              <a:rPr lang="en-US" dirty="0" smtClean="0"/>
              <a:t>We need a standard that can convert character into a number that can store on memory and that standard is </a:t>
            </a:r>
            <a:r>
              <a:rPr lang="en-US" b="1" dirty="0" smtClean="0">
                <a:solidFill>
                  <a:srgbClr val="0070C0"/>
                </a:solidFill>
              </a:rPr>
              <a:t>ASCII</a:t>
            </a:r>
          </a:p>
          <a:p>
            <a:pPr lvl="1"/>
            <a:r>
              <a:rPr lang="en-US" b="1" dirty="0" smtClean="0"/>
              <a:t>ASCII : </a:t>
            </a:r>
            <a:r>
              <a:rPr lang="en-US" dirty="0" smtClean="0"/>
              <a:t>American Standard Code for Information Interchange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1779</TotalTime>
  <Words>1503</Words>
  <Application>Microsoft Office PowerPoint</Application>
  <PresentationFormat>On-screen Show (4:3)</PresentationFormat>
  <Paragraphs>265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Adobe Fan Heiti Std B</vt:lpstr>
      <vt:lpstr>Arial</vt:lpstr>
      <vt:lpstr>Browallia New</vt:lpstr>
      <vt:lpstr>FreesiaUPC</vt:lpstr>
      <vt:lpstr>Microsoft Sans Serif</vt:lpstr>
      <vt:lpstr>Tw Cen MT</vt:lpstr>
      <vt:lpstr>Wingdings</vt:lpstr>
      <vt:lpstr>Wingdings 2</vt:lpstr>
      <vt:lpstr>Median</vt:lpstr>
      <vt:lpstr>Data Type and Display</vt:lpstr>
      <vt:lpstr>Structure of C Programming Language</vt:lpstr>
      <vt:lpstr>Preprocessor Directives</vt:lpstr>
      <vt:lpstr>Main Function</vt:lpstr>
      <vt:lpstr>C Language Syntax</vt:lpstr>
      <vt:lpstr>Example: Error in C Program</vt:lpstr>
      <vt:lpstr>C Data types</vt:lpstr>
      <vt:lpstr>Data Types and Sizes</vt:lpstr>
      <vt:lpstr>Character (char) data type</vt:lpstr>
      <vt:lpstr>ASCII Table</vt:lpstr>
      <vt:lpstr>Special Character in C (Escape sequence)</vt:lpstr>
      <vt:lpstr>Variables in C</vt:lpstr>
      <vt:lpstr>Naming a variable</vt:lpstr>
      <vt:lpstr>Reserved words</vt:lpstr>
      <vt:lpstr>QUIZ 1</vt:lpstr>
      <vt:lpstr>Variable Declaration (1)</vt:lpstr>
      <vt:lpstr>Variable Declaration (2)</vt:lpstr>
      <vt:lpstr>printf()  function</vt:lpstr>
      <vt:lpstr>Example: printf</vt:lpstr>
      <vt:lpstr>How to display the contents of variables</vt:lpstr>
      <vt:lpstr>Example 1</vt:lpstr>
      <vt:lpstr>Example 2</vt:lpstr>
      <vt:lpstr>QUIZ 2</vt:lpstr>
      <vt:lpstr>Field Width (1)</vt:lpstr>
      <vt:lpstr>Field Width (2)</vt:lpstr>
      <vt:lpstr>Example</vt:lpstr>
      <vt:lpstr>QUIZ 3</vt:lpstr>
    </vt:vector>
  </TitlesOfParts>
  <Company>Kmutnb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องค์ประกอบของคอมพิวเตอร์ และภาษาซี</dc:title>
  <dc:creator>admin</dc:creator>
  <cp:lastModifiedBy>Choopan Rattanapoka</cp:lastModifiedBy>
  <cp:revision>73</cp:revision>
  <dcterms:created xsi:type="dcterms:W3CDTF">2010-05-09T09:54:05Z</dcterms:created>
  <dcterms:modified xsi:type="dcterms:W3CDTF">2015-07-31T05:49:16Z</dcterms:modified>
</cp:coreProperties>
</file>