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73" r:id="rId4"/>
    <p:sldId id="277" r:id="rId5"/>
    <p:sldId id="278" r:id="rId6"/>
    <p:sldId id="279" r:id="rId7"/>
    <p:sldId id="294" r:id="rId8"/>
    <p:sldId id="280" r:id="rId9"/>
    <p:sldId id="295" r:id="rId10"/>
    <p:sldId id="281" r:id="rId11"/>
    <p:sldId id="282" r:id="rId12"/>
    <p:sldId id="274" r:id="rId13"/>
    <p:sldId id="283" r:id="rId14"/>
    <p:sldId id="284" r:id="rId15"/>
    <p:sldId id="285" r:id="rId16"/>
    <p:sldId id="286" r:id="rId17"/>
    <p:sldId id="275" r:id="rId18"/>
    <p:sldId id="287" r:id="rId19"/>
    <p:sldId id="288" r:id="rId20"/>
    <p:sldId id="276" r:id="rId21"/>
    <p:sldId id="289" r:id="rId22"/>
    <p:sldId id="290" r:id="rId23"/>
    <p:sldId id="291" r:id="rId24"/>
    <p:sldId id="292" r:id="rId25"/>
    <p:sldId id="293" r:id="rId26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5" autoAdjust="0"/>
    <p:restoredTop sz="94660"/>
  </p:normalViewPr>
  <p:slideViewPr>
    <p:cSldViewPr>
      <p:cViewPr varScale="1">
        <p:scale>
          <a:sx n="110" d="100"/>
          <a:sy n="110" d="100"/>
        </p:scale>
        <p:origin x="163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136F3FF-F35A-4758-A77A-C26547740D3E}" type="datetimeFigureOut">
              <a:rPr lang="th-TH" smtClean="0"/>
              <a:pPr/>
              <a:t>22/07/58</a:t>
            </a:fld>
            <a:endParaRPr lang="th-T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22/07/58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136F3FF-F35A-4758-A77A-C26547740D3E}" type="datetimeFigureOut">
              <a:rPr lang="th-TH" smtClean="0"/>
              <a:pPr/>
              <a:t>22/07/58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22/07/58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22/07/58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136F3FF-F35A-4758-A77A-C26547740D3E}" type="datetimeFigureOut">
              <a:rPr lang="th-TH" smtClean="0"/>
              <a:pPr/>
              <a:t>22/07/58</a:t>
            </a:fld>
            <a:endParaRPr lang="th-TH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136F3FF-F35A-4758-A77A-C26547740D3E}" type="datetimeFigureOut">
              <a:rPr lang="th-TH" smtClean="0"/>
              <a:pPr/>
              <a:t>22/07/58</a:t>
            </a:fld>
            <a:endParaRPr lang="th-TH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22/07/58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22/07/58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22/07/58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136F3FF-F35A-4758-A77A-C26547740D3E}" type="datetimeFigureOut">
              <a:rPr lang="th-TH" smtClean="0"/>
              <a:pPr/>
              <a:t>22/07/58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136F3FF-F35A-4758-A77A-C26547740D3E}" type="datetimeFigureOut">
              <a:rPr lang="th-TH" smtClean="0"/>
              <a:pPr/>
              <a:t>22/07/58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5852" y="4038600"/>
            <a:ext cx="7553348" cy="1828800"/>
          </a:xfrm>
        </p:spPr>
        <p:txBody>
          <a:bodyPr>
            <a:noAutofit/>
          </a:bodyPr>
          <a:lstStyle/>
          <a:p>
            <a:r>
              <a:rPr lang="en-US" sz="4800" dirty="0" smtClean="0"/>
              <a:t>Introduction to C Programming Language</a:t>
            </a:r>
            <a:endParaRPr lang="th-TH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pPr algn="r"/>
            <a:r>
              <a:rPr lang="en-US" dirty="0" smtClean="0"/>
              <a:t>350142-Computer Programming</a:t>
            </a:r>
          </a:p>
          <a:p>
            <a:pPr algn="r"/>
            <a:r>
              <a:rPr lang="en-US" dirty="0" smtClean="0"/>
              <a:t>Asst. Prof. Dr. </a:t>
            </a:r>
            <a:r>
              <a:rPr lang="en-US" dirty="0" err="1" smtClean="0"/>
              <a:t>Choopan</a:t>
            </a:r>
            <a:r>
              <a:rPr lang="en-US" dirty="0" smtClean="0"/>
              <a:t> </a:t>
            </a:r>
            <a:r>
              <a:rPr lang="en-US" dirty="0" err="1" smtClean="0"/>
              <a:t>Rattanapoka</a:t>
            </a:r>
            <a:r>
              <a:rPr lang="en-US" dirty="0" smtClean="0"/>
              <a:t> and Asst. </a:t>
            </a:r>
            <a:r>
              <a:rPr lang="en-US" smtClean="0"/>
              <a:t>Prof. Dr</a:t>
            </a:r>
            <a:r>
              <a:rPr lang="en-US" dirty="0" smtClean="0"/>
              <a:t>. </a:t>
            </a:r>
            <a:r>
              <a:rPr lang="en-US" dirty="0" err="1" smtClean="0"/>
              <a:t>Suphot</a:t>
            </a:r>
            <a:r>
              <a:rPr lang="en-US" dirty="0" smtClean="0"/>
              <a:t> </a:t>
            </a:r>
            <a:r>
              <a:rPr lang="en-US" dirty="0" err="1" smtClean="0"/>
              <a:t>Chunwiphat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Default Source Code</a:t>
            </a:r>
            <a:endParaRPr lang="th-TH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966" y="1672208"/>
            <a:ext cx="8146680" cy="4853136"/>
          </a:xfrm>
        </p:spPr>
      </p:pic>
    </p:spTree>
    <p:extLst>
      <p:ext uri="{BB962C8B-B14F-4D97-AF65-F5344CB8AC3E}">
        <p14:creationId xmlns:p14="http://schemas.microsoft.com/office/powerpoint/2010/main" val="81754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 </a:t>
            </a:r>
            <a:r>
              <a:rPr lang="en-US" dirty="0" smtClean="0"/>
              <a:t>Menu</a:t>
            </a:r>
            <a:endParaRPr lang="th-TH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020272" y="1559594"/>
            <a:ext cx="2016224" cy="453640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Build</a:t>
            </a:r>
            <a:endParaRPr lang="en-US" sz="2400" dirty="0" smtClean="0"/>
          </a:p>
          <a:p>
            <a:r>
              <a:rPr lang="en-US" sz="2400" dirty="0" smtClean="0"/>
              <a:t>Run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Build and </a:t>
            </a:r>
            <a:r>
              <a:rPr lang="en-US" sz="2400" b="1" dirty="0" smtClean="0">
                <a:solidFill>
                  <a:srgbClr val="0070C0"/>
                </a:solidFill>
              </a:rPr>
              <a:t>Run (F9)</a:t>
            </a:r>
            <a:endParaRPr lang="th-TH" sz="2400" b="1" dirty="0">
              <a:solidFill>
                <a:srgbClr val="0070C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559594"/>
            <a:ext cx="6741066" cy="401578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9858" y="4869160"/>
            <a:ext cx="5076190" cy="16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632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Structure of C programming language</a:t>
            </a:r>
            <a:endParaRPr lang="th-TH" dirty="0"/>
          </a:p>
        </p:txBody>
      </p:sp>
      <p:pic>
        <p:nvPicPr>
          <p:cNvPr id="5" name="รูปภาพ 4" descr="รูป 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24257" y="1643050"/>
            <a:ext cx="58197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2143116"/>
            <a:ext cx="3429024" cy="36433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C </a:t>
            </a:r>
            <a:r>
              <a:rPr lang="en-US" dirty="0"/>
              <a:t>S</a:t>
            </a:r>
            <a:r>
              <a:rPr lang="en-US" dirty="0" smtClean="0"/>
              <a:t>ource </a:t>
            </a:r>
            <a:r>
              <a:rPr lang="en-US" dirty="0"/>
              <a:t>C</a:t>
            </a:r>
            <a:r>
              <a:rPr lang="en-US" dirty="0" smtClean="0"/>
              <a:t>ode</a:t>
            </a:r>
            <a:endParaRPr lang="th-TH" dirty="0"/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945902"/>
            <a:ext cx="3429024" cy="36433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3025" y="2003374"/>
            <a:ext cx="3969891" cy="401791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Rectangle 6"/>
          <p:cNvSpPr/>
          <p:nvPr/>
        </p:nvSpPr>
        <p:spPr>
          <a:xfrm>
            <a:off x="5004048" y="4077072"/>
            <a:ext cx="1668156" cy="338571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Your code</a:t>
            </a:r>
            <a:endParaRPr lang="th-TH" sz="2400" b="1" dirty="0"/>
          </a:p>
        </p:txBody>
      </p:sp>
    </p:spTree>
    <p:extLst>
      <p:ext uri="{BB962C8B-B14F-4D97-AF65-F5344CB8AC3E}">
        <p14:creationId xmlns:p14="http://schemas.microsoft.com/office/powerpoint/2010/main" val="3511396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 World </a:t>
            </a:r>
            <a:endParaRPr lang="th-TH" dirty="0"/>
          </a:p>
        </p:txBody>
      </p:sp>
      <p:sp>
        <p:nvSpPr>
          <p:cNvPr id="6" name="TextBox 5"/>
          <p:cNvSpPr txBox="1"/>
          <p:nvPr/>
        </p:nvSpPr>
        <p:spPr>
          <a:xfrm>
            <a:off x="755576" y="4797152"/>
            <a:ext cx="8010472" cy="1384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err="1" smtClean="0"/>
              <a:t>printf</a:t>
            </a:r>
            <a:r>
              <a:rPr lang="en-US" b="1" dirty="0" smtClean="0"/>
              <a:t>(“</a:t>
            </a:r>
            <a:r>
              <a:rPr lang="en-US" b="1" dirty="0" smtClean="0">
                <a:solidFill>
                  <a:srgbClr val="00B050"/>
                </a:solidFill>
              </a:rPr>
              <a:t>message</a:t>
            </a:r>
            <a:r>
              <a:rPr lang="en-US" b="1" dirty="0" smtClean="0"/>
              <a:t>”);</a:t>
            </a:r>
            <a:r>
              <a:rPr lang="en-US" dirty="0" smtClean="0"/>
              <a:t> </a:t>
            </a:r>
          </a:p>
          <a:p>
            <a:r>
              <a:rPr lang="en-US" dirty="0" smtClean="0"/>
              <a:t>C standard function </a:t>
            </a:r>
          </a:p>
          <a:p>
            <a:r>
              <a:rPr lang="en-US" dirty="0"/>
              <a:t>t</a:t>
            </a:r>
            <a:r>
              <a:rPr lang="en-US" dirty="0" smtClean="0"/>
              <a:t>hat uses to display </a:t>
            </a:r>
            <a:r>
              <a:rPr lang="en-US" i="1" dirty="0" smtClean="0">
                <a:solidFill>
                  <a:srgbClr val="00B050"/>
                </a:solidFill>
              </a:rPr>
              <a:t>message</a:t>
            </a:r>
            <a:r>
              <a:rPr lang="en-US" dirty="0" smtClean="0"/>
              <a:t> on the monitor</a:t>
            </a:r>
            <a:endParaRPr lang="th-TH" dirty="0"/>
          </a:p>
        </p:txBody>
      </p:sp>
      <p:sp>
        <p:nvSpPr>
          <p:cNvPr id="3" name="Rectangle 2"/>
          <p:cNvSpPr/>
          <p:nvPr/>
        </p:nvSpPr>
        <p:spPr>
          <a:xfrm>
            <a:off x="2645201" y="3618897"/>
            <a:ext cx="2520280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7"/>
          <a:stretch/>
        </p:blipFill>
        <p:spPr>
          <a:xfrm>
            <a:off x="2267744" y="1700808"/>
            <a:ext cx="4752528" cy="290284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333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try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Remove </a:t>
            </a:r>
            <a:r>
              <a:rPr lang="en-US" dirty="0" smtClean="0"/>
              <a:t>a </a:t>
            </a:r>
            <a:r>
              <a:rPr lang="en-US" b="1" dirty="0" smtClean="0">
                <a:solidFill>
                  <a:srgbClr val="00B0F0"/>
                </a:solidFill>
              </a:rPr>
              <a:t>semicolon</a:t>
            </a:r>
            <a:r>
              <a:rPr lang="en-US" dirty="0" smtClean="0"/>
              <a:t>(;) from the line “</a:t>
            </a:r>
            <a:r>
              <a:rPr lang="en-US" b="1" dirty="0" err="1" smtClean="0">
                <a:solidFill>
                  <a:srgbClr val="00B0F0"/>
                </a:solidFill>
              </a:rPr>
              <a:t>printf</a:t>
            </a:r>
            <a:r>
              <a:rPr lang="en-US" b="1" dirty="0" smtClean="0">
                <a:solidFill>
                  <a:srgbClr val="00B0F0"/>
                </a:solidFill>
              </a:rPr>
              <a:t>(“Hello World”);</a:t>
            </a:r>
            <a:r>
              <a:rPr lang="en-US" dirty="0" smtClean="0"/>
              <a:t>”</a:t>
            </a:r>
          </a:p>
          <a:p>
            <a:endParaRPr lang="th-TH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2954" y="2831372"/>
            <a:ext cx="5254011" cy="326462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Right Arrow 4"/>
          <p:cNvSpPr/>
          <p:nvPr/>
        </p:nvSpPr>
        <p:spPr>
          <a:xfrm rot="10800000">
            <a:off x="6943474" y="4653136"/>
            <a:ext cx="79687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6362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5082" y="1795660"/>
            <a:ext cx="6794133" cy="4436548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Compile Error</a:t>
            </a:r>
            <a:endParaRPr lang="th-TH" dirty="0"/>
          </a:p>
        </p:txBody>
      </p:sp>
      <p:sp>
        <p:nvSpPr>
          <p:cNvPr id="5" name="TextBox 4"/>
          <p:cNvSpPr txBox="1"/>
          <p:nvPr/>
        </p:nvSpPr>
        <p:spPr>
          <a:xfrm>
            <a:off x="107504" y="1546528"/>
            <a:ext cx="2503090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Compiler shows you a red </a:t>
            </a:r>
            <a:r>
              <a:rPr lang="en-US" sz="2400" dirty="0" smtClean="0"/>
              <a:t>icon </a:t>
            </a:r>
            <a:r>
              <a:rPr lang="en-US" sz="2400" dirty="0" smtClean="0"/>
              <a:t>around the line of your first error.</a:t>
            </a:r>
            <a:endParaRPr lang="th-TH" sz="2400" dirty="0"/>
          </a:p>
        </p:txBody>
      </p:sp>
      <p:sp>
        <p:nvSpPr>
          <p:cNvPr id="6" name="Right Arrow 5"/>
          <p:cNvSpPr/>
          <p:nvPr/>
        </p:nvSpPr>
        <p:spPr>
          <a:xfrm rot="1378349">
            <a:off x="1598718" y="3502560"/>
            <a:ext cx="2280473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TextBox 6"/>
          <p:cNvSpPr txBox="1"/>
          <p:nvPr/>
        </p:nvSpPr>
        <p:spPr>
          <a:xfrm>
            <a:off x="196702" y="4876418"/>
            <a:ext cx="2503090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At around the </a:t>
            </a:r>
            <a:r>
              <a:rPr lang="en-US" sz="2400" dirty="0" smtClean="0"/>
              <a:t>9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</a:t>
            </a:r>
            <a:r>
              <a:rPr lang="en-US" sz="2400" dirty="0" smtClean="0"/>
              <a:t>line of your code</a:t>
            </a:r>
          </a:p>
          <a:p>
            <a:r>
              <a:rPr lang="en-US" sz="2400" b="1" dirty="0" smtClean="0">
                <a:solidFill>
                  <a:srgbClr val="00B050"/>
                </a:solidFill>
              </a:rPr>
              <a:t>syntax error before </a:t>
            </a:r>
            <a:r>
              <a:rPr lang="en-US" sz="2400" b="1" dirty="0" smtClean="0">
                <a:solidFill>
                  <a:srgbClr val="00B050"/>
                </a:solidFill>
              </a:rPr>
              <a:t>“</a:t>
            </a:r>
            <a:r>
              <a:rPr lang="en-US" sz="2400" b="1" dirty="0" smtClean="0">
                <a:solidFill>
                  <a:srgbClr val="00B050"/>
                </a:solidFill>
              </a:rPr>
              <a:t>return</a:t>
            </a:r>
            <a:r>
              <a:rPr lang="en-US" sz="2400" b="1" dirty="0" smtClean="0">
                <a:solidFill>
                  <a:srgbClr val="00B050"/>
                </a:solidFill>
              </a:rPr>
              <a:t>”</a:t>
            </a:r>
            <a:endParaRPr lang="th-TH" sz="2400" b="1" dirty="0">
              <a:solidFill>
                <a:srgbClr val="00B050"/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2843808" y="5317472"/>
            <a:ext cx="79208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4317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 World! (again)</a:t>
            </a:r>
            <a:endParaRPr lang="th-TH" dirty="0"/>
          </a:p>
        </p:txBody>
      </p:sp>
      <p:sp>
        <p:nvSpPr>
          <p:cNvPr id="5" name="TextBox 4"/>
          <p:cNvSpPr txBox="1"/>
          <p:nvPr/>
        </p:nvSpPr>
        <p:spPr>
          <a:xfrm>
            <a:off x="827584" y="5703639"/>
            <a:ext cx="7938464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\n  </a:t>
            </a:r>
            <a:r>
              <a:rPr lang="en-US" sz="2400" dirty="0" smtClean="0"/>
              <a:t>is a special character to tell </a:t>
            </a:r>
            <a:r>
              <a:rPr lang="en-US" sz="2400" dirty="0" err="1" smtClean="0"/>
              <a:t>printf</a:t>
            </a:r>
            <a:r>
              <a:rPr lang="en-US" sz="2400" dirty="0" smtClean="0"/>
              <a:t> function make a new line</a:t>
            </a:r>
            <a:endParaRPr lang="th-TH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55"/>
          <a:stretch/>
        </p:blipFill>
        <p:spPr>
          <a:xfrm>
            <a:off x="467543" y="1631045"/>
            <a:ext cx="3125331" cy="262919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354044"/>
            <a:ext cx="3991302" cy="115212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8886" y="1628800"/>
            <a:ext cx="3137490" cy="263144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0802" y="4354044"/>
            <a:ext cx="3847622" cy="11485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 1</a:t>
            </a:r>
            <a:endParaRPr lang="th-TH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12648" y="1600200"/>
            <a:ext cx="8153400" cy="4495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What is the output of this program ?</a:t>
            </a:r>
          </a:p>
          <a:p>
            <a:endParaRPr lang="th-TH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2276872"/>
            <a:ext cx="4536504" cy="412245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2082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 2</a:t>
            </a:r>
            <a:endParaRPr lang="th-TH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12648" y="1600200"/>
            <a:ext cx="8153400" cy="4495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What is the output of this program ?</a:t>
            </a:r>
          </a:p>
          <a:p>
            <a:endParaRPr lang="th-TH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378" y="2250930"/>
            <a:ext cx="5561939" cy="384507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5420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Technical Term in Software Development</a:t>
            </a:r>
            <a:endParaRPr lang="th-TH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/>
              <a:t>Edit</a:t>
            </a:r>
            <a:r>
              <a:rPr lang="en-US" dirty="0" smtClean="0"/>
              <a:t> : edit or modify source code</a:t>
            </a:r>
          </a:p>
          <a:p>
            <a:pPr lvl="0"/>
            <a:r>
              <a:rPr lang="en-US" b="1" dirty="0" smtClean="0"/>
              <a:t>Compile : </a:t>
            </a:r>
            <a:r>
              <a:rPr lang="en-US" dirty="0" smtClean="0"/>
              <a:t>translate source codes to machine code</a:t>
            </a:r>
          </a:p>
          <a:p>
            <a:pPr lvl="0"/>
            <a:r>
              <a:rPr lang="en-US" b="1" dirty="0" smtClean="0"/>
              <a:t>Execute or Run : </a:t>
            </a:r>
            <a:r>
              <a:rPr lang="en-US" dirty="0" smtClean="0"/>
              <a:t>execute a machine code on computer </a:t>
            </a:r>
          </a:p>
          <a:p>
            <a:pPr lvl="0"/>
            <a:r>
              <a:rPr lang="en-US" b="1" dirty="0" smtClean="0"/>
              <a:t>Debug</a:t>
            </a:r>
            <a:r>
              <a:rPr lang="en-US" dirty="0" smtClean="0"/>
              <a:t> : Find and eradicate bugs in source codes</a:t>
            </a:r>
          </a:p>
          <a:p>
            <a:pPr lvl="0"/>
            <a:r>
              <a:rPr lang="en-US" b="1" dirty="0" smtClean="0"/>
              <a:t>Integrated Development Environment (IDE) </a:t>
            </a:r>
            <a:r>
              <a:rPr lang="en-US" dirty="0" smtClean="0"/>
              <a:t>: A software suite that integrates</a:t>
            </a:r>
            <a:r>
              <a:rPr lang="th-TH" dirty="0" smtClean="0"/>
              <a:t> </a:t>
            </a:r>
            <a:r>
              <a:rPr lang="en-US" dirty="0" smtClean="0"/>
              <a:t>“edit-compile-execute-debug” program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in your source code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When you write a program, sometimes it is a good way to comment something to make you easy to understand your own code in the following days, months, or years</a:t>
            </a:r>
          </a:p>
          <a:p>
            <a:r>
              <a:rPr lang="en-US" dirty="0" smtClean="0"/>
              <a:t>With comment, the compiler will pass and not compile your comment lines.</a:t>
            </a:r>
          </a:p>
          <a:p>
            <a:r>
              <a:rPr lang="en-US" dirty="0" smtClean="0"/>
              <a:t>In original C programming language</a:t>
            </a:r>
          </a:p>
          <a:p>
            <a:pPr lvl="1"/>
            <a:r>
              <a:rPr lang="en-US" dirty="0" smtClean="0"/>
              <a:t>We use </a:t>
            </a:r>
            <a:r>
              <a:rPr lang="en-US" dirty="0" smtClean="0">
                <a:solidFill>
                  <a:srgbClr val="FF0000"/>
                </a:solidFill>
              </a:rPr>
              <a:t>/*  </a:t>
            </a:r>
            <a:r>
              <a:rPr lang="en-US" dirty="0" smtClean="0">
                <a:solidFill>
                  <a:srgbClr val="00B050"/>
                </a:solidFill>
              </a:rPr>
              <a:t>your comment</a:t>
            </a:r>
            <a:r>
              <a:rPr lang="en-US" dirty="0" smtClean="0">
                <a:solidFill>
                  <a:srgbClr val="FF0000"/>
                </a:solidFill>
              </a:rPr>
              <a:t>  */</a:t>
            </a:r>
          </a:p>
          <a:p>
            <a:pPr lvl="1"/>
            <a:r>
              <a:rPr lang="en-US" dirty="0" smtClean="0"/>
              <a:t>It can take comment on multiple line</a:t>
            </a:r>
          </a:p>
          <a:p>
            <a:pPr marL="685800" lvl="2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/*   </a:t>
            </a:r>
          </a:p>
          <a:p>
            <a:pPr marL="685800" lvl="2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 </a:t>
            </a:r>
            <a:r>
              <a:rPr lang="en-US" dirty="0" smtClean="0">
                <a:solidFill>
                  <a:srgbClr val="00B050"/>
                </a:solidFill>
              </a:rPr>
              <a:t>This is</a:t>
            </a:r>
          </a:p>
          <a:p>
            <a:pPr marL="685800" lvl="2" indent="0">
              <a:buNone/>
            </a:pP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      my comment</a:t>
            </a:r>
          </a:p>
          <a:p>
            <a:pPr marL="685800" lvl="2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*/</a:t>
            </a:r>
            <a:endParaRPr lang="th-TH" dirty="0" smtClean="0"/>
          </a:p>
          <a:p>
            <a:pPr>
              <a:buNone/>
            </a:pPr>
            <a:endParaRPr lang="th-TH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How to use comment</a:t>
            </a:r>
            <a:endParaRPr lang="th-TH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772816"/>
            <a:ext cx="5923225" cy="417646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2234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(2)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Current C compiler has influent of C++ compiler, Thus now they can also take C++ style comment.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// (double slash)</a:t>
            </a:r>
          </a:p>
          <a:p>
            <a:pPr lvl="1"/>
            <a:r>
              <a:rPr lang="en-US" dirty="0" smtClean="0"/>
              <a:t>String from </a:t>
            </a:r>
            <a:r>
              <a:rPr lang="en-US" b="1" dirty="0" smtClean="0">
                <a:solidFill>
                  <a:srgbClr val="FF0000"/>
                </a:solidFill>
              </a:rPr>
              <a:t>//</a:t>
            </a:r>
            <a:r>
              <a:rPr lang="en-US" dirty="0" smtClean="0"/>
              <a:t> to the end of line will be commented</a:t>
            </a:r>
            <a:endParaRPr lang="th-TH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524" y="3633979"/>
            <a:ext cx="5400600" cy="296190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1456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 3</a:t>
            </a:r>
            <a:endParaRPr lang="th-TH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12648" y="1600200"/>
            <a:ext cx="8153400" cy="4495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What is the output of this program ?</a:t>
            </a:r>
          </a:p>
          <a:p>
            <a:endParaRPr lang="th-TH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420888"/>
            <a:ext cx="5198370" cy="381213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3283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 4</a:t>
            </a:r>
            <a:endParaRPr lang="th-TH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12648" y="1600200"/>
            <a:ext cx="8153400" cy="4495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What is the output of this program ?</a:t>
            </a:r>
          </a:p>
          <a:p>
            <a:endParaRPr lang="th-TH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276872"/>
            <a:ext cx="5851020" cy="396044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1362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 5</a:t>
            </a:r>
            <a:endParaRPr lang="th-TH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12648" y="1600200"/>
            <a:ext cx="8153400" cy="4495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What is the output of this program ?</a:t>
            </a:r>
          </a:p>
          <a:p>
            <a:endParaRPr lang="th-TH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348880"/>
            <a:ext cx="5795897" cy="381642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3094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Software development on C</a:t>
            </a:r>
            <a:endParaRPr lang="th-TH" sz="3600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1714489"/>
            <a:ext cx="5572163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CodeBlocks</a:t>
            </a:r>
            <a:r>
              <a:rPr lang="en-US" dirty="0" smtClean="0"/>
              <a:t> </a:t>
            </a:r>
            <a:r>
              <a:rPr lang="en-US" dirty="0" smtClean="0"/>
              <a:t>IDE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Free IDE for developing software using C/C++ programming language</a:t>
            </a:r>
          </a:p>
          <a:p>
            <a:r>
              <a:rPr lang="en-US" sz="2400" dirty="0" smtClean="0"/>
              <a:t>Site: </a:t>
            </a:r>
            <a:r>
              <a:rPr lang="en-US" sz="2400" dirty="0">
                <a:solidFill>
                  <a:srgbClr val="0070C0"/>
                </a:solidFill>
              </a:rPr>
              <a:t>http://www.codeblocks.org/</a:t>
            </a:r>
            <a:endParaRPr lang="th-TH" sz="2400" dirty="0">
              <a:solidFill>
                <a:srgbClr val="0070C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908423"/>
            <a:ext cx="5112568" cy="3832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95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Project</a:t>
            </a:r>
            <a:endParaRPr lang="th-TH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12648" y="1600200"/>
            <a:ext cx="8153400" cy="4495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File </a:t>
            </a:r>
            <a:r>
              <a:rPr lang="en-US" dirty="0" smtClean="0">
                <a:sym typeface="Wingdings" pitchFamily="2" charset="2"/>
              </a:rPr>
              <a:t> New  Project</a:t>
            </a:r>
            <a:endParaRPr lang="th-TH" dirty="0">
              <a:solidFill>
                <a:srgbClr val="0070C0"/>
              </a:solidFill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132856"/>
            <a:ext cx="5996716" cy="4495800"/>
          </a:xfrm>
        </p:spPr>
      </p:pic>
    </p:spTree>
    <p:extLst>
      <p:ext uri="{BB962C8B-B14F-4D97-AF65-F5344CB8AC3E}">
        <p14:creationId xmlns:p14="http://schemas.microsoft.com/office/powerpoint/2010/main" val="240334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Choose Project Type</a:t>
            </a:r>
            <a:endParaRPr lang="th-TH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12648" y="1600200"/>
            <a:ext cx="8153400" cy="4495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Choose </a:t>
            </a:r>
            <a:r>
              <a:rPr lang="en-US" dirty="0" smtClean="0">
                <a:solidFill>
                  <a:srgbClr val="0070C0"/>
                </a:solidFill>
              </a:rPr>
              <a:t>Console Application</a:t>
            </a:r>
          </a:p>
          <a:p>
            <a:r>
              <a:rPr lang="en-US" dirty="0" smtClean="0"/>
              <a:t>Click </a:t>
            </a:r>
            <a:r>
              <a:rPr lang="en-US" dirty="0" smtClean="0">
                <a:solidFill>
                  <a:srgbClr val="0070C0"/>
                </a:solidFill>
              </a:rPr>
              <a:t>Go</a:t>
            </a:r>
            <a:r>
              <a:rPr lang="en-US" dirty="0" smtClean="0"/>
              <a:t>, Then click</a:t>
            </a:r>
            <a:r>
              <a:rPr lang="en-US" dirty="0" smtClean="0">
                <a:solidFill>
                  <a:srgbClr val="0070C0"/>
                </a:solidFill>
              </a:rPr>
              <a:t> Next</a:t>
            </a:r>
            <a:endParaRPr lang="th-TH" dirty="0">
              <a:solidFill>
                <a:srgbClr val="0070C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739525"/>
            <a:ext cx="4960294" cy="37202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3339574"/>
            <a:ext cx="4410072" cy="3306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90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 the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Choose </a:t>
            </a:r>
            <a:r>
              <a:rPr lang="en-US" dirty="0" smtClean="0">
                <a:solidFill>
                  <a:srgbClr val="0070C0"/>
                </a:solidFill>
              </a:rPr>
              <a:t>C</a:t>
            </a:r>
            <a:r>
              <a:rPr lang="en-US" dirty="0" smtClean="0"/>
              <a:t> and click </a:t>
            </a:r>
            <a:r>
              <a:rPr lang="en-US" dirty="0" smtClean="0">
                <a:solidFill>
                  <a:srgbClr val="0070C0"/>
                </a:solidFill>
              </a:rPr>
              <a:t>Next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188594"/>
            <a:ext cx="5976664" cy="448076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91261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Location</a:t>
            </a:r>
            <a:endParaRPr lang="th-TH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12648" y="1600200"/>
            <a:ext cx="8153400" cy="4495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Type “</a:t>
            </a:r>
            <a:r>
              <a:rPr lang="en-US" sz="2400" dirty="0" smtClean="0"/>
              <a:t>project title” name</a:t>
            </a:r>
            <a:endParaRPr lang="en-US" sz="2400" dirty="0" smtClean="0"/>
          </a:p>
          <a:p>
            <a:r>
              <a:rPr lang="en-US" sz="2400" dirty="0" smtClean="0"/>
              <a:t>Choose the location that will store source code files of your project</a:t>
            </a:r>
            <a:endParaRPr lang="th-TH" sz="24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2492896"/>
            <a:ext cx="5564668" cy="417188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6152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Choose Compiler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Just click </a:t>
            </a:r>
            <a:r>
              <a:rPr lang="en-US" dirty="0" smtClean="0">
                <a:solidFill>
                  <a:srgbClr val="0070C0"/>
                </a:solidFill>
              </a:rPr>
              <a:t>Finish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132856"/>
            <a:ext cx="5981732" cy="448456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71074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795</TotalTime>
  <Words>434</Words>
  <Application>Microsoft Office PowerPoint</Application>
  <PresentationFormat>On-screen Show (4:3)</PresentationFormat>
  <Paragraphs>70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FreesiaUPC</vt:lpstr>
      <vt:lpstr>Tw Cen MT</vt:lpstr>
      <vt:lpstr>Wingdings</vt:lpstr>
      <vt:lpstr>Wingdings 2</vt:lpstr>
      <vt:lpstr>Median</vt:lpstr>
      <vt:lpstr>Introduction to C Programming Language</vt:lpstr>
      <vt:lpstr>Technical Term in Software Development</vt:lpstr>
      <vt:lpstr>Software development on C</vt:lpstr>
      <vt:lpstr>CodeBlocks IDE</vt:lpstr>
      <vt:lpstr>New Project</vt:lpstr>
      <vt:lpstr>Choose Project Type</vt:lpstr>
      <vt:lpstr>Select the language</vt:lpstr>
      <vt:lpstr>Project Location</vt:lpstr>
      <vt:lpstr>Choose Compiler</vt:lpstr>
      <vt:lpstr>Default Source Code</vt:lpstr>
      <vt:lpstr>Run Menu</vt:lpstr>
      <vt:lpstr>Structure of C programming language</vt:lpstr>
      <vt:lpstr>Sample C Source Code</vt:lpstr>
      <vt:lpstr>Hello World </vt:lpstr>
      <vt:lpstr>Let’s try</vt:lpstr>
      <vt:lpstr>Compile Error</vt:lpstr>
      <vt:lpstr>Hello World! (again)</vt:lpstr>
      <vt:lpstr>Quiz 1</vt:lpstr>
      <vt:lpstr>Quiz 2</vt:lpstr>
      <vt:lpstr>Comment in your source code</vt:lpstr>
      <vt:lpstr>Example: How to use comment</vt:lpstr>
      <vt:lpstr>Comment (2)</vt:lpstr>
      <vt:lpstr>QUIZ 3</vt:lpstr>
      <vt:lpstr>QUIZ 4</vt:lpstr>
      <vt:lpstr>QUIZ 5</vt:lpstr>
    </vt:vector>
  </TitlesOfParts>
  <Company>Kmutnb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องค์ประกอบของคอมพิวเตอร์ และภาษาซี</dc:title>
  <dc:creator>admin</dc:creator>
  <cp:lastModifiedBy>Choopan Rattanapoka</cp:lastModifiedBy>
  <cp:revision>46</cp:revision>
  <dcterms:created xsi:type="dcterms:W3CDTF">2010-05-09T09:54:05Z</dcterms:created>
  <dcterms:modified xsi:type="dcterms:W3CDTF">2015-07-22T06:14:52Z</dcterms:modified>
</cp:coreProperties>
</file>