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27"/>
  </p:notesMasterIdLst>
  <p:sldIdLst>
    <p:sldId id="326" r:id="rId2"/>
    <p:sldId id="327" r:id="rId3"/>
    <p:sldId id="355" r:id="rId4"/>
    <p:sldId id="328" r:id="rId5"/>
    <p:sldId id="329" r:id="rId6"/>
    <p:sldId id="347" r:id="rId7"/>
    <p:sldId id="330" r:id="rId8"/>
    <p:sldId id="354" r:id="rId9"/>
    <p:sldId id="331" r:id="rId10"/>
    <p:sldId id="350" r:id="rId11"/>
    <p:sldId id="332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8" r:id="rId20"/>
    <p:sldId id="349" r:id="rId21"/>
    <p:sldId id="351" r:id="rId22"/>
    <p:sldId id="344" r:id="rId23"/>
    <p:sldId id="353" r:id="rId24"/>
    <p:sldId id="346" r:id="rId25"/>
    <p:sldId id="352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33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83659" autoAdjust="0"/>
  </p:normalViewPr>
  <p:slideViewPr>
    <p:cSldViewPr>
      <p:cViewPr varScale="1">
        <p:scale>
          <a:sx n="97" d="100"/>
          <a:sy n="97" d="100"/>
        </p:scale>
        <p:origin x="17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0"/>
    </p:cViewPr>
  </p:sorterViewPr>
  <p:notesViewPr>
    <p:cSldViewPr>
      <p:cViewPr>
        <p:scale>
          <a:sx n="100" d="100"/>
          <a:sy n="100" d="100"/>
        </p:scale>
        <p:origin x="-864" y="49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E3610D9-6578-475F-B54B-A2FC52CD3A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16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7B227C5-F5D4-45DF-8E59-EE1E501DDCA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System</a:t>
            </a:r>
          </a:p>
          <a:p>
            <a:pPr lvl="2"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Not a single program</a:t>
            </a:r>
          </a:p>
          <a:p>
            <a:pPr lvl="2"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A collection of programs</a:t>
            </a:r>
          </a:p>
          <a:p>
            <a:pPr lvl="3"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 Two best known Operating systems are:</a:t>
            </a:r>
          </a:p>
          <a:p>
            <a:pPr lvl="4"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Windows XP</a:t>
            </a:r>
          </a:p>
          <a:p>
            <a:pPr lvl="4"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Mac OS X </a:t>
            </a:r>
          </a:p>
          <a:p>
            <a:pPr lvl="3"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Utilities</a:t>
            </a:r>
          </a:p>
          <a:p>
            <a:pPr lvl="4"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Service programs (key term)</a:t>
            </a:r>
          </a:p>
          <a:p>
            <a:pPr lvl="4"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Performs tasks related to managing computer resources </a:t>
            </a:r>
          </a:p>
          <a:p>
            <a:pPr lvl="3"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Device drivers </a:t>
            </a:r>
          </a:p>
          <a:p>
            <a:pPr lvl="1"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Application </a:t>
            </a:r>
          </a:p>
        </p:txBody>
      </p:sp>
    </p:spTree>
    <p:extLst>
      <p:ext uri="{BB962C8B-B14F-4D97-AF65-F5344CB8AC3E}">
        <p14:creationId xmlns:p14="http://schemas.microsoft.com/office/powerpoint/2010/main" val="3419777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501EA39-9949-4FA4-94FB-AE9C43A1493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“End-user” software – these are the types of programs you have to know to be considered computer competent</a:t>
            </a:r>
          </a:p>
          <a:p>
            <a:pPr lvl="1"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An example of a basic application is a browser to navigate, explore and find information (Key Term) on the Internet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Two major categories</a:t>
            </a:r>
          </a:p>
          <a:p>
            <a:pPr lvl="1"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General purpose - basic programs; “off-the-shelf”</a:t>
            </a:r>
          </a:p>
          <a:p>
            <a:pPr lvl="1"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Specialized application – narrow focus on specific disciplines and occupations</a:t>
            </a:r>
          </a:p>
          <a:p>
            <a:pPr lvl="1" eaLnBrk="1" hangingPunct="1">
              <a:buFontTx/>
              <a:buChar char="•"/>
            </a:pPr>
            <a:endParaRPr lang="en-US" smtClean="0">
              <a:latin typeface="Arial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en-US" b="1" smtClean="0">
                <a:solidFill>
                  <a:srgbClr val="FF0000"/>
                </a:solidFill>
                <a:latin typeface="Arial" pitchFamily="34" charset="0"/>
              </a:rPr>
              <a:t>Screen capture to be replaced.</a:t>
            </a:r>
          </a:p>
        </p:txBody>
      </p:sp>
    </p:spTree>
    <p:extLst>
      <p:ext uri="{BB962C8B-B14F-4D97-AF65-F5344CB8AC3E}">
        <p14:creationId xmlns:p14="http://schemas.microsoft.com/office/powerpoint/2010/main" val="3146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03-Aug-15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© 2010 by The McGraw-Hill Companies, Inc. All rights reserved.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1-</a:t>
            </a:r>
            <a:fld id="{F43DD5FE-044C-42F2-A0A7-144BDC552B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03-Aug-15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2010 by The McGraw-Hill Companies,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8C6EF44A-AEDE-4DFC-92CE-9565DADA4E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03-Aug-15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A409FBB8-7AE6-4170-973F-DC32567501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2E814707-4ADE-4491-8C19-3CD1D3305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by The McGraw-Hill Companies,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89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 userDrawn="1"/>
        </p:nvSpPr>
        <p:spPr bwMode="auto">
          <a:xfrm>
            <a:off x="8229600" y="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sz="1200" b="1"/>
              <a:t>1-</a:t>
            </a:r>
            <a:fld id="{7335E9DE-5AC3-4AA4-8226-C66D2A6EB177}" type="slidenum">
              <a:rPr lang="en-US" sz="1200" b="1"/>
              <a:pPr algn="r" eaLnBrk="1" hangingPunct="1"/>
              <a:t>‹#›</a:t>
            </a:fld>
            <a:endParaRPr lang="en-US" sz="1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by The McGraw-Hill Companies,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5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03-Aug-15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2010 by The McGraw-Hill Companies,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03-Aug-15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1-</a:t>
            </a:r>
            <a:fld id="{4F5727EC-2D5B-45D3-A948-265AEDCED5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03-Aug-15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1-</a:t>
            </a:r>
            <a:fld id="{39967195-9364-421C-B993-A24D70C7BB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Copyright © 2010 by The McGraw-Hill Companies,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03-Aug-15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1-</a:t>
            </a:r>
            <a:fld id="{2D262776-88E6-46D5-B0AC-8DC4D5A257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Copyright © 2010 by The McGraw-Hill Companies, Inc. All rights reserved.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03-Aug-15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2010 by The McGraw-Hill Companies, Inc.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1-</a:t>
            </a:r>
            <a:fld id="{8C0E2CF3-8F5C-4A34-9CDD-47B52DE37B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03-Aug-15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2010 by The McGraw-Hill Companies, Inc.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1-</a:t>
            </a:r>
            <a:fld id="{711812A2-3CDA-4800-B88A-2B30AE61A9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03-Aug-15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2010 by The McGraw-Hill Companies,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1-</a:t>
            </a:r>
            <a:fld id="{74D949D3-BF02-4D95-805C-6720A2F3AE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03-Aug-15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r>
              <a:rPr lang="en-US" smtClean="0"/>
              <a:t>1-</a:t>
            </a:r>
            <a:fld id="{95E20D91-A68D-4106-ABF6-BD3E9E6764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r>
              <a:rPr lang="en-US" smtClean="0"/>
              <a:t>Copyright © 2010 by The McGraw-Hill Companies, Inc. All rights reserved.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03-Aug-15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© 2010 by The McGraw-Hill Companies, Inc. All rights reserved.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1-</a:t>
            </a:r>
            <a:fld id="{F43DD5FE-044C-42F2-A0A7-144BDC552B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6" r:id="rId12"/>
    <p:sldLayoutId id="2147483876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Course  Curriculum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r"/>
            <a:r>
              <a:rPr lang="en-US" dirty="0" smtClean="0"/>
              <a:t>350142 – Computer Programming</a:t>
            </a:r>
          </a:p>
          <a:p>
            <a:pPr algn="r"/>
            <a:r>
              <a:rPr lang="en-US" dirty="0" smtClean="0"/>
              <a:t>Asst. Prof. Dr. </a:t>
            </a:r>
            <a:r>
              <a:rPr lang="en-US" dirty="0" err="1" smtClean="0"/>
              <a:t>Choopan</a:t>
            </a:r>
            <a:r>
              <a:rPr lang="en-US" dirty="0" smtClean="0"/>
              <a:t> </a:t>
            </a:r>
            <a:r>
              <a:rPr lang="en-US" dirty="0" err="1" smtClean="0"/>
              <a:t>Rattanapoka</a:t>
            </a:r>
            <a:r>
              <a:rPr lang="en-US" dirty="0" smtClean="0"/>
              <a:t> and Asst. Prof. Dr. </a:t>
            </a:r>
            <a:r>
              <a:rPr lang="en-US" dirty="0" err="1" smtClean="0"/>
              <a:t>Suphot</a:t>
            </a:r>
            <a:r>
              <a:rPr lang="en-US" dirty="0" smtClean="0"/>
              <a:t> </a:t>
            </a:r>
            <a:r>
              <a:rPr lang="en-US" dirty="0" err="1" smtClean="0"/>
              <a:t>Chunwiphat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Desktop Computer (Personal Computer)</a:t>
            </a:r>
            <a:endParaRPr lang="th-TH" dirty="0"/>
          </a:p>
        </p:txBody>
      </p:sp>
      <p:pic>
        <p:nvPicPr>
          <p:cNvPr id="7" name="Picture 10" descr="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5942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4402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9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CordiaUPC" pitchFamily="34" charset="-34"/>
              </a:rPr>
              <a:t>Central processing unit </a:t>
            </a:r>
            <a:r>
              <a:rPr lang="th-TH" dirty="0" smtClean="0">
                <a:cs typeface="CordiaUPC" pitchFamily="34" charset="-34"/>
              </a:rPr>
              <a:t>(</a:t>
            </a:r>
            <a:r>
              <a:rPr lang="en-US" dirty="0" smtClean="0">
                <a:cs typeface="CordiaUPC" pitchFamily="34" charset="-34"/>
              </a:rPr>
              <a:t>CPU)</a:t>
            </a:r>
            <a:endParaRPr lang="th-TH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14348" y="3905134"/>
            <a:ext cx="8051700" cy="266713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600" dirty="0">
                <a:latin typeface="+mn-lt"/>
              </a:rPr>
              <a:t>The </a:t>
            </a:r>
            <a:r>
              <a:rPr lang="en-US" sz="3600" b="1" dirty="0">
                <a:latin typeface="+mn-lt"/>
              </a:rPr>
              <a:t>central processing unit</a:t>
            </a:r>
            <a:r>
              <a:rPr lang="en-US" sz="3600" dirty="0">
                <a:latin typeface="+mn-lt"/>
              </a:rPr>
              <a:t> (</a:t>
            </a:r>
            <a:r>
              <a:rPr lang="en-US" sz="3600" b="1" dirty="0">
                <a:latin typeface="+mn-lt"/>
              </a:rPr>
              <a:t>CPU</a:t>
            </a:r>
            <a:r>
              <a:rPr lang="en-US" sz="3600" dirty="0">
                <a:latin typeface="+mn-lt"/>
              </a:rPr>
              <a:t>) is the portion of a </a:t>
            </a:r>
            <a:r>
              <a:rPr lang="en-US" sz="3600" dirty="0" smtClean="0">
                <a:latin typeface="+mn-lt"/>
              </a:rPr>
              <a:t>computer</a:t>
            </a:r>
            <a:r>
              <a:rPr lang="en-US" sz="3600" dirty="0">
                <a:latin typeface="+mn-lt"/>
              </a:rPr>
              <a:t> system that carries out the </a:t>
            </a:r>
            <a:r>
              <a:rPr lang="en-US" sz="3600" dirty="0" smtClean="0">
                <a:solidFill>
                  <a:srgbClr val="0070C0"/>
                </a:solidFill>
                <a:latin typeface="+mn-lt"/>
              </a:rPr>
              <a:t>instructions</a:t>
            </a:r>
            <a:r>
              <a:rPr lang="en-US" sz="3600" dirty="0">
                <a:latin typeface="+mn-lt"/>
              </a:rPr>
              <a:t> of a </a:t>
            </a:r>
            <a:r>
              <a:rPr lang="en-US" sz="3600" dirty="0" smtClean="0">
                <a:solidFill>
                  <a:srgbClr val="0070C0"/>
                </a:solidFill>
                <a:latin typeface="+mn-lt"/>
              </a:rPr>
              <a:t>computer program</a:t>
            </a:r>
            <a:r>
              <a:rPr lang="en-US" sz="3600" dirty="0" smtClean="0">
                <a:latin typeface="+mn-lt"/>
              </a:rPr>
              <a:t>, </a:t>
            </a:r>
            <a:r>
              <a:rPr lang="en-US" sz="3600" dirty="0">
                <a:latin typeface="+mn-lt"/>
              </a:rPr>
              <a:t>to perform the basic </a:t>
            </a:r>
            <a:r>
              <a:rPr lang="en-US" sz="3600" dirty="0">
                <a:solidFill>
                  <a:srgbClr val="00B050"/>
                </a:solidFill>
                <a:latin typeface="+mn-lt"/>
              </a:rPr>
              <a:t>arithmetical</a:t>
            </a:r>
            <a:r>
              <a:rPr lang="en-US" sz="3600" dirty="0">
                <a:latin typeface="+mn-lt"/>
              </a:rPr>
              <a:t>, </a:t>
            </a:r>
            <a:r>
              <a:rPr lang="en-US" sz="3600" dirty="0">
                <a:solidFill>
                  <a:srgbClr val="00B050"/>
                </a:solidFill>
                <a:latin typeface="+mn-lt"/>
              </a:rPr>
              <a:t>logical</a:t>
            </a:r>
            <a:r>
              <a:rPr lang="en-US" sz="3600" dirty="0">
                <a:latin typeface="+mn-lt"/>
              </a:rPr>
              <a:t>, </a:t>
            </a:r>
            <a:r>
              <a:rPr lang="en-US" sz="3600" dirty="0" smtClean="0">
                <a:latin typeface="+mn-lt"/>
              </a:rPr>
              <a:t>and </a:t>
            </a:r>
            <a:r>
              <a:rPr lang="en-US" sz="3600" dirty="0" smtClean="0">
                <a:solidFill>
                  <a:srgbClr val="00B050"/>
                </a:solidFill>
                <a:latin typeface="+mn-lt"/>
              </a:rPr>
              <a:t>input/output</a:t>
            </a:r>
            <a:r>
              <a:rPr lang="en-US" sz="3600" dirty="0">
                <a:latin typeface="+mn-lt"/>
              </a:rPr>
              <a:t> </a:t>
            </a:r>
            <a:r>
              <a:rPr lang="en-US" sz="3600" dirty="0" smtClean="0">
                <a:latin typeface="+mn-lt"/>
              </a:rPr>
              <a:t>operations </a:t>
            </a:r>
            <a:r>
              <a:rPr lang="en-US" sz="3600" dirty="0">
                <a:latin typeface="+mn-lt"/>
              </a:rPr>
              <a:t>of the system. </a:t>
            </a:r>
            <a:endParaRPr lang="en-US" sz="3600" dirty="0" smtClean="0">
              <a:latin typeface="+mn-lt"/>
            </a:endParaRP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600" dirty="0" smtClean="0">
                <a:latin typeface="+mn-lt"/>
              </a:rPr>
              <a:t>The </a:t>
            </a:r>
            <a:r>
              <a:rPr lang="en-US" sz="3600" dirty="0">
                <a:latin typeface="+mn-lt"/>
              </a:rPr>
              <a:t>CPU plays a role somewhat analogous to the 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brain</a:t>
            </a:r>
            <a:r>
              <a:rPr lang="en-US" sz="3600" dirty="0" smtClean="0">
                <a:latin typeface="+mn-lt"/>
              </a:rPr>
              <a:t> in </a:t>
            </a:r>
            <a:r>
              <a:rPr lang="en-US" sz="3600" dirty="0">
                <a:latin typeface="+mn-lt"/>
              </a:rPr>
              <a:t>the computer.</a:t>
            </a:r>
            <a:endParaRPr lang="th-TH" dirty="0" smtClean="0">
              <a:latin typeface="+mn-lt"/>
              <a:cs typeface="CordiaUPC" pitchFamily="34" charset="-34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h-TH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4994" name="Picture 2" descr="http://www.legitreviews.com/images/reviews/350/amd_a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2946400" cy="16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6" name="Picture 4" descr="http://www.notebookfocus.com/img_news_notebook/1287547531intel-core-i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2807231" cy="23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3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714884"/>
            <a:ext cx="586741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6147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Computer memory can be classified into 2 types</a:t>
            </a:r>
          </a:p>
          <a:p>
            <a:pPr lvl="1"/>
            <a:r>
              <a:rPr lang="en-US" dirty="0" smtClean="0"/>
              <a:t>Primary Storage</a:t>
            </a:r>
            <a:endParaRPr lang="th-TH" dirty="0" smtClean="0"/>
          </a:p>
          <a:p>
            <a:pPr lvl="1"/>
            <a:r>
              <a:rPr lang="en-US" dirty="0" smtClean="0"/>
              <a:t>Auxiliary Storage (</a:t>
            </a:r>
            <a:r>
              <a:rPr lang="en-US" dirty="0"/>
              <a:t>S</a:t>
            </a:r>
            <a:r>
              <a:rPr lang="en-US" dirty="0" smtClean="0"/>
              <a:t>econdary storage)</a:t>
            </a:r>
            <a:endParaRPr lang="th-TH" dirty="0" smtClean="0"/>
          </a:p>
          <a:p>
            <a:r>
              <a:rPr lang="en-US" b="1" dirty="0" smtClean="0"/>
              <a:t>Primary Storage</a:t>
            </a:r>
          </a:p>
          <a:p>
            <a:pPr lvl="1"/>
            <a:r>
              <a:rPr lang="en-US" dirty="0" smtClean="0"/>
              <a:t>Store instructions and data</a:t>
            </a:r>
          </a:p>
          <a:p>
            <a:pPr lvl="1"/>
            <a:r>
              <a:rPr lang="en-US" dirty="0" smtClean="0"/>
              <a:t>CPU can only read</a:t>
            </a:r>
            <a:r>
              <a:rPr lang="th-TH" dirty="0" smtClean="0"/>
              <a:t> </a:t>
            </a:r>
            <a:r>
              <a:rPr lang="en-US" dirty="0" smtClean="0"/>
              <a:t>instructions and data</a:t>
            </a:r>
            <a:r>
              <a:rPr lang="th-TH" dirty="0" smtClean="0"/>
              <a:t> </a:t>
            </a:r>
            <a:r>
              <a:rPr lang="en-US" dirty="0" smtClean="0"/>
              <a:t>from main memory</a:t>
            </a:r>
            <a:endParaRPr lang="th-TH" dirty="0" smtClean="0"/>
          </a:p>
          <a:p>
            <a:pPr lvl="1"/>
            <a:r>
              <a:rPr lang="en-US" dirty="0" smtClean="0"/>
              <a:t>Main memory in computer</a:t>
            </a:r>
            <a:r>
              <a:rPr lang="th-TH" dirty="0" smtClean="0"/>
              <a:t> </a:t>
            </a:r>
            <a:r>
              <a:rPr lang="en-US" dirty="0" smtClean="0"/>
              <a:t>is called  </a:t>
            </a:r>
            <a:r>
              <a:rPr lang="en-US" dirty="0" smtClean="0">
                <a:solidFill>
                  <a:srgbClr val="0070C0"/>
                </a:solidFill>
              </a:rPr>
              <a:t>RAM (Random Access Memory)</a:t>
            </a:r>
            <a:endParaRPr lang="en-US" sz="2100" dirty="0" smtClean="0">
              <a:solidFill>
                <a:srgbClr val="0070C0"/>
              </a:solidFill>
            </a:endParaRPr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48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57494"/>
          </a:xfrm>
        </p:spPr>
        <p:txBody>
          <a:bodyPr>
            <a:normAutofit/>
          </a:bodyPr>
          <a:lstStyle/>
          <a:p>
            <a:r>
              <a:rPr lang="en-US" b="1" dirty="0" smtClean="0"/>
              <a:t>Auxiliary Storage</a:t>
            </a:r>
          </a:p>
          <a:p>
            <a:pPr lvl="1"/>
            <a:r>
              <a:rPr lang="en-US" sz="2400" dirty="0" smtClean="0"/>
              <a:t>Sometime called </a:t>
            </a:r>
            <a:r>
              <a:rPr lang="en-US" sz="2400" dirty="0" smtClean="0">
                <a:solidFill>
                  <a:srgbClr val="0070C0"/>
                </a:solidFill>
              </a:rPr>
              <a:t>secondary storage</a:t>
            </a:r>
            <a:endParaRPr lang="th-TH" sz="2400" dirty="0" smtClean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Unlike memory, secondary storage holds data and programs even if electrical power is not available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most important types of secondary media are </a:t>
            </a:r>
            <a:r>
              <a:rPr lang="en-US" sz="2400" dirty="0">
                <a:solidFill>
                  <a:srgbClr val="0033CC"/>
                </a:solidFill>
              </a:rPr>
              <a:t>hard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33CC"/>
                </a:solidFill>
              </a:rPr>
              <a:t>optical disks</a:t>
            </a:r>
          </a:p>
          <a:p>
            <a:pPr lvl="1"/>
            <a:endParaRPr lang="th-TH" dirty="0"/>
          </a:p>
        </p:txBody>
      </p:sp>
      <p:pic>
        <p:nvPicPr>
          <p:cNvPr id="5" name="Picture 4" descr="HD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14818"/>
            <a:ext cx="2571768" cy="240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72008"/>
            <a:ext cx="1714512" cy="161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USB Flash Driv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752993"/>
            <a:ext cx="1714512" cy="139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23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Devices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devices are used to take external data and convert them to the format that computer can understand</a:t>
            </a:r>
            <a:endParaRPr lang="th-TH" dirty="0" smtClean="0"/>
          </a:p>
          <a:p>
            <a:pPr lvl="1"/>
            <a:r>
              <a:rPr lang="en-US" dirty="0" smtClean="0"/>
              <a:t>Scanner</a:t>
            </a:r>
            <a:endParaRPr lang="th-TH" dirty="0" smtClean="0"/>
          </a:p>
          <a:p>
            <a:pPr lvl="1"/>
            <a:r>
              <a:rPr lang="en-US" dirty="0" smtClean="0"/>
              <a:t>Barcode Reader</a:t>
            </a:r>
            <a:endParaRPr lang="th-TH" dirty="0" smtClean="0"/>
          </a:p>
          <a:p>
            <a:pPr lvl="1"/>
            <a:r>
              <a:rPr lang="en-US" dirty="0" smtClean="0"/>
              <a:t>Keyboard</a:t>
            </a:r>
            <a:endParaRPr lang="th-TH" dirty="0" smtClean="0"/>
          </a:p>
          <a:p>
            <a:pPr lvl="1"/>
            <a:r>
              <a:rPr lang="en-US" dirty="0" smtClean="0"/>
              <a:t>Mouse</a:t>
            </a:r>
          </a:p>
          <a:p>
            <a:pPr lvl="1"/>
            <a:r>
              <a:rPr lang="en-US" dirty="0" smtClean="0"/>
              <a:t>Joystick , etc.</a:t>
            </a:r>
          </a:p>
          <a:p>
            <a:endParaRPr lang="th-TH" dirty="0"/>
          </a:p>
        </p:txBody>
      </p:sp>
      <p:pic>
        <p:nvPicPr>
          <p:cNvPr id="5" name="Picture 4" descr="scann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571744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arcode-sc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286256"/>
            <a:ext cx="17621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429132"/>
            <a:ext cx="3167068" cy="195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09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Devices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Output devices take the data from computer and convert them into</a:t>
            </a:r>
            <a:r>
              <a:rPr lang="th-TH" dirty="0" smtClean="0"/>
              <a:t> </a:t>
            </a:r>
            <a:r>
              <a:rPr lang="en-US" dirty="0" smtClean="0"/>
              <a:t>the specific format that user can understand</a:t>
            </a:r>
            <a:endParaRPr lang="th-TH" dirty="0" smtClean="0"/>
          </a:p>
          <a:p>
            <a:pPr lvl="1"/>
            <a:r>
              <a:rPr lang="th-TH" dirty="0" smtClean="0"/>
              <a:t>Printer</a:t>
            </a:r>
          </a:p>
          <a:p>
            <a:pPr lvl="1"/>
            <a:r>
              <a:rPr lang="th-TH" dirty="0" smtClean="0"/>
              <a:t>Speaker</a:t>
            </a:r>
          </a:p>
          <a:p>
            <a:pPr lvl="1"/>
            <a:r>
              <a:rPr lang="en-US" dirty="0" smtClean="0"/>
              <a:t>Monitor</a:t>
            </a:r>
          </a:p>
          <a:p>
            <a:endParaRPr lang="th-TH" dirty="0"/>
          </a:p>
        </p:txBody>
      </p:sp>
      <p:pic>
        <p:nvPicPr>
          <p:cNvPr id="4" name="Picture 3" descr="Canon_All_In_One_Pixma_MP500_Print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214818"/>
            <a:ext cx="266700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1" descr="mini_x_speaker.jpg"/>
          <p:cNvPicPr/>
          <p:nvPr/>
        </p:nvPicPr>
        <p:blipFill>
          <a:blip r:embed="rId3" cstate="print"/>
          <a:srcRect l="5214" t="3968"/>
          <a:stretch>
            <a:fillRect/>
          </a:stretch>
        </p:blipFill>
        <p:spPr>
          <a:xfrm>
            <a:off x="7000892" y="2857496"/>
            <a:ext cx="1285884" cy="1525906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5570"/>
            <a:ext cx="1909757" cy="190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6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Evolution (1)</a:t>
            </a:r>
            <a:endParaRPr lang="th-TH" dirty="0"/>
          </a:p>
        </p:txBody>
      </p:sp>
      <p:pic>
        <p:nvPicPr>
          <p:cNvPr id="1026" name="Picture 2" descr="http://upload.wikimedia.org/wikipedia/commons/thumb/0/00/Transistor_Count_and_Moore%27s_Law_-_2011.svg/1000px-Transistor_Count_and_Moore%27s_Law_-_2011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40768"/>
            <a:ext cx="8534400" cy="579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7006" y="4953000"/>
            <a:ext cx="2925994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Processor speed increases 2x </a:t>
            </a:r>
          </a:p>
          <a:p>
            <a:pPr algn="ctr"/>
            <a:r>
              <a:rPr lang="en-US" dirty="0" smtClean="0"/>
              <a:t>every 18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Evolution (2)</a:t>
            </a:r>
            <a:endParaRPr lang="th-TH" dirty="0"/>
          </a:p>
        </p:txBody>
      </p:sp>
      <p:pic>
        <p:nvPicPr>
          <p:cNvPr id="4" name="รูปภาพ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14" y="1988840"/>
            <a:ext cx="37862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785786" y="5229200"/>
            <a:ext cx="2928958" cy="1285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lvl="0"/>
            <a:r>
              <a:rPr lang="en-US" sz="2400" b="1" dirty="0" smtClean="0"/>
              <a:t>ENIAC</a:t>
            </a:r>
            <a:endParaRPr lang="th-TH" sz="2400" b="1" dirty="0" smtClean="0"/>
          </a:p>
          <a:p>
            <a:pPr lvl="0"/>
            <a:r>
              <a:rPr lang="en-US" sz="2400" dirty="0" smtClean="0"/>
              <a:t>Weight</a:t>
            </a:r>
            <a:r>
              <a:rPr lang="th-TH" sz="2400" dirty="0" smtClean="0"/>
              <a:t> </a:t>
            </a:r>
            <a:r>
              <a:rPr lang="en-US" sz="2400" dirty="0" smtClean="0"/>
              <a:t>:</a:t>
            </a:r>
            <a:r>
              <a:rPr lang="th-TH" sz="2400" dirty="0" smtClean="0"/>
              <a:t> </a:t>
            </a:r>
            <a:r>
              <a:rPr lang="en-US" sz="2400" dirty="0"/>
              <a:t>~</a:t>
            </a:r>
            <a:r>
              <a:rPr lang="en-US" sz="2400" dirty="0" smtClean="0"/>
              <a:t>27 tons</a:t>
            </a:r>
            <a:endParaRPr lang="th-TH" sz="2400" dirty="0" smtClean="0"/>
          </a:p>
          <a:p>
            <a:pPr lvl="0"/>
            <a:r>
              <a:rPr lang="en-US" sz="2400" dirty="0" smtClean="0"/>
              <a:t>Size</a:t>
            </a:r>
            <a:r>
              <a:rPr lang="th-TH" sz="2400" dirty="0" smtClean="0"/>
              <a:t> </a:t>
            </a:r>
            <a:r>
              <a:rPr lang="en-US" sz="2400" dirty="0" smtClean="0"/>
              <a:t>: ~ 63</a:t>
            </a:r>
            <a:r>
              <a:rPr lang="th-TH" sz="2400" dirty="0" smtClean="0"/>
              <a:t> m²</a:t>
            </a:r>
            <a:endParaRPr lang="th-TH" sz="2400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 cstate="print">
            <a:alphaModFix/>
            <a:lum/>
          </a:blip>
          <a:srcRect t="7892" b="5542"/>
          <a:stretch/>
        </p:blipFill>
        <p:spPr>
          <a:xfrm>
            <a:off x="5105126" y="1544959"/>
            <a:ext cx="2347194" cy="1524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สี่เหลี่ยมผืนผ้า 6"/>
          <p:cNvSpPr/>
          <p:nvPr/>
        </p:nvSpPr>
        <p:spPr>
          <a:xfrm>
            <a:off x="7524898" y="1916832"/>
            <a:ext cx="1439590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/>
              <a:t>Netbook</a:t>
            </a:r>
            <a:endParaRPr lang="en-US" sz="2000" dirty="0"/>
          </a:p>
        </p:txBody>
      </p:sp>
      <p:sp>
        <p:nvSpPr>
          <p:cNvPr id="9" name="ลูกศรขวา 8"/>
          <p:cNvSpPr/>
          <p:nvPr/>
        </p:nvSpPr>
        <p:spPr>
          <a:xfrm>
            <a:off x="4139952" y="3374656"/>
            <a:ext cx="857256" cy="990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0" name="Picture 2" descr="http://www.ladysquare.com/uploads/71026/promo-ipad2-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53" y="3212976"/>
            <a:ext cx="2256375" cy="17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6"/>
          <p:cNvSpPr/>
          <p:nvPr/>
        </p:nvSpPr>
        <p:spPr>
          <a:xfrm>
            <a:off x="7524328" y="3573016"/>
            <a:ext cx="1439590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/>
              <a:t>Tablet</a:t>
            </a:r>
            <a:endParaRPr lang="en-US" sz="2000" dirty="0"/>
          </a:p>
        </p:txBody>
      </p:sp>
      <p:pic>
        <p:nvPicPr>
          <p:cNvPr id="2052" name="Picture 4" descr="http://t0.gstatic.com/images?q=tbn:ANd9GcTxMcMMmQ8fHvn18oTyH7duvzMnLQXSS21ml2DhzkhH3ZuJ1oq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36" y="4992960"/>
            <a:ext cx="2286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6"/>
          <p:cNvSpPr/>
          <p:nvPr/>
        </p:nvSpPr>
        <p:spPr>
          <a:xfrm>
            <a:off x="7380312" y="5445224"/>
            <a:ext cx="1656184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/>
              <a:t>Smart phone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35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known as </a:t>
            </a:r>
            <a:r>
              <a:rPr lang="en-US" b="1" dirty="0" smtClean="0">
                <a:solidFill>
                  <a:srgbClr val="0070C0"/>
                </a:solidFill>
              </a:rPr>
              <a:t>Program</a:t>
            </a:r>
          </a:p>
          <a:p>
            <a:r>
              <a:rPr lang="en-US" sz="2800" dirty="0"/>
              <a:t>Two major kinds of software</a:t>
            </a:r>
          </a:p>
          <a:p>
            <a:pPr lvl="1"/>
            <a:r>
              <a:rPr lang="en-US" dirty="0" smtClean="0"/>
              <a:t>System software</a:t>
            </a:r>
            <a:endParaRPr lang="th-TH" dirty="0" smtClean="0"/>
          </a:p>
          <a:p>
            <a:pPr lvl="1"/>
            <a:r>
              <a:rPr lang="en-US" dirty="0" smtClean="0"/>
              <a:t>Application software</a:t>
            </a:r>
            <a:endParaRPr lang="th-TH" dirty="0" smtClean="0"/>
          </a:p>
          <a:p>
            <a:pPr lvl="1"/>
            <a:endParaRPr lang="en-US" dirty="0" smtClean="0"/>
          </a:p>
          <a:p>
            <a:endParaRPr lang="th-TH" dirty="0"/>
          </a:p>
        </p:txBody>
      </p:sp>
      <p:grpSp>
        <p:nvGrpSpPr>
          <p:cNvPr id="8" name="กลุ่ม 7"/>
          <p:cNvGrpSpPr/>
          <p:nvPr/>
        </p:nvGrpSpPr>
        <p:grpSpPr>
          <a:xfrm>
            <a:off x="366682" y="3819508"/>
            <a:ext cx="5119718" cy="2428892"/>
            <a:chOff x="1736725" y="5429250"/>
            <a:chExt cx="4257675" cy="1433513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1736725" y="6365875"/>
              <a:ext cx="1457325" cy="4968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chemeClr val="tx1"/>
                  </a:solidFill>
                  <a:cs typeface="Cordia New" pitchFamily="34" charset="-34"/>
                </a:rPr>
                <a:t>System Software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ngsana New" pitchFamily="18" charset="-34"/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4537075" y="6365875"/>
              <a:ext cx="1457325" cy="4968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chemeClr val="tx1"/>
                  </a:solidFill>
                  <a:cs typeface="Cordia New" pitchFamily="34" charset="-34"/>
                </a:rPr>
                <a:t>Application Software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ngsana New" pitchFamily="18" charset="-34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3194050" y="5595938"/>
              <a:ext cx="1343025" cy="1266825"/>
            </a:xfrm>
            <a:custGeom>
              <a:avLst/>
              <a:gdLst>
                <a:gd name="G0" fmla="+- 7414 0 0"/>
                <a:gd name="G1" fmla="+- 9712 0 0"/>
                <a:gd name="G2" fmla="+- 3411 0 0"/>
                <a:gd name="G3" fmla="+- 21600 0 7414"/>
                <a:gd name="G4" fmla="+- 21600 0 9712"/>
                <a:gd name="G5" fmla="*/ G0 21600 G3"/>
                <a:gd name="G6" fmla="*/ G1 21600 G3"/>
                <a:gd name="G7" fmla="*/ G2 G3 21600"/>
                <a:gd name="G8" fmla="*/ 10800 21600 G3"/>
                <a:gd name="G9" fmla="*/ G4 21600 G3"/>
                <a:gd name="G10" fmla="+- 21600 0 G7"/>
                <a:gd name="G11" fmla="+- G5 0 G8"/>
                <a:gd name="G12" fmla="+- G6 0 G8"/>
                <a:gd name="G13" fmla="*/ G12 G7 G11"/>
                <a:gd name="G14" fmla="+- 21600 0 G13"/>
                <a:gd name="G15" fmla="+- G0 0 10800"/>
                <a:gd name="G16" fmla="+- G1 0 10800"/>
                <a:gd name="G17" fmla="*/ G2 G16 G15"/>
                <a:gd name="T0" fmla="*/ 10800 w 21600"/>
                <a:gd name="T1" fmla="*/ 0 h 21600"/>
                <a:gd name="T2" fmla="*/ 0 w 21600"/>
                <a:gd name="T3" fmla="*/ 16444 h 21600"/>
                <a:gd name="T4" fmla="*/ 10800 w 21600"/>
                <a:gd name="T5" fmla="*/ 18101 h 21600"/>
                <a:gd name="T6" fmla="*/ 21600 w 21600"/>
                <a:gd name="T7" fmla="*/ 164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3 w 21600"/>
                <a:gd name="T13" fmla="*/ G6 h 21600"/>
                <a:gd name="T14" fmla="*/ G14 w 21600"/>
                <a:gd name="T15" fmla="*/ G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7414" y="3411"/>
                  </a:lnTo>
                  <a:lnTo>
                    <a:pt x="9712" y="3411"/>
                  </a:lnTo>
                  <a:lnTo>
                    <a:pt x="9712" y="14788"/>
                  </a:lnTo>
                  <a:lnTo>
                    <a:pt x="2240" y="14788"/>
                  </a:lnTo>
                  <a:lnTo>
                    <a:pt x="2240" y="11289"/>
                  </a:lnTo>
                  <a:lnTo>
                    <a:pt x="0" y="16444"/>
                  </a:lnTo>
                  <a:lnTo>
                    <a:pt x="2240" y="21600"/>
                  </a:lnTo>
                  <a:lnTo>
                    <a:pt x="2240" y="18101"/>
                  </a:lnTo>
                  <a:lnTo>
                    <a:pt x="19360" y="18101"/>
                  </a:lnTo>
                  <a:lnTo>
                    <a:pt x="19360" y="21600"/>
                  </a:lnTo>
                  <a:lnTo>
                    <a:pt x="21600" y="16444"/>
                  </a:lnTo>
                  <a:lnTo>
                    <a:pt x="19360" y="11289"/>
                  </a:lnTo>
                  <a:lnTo>
                    <a:pt x="19360" y="14788"/>
                  </a:lnTo>
                  <a:lnTo>
                    <a:pt x="11888" y="14788"/>
                  </a:lnTo>
                  <a:lnTo>
                    <a:pt x="11888" y="3411"/>
                  </a:lnTo>
                  <a:lnTo>
                    <a:pt x="14186" y="341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3095625" y="5429250"/>
              <a:ext cx="1457325" cy="4286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400" dirty="0">
                  <a:solidFill>
                    <a:schemeClr val="tx1"/>
                  </a:solidFill>
                  <a:cs typeface="Cordia New" pitchFamily="34" charset="-34"/>
                </a:rPr>
                <a:t>S</a:t>
              </a:r>
              <a:r>
                <a:rPr lang="en-US" sz="2400" dirty="0" smtClean="0">
                  <a:solidFill>
                    <a:schemeClr val="tx1"/>
                  </a:solidFill>
                  <a:cs typeface="Cordia New" pitchFamily="34" charset="-34"/>
                </a:rPr>
                <a:t>oftware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ngsana New" pitchFamily="18" charset="-34"/>
              </a:endParaRPr>
            </a:p>
          </p:txBody>
        </p:sp>
      </p:grpSp>
      <p:pic>
        <p:nvPicPr>
          <p:cNvPr id="9" name="รูปภาพ 8" descr="รุปที่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767137"/>
            <a:ext cx="347185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9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System Software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76400"/>
            <a:ext cx="5330952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A collection of programs (not a single program)</a:t>
            </a:r>
          </a:p>
          <a:p>
            <a:pPr eaLnBrk="1" hangingPunct="1"/>
            <a:r>
              <a:rPr lang="en-US" sz="2800" dirty="0" smtClean="0"/>
              <a:t>Enables the application software to interact with the hardware</a:t>
            </a:r>
          </a:p>
          <a:p>
            <a:pPr eaLnBrk="1" hangingPunct="1"/>
            <a:r>
              <a:rPr lang="en-US" sz="2800" dirty="0" smtClean="0"/>
              <a:t>“Background software” that helps the computer manage its own resources</a:t>
            </a:r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63737"/>
            <a:ext cx="26670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51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Asst. Prof. Dr. </a:t>
            </a:r>
            <a:r>
              <a:rPr lang="en-US" dirty="0" err="1" smtClean="0"/>
              <a:t>Choopan</a:t>
            </a:r>
            <a:r>
              <a:rPr lang="en-US" dirty="0" smtClean="0"/>
              <a:t> </a:t>
            </a:r>
            <a:r>
              <a:rPr lang="en-US" dirty="0" err="1" smtClean="0"/>
              <a:t>Rattanapoka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Education</a:t>
            </a:r>
          </a:p>
          <a:p>
            <a:pPr lvl="1"/>
            <a:r>
              <a:rPr lang="en-US" b="1" dirty="0" err="1" smtClean="0"/>
              <a:t>Ph.D</a:t>
            </a:r>
            <a:r>
              <a:rPr lang="en-US" b="1" dirty="0" smtClean="0"/>
              <a:t> in Computer Science </a:t>
            </a:r>
            <a:r>
              <a:rPr lang="en-US" b="1" i="1" dirty="0" smtClean="0"/>
              <a:t>(2008)  </a:t>
            </a:r>
          </a:p>
          <a:p>
            <a:pPr lvl="1">
              <a:buNone/>
            </a:pPr>
            <a:r>
              <a:rPr lang="en-US" dirty="0" smtClean="0"/>
              <a:t>	Strasbourg University, France.</a:t>
            </a:r>
          </a:p>
          <a:p>
            <a:pPr lvl="1"/>
            <a:r>
              <a:rPr lang="en-US" b="1" dirty="0" smtClean="0"/>
              <a:t>Master degree in Computer Science </a:t>
            </a:r>
            <a:r>
              <a:rPr lang="en-US" b="1" i="1" dirty="0" smtClean="0"/>
              <a:t>(2004) </a:t>
            </a:r>
          </a:p>
          <a:p>
            <a:pPr lvl="1">
              <a:buNone/>
            </a:pPr>
            <a:r>
              <a:rPr lang="en-US" b="1" dirty="0" smtClean="0"/>
              <a:t>	</a:t>
            </a:r>
            <a:r>
              <a:rPr lang="en-US" dirty="0" smtClean="0"/>
              <a:t>Strasbourg University, France.</a:t>
            </a:r>
          </a:p>
          <a:p>
            <a:pPr lvl="1"/>
            <a:r>
              <a:rPr lang="en-US" b="1" dirty="0" smtClean="0"/>
              <a:t>Bachelor degree in Computer Engineering </a:t>
            </a:r>
            <a:r>
              <a:rPr lang="en-US" b="1" i="1" dirty="0" smtClean="0"/>
              <a:t>(2000)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Kasetsart</a:t>
            </a:r>
            <a:r>
              <a:rPr lang="en-US" dirty="0" smtClean="0"/>
              <a:t> University, Thailand</a:t>
            </a:r>
          </a:p>
          <a:p>
            <a:pPr lvl="1"/>
            <a:r>
              <a:rPr lang="en-US" b="1" dirty="0" smtClean="0"/>
              <a:t>Certificate in Technical Education</a:t>
            </a:r>
          </a:p>
          <a:p>
            <a:pPr lvl="1">
              <a:buNone/>
            </a:pPr>
            <a:r>
              <a:rPr lang="en-US" b="1" dirty="0" smtClean="0"/>
              <a:t>    (Electrical and Electronics) [PET-6] </a:t>
            </a:r>
            <a:r>
              <a:rPr lang="en-US" b="1" i="1" dirty="0" smtClean="0"/>
              <a:t>(1996)   </a:t>
            </a:r>
            <a:r>
              <a:rPr lang="en-US" dirty="0" smtClean="0"/>
              <a:t>KMUTNB, Thailand</a:t>
            </a:r>
          </a:p>
          <a:p>
            <a:r>
              <a:rPr lang="en-US" b="1" dirty="0" smtClean="0"/>
              <a:t>Contact </a:t>
            </a:r>
          </a:p>
          <a:p>
            <a:pPr lvl="1"/>
            <a:r>
              <a:rPr lang="en-US" b="1" dirty="0" smtClean="0"/>
              <a:t>E-mail: </a:t>
            </a:r>
            <a:r>
              <a:rPr lang="en-US" dirty="0" smtClean="0"/>
              <a:t>choopanr@kmutnb.ac.th</a:t>
            </a:r>
          </a:p>
          <a:p>
            <a:pPr lvl="1"/>
            <a:r>
              <a:rPr lang="en-US" b="1" dirty="0" smtClean="0"/>
              <a:t>Homepage:</a:t>
            </a:r>
            <a:r>
              <a:rPr lang="en-US" dirty="0" smtClean="0"/>
              <a:t> </a:t>
            </a:r>
            <a:r>
              <a:rPr lang="en-US" smtClean="0"/>
              <a:t>http://choopanr.staff.kmutnb.ac.th</a:t>
            </a:r>
            <a:endParaRPr lang="en-US" dirty="0" smtClean="0"/>
          </a:p>
          <a:p>
            <a:pPr lvl="1"/>
            <a:r>
              <a:rPr lang="en-US" b="1" dirty="0" smtClean="0"/>
              <a:t>Office:</a:t>
            </a:r>
            <a:r>
              <a:rPr lang="en-US" dirty="0" smtClean="0"/>
              <a:t>  62 - 612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Application Software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525963"/>
          </a:xfrm>
          <a:noFill/>
          <a:ln w="3175" cap="flat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2400" dirty="0" smtClean="0"/>
              <a:t>End-user software</a:t>
            </a:r>
          </a:p>
          <a:p>
            <a:pPr eaLnBrk="1" hangingPunct="1"/>
            <a:r>
              <a:rPr lang="en-US" sz="2400" dirty="0" smtClean="0"/>
              <a:t>Two major categories</a:t>
            </a:r>
          </a:p>
          <a:p>
            <a:pPr lvl="1" eaLnBrk="1" hangingPunct="1"/>
            <a:r>
              <a:rPr lang="en-US" sz="2400" dirty="0" smtClean="0"/>
              <a:t>Basic Application or General purpose</a:t>
            </a:r>
          </a:p>
          <a:p>
            <a:pPr lvl="1" eaLnBrk="1" hangingPunct="1"/>
            <a:r>
              <a:rPr lang="en-US" sz="2400" dirty="0" smtClean="0"/>
              <a:t>Specialized applications</a:t>
            </a:r>
          </a:p>
          <a:p>
            <a:pPr lvl="1" eaLnBrk="1" hangingPunct="1">
              <a:buFontTx/>
              <a:buNone/>
            </a:pPr>
            <a:endParaRPr lang="en-US" sz="2400" b="1" dirty="0" smtClean="0"/>
          </a:p>
        </p:txBody>
      </p:sp>
      <p:pic>
        <p:nvPicPr>
          <p:cNvPr id="15365" name="Picture 10" descr="ole16708_01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39624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1534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Programming Languages</a:t>
            </a:r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programming language can be classified into 3 categories :</a:t>
            </a:r>
          </a:p>
          <a:p>
            <a:pPr lvl="1"/>
            <a:r>
              <a:rPr lang="en-US" dirty="0" smtClean="0"/>
              <a:t>Low-level Programming Language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High-level Programming Language</a:t>
            </a:r>
          </a:p>
          <a:p>
            <a:pPr lvl="1"/>
            <a:r>
              <a:rPr lang="en-US" dirty="0" smtClean="0"/>
              <a:t>Very High-level Programming Language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64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C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9196"/>
          </a:xfrm>
        </p:spPr>
        <p:txBody>
          <a:bodyPr>
            <a:noAutofit/>
          </a:bodyPr>
          <a:lstStyle/>
          <a:p>
            <a:r>
              <a:rPr lang="en-US" sz="2000" dirty="0"/>
              <a:t>The initial development of C occurred at </a:t>
            </a:r>
            <a:r>
              <a:rPr lang="en-US" sz="2000" dirty="0" smtClean="0">
                <a:solidFill>
                  <a:srgbClr val="0070C0"/>
                </a:solidFill>
              </a:rPr>
              <a:t>AT&amp;T Bell Labs</a:t>
            </a:r>
            <a:r>
              <a:rPr lang="en-US" sz="2000" dirty="0"/>
              <a:t> between 1969 and </a:t>
            </a:r>
            <a:r>
              <a:rPr lang="en-US" sz="2000" dirty="0" smtClean="0"/>
              <a:t>1973 by </a:t>
            </a:r>
            <a:r>
              <a:rPr lang="en-US" sz="2000" dirty="0" smtClean="0">
                <a:solidFill>
                  <a:srgbClr val="00B050"/>
                </a:solidFill>
              </a:rPr>
              <a:t>Dennis Ritchie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B050"/>
                </a:solidFill>
              </a:rPr>
              <a:t>Ken Thompson</a:t>
            </a:r>
            <a:r>
              <a:rPr lang="en-US" sz="2000" dirty="0" smtClean="0"/>
              <a:t>; It </a:t>
            </a:r>
            <a:r>
              <a:rPr lang="en-US" sz="2000" dirty="0"/>
              <a:t>was named 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/>
              <a:t> </a:t>
            </a:r>
            <a:r>
              <a:rPr lang="en-US" sz="2000" dirty="0"/>
              <a:t>because its features were derived from an earlier language called </a:t>
            </a:r>
            <a:r>
              <a:rPr lang="en-US" sz="2000" b="1" dirty="0" smtClean="0">
                <a:solidFill>
                  <a:srgbClr val="FF0000"/>
                </a:solidFill>
              </a:rPr>
              <a:t>B</a:t>
            </a:r>
          </a:p>
          <a:p>
            <a:r>
              <a:rPr lang="en-US" sz="2000" dirty="0" smtClean="0"/>
              <a:t>In </a:t>
            </a:r>
            <a:r>
              <a:rPr lang="en-US" sz="2000" dirty="0"/>
              <a:t>1978, </a:t>
            </a:r>
            <a:r>
              <a:rPr lang="en-US" sz="2000" dirty="0" smtClean="0">
                <a:solidFill>
                  <a:srgbClr val="00B050"/>
                </a:solidFill>
              </a:rPr>
              <a:t>Brain Kernighan</a:t>
            </a:r>
            <a:r>
              <a:rPr lang="en-US" sz="2000" dirty="0"/>
              <a:t> 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B050"/>
                </a:solidFill>
              </a:rPr>
              <a:t>Dennis Ritchie</a:t>
            </a:r>
            <a:r>
              <a:rPr lang="en-US" sz="2000" dirty="0"/>
              <a:t> published the first edition of </a:t>
            </a:r>
            <a:r>
              <a:rPr lang="en-US" sz="2000" b="1" i="1" dirty="0" smtClean="0">
                <a:solidFill>
                  <a:srgbClr val="00B0F0"/>
                </a:solidFill>
              </a:rPr>
              <a:t>The C </a:t>
            </a:r>
            <a:r>
              <a:rPr lang="en-US" sz="2000" b="1" i="1" smtClean="0">
                <a:solidFill>
                  <a:srgbClr val="00B0F0"/>
                </a:solidFill>
              </a:rPr>
              <a:t>Programming Language</a:t>
            </a:r>
            <a:r>
              <a:rPr lang="en-US" sz="2000" dirty="0" smtClean="0"/>
              <a:t>.</a:t>
            </a:r>
            <a:r>
              <a:rPr lang="en-US" sz="2000" dirty="0"/>
              <a:t> This book, known to C programmers as "K&amp;R</a:t>
            </a:r>
            <a:r>
              <a:rPr lang="en-US" sz="2000" dirty="0" smtClean="0"/>
              <a:t>"</a:t>
            </a:r>
            <a:endParaRPr lang="th-TH" sz="2000" dirty="0" smtClean="0"/>
          </a:p>
          <a:p>
            <a:r>
              <a:rPr lang="en-US" sz="2000" dirty="0"/>
              <a:t>C is an </a:t>
            </a:r>
            <a:r>
              <a:rPr lang="en-US" sz="2000" b="1" dirty="0">
                <a:solidFill>
                  <a:srgbClr val="0070C0"/>
                </a:solidFill>
              </a:rPr>
              <a:t>imperative (procedural) systems implementation</a:t>
            </a:r>
            <a:r>
              <a:rPr lang="en-US" sz="2000" dirty="0"/>
              <a:t> language. It was designed to be compiled using a relatively </a:t>
            </a:r>
            <a:r>
              <a:rPr lang="en-US" sz="2000" dirty="0" smtClean="0"/>
              <a:t>straightforward </a:t>
            </a:r>
            <a:r>
              <a:rPr lang="en-US" sz="2000" b="1" dirty="0" smtClean="0">
                <a:solidFill>
                  <a:srgbClr val="00B0F0"/>
                </a:solidFill>
              </a:rPr>
              <a:t>compiler</a:t>
            </a:r>
            <a:r>
              <a:rPr lang="en-US" sz="2000" dirty="0"/>
              <a:t>, to provide low-level access to memory, to provide language constructs that map efficiently to machine instructions, and to require minimal run-time support. </a:t>
            </a:r>
          </a:p>
        </p:txBody>
      </p:sp>
      <p:pic>
        <p:nvPicPr>
          <p:cNvPr id="90114" name="Picture 2" descr="http://upload.wikimedia.org/wikipedia/commons/thumb/3/36/Ken_n_dennis.jpg/220px-Ken_n_denn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72050"/>
            <a:ext cx="26670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https://encrypted-tbn1.google.com/images?q=tbn:ANd9GcQKVyuxFS5nlCKMwF_fFkIeBJv8FaFS3pPxdRlc6caBx_-y_nD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54106"/>
            <a:ext cx="1904999" cy="176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4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C </a:t>
            </a:r>
            <a:r>
              <a:rPr lang="en-US" dirty="0" smtClean="0"/>
              <a:t>(2)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sz="2200" dirty="0"/>
              <a:t>Despite its low-level capabilities, the language was designed to encourage </a:t>
            </a:r>
            <a:r>
              <a:rPr lang="en-US" sz="2200" b="1" dirty="0">
                <a:solidFill>
                  <a:srgbClr val="0070C0"/>
                </a:solidFill>
              </a:rPr>
              <a:t>cross-platform</a:t>
            </a:r>
            <a:r>
              <a:rPr lang="en-US" sz="2200" dirty="0"/>
              <a:t> programming. A standards-compliant and portably written C program can be compiled for a very wide variety of computer platforms and operating systems with few changes to its source code. </a:t>
            </a:r>
          </a:p>
          <a:p>
            <a:r>
              <a:rPr lang="en-US" sz="2200" dirty="0" smtClean="0"/>
              <a:t>Why </a:t>
            </a:r>
            <a:r>
              <a:rPr lang="en-US" sz="2200" dirty="0"/>
              <a:t>C ?</a:t>
            </a:r>
          </a:p>
          <a:p>
            <a:pPr lvl="1"/>
            <a:r>
              <a:rPr lang="en-US" sz="2000" dirty="0"/>
              <a:t>Most of the operating systems are developed by </a:t>
            </a:r>
            <a:r>
              <a:rPr lang="en-US" sz="2000" dirty="0" smtClean="0"/>
              <a:t>C</a:t>
            </a:r>
          </a:p>
          <a:p>
            <a:pPr lvl="2"/>
            <a:r>
              <a:rPr lang="en-US" sz="1700" dirty="0" smtClean="0"/>
              <a:t>Windows </a:t>
            </a:r>
            <a:r>
              <a:rPr lang="en-US" sz="1700" dirty="0"/>
              <a:t>XP, Linux, UNIX, </a:t>
            </a:r>
            <a:r>
              <a:rPr lang="en-US" sz="1700" dirty="0" smtClean="0"/>
              <a:t> MAC </a:t>
            </a:r>
            <a:r>
              <a:rPr lang="en-US" sz="1700" dirty="0"/>
              <a:t>OS </a:t>
            </a:r>
            <a:r>
              <a:rPr lang="en-US" sz="1700" dirty="0" smtClean="0"/>
              <a:t>X, etc.</a:t>
            </a:r>
            <a:endParaRPr lang="th-TH" sz="1700" dirty="0"/>
          </a:p>
          <a:p>
            <a:pPr lvl="1"/>
            <a:r>
              <a:rPr lang="en-US" sz="2000" dirty="0"/>
              <a:t>Most of current programming</a:t>
            </a:r>
            <a:r>
              <a:rPr lang="th-TH" sz="2000" dirty="0"/>
              <a:t> </a:t>
            </a:r>
            <a:r>
              <a:rPr lang="en-US" sz="2000" dirty="0"/>
              <a:t>languages are developed by </a:t>
            </a:r>
            <a:r>
              <a:rPr lang="en-US" sz="2000" dirty="0" smtClean="0"/>
              <a:t>C</a:t>
            </a:r>
            <a:endParaRPr lang="th-TH" sz="2000" dirty="0" smtClean="0"/>
          </a:p>
          <a:p>
            <a:pPr lvl="2"/>
            <a:r>
              <a:rPr lang="en-US" sz="1700" dirty="0" smtClean="0"/>
              <a:t>PHP</a:t>
            </a:r>
            <a:r>
              <a:rPr lang="en-US" sz="1700" dirty="0"/>
              <a:t>, </a:t>
            </a:r>
            <a:r>
              <a:rPr lang="en-US" sz="1700" dirty="0" smtClean="0"/>
              <a:t> Perl</a:t>
            </a:r>
            <a:r>
              <a:rPr lang="en-US" sz="1700" dirty="0"/>
              <a:t>, </a:t>
            </a:r>
            <a:r>
              <a:rPr lang="en-US" sz="1700" dirty="0" smtClean="0"/>
              <a:t> Ruby, Python, etc.</a:t>
            </a:r>
            <a:endParaRPr lang="en-US" sz="1700" dirty="0"/>
          </a:p>
          <a:p>
            <a:pPr lvl="1"/>
            <a:r>
              <a:rPr lang="en-US" sz="2000" dirty="0"/>
              <a:t>Syntax of popular programming </a:t>
            </a:r>
            <a:r>
              <a:rPr lang="en-US" sz="2000" dirty="0" smtClean="0"/>
              <a:t>languages </a:t>
            </a:r>
            <a:r>
              <a:rPr lang="en-US" sz="2000" dirty="0"/>
              <a:t>inherits from </a:t>
            </a:r>
            <a:r>
              <a:rPr lang="en-US" sz="2000" dirty="0" smtClean="0"/>
              <a:t>C</a:t>
            </a:r>
          </a:p>
          <a:p>
            <a:pPr lvl="2"/>
            <a:r>
              <a:rPr lang="en-US" sz="1700" dirty="0" smtClean="0"/>
              <a:t>C</a:t>
            </a:r>
            <a:r>
              <a:rPr lang="en-US" sz="1700" dirty="0"/>
              <a:t>++, Java, PHP, etc.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182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TIOBE Programming Community Index for </a:t>
            </a:r>
            <a:r>
              <a:rPr lang="en-US" sz="2800" dirty="0" smtClean="0"/>
              <a:t>July 2015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7239000" cy="518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577" t="16213" r="2531" b="4121"/>
          <a:stretch>
            <a:fillRect/>
          </a:stretch>
        </p:blipFill>
        <p:spPr bwMode="auto">
          <a:xfrm>
            <a:off x="71406" y="476672"/>
            <a:ext cx="89743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152400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Computer Programming Languages</a:t>
            </a:r>
            <a:endParaRPr lang="th-TH" sz="4000" dirty="0"/>
          </a:p>
        </p:txBody>
      </p:sp>
      <p:sp>
        <p:nvSpPr>
          <p:cNvPr id="3" name="Rectangle 2"/>
          <p:cNvSpPr/>
          <p:nvPr/>
        </p:nvSpPr>
        <p:spPr>
          <a:xfrm>
            <a:off x="3301684" y="4149080"/>
            <a:ext cx="28803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5491512" y="3779804"/>
            <a:ext cx="28803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6966736" y="2583376"/>
            <a:ext cx="28803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8632156" y="3501008"/>
            <a:ext cx="28803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714524" y="3410528"/>
            <a:ext cx="36004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5498868" y="2771692"/>
            <a:ext cx="432048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6975972" y="3140968"/>
            <a:ext cx="28803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7336012" y="2943416"/>
            <a:ext cx="28803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836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Asst. Prof. Dr. </a:t>
            </a:r>
            <a:r>
              <a:rPr lang="en-US" dirty="0" err="1" smtClean="0"/>
              <a:t>Suphot</a:t>
            </a:r>
            <a:r>
              <a:rPr lang="en-US" dirty="0" smtClean="0"/>
              <a:t> </a:t>
            </a:r>
            <a:r>
              <a:rPr lang="en-US" dirty="0" err="1" smtClean="0"/>
              <a:t>Chunwiphat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153400" cy="4495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Education</a:t>
            </a:r>
          </a:p>
          <a:p>
            <a:pPr lvl="1"/>
            <a:r>
              <a:rPr lang="en-US" sz="2000" b="1" dirty="0" err="1" smtClean="0"/>
              <a:t>Ph.D</a:t>
            </a:r>
            <a:r>
              <a:rPr lang="en-US" sz="2000" b="1" dirty="0" smtClean="0"/>
              <a:t> in Computer Science </a:t>
            </a:r>
            <a:r>
              <a:rPr lang="en-US" sz="2000" b="1" i="1" dirty="0" smtClean="0"/>
              <a:t>(2008)  </a:t>
            </a:r>
          </a:p>
          <a:p>
            <a:pPr lvl="1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Institut</a:t>
            </a:r>
            <a:r>
              <a:rPr lang="en-US" sz="2000" dirty="0" smtClean="0"/>
              <a:t> National </a:t>
            </a:r>
            <a:r>
              <a:rPr lang="en-US" sz="2000" dirty="0" err="1" smtClean="0"/>
              <a:t>Polytechnique</a:t>
            </a:r>
            <a:r>
              <a:rPr lang="en-US" sz="2000" dirty="0" smtClean="0"/>
              <a:t> de Grenoble,  France.</a:t>
            </a:r>
          </a:p>
          <a:p>
            <a:pPr lvl="1"/>
            <a:r>
              <a:rPr lang="en-US" sz="2000" b="1" dirty="0" smtClean="0"/>
              <a:t>Master degree in Electrical Engineering </a:t>
            </a:r>
            <a:r>
              <a:rPr lang="en-US" sz="2000" b="1" i="1" dirty="0" smtClean="0"/>
              <a:t>(1998) </a:t>
            </a:r>
          </a:p>
          <a:p>
            <a:pPr lvl="1">
              <a:buNone/>
            </a:pPr>
            <a:r>
              <a:rPr lang="en-US" sz="2000" dirty="0" smtClean="0"/>
              <a:t>	King </a:t>
            </a:r>
            <a:r>
              <a:rPr lang="en-US" sz="2000" dirty="0" err="1" smtClean="0"/>
              <a:t>Mongkut’s</a:t>
            </a:r>
            <a:r>
              <a:rPr lang="en-US" sz="2000" dirty="0" smtClean="0"/>
              <a:t> Institute of Technology </a:t>
            </a:r>
            <a:r>
              <a:rPr lang="en-US" sz="2000" dirty="0" err="1" smtClean="0"/>
              <a:t>Ladkrabang</a:t>
            </a:r>
            <a:r>
              <a:rPr lang="en-US" sz="2000" dirty="0" smtClean="0"/>
              <a:t>, Thailand.</a:t>
            </a:r>
          </a:p>
          <a:p>
            <a:pPr lvl="1"/>
            <a:r>
              <a:rPr lang="en-US" sz="2000" b="1" dirty="0" smtClean="0"/>
              <a:t>Bachelor degree in Telecommunication Engineering </a:t>
            </a:r>
            <a:r>
              <a:rPr lang="en-US" sz="2000" b="1" i="1" dirty="0" smtClean="0"/>
              <a:t>(1994)</a:t>
            </a:r>
          </a:p>
          <a:p>
            <a:pPr lvl="1">
              <a:buNone/>
            </a:pPr>
            <a:r>
              <a:rPr lang="en-US" sz="2000" dirty="0" smtClean="0"/>
              <a:t>	</a:t>
            </a:r>
            <a:r>
              <a:rPr lang="en-US" sz="2000" dirty="0"/>
              <a:t>King Mongkut’s Institute of Technology </a:t>
            </a:r>
            <a:r>
              <a:rPr lang="en-US" sz="2000" dirty="0" err="1"/>
              <a:t>Ladkrabang</a:t>
            </a:r>
            <a:r>
              <a:rPr lang="en-US" sz="2000" dirty="0"/>
              <a:t>, Thailand</a:t>
            </a:r>
            <a:r>
              <a:rPr lang="en-US" sz="2000" dirty="0" smtClean="0"/>
              <a:t>.</a:t>
            </a:r>
          </a:p>
          <a:p>
            <a:pPr lvl="1">
              <a:buNone/>
            </a:pPr>
            <a:endParaRPr lang="en-US" sz="2000" dirty="0"/>
          </a:p>
          <a:p>
            <a:r>
              <a:rPr lang="en-US" sz="2400" b="1" dirty="0" smtClean="0"/>
              <a:t>Contact </a:t>
            </a:r>
          </a:p>
          <a:p>
            <a:pPr lvl="1"/>
            <a:r>
              <a:rPr lang="en-US" sz="2000" b="1" dirty="0" smtClean="0"/>
              <a:t>E-mail: </a:t>
            </a:r>
            <a:r>
              <a:rPr lang="en-US" sz="2000" dirty="0" smtClean="0"/>
              <a:t>spcp@kmutnb.ac.th</a:t>
            </a:r>
          </a:p>
          <a:p>
            <a:pPr lvl="1"/>
            <a:r>
              <a:rPr lang="en-US" sz="2000" b="1" dirty="0" smtClean="0"/>
              <a:t>Office:</a:t>
            </a:r>
            <a:r>
              <a:rPr lang="en-US" sz="2000" dirty="0" smtClean="0"/>
              <a:t>  62 - 607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07" y="1600200"/>
            <a:ext cx="194504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Computer System</a:t>
            </a:r>
          </a:p>
          <a:p>
            <a:r>
              <a:rPr lang="en-US" dirty="0" smtClean="0"/>
              <a:t>C Programming Language</a:t>
            </a:r>
          </a:p>
          <a:p>
            <a:r>
              <a:rPr lang="en-US" dirty="0" smtClean="0"/>
              <a:t>Input/output functions</a:t>
            </a:r>
          </a:p>
          <a:p>
            <a:r>
              <a:rPr lang="en-US" dirty="0" smtClean="0"/>
              <a:t>Variables and Data type</a:t>
            </a:r>
          </a:p>
          <a:p>
            <a:r>
              <a:rPr lang="en-US" dirty="0" smtClean="0"/>
              <a:t>Arithmetical Operations</a:t>
            </a:r>
          </a:p>
          <a:p>
            <a:r>
              <a:rPr lang="en-US" dirty="0" smtClean="0"/>
              <a:t>Logical Operations</a:t>
            </a:r>
          </a:p>
          <a:p>
            <a:r>
              <a:rPr lang="en-US" dirty="0" smtClean="0"/>
              <a:t>Condition</a:t>
            </a:r>
          </a:p>
          <a:p>
            <a:r>
              <a:rPr lang="en-US" dirty="0" smtClean="0"/>
              <a:t>Iteration (Loop)</a:t>
            </a:r>
          </a:p>
          <a:p>
            <a:r>
              <a:rPr lang="en-US" dirty="0" smtClean="0"/>
              <a:t>String and Array</a:t>
            </a:r>
          </a:p>
          <a:p>
            <a:r>
              <a:rPr lang="en-US" dirty="0" smtClean="0"/>
              <a:t>C Standard Functions</a:t>
            </a:r>
          </a:p>
          <a:p>
            <a:r>
              <a:rPr lang="en-US" dirty="0" smtClean="0"/>
              <a:t>User-defined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Class attendant			10</a:t>
            </a:r>
            <a:r>
              <a:rPr lang="en-US" dirty="0" smtClean="0"/>
              <a:t>% </a:t>
            </a:r>
            <a:endParaRPr lang="en-US" dirty="0"/>
          </a:p>
          <a:p>
            <a:r>
              <a:rPr lang="en-US" dirty="0"/>
              <a:t>Worksheets			10</a:t>
            </a:r>
            <a:r>
              <a:rPr lang="en-US" dirty="0" smtClean="0"/>
              <a:t>%</a:t>
            </a:r>
            <a:r>
              <a:rPr lang="th-TH" dirty="0" smtClean="0"/>
              <a:t> </a:t>
            </a:r>
            <a:endParaRPr lang="en-US" dirty="0"/>
          </a:p>
          <a:p>
            <a:r>
              <a:rPr lang="en-US" dirty="0"/>
              <a:t>Assignment				10%</a:t>
            </a:r>
          </a:p>
          <a:p>
            <a:r>
              <a:rPr lang="en-US" dirty="0"/>
              <a:t>Practical Examination 1		10%			</a:t>
            </a:r>
          </a:p>
          <a:p>
            <a:r>
              <a:rPr lang="en-US" dirty="0" smtClean="0"/>
              <a:t>Midterm examination		25%</a:t>
            </a:r>
          </a:p>
          <a:p>
            <a:r>
              <a:rPr lang="en-US" dirty="0"/>
              <a:t>Practical Examination 2		10%	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Final examination			25%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 algn="ctr">
              <a:buNone/>
            </a:pPr>
            <a:endParaRPr lang="en-US" dirty="0" smtClean="0"/>
          </a:p>
          <a:p>
            <a:pPr lvl="1" algn="ctr">
              <a:buNone/>
            </a:pPr>
            <a:r>
              <a:rPr lang="en-US" sz="3600" dirty="0" smtClean="0"/>
              <a:t>Total score </a:t>
            </a:r>
            <a:r>
              <a:rPr lang="en-US" sz="3600" dirty="0" smtClean="0">
                <a:sym typeface="Wingdings" pitchFamily="2" charset="2"/>
              </a:rPr>
              <a:t>&lt;=  35  </a:t>
            </a:r>
            <a:r>
              <a:rPr lang="en-US" sz="3600" b="1" dirty="0" smtClean="0">
                <a:solidFill>
                  <a:srgbClr val="C00000"/>
                </a:solidFill>
                <a:sym typeface="Wingdings" pitchFamily="2" charset="2"/>
              </a:rPr>
              <a:t>F</a:t>
            </a:r>
            <a:endParaRPr lang="th-TH" sz="3600" b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Introduction to Computer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r"/>
            <a:r>
              <a:rPr lang="en-US" dirty="0" smtClean="0"/>
              <a:t>350142 –Computer Programming</a:t>
            </a:r>
          </a:p>
          <a:p>
            <a:pPr algn="r"/>
            <a:r>
              <a:rPr lang="en-US" dirty="0"/>
              <a:t>Asst. Prof. Dr. </a:t>
            </a:r>
            <a:r>
              <a:rPr lang="en-US" dirty="0" err="1"/>
              <a:t>Choopan</a:t>
            </a:r>
            <a:r>
              <a:rPr lang="en-US" dirty="0"/>
              <a:t> </a:t>
            </a:r>
            <a:r>
              <a:rPr lang="en-US" dirty="0" err="1"/>
              <a:t>Rattanapoka</a:t>
            </a:r>
            <a:r>
              <a:rPr lang="en-US" dirty="0"/>
              <a:t> and Asst. Prof. Dr. </a:t>
            </a:r>
            <a:r>
              <a:rPr lang="en-US" dirty="0" err="1"/>
              <a:t>Suphot</a:t>
            </a:r>
            <a:r>
              <a:rPr lang="en-US" dirty="0"/>
              <a:t> </a:t>
            </a:r>
            <a:r>
              <a:rPr lang="en-US" dirty="0" err="1"/>
              <a:t>Chunwiphat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System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A </a:t>
            </a:r>
            <a:r>
              <a:rPr lang="en-US" sz="2400" dirty="0"/>
              <a:t>computer is a device that accepts </a:t>
            </a:r>
            <a:r>
              <a:rPr lang="en-US" sz="2400" b="1" dirty="0" smtClean="0">
                <a:solidFill>
                  <a:srgbClr val="0070C0"/>
                </a:solidFill>
              </a:rPr>
              <a:t>information</a:t>
            </a:r>
            <a:r>
              <a:rPr lang="en-US" sz="2400" dirty="0"/>
              <a:t> (in the form of </a:t>
            </a:r>
            <a:r>
              <a:rPr lang="en-US" sz="2400" dirty="0" smtClean="0">
                <a:solidFill>
                  <a:srgbClr val="0070C0"/>
                </a:solidFill>
              </a:rPr>
              <a:t>digitalized data</a:t>
            </a:r>
            <a:r>
              <a:rPr lang="en-US" sz="2400" dirty="0" smtClean="0"/>
              <a:t>) </a:t>
            </a:r>
            <a:r>
              <a:rPr lang="en-US" sz="2400" dirty="0"/>
              <a:t>and manipulates it for some result based on a </a:t>
            </a:r>
            <a:r>
              <a:rPr lang="en-US" sz="2400" dirty="0" smtClean="0"/>
              <a:t>program</a:t>
            </a:r>
            <a:r>
              <a:rPr lang="en-US" sz="2400" dirty="0"/>
              <a:t> or sequence of instructions on how the data is to be processed.</a:t>
            </a:r>
            <a:r>
              <a:rPr lang="th-TH" sz="2400" dirty="0" smtClean="0"/>
              <a:t> </a:t>
            </a:r>
          </a:p>
          <a:p>
            <a:r>
              <a:rPr lang="en-US" sz="2400" dirty="0" smtClean="0"/>
              <a:t>There are 2 main parts of the Computer System</a:t>
            </a:r>
            <a:endParaRPr lang="th-TH" sz="2400" dirty="0" smtClean="0"/>
          </a:p>
          <a:p>
            <a:pPr lvl="1"/>
            <a:r>
              <a:rPr lang="en-US" sz="2000" b="1" dirty="0" smtClean="0"/>
              <a:t>Hardware : </a:t>
            </a:r>
            <a:r>
              <a:rPr lang="th-TH" sz="2000" b="1" dirty="0" smtClean="0"/>
              <a:t> </a:t>
            </a:r>
            <a:r>
              <a:rPr lang="en-US" sz="2000" dirty="0" smtClean="0"/>
              <a:t>Physical devices</a:t>
            </a:r>
          </a:p>
          <a:p>
            <a:pPr lvl="1"/>
            <a:r>
              <a:rPr lang="en-US" sz="2000" b="1" dirty="0" smtClean="0"/>
              <a:t>Software :   </a:t>
            </a:r>
            <a:r>
              <a:rPr lang="en-US" sz="2000" dirty="0" smtClean="0"/>
              <a:t>Programs that are developed in order to control hardware as users’ need.</a:t>
            </a:r>
            <a:endParaRPr lang="th-TH" sz="2000" dirty="0" smtClean="0"/>
          </a:p>
          <a:p>
            <a:pPr lvl="1"/>
            <a:endParaRPr lang="th-TH" dirty="0"/>
          </a:p>
          <a:p>
            <a:pPr lvl="1"/>
            <a:endParaRPr lang="th-TH" dirty="0" smtClean="0"/>
          </a:p>
          <a:p>
            <a:pPr lvl="1"/>
            <a:endParaRPr lang="th-TH" dirty="0"/>
          </a:p>
          <a:p>
            <a:pPr lvl="1"/>
            <a:endParaRPr lang="th-TH" dirty="0" smtClean="0"/>
          </a:p>
          <a:p>
            <a:pPr lvl="1"/>
            <a:endParaRPr lang="th-TH" dirty="0"/>
          </a:p>
          <a:p>
            <a:pPr lvl="1"/>
            <a:endParaRPr lang="th-TH" dirty="0"/>
          </a:p>
        </p:txBody>
      </p:sp>
      <p:grpSp>
        <p:nvGrpSpPr>
          <p:cNvPr id="9" name="Group 8"/>
          <p:cNvGrpSpPr/>
          <p:nvPr/>
        </p:nvGrpSpPr>
        <p:grpSpPr>
          <a:xfrm>
            <a:off x="2162156" y="4522096"/>
            <a:ext cx="5076844" cy="1954904"/>
            <a:chOff x="1714480" y="4286256"/>
            <a:chExt cx="5572164" cy="2357454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1714480" y="5874487"/>
              <a:ext cx="1907251" cy="66143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chemeClr val="tx1"/>
                  </a:solidFill>
                  <a:cs typeface="Angsana New" pitchFamily="18" charset="-34"/>
                </a:rPr>
                <a:t>Hardware</a:t>
              </a:r>
              <a:endPara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ngsana New" pitchFamily="18" charset="-34"/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5379393" y="5874487"/>
              <a:ext cx="1907251" cy="66143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chemeClr val="tx1"/>
                  </a:solidFill>
                  <a:cs typeface="Cordia New" pitchFamily="34" charset="-34"/>
                </a:rPr>
                <a:t>Software</a:t>
              </a:r>
              <a:endPara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ngsana New" pitchFamily="18" charset="-34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3621731" y="4688806"/>
              <a:ext cx="1757662" cy="1954904"/>
            </a:xfrm>
            <a:custGeom>
              <a:avLst/>
              <a:gdLst>
                <a:gd name="G0" fmla="+- 7414 0 0"/>
                <a:gd name="G1" fmla="+- 9712 0 0"/>
                <a:gd name="G2" fmla="+- 3411 0 0"/>
                <a:gd name="G3" fmla="+- 21600 0 7414"/>
                <a:gd name="G4" fmla="+- 21600 0 9712"/>
                <a:gd name="G5" fmla="*/ G0 21600 G3"/>
                <a:gd name="G6" fmla="*/ G1 21600 G3"/>
                <a:gd name="G7" fmla="*/ G2 G3 21600"/>
                <a:gd name="G8" fmla="*/ 10800 21600 G3"/>
                <a:gd name="G9" fmla="*/ G4 21600 G3"/>
                <a:gd name="G10" fmla="+- 21600 0 G7"/>
                <a:gd name="G11" fmla="+- G5 0 G8"/>
                <a:gd name="G12" fmla="+- G6 0 G8"/>
                <a:gd name="G13" fmla="*/ G12 G7 G11"/>
                <a:gd name="G14" fmla="+- 21600 0 G13"/>
                <a:gd name="G15" fmla="+- G0 0 10800"/>
                <a:gd name="G16" fmla="+- G1 0 10800"/>
                <a:gd name="G17" fmla="*/ G2 G16 G15"/>
                <a:gd name="T0" fmla="*/ 10800 w 21600"/>
                <a:gd name="T1" fmla="*/ 0 h 21600"/>
                <a:gd name="T2" fmla="*/ 0 w 21600"/>
                <a:gd name="T3" fmla="*/ 16444 h 21600"/>
                <a:gd name="T4" fmla="*/ 10800 w 21600"/>
                <a:gd name="T5" fmla="*/ 18101 h 21600"/>
                <a:gd name="T6" fmla="*/ 21600 w 21600"/>
                <a:gd name="T7" fmla="*/ 164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3 w 21600"/>
                <a:gd name="T13" fmla="*/ G6 h 21600"/>
                <a:gd name="T14" fmla="*/ G14 w 21600"/>
                <a:gd name="T15" fmla="*/ G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7414" y="3411"/>
                  </a:lnTo>
                  <a:lnTo>
                    <a:pt x="9712" y="3411"/>
                  </a:lnTo>
                  <a:lnTo>
                    <a:pt x="9712" y="14788"/>
                  </a:lnTo>
                  <a:lnTo>
                    <a:pt x="2240" y="14788"/>
                  </a:lnTo>
                  <a:lnTo>
                    <a:pt x="2240" y="11289"/>
                  </a:lnTo>
                  <a:lnTo>
                    <a:pt x="0" y="16444"/>
                  </a:lnTo>
                  <a:lnTo>
                    <a:pt x="2240" y="21600"/>
                  </a:lnTo>
                  <a:lnTo>
                    <a:pt x="2240" y="18101"/>
                  </a:lnTo>
                  <a:lnTo>
                    <a:pt x="19360" y="18101"/>
                  </a:lnTo>
                  <a:lnTo>
                    <a:pt x="19360" y="21600"/>
                  </a:lnTo>
                  <a:lnTo>
                    <a:pt x="21600" y="16444"/>
                  </a:lnTo>
                  <a:lnTo>
                    <a:pt x="19360" y="11289"/>
                  </a:lnTo>
                  <a:lnTo>
                    <a:pt x="19360" y="14788"/>
                  </a:lnTo>
                  <a:lnTo>
                    <a:pt x="11888" y="14788"/>
                  </a:lnTo>
                  <a:lnTo>
                    <a:pt x="11888" y="3411"/>
                  </a:lnTo>
                  <a:lnTo>
                    <a:pt x="14186" y="341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3492919" y="4286256"/>
              <a:ext cx="1907251" cy="10001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chemeClr val="tx1"/>
                  </a:solidFill>
                  <a:cs typeface="Cordia New" pitchFamily="34" charset="-34"/>
                </a:rPr>
                <a:t>Computer System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28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Unit of Measurement in Computer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Normally, we use International System of Units (SI : </a:t>
            </a:r>
            <a:r>
              <a:rPr lang="en-US" sz="2400" dirty="0" err="1" smtClean="0"/>
              <a:t>Système</a:t>
            </a:r>
            <a:r>
              <a:rPr lang="en-US" sz="2400" dirty="0" smtClean="0"/>
              <a:t> international </a:t>
            </a:r>
            <a:r>
              <a:rPr lang="en-US" sz="2400" dirty="0" err="1" smtClean="0"/>
              <a:t>d'unités</a:t>
            </a:r>
            <a:r>
              <a:rPr lang="en-US" sz="2400" dirty="0" smtClean="0"/>
              <a:t>) as unit of measurement. But in computer system, we use binary prefix.</a:t>
            </a:r>
          </a:p>
        </p:txBody>
      </p:sp>
      <p:graphicFrame>
        <p:nvGraphicFramePr>
          <p:cNvPr id="4" name="Group 57"/>
          <p:cNvGraphicFramePr>
            <a:graphicFrameLocks noGrp="1"/>
          </p:cNvGraphicFramePr>
          <p:nvPr/>
        </p:nvGraphicFramePr>
        <p:xfrm>
          <a:off x="353888" y="2833340"/>
          <a:ext cx="8610600" cy="2755900"/>
        </p:xfrm>
        <a:graphic>
          <a:graphicData uri="http://schemas.openxmlformats.org/drawingml/2006/table">
            <a:tbl>
              <a:tblPr/>
              <a:tblGrid>
                <a:gridCol w="746125"/>
                <a:gridCol w="681038"/>
                <a:gridCol w="3525837"/>
                <a:gridCol w="36576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Abbr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Kilo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K/k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1,024 (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 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1,000 (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1,048,576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 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Giga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1,073,741,824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= 1,000,000,000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1,099,511,627,776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1,000,000,000,000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1,125,899,906,842,624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1,000,000,000,000,000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1,152,921,504,606,846,976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1,000,000,000,000,000,000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Zetta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1,180,591,620,717,411,303,424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1,000,000,000,000,000,000,000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Yotta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1,208,925,819,614,629,174,706,176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1,000,000,000,000,000,000,000,000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5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รูป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1326" y="2686024"/>
            <a:ext cx="598647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Hardware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Computer hardware components can be classified into 4 main categories</a:t>
            </a:r>
          </a:p>
          <a:p>
            <a:pPr lvl="1"/>
            <a:r>
              <a:rPr lang="en-US" dirty="0" smtClean="0"/>
              <a:t>Central processing unit </a:t>
            </a:r>
            <a:r>
              <a:rPr lang="th-TH" dirty="0" smtClean="0"/>
              <a:t>(</a:t>
            </a:r>
            <a:r>
              <a:rPr lang="en-US" dirty="0" smtClean="0"/>
              <a:t>CPU</a:t>
            </a:r>
            <a:r>
              <a:rPr lang="th-TH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Memory</a:t>
            </a:r>
            <a:endParaRPr lang="th-TH" dirty="0" smtClean="0"/>
          </a:p>
          <a:p>
            <a:pPr lvl="2"/>
            <a:r>
              <a:rPr lang="th-TH" dirty="0" smtClean="0"/>
              <a:t>Primary </a:t>
            </a:r>
            <a:r>
              <a:rPr lang="en-US" dirty="0" smtClean="0"/>
              <a:t>s</a:t>
            </a:r>
            <a:r>
              <a:rPr lang="th-TH" dirty="0" smtClean="0"/>
              <a:t>torage</a:t>
            </a:r>
          </a:p>
          <a:p>
            <a:pPr lvl="2"/>
            <a:r>
              <a:rPr lang="th-TH" dirty="0" smtClean="0"/>
              <a:t>Auxil</a:t>
            </a:r>
            <a:r>
              <a:rPr lang="en-US" dirty="0" err="1" smtClean="0"/>
              <a:t>i</a:t>
            </a:r>
            <a:r>
              <a:rPr lang="th-TH" dirty="0" smtClean="0"/>
              <a:t>ary </a:t>
            </a:r>
            <a:r>
              <a:rPr lang="en-US" dirty="0" smtClean="0"/>
              <a:t>s</a:t>
            </a:r>
            <a:r>
              <a:rPr lang="th-TH" dirty="0" smtClean="0"/>
              <a:t>torag</a:t>
            </a:r>
            <a:r>
              <a:rPr lang="en-US" dirty="0" smtClean="0"/>
              <a:t>e</a:t>
            </a:r>
          </a:p>
          <a:p>
            <a:pPr lvl="1"/>
            <a:r>
              <a:rPr lang="en-US" dirty="0" smtClean="0"/>
              <a:t>Input Devices</a:t>
            </a:r>
          </a:p>
          <a:p>
            <a:pPr lvl="1"/>
            <a:r>
              <a:rPr lang="en-US" dirty="0" smtClean="0"/>
              <a:t>Output Device</a:t>
            </a:r>
            <a:r>
              <a:rPr lang="en-US" dirty="0">
                <a:cs typeface="CordiaUPC" pitchFamily="34" charset="-34"/>
              </a:rPr>
              <a:t>s</a:t>
            </a:r>
            <a:endParaRPr lang="en-US" dirty="0" smtClean="0">
              <a:cs typeface="CordiaUPC" pitchFamily="34" charset="-34"/>
            </a:endParaRPr>
          </a:p>
          <a:p>
            <a:pPr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665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933</TotalTime>
  <Words>694</Words>
  <Application>Microsoft Office PowerPoint</Application>
  <PresentationFormat>On-screen Show (4:3)</PresentationFormat>
  <Paragraphs>208</Paragraphs>
  <Slides>25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Angsana New</vt:lpstr>
      <vt:lpstr>Arial</vt:lpstr>
      <vt:lpstr>Cordia New</vt:lpstr>
      <vt:lpstr>CordiaUPC</vt:lpstr>
      <vt:lpstr>FreesiaUPC</vt:lpstr>
      <vt:lpstr>Tw Cen MT</vt:lpstr>
      <vt:lpstr>Wingdings</vt:lpstr>
      <vt:lpstr>Wingdings 2</vt:lpstr>
      <vt:lpstr>Median</vt:lpstr>
      <vt:lpstr>Course  Curriculum</vt:lpstr>
      <vt:lpstr>Asst. Prof. Dr. Choopan Rattanapoka</vt:lpstr>
      <vt:lpstr>Asst. Prof. Dr. Suphot Chunwiphat</vt:lpstr>
      <vt:lpstr>Course syllabus</vt:lpstr>
      <vt:lpstr>Grading System</vt:lpstr>
      <vt:lpstr>Introduction to Computer System</vt:lpstr>
      <vt:lpstr>Computer System</vt:lpstr>
      <vt:lpstr>Unit of Measurement in Computer System</vt:lpstr>
      <vt:lpstr>Computer Hardware</vt:lpstr>
      <vt:lpstr>Desktop Computer (Personal Computer)</vt:lpstr>
      <vt:lpstr>Central processing unit (CPU)</vt:lpstr>
      <vt:lpstr>Memory (1)</vt:lpstr>
      <vt:lpstr>Memory (2)</vt:lpstr>
      <vt:lpstr>Input Devices</vt:lpstr>
      <vt:lpstr>Output Devices</vt:lpstr>
      <vt:lpstr>Computer Evolution (1)</vt:lpstr>
      <vt:lpstr>Computer Evolution (2)</vt:lpstr>
      <vt:lpstr>Software</vt:lpstr>
      <vt:lpstr>System Software</vt:lpstr>
      <vt:lpstr>Application Software</vt:lpstr>
      <vt:lpstr>Computer Programming Languages </vt:lpstr>
      <vt:lpstr>Introduction to C (1)</vt:lpstr>
      <vt:lpstr>Introduction to C (2)</vt:lpstr>
      <vt:lpstr>TIOBE Programming Community Index for July 2015</vt:lpstr>
      <vt:lpstr>Computer Programming Languages</vt:lpstr>
    </vt:vector>
  </TitlesOfParts>
  <Company>Cad Tools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Bren Morse</dc:creator>
  <cp:lastModifiedBy>Choopan Rattanapoka</cp:lastModifiedBy>
  <cp:revision>148</cp:revision>
  <cp:lastPrinted>1601-01-01T00:00:00Z</cp:lastPrinted>
  <dcterms:created xsi:type="dcterms:W3CDTF">2006-10-17T02:12:40Z</dcterms:created>
  <dcterms:modified xsi:type="dcterms:W3CDTF">2015-08-03T01:11:27Z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