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7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3" r:id="rId15"/>
    <p:sldId id="325" r:id="rId16"/>
    <p:sldId id="324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34" r:id="rId26"/>
    <p:sldId id="335" r:id="rId27"/>
    <p:sldId id="336" r:id="rId28"/>
    <p:sldId id="338" r:id="rId29"/>
    <p:sldId id="337" r:id="rId30"/>
    <p:sldId id="339" r:id="rId31"/>
    <p:sldId id="341" r:id="rId32"/>
    <p:sldId id="342" r:id="rId33"/>
    <p:sldId id="343" r:id="rId34"/>
    <p:sldId id="344" r:id="rId3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0" autoAdjust="0"/>
    <p:restoredTop sz="94660"/>
  </p:normalViewPr>
  <p:slideViewPr>
    <p:cSldViewPr>
      <p:cViewPr varScale="1">
        <p:scale>
          <a:sx n="73" d="100"/>
          <a:sy n="73" d="100"/>
        </p:scale>
        <p:origin x="132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05/07/60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05/07/60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0200BC8-F64B-4CE0-A41F-FDAF29A98050}" type="datetimeFigureOut">
              <a:rPr lang="th-TH" smtClean="0"/>
              <a:pPr/>
              <a:t>05/07/60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05/07/60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05/07/60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05/07/60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05/07/60</a:t>
            </a:fld>
            <a:endParaRPr lang="th-TH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05/07/60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05/07/60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05/07/60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0200BC8-F64B-4CE0-A41F-FDAF29A98050}" type="datetimeFigureOut">
              <a:rPr lang="th-TH" smtClean="0"/>
              <a:pPr/>
              <a:t>05/07/60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05/07/60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JAVASCRIPT 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en-US" dirty="0" err="1" smtClean="0"/>
              <a:t>Jquery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030523315 – Web Programming and Web Database</a:t>
            </a:r>
          </a:p>
          <a:p>
            <a:r>
              <a:rPr lang="en-US" dirty="0"/>
              <a:t>Asst. Prof. Dr. Choopan </a:t>
            </a:r>
            <a:r>
              <a:rPr lang="en-US" dirty="0" smtClean="0"/>
              <a:t>Rattanapoka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9529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การเขียน </a:t>
            </a:r>
            <a:r>
              <a:rPr lang="en-US" dirty="0" smtClean="0"/>
              <a:t>function </a:t>
            </a:r>
            <a:r>
              <a:rPr lang="th-TH" dirty="0" smtClean="0"/>
              <a:t>ของ </a:t>
            </a:r>
            <a:r>
              <a:rPr lang="en-US" dirty="0" err="1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60720" y="1600200"/>
            <a:ext cx="6623648" cy="1972816"/>
          </a:xfrm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 smtClean="0">
                <a:solidFill>
                  <a:srgbClr val="0070C0"/>
                </a:solidFill>
              </a:rPr>
              <a:t>  function</a:t>
            </a:r>
            <a:r>
              <a:rPr lang="en-US" sz="2400" dirty="0" smtClean="0"/>
              <a:t>  </a:t>
            </a:r>
            <a:r>
              <a:rPr lang="th-TH" sz="2400" dirty="0" smtClean="0"/>
              <a:t>ชื่อฟังก์ชัน </a:t>
            </a:r>
            <a:r>
              <a:rPr lang="en-US" sz="2400" dirty="0" smtClean="0"/>
              <a:t>(parameter1, parameter2, …) {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	// code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return … ;  //</a:t>
            </a:r>
            <a:r>
              <a:rPr lang="th-TH" sz="2400" dirty="0" smtClean="0"/>
              <a:t>ถ้ามี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}</a:t>
            </a:r>
            <a:endParaRPr lang="en-US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8407" y="3789040"/>
            <a:ext cx="3672408" cy="2952328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sz="2000" dirty="0" smtClean="0"/>
              <a:t>&lt;script&gt;</a:t>
            </a:r>
            <a:endParaRPr lang="th-TH" sz="2000" dirty="0" smtClean="0"/>
          </a:p>
          <a:p>
            <a:pPr marL="0" indent="0">
              <a:buFont typeface="Wingdings"/>
              <a:buNone/>
            </a:pPr>
            <a:r>
              <a:rPr lang="th-TH" sz="2000" dirty="0"/>
              <a:t> </a:t>
            </a:r>
            <a:r>
              <a:rPr lang="th-TH" sz="2000" dirty="0" smtClean="0"/>
              <a:t>         </a:t>
            </a:r>
            <a:r>
              <a:rPr lang="en-US" sz="2000" dirty="0" smtClean="0"/>
              <a:t>function  sum(a,  b) {</a:t>
            </a:r>
          </a:p>
          <a:p>
            <a:pPr marL="0" indent="0">
              <a:buFont typeface="Wingdings"/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return (a + b);</a:t>
            </a:r>
          </a:p>
          <a:p>
            <a:pPr marL="0" indent="0">
              <a:buFont typeface="Wingdings"/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}</a:t>
            </a:r>
          </a:p>
          <a:p>
            <a:pPr marL="0" indent="0">
              <a:buFont typeface="Wingdings"/>
              <a:buNone/>
            </a:pPr>
            <a:r>
              <a:rPr lang="en-US" sz="2000" dirty="0" smtClean="0"/>
              <a:t>        </a:t>
            </a:r>
            <a:r>
              <a:rPr lang="en-US" sz="2000" dirty="0" err="1" smtClean="0"/>
              <a:t>var</a:t>
            </a:r>
            <a:r>
              <a:rPr lang="en-US" sz="2000" dirty="0" smtClean="0"/>
              <a:t> x = sum(5, 4);</a:t>
            </a:r>
          </a:p>
          <a:p>
            <a:pPr marL="0" indent="0">
              <a:buFont typeface="Wingdings"/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alert(“X = “ + x);</a:t>
            </a:r>
          </a:p>
          <a:p>
            <a:pPr marL="0" indent="0">
              <a:buFont typeface="Wingdings"/>
              <a:buNone/>
            </a:pPr>
            <a:r>
              <a:rPr lang="en-US" sz="2000" dirty="0" smtClean="0"/>
              <a:t>&lt;/script&gt;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789040"/>
            <a:ext cx="4492123" cy="1873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5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การเข้าถึงข้อมูล </a:t>
            </a:r>
            <a:r>
              <a:rPr lang="en-US" dirty="0" smtClean="0"/>
              <a:t>HTML </a:t>
            </a:r>
            <a:r>
              <a:rPr lang="th-TH" dirty="0" smtClean="0"/>
              <a:t>แบบ </a:t>
            </a:r>
            <a:r>
              <a:rPr lang="en-US" dirty="0" smtClean="0"/>
              <a:t>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HTML DOM (Document Object Model)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801" y="2132856"/>
            <a:ext cx="7793094" cy="4265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63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ความสามารถของ </a:t>
            </a:r>
            <a:r>
              <a:rPr lang="en-US" dirty="0" err="1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JavaScript </a:t>
            </a:r>
            <a:r>
              <a:rPr lang="th-TH" sz="2800" dirty="0" smtClean="0"/>
              <a:t>สามารถเปลี่ยนข้อมูลของ </a:t>
            </a:r>
            <a:r>
              <a:rPr lang="en-US" sz="2800" dirty="0" smtClean="0"/>
              <a:t>HTML </a:t>
            </a:r>
            <a:r>
              <a:rPr lang="en-US" sz="2800" dirty="0"/>
              <a:t>elements </a:t>
            </a:r>
            <a:r>
              <a:rPr lang="th-TH" sz="2800" dirty="0" smtClean="0"/>
              <a:t>ในหน้าเว็บ</a:t>
            </a:r>
            <a:endParaRPr lang="en-US" sz="2800" dirty="0"/>
          </a:p>
          <a:p>
            <a:r>
              <a:rPr lang="en-US" sz="2800" dirty="0"/>
              <a:t>JavaScript </a:t>
            </a:r>
            <a:r>
              <a:rPr lang="th-TH" sz="2800" dirty="0" smtClean="0"/>
              <a:t>สามารถเปลี่ยนข้อมูลของ</a:t>
            </a:r>
            <a:r>
              <a:rPr lang="en-US" sz="2800" dirty="0" smtClean="0"/>
              <a:t> </a:t>
            </a:r>
            <a:r>
              <a:rPr lang="en-US" sz="2800" dirty="0"/>
              <a:t>HTML attributes </a:t>
            </a:r>
            <a:r>
              <a:rPr lang="th-TH" sz="2800" dirty="0"/>
              <a:t>ในหน้าเว็บ</a:t>
            </a:r>
            <a:endParaRPr lang="en-US" sz="2800" dirty="0"/>
          </a:p>
          <a:p>
            <a:r>
              <a:rPr lang="en-US" sz="2800" dirty="0"/>
              <a:t>JavaScript </a:t>
            </a:r>
            <a:r>
              <a:rPr lang="th-TH" sz="2800" dirty="0" smtClean="0"/>
              <a:t>สามารถใช้เปลี่ยนแปลงข้อมูลของ</a:t>
            </a:r>
            <a:r>
              <a:rPr lang="en-US" sz="2800" dirty="0" smtClean="0"/>
              <a:t> </a:t>
            </a:r>
            <a:r>
              <a:rPr lang="en-US" sz="2800" dirty="0"/>
              <a:t>CSS styles </a:t>
            </a:r>
            <a:r>
              <a:rPr lang="th-TH" sz="2800" dirty="0"/>
              <a:t>ในหน้าเว็บ</a:t>
            </a:r>
            <a:endParaRPr lang="en-US" sz="2800" dirty="0"/>
          </a:p>
          <a:p>
            <a:r>
              <a:rPr lang="en-US" sz="2800" dirty="0"/>
              <a:t>JavaScript </a:t>
            </a:r>
            <a:r>
              <a:rPr lang="th-TH" sz="2800" dirty="0" smtClean="0"/>
              <a:t>สามารถลบ</a:t>
            </a:r>
            <a:r>
              <a:rPr lang="en-US" sz="2800" dirty="0" smtClean="0"/>
              <a:t> </a:t>
            </a:r>
            <a:r>
              <a:rPr lang="en-US" sz="2800" dirty="0"/>
              <a:t>HTML elements </a:t>
            </a:r>
            <a:r>
              <a:rPr lang="th-TH" sz="2800" dirty="0" smtClean="0"/>
              <a:t>และ</a:t>
            </a:r>
            <a:r>
              <a:rPr lang="en-US" sz="2800" dirty="0" smtClean="0"/>
              <a:t> attributes</a:t>
            </a:r>
            <a:r>
              <a:rPr lang="th-TH" sz="2800" dirty="0" smtClean="0"/>
              <a:t> ได้</a:t>
            </a:r>
            <a:endParaRPr lang="en-US" sz="2800" dirty="0"/>
          </a:p>
          <a:p>
            <a:r>
              <a:rPr lang="en-US" sz="2800" dirty="0"/>
              <a:t>JavaScript </a:t>
            </a:r>
            <a:r>
              <a:rPr lang="th-TH" sz="2800" dirty="0" smtClean="0"/>
              <a:t>สามารถเพิ่ม</a:t>
            </a:r>
            <a:r>
              <a:rPr lang="en-US" sz="2800" dirty="0" smtClean="0"/>
              <a:t> </a:t>
            </a:r>
            <a:r>
              <a:rPr lang="en-US" sz="2800" dirty="0"/>
              <a:t>HTML elements </a:t>
            </a:r>
            <a:r>
              <a:rPr lang="th-TH" sz="2800" dirty="0" smtClean="0"/>
              <a:t>และ</a:t>
            </a:r>
            <a:r>
              <a:rPr lang="en-US" sz="2800" dirty="0" smtClean="0"/>
              <a:t> attributes</a:t>
            </a:r>
            <a:r>
              <a:rPr lang="th-TH" sz="2800" dirty="0" smtClean="0"/>
              <a:t> ได้</a:t>
            </a:r>
            <a:endParaRPr lang="en-US" sz="2800" dirty="0"/>
          </a:p>
          <a:p>
            <a:r>
              <a:rPr lang="en-US" sz="2800" dirty="0"/>
              <a:t>JavaScript </a:t>
            </a:r>
            <a:r>
              <a:rPr lang="th-TH" sz="2800" dirty="0" smtClean="0"/>
              <a:t>สามารถตอบสนองกับ</a:t>
            </a:r>
            <a:r>
              <a:rPr lang="en-US" sz="2800" dirty="0" smtClean="0"/>
              <a:t> </a:t>
            </a:r>
            <a:r>
              <a:rPr lang="en-US" sz="2800" dirty="0"/>
              <a:t>HTML events </a:t>
            </a:r>
            <a:r>
              <a:rPr lang="th-TH" sz="2800" dirty="0" smtClean="0"/>
              <a:t>ในหน้าเว็บ</a:t>
            </a:r>
            <a:endParaRPr lang="en-US" sz="2800" dirty="0"/>
          </a:p>
          <a:p>
            <a:r>
              <a:rPr lang="en-US" sz="2800" dirty="0"/>
              <a:t>JavaScript </a:t>
            </a:r>
            <a:r>
              <a:rPr lang="th-TH" sz="2800" dirty="0" smtClean="0"/>
              <a:t>สามารถสร้าง</a:t>
            </a:r>
            <a:r>
              <a:rPr lang="en-US" sz="2800" dirty="0" smtClean="0"/>
              <a:t> </a:t>
            </a:r>
            <a:r>
              <a:rPr lang="en-US" sz="2800" dirty="0"/>
              <a:t>HTML events </a:t>
            </a:r>
            <a:r>
              <a:rPr lang="th-TH" sz="2800" dirty="0" smtClean="0"/>
              <a:t>ใหม่ในหน้าเว็บได้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8575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ตัวอย่างที่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87888" y="1600200"/>
            <a:ext cx="7944552" cy="31249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&lt;html&gt;</a:t>
            </a:r>
            <a:br>
              <a:rPr lang="en-US" sz="2400" dirty="0"/>
            </a:br>
            <a:r>
              <a:rPr lang="en-US" sz="2400" dirty="0"/>
              <a:t>&lt;body</a:t>
            </a:r>
            <a:r>
              <a:rPr lang="en-US" sz="2400" dirty="0" smtClean="0"/>
              <a:t>&gt;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&lt;p id="demo"&gt;&lt;/p&gt;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>
                <a:solidFill>
                  <a:srgbClr val="002060"/>
                </a:solidFill>
              </a:rPr>
              <a:t>&lt;script&gt;</a:t>
            </a:r>
            <a:br>
              <a:rPr lang="en-US" sz="2400" dirty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       </a:t>
            </a:r>
            <a:r>
              <a:rPr lang="en-US" sz="2400" dirty="0" err="1" smtClean="0">
                <a:solidFill>
                  <a:srgbClr val="002060"/>
                </a:solidFill>
              </a:rPr>
              <a:t>document.getElementById</a:t>
            </a:r>
            <a:r>
              <a:rPr lang="en-US" sz="2400" dirty="0" smtClean="0">
                <a:solidFill>
                  <a:srgbClr val="002060"/>
                </a:solidFill>
              </a:rPr>
              <a:t>("demo").</a:t>
            </a:r>
            <a:r>
              <a:rPr lang="en-US" sz="2400" dirty="0" err="1" smtClean="0">
                <a:solidFill>
                  <a:srgbClr val="002060"/>
                </a:solidFill>
              </a:rPr>
              <a:t>innerHTML</a:t>
            </a:r>
            <a:r>
              <a:rPr lang="en-US" sz="2400" dirty="0" smtClean="0">
                <a:solidFill>
                  <a:srgbClr val="002060"/>
                </a:solidFill>
              </a:rPr>
              <a:t> = "Hello World!";</a:t>
            </a:r>
            <a:r>
              <a:rPr lang="en-US" sz="2400" dirty="0">
                <a:solidFill>
                  <a:srgbClr val="002060"/>
                </a:solidFill>
              </a:rPr>
              <a:t/>
            </a:r>
            <a:br>
              <a:rPr lang="en-US" sz="2400" dirty="0">
                <a:solidFill>
                  <a:srgbClr val="002060"/>
                </a:solidFill>
              </a:rPr>
            </a:br>
            <a:r>
              <a:rPr lang="en-US" sz="2400" dirty="0">
                <a:solidFill>
                  <a:srgbClr val="002060"/>
                </a:solidFill>
              </a:rPr>
              <a:t>&lt;/script&gt;</a:t>
            </a:r>
            <a:br>
              <a:rPr lang="en-US" sz="2400" dirty="0">
                <a:solidFill>
                  <a:srgbClr val="002060"/>
                </a:solidFill>
              </a:rPr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&lt;/body&gt;</a:t>
            </a:r>
            <a:br>
              <a:rPr lang="en-US" sz="2400" dirty="0"/>
            </a:br>
            <a:r>
              <a:rPr lang="en-US" sz="2400" dirty="0"/>
              <a:t>&lt;/html&gt;</a:t>
            </a:r>
          </a:p>
        </p:txBody>
      </p:sp>
      <p:sp>
        <p:nvSpPr>
          <p:cNvPr id="5" name="Rectangle 4"/>
          <p:cNvSpPr/>
          <p:nvPr/>
        </p:nvSpPr>
        <p:spPr>
          <a:xfrm>
            <a:off x="467544" y="4869160"/>
            <a:ext cx="4128128" cy="1728192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dirty="0" smtClean="0"/>
              <a:t>เมธอด </a:t>
            </a:r>
            <a:r>
              <a:rPr lang="en-US" b="1" dirty="0" err="1" smtClean="0"/>
              <a:t>getElementById</a:t>
            </a:r>
            <a:r>
              <a:rPr lang="en-US" b="1" dirty="0" smtClean="0"/>
              <a:t>( ) </a:t>
            </a:r>
            <a:r>
              <a:rPr lang="en-US" b="1" dirty="0"/>
              <a:t>:</a:t>
            </a:r>
            <a:endParaRPr lang="en-US" b="1" dirty="0" smtClean="0"/>
          </a:p>
          <a:p>
            <a:r>
              <a:rPr lang="th-TH" dirty="0" smtClean="0"/>
              <a:t>เป็นเมธอดเพื่อให้ในการค้นหา </a:t>
            </a:r>
            <a:r>
              <a:rPr lang="en-US" dirty="0" smtClean="0"/>
              <a:t>HTML element </a:t>
            </a:r>
            <a:r>
              <a:rPr lang="th-TH" dirty="0" smtClean="0"/>
              <a:t>ที่มีค่า </a:t>
            </a:r>
            <a:r>
              <a:rPr lang="en-US" dirty="0" smtClean="0"/>
              <a:t>id </a:t>
            </a:r>
            <a:r>
              <a:rPr lang="th-TH" dirty="0" smtClean="0"/>
              <a:t>ตามที่กำหนด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805884" y="4869160"/>
            <a:ext cx="4128128" cy="1728192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dirty="0" smtClean="0"/>
              <a:t>คุณลักษณะ </a:t>
            </a:r>
            <a:r>
              <a:rPr lang="en-US" b="1" dirty="0" err="1" smtClean="0"/>
              <a:t>innerHTML</a:t>
            </a:r>
            <a:r>
              <a:rPr lang="en-US" b="1" dirty="0" smtClean="0"/>
              <a:t>( ) </a:t>
            </a:r>
            <a:r>
              <a:rPr lang="en-US" b="1" dirty="0"/>
              <a:t>:</a:t>
            </a:r>
            <a:endParaRPr lang="en-US" b="1" dirty="0" smtClean="0"/>
          </a:p>
          <a:p>
            <a:r>
              <a:rPr lang="th-TH" dirty="0" smtClean="0"/>
              <a:t>เป็นคุณลักษณะที่ใช้แทนที่ข้อมูลระหว่าง </a:t>
            </a:r>
            <a:r>
              <a:rPr lang="en-US" dirty="0" smtClean="0"/>
              <a:t>HTML element </a:t>
            </a:r>
            <a:r>
              <a:rPr lang="th-TH" dirty="0" smtClean="0"/>
              <a:t>นั้นๆ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26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Javascript</a:t>
            </a:r>
            <a:r>
              <a:rPr lang="en-US" dirty="0" smtClean="0"/>
              <a:t> Events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689" y="1628800"/>
            <a:ext cx="8374783" cy="35283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521968" y="5373216"/>
            <a:ext cx="8298504" cy="1152128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dirty="0" smtClean="0"/>
              <a:t>การใช้งานจะอยู่ในรูปแบบ </a:t>
            </a:r>
            <a:r>
              <a:rPr lang="en-US" b="1" dirty="0" smtClean="0"/>
              <a:t>:</a:t>
            </a:r>
          </a:p>
          <a:p>
            <a:r>
              <a:rPr lang="en-US" dirty="0"/>
              <a:t>&lt;</a:t>
            </a:r>
            <a:r>
              <a:rPr lang="en-US" i="1" dirty="0"/>
              <a:t>some-HTML-element</a:t>
            </a:r>
            <a:r>
              <a:rPr lang="en-US" dirty="0"/>
              <a:t> </a:t>
            </a:r>
            <a:r>
              <a:rPr lang="en-US" i="1" dirty="0"/>
              <a:t>some-event</a:t>
            </a:r>
            <a:r>
              <a:rPr lang="en-US" dirty="0"/>
              <a:t>=</a:t>
            </a:r>
            <a:r>
              <a:rPr lang="en-US" b="1" dirty="0"/>
              <a:t>'</a:t>
            </a:r>
            <a:r>
              <a:rPr lang="en-US" b="1" i="1" dirty="0"/>
              <a:t>some JavaScript</a:t>
            </a:r>
            <a:r>
              <a:rPr lang="en-US" b="1" dirty="0" smtClean="0"/>
              <a:t>'</a:t>
            </a:r>
            <a:r>
              <a:rPr lang="en-US" dirty="0" smtClean="0"/>
              <a:t>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21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ตัวอย่างที่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600200"/>
            <a:ext cx="8063808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&lt;!DOCTYPE html&gt;</a:t>
            </a:r>
          </a:p>
          <a:p>
            <a:pPr marL="0" indent="0">
              <a:buNone/>
            </a:pPr>
            <a:r>
              <a:rPr lang="en-US" sz="1800" dirty="0"/>
              <a:t>&lt;html&gt;</a:t>
            </a:r>
          </a:p>
          <a:p>
            <a:pPr marL="0" indent="0">
              <a:buNone/>
            </a:pPr>
            <a:r>
              <a:rPr lang="en-US" sz="1800" dirty="0"/>
              <a:t>&lt;head&gt;</a:t>
            </a:r>
          </a:p>
          <a:p>
            <a:pPr marL="0" indent="0">
              <a:buNone/>
            </a:pPr>
            <a:r>
              <a:rPr lang="en-US" sz="1800" dirty="0"/>
              <a:t>	&lt;script&gt;</a:t>
            </a:r>
          </a:p>
          <a:p>
            <a:pPr marL="0" indent="0">
              <a:buNone/>
            </a:pPr>
            <a:r>
              <a:rPr lang="en-US" sz="1800" dirty="0"/>
              <a:t>	function mover() </a:t>
            </a:r>
            <a:r>
              <a:rPr lang="en-US" sz="1800" dirty="0" smtClean="0"/>
              <a:t>{   </a:t>
            </a:r>
            <a:r>
              <a:rPr lang="en-US" sz="1800" dirty="0" err="1" smtClean="0"/>
              <a:t>document.getElementById</a:t>
            </a:r>
            <a:r>
              <a:rPr lang="en-US" sz="1800" dirty="0"/>
              <a:t>("</a:t>
            </a:r>
            <a:r>
              <a:rPr lang="en-US" sz="1800" dirty="0" err="1"/>
              <a:t>mytext</a:t>
            </a:r>
            <a:r>
              <a:rPr lang="en-US" sz="1800" dirty="0"/>
              <a:t>").</a:t>
            </a:r>
            <a:r>
              <a:rPr lang="en-US" sz="1800" dirty="0" err="1"/>
              <a:t>innerHTML</a:t>
            </a:r>
            <a:r>
              <a:rPr lang="en-US" sz="1800" dirty="0"/>
              <a:t> = "In</a:t>
            </a:r>
            <a:r>
              <a:rPr lang="en-US" sz="1800" dirty="0" smtClean="0"/>
              <a:t>";   }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	function </a:t>
            </a:r>
            <a:r>
              <a:rPr lang="en-US" sz="1800" dirty="0" err="1"/>
              <a:t>mout</a:t>
            </a:r>
            <a:r>
              <a:rPr lang="en-US" sz="1800" dirty="0"/>
              <a:t>() </a:t>
            </a:r>
            <a:r>
              <a:rPr lang="en-US" sz="1800" dirty="0" smtClean="0"/>
              <a:t>  {   </a:t>
            </a:r>
            <a:r>
              <a:rPr lang="en-US" sz="1800" dirty="0" err="1" smtClean="0"/>
              <a:t>document.getElementById</a:t>
            </a:r>
            <a:r>
              <a:rPr lang="en-US" sz="1800" dirty="0"/>
              <a:t>("</a:t>
            </a:r>
            <a:r>
              <a:rPr lang="en-US" sz="1800" dirty="0" err="1"/>
              <a:t>mytext</a:t>
            </a:r>
            <a:r>
              <a:rPr lang="en-US" sz="1800" dirty="0"/>
              <a:t>").</a:t>
            </a:r>
            <a:r>
              <a:rPr lang="en-US" sz="1800" dirty="0" err="1"/>
              <a:t>innerHTML</a:t>
            </a:r>
            <a:r>
              <a:rPr lang="en-US" sz="1800" dirty="0"/>
              <a:t> = "</a:t>
            </a:r>
            <a:r>
              <a:rPr lang="en-US" sz="1800" dirty="0" smtClean="0"/>
              <a:t>Out“; }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	&lt;/script&gt;</a:t>
            </a:r>
          </a:p>
          <a:p>
            <a:pPr marL="0" indent="0">
              <a:buNone/>
            </a:pPr>
            <a:r>
              <a:rPr lang="en-US" sz="1800" dirty="0"/>
              <a:t>&lt;/head&gt;</a:t>
            </a:r>
          </a:p>
          <a:p>
            <a:pPr marL="0" indent="0">
              <a:buNone/>
            </a:pPr>
            <a:r>
              <a:rPr lang="en-US" sz="1800" dirty="0"/>
              <a:t>&lt;body&gt;</a:t>
            </a:r>
          </a:p>
          <a:p>
            <a:pPr marL="0" indent="0">
              <a:buNone/>
            </a:pPr>
            <a:r>
              <a:rPr lang="en-US" sz="1800" dirty="0"/>
              <a:t>&lt;div id="</a:t>
            </a:r>
            <a:r>
              <a:rPr lang="en-US" sz="1800" dirty="0" err="1"/>
              <a:t>mytext</a:t>
            </a:r>
            <a:r>
              <a:rPr lang="en-US" sz="1800" dirty="0"/>
              <a:t>" </a:t>
            </a:r>
            <a:r>
              <a:rPr lang="en-US" sz="1800" dirty="0" err="1"/>
              <a:t>onmouseover</a:t>
            </a:r>
            <a:r>
              <a:rPr lang="en-US" sz="1800" dirty="0"/>
              <a:t>="mover();" </a:t>
            </a:r>
            <a:r>
              <a:rPr lang="en-US" sz="1800" dirty="0" err="1"/>
              <a:t>onmouseout</a:t>
            </a:r>
            <a:r>
              <a:rPr lang="en-US" sz="1800" dirty="0"/>
              <a:t>="</a:t>
            </a:r>
            <a:r>
              <a:rPr lang="en-US" sz="1800" dirty="0" err="1"/>
              <a:t>mout</a:t>
            </a:r>
            <a:r>
              <a:rPr lang="en-US" sz="1800" dirty="0"/>
              <a:t>();"&gt;Hello&lt;/div&gt;</a:t>
            </a:r>
          </a:p>
          <a:p>
            <a:pPr marL="0" indent="0">
              <a:buNone/>
            </a:pPr>
            <a:r>
              <a:rPr lang="en-US" sz="1800" dirty="0"/>
              <a:t>&lt;/body&gt;</a:t>
            </a:r>
          </a:p>
          <a:p>
            <a:pPr marL="0" indent="0">
              <a:buNone/>
            </a:pPr>
            <a:r>
              <a:rPr lang="en-US" sz="1800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57418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button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&lt;button&gt;</a:t>
            </a:r>
            <a:r>
              <a:rPr lang="th-TH" dirty="0" smtClean="0"/>
              <a:t>ค่าที่แสดงบนปุ่ม</a:t>
            </a:r>
            <a:r>
              <a:rPr lang="en-US" dirty="0" smtClean="0"/>
              <a:t>&lt;/button&gt;</a:t>
            </a:r>
            <a:endParaRPr lang="th-TH" dirty="0" smtClean="0"/>
          </a:p>
          <a:p>
            <a:r>
              <a:rPr lang="th-TH" dirty="0" smtClean="0"/>
              <a:t>ตัวอย่าง</a:t>
            </a:r>
          </a:p>
          <a:p>
            <a:pPr lvl="1"/>
            <a:r>
              <a:rPr lang="en-US" dirty="0" smtClean="0"/>
              <a:t>&lt;button&gt;Submit&lt;/button&gt;</a:t>
            </a:r>
            <a:endParaRPr lang="th-TH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204864"/>
            <a:ext cx="1181551" cy="8686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55646" y="3501008"/>
            <a:ext cx="5885984" cy="2422514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sz="1800" dirty="0" smtClean="0"/>
              <a:t>&lt;!DOCTYPE html&gt;</a:t>
            </a:r>
          </a:p>
          <a:p>
            <a:pPr marL="0" indent="0">
              <a:buFont typeface="Wingdings"/>
              <a:buNone/>
            </a:pPr>
            <a:r>
              <a:rPr lang="en-US" sz="1800" dirty="0" smtClean="0"/>
              <a:t>&lt;html&gt;</a:t>
            </a:r>
          </a:p>
          <a:p>
            <a:pPr marL="0" indent="0">
              <a:buFont typeface="Wingdings"/>
              <a:buNone/>
            </a:pPr>
            <a:r>
              <a:rPr lang="en-US" sz="1800" dirty="0" smtClean="0"/>
              <a:t>&lt;body&gt;</a:t>
            </a:r>
          </a:p>
          <a:p>
            <a:pPr marL="0" indent="0">
              <a:buFont typeface="Wingdings"/>
              <a:buNone/>
            </a:pPr>
            <a:r>
              <a:rPr lang="en-US" sz="1800" dirty="0" smtClean="0"/>
              <a:t>&lt;button </a:t>
            </a:r>
            <a:r>
              <a:rPr lang="en-US" sz="1800" dirty="0" err="1" smtClean="0"/>
              <a:t>onclick</a:t>
            </a:r>
            <a:r>
              <a:rPr lang="en-US" sz="1800" dirty="0" smtClean="0"/>
              <a:t>=“alert(‘Hello World’);"&gt;Click Me&lt;/button&gt;</a:t>
            </a:r>
          </a:p>
          <a:p>
            <a:pPr marL="0" indent="0">
              <a:buFont typeface="Wingdings"/>
              <a:buNone/>
            </a:pPr>
            <a:r>
              <a:rPr lang="en-US" sz="1800" dirty="0" smtClean="0"/>
              <a:t>&lt;/body&gt;</a:t>
            </a:r>
          </a:p>
          <a:p>
            <a:pPr marL="0" indent="0">
              <a:buFont typeface="Wingdings"/>
              <a:buNone/>
            </a:pPr>
            <a:r>
              <a:rPr lang="en-US" sz="1800" dirty="0" smtClean="0"/>
              <a:t>&lt;/html&gt;</a:t>
            </a:r>
            <a:endParaRPr lang="en-US" sz="1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347" b="21241"/>
          <a:stretch/>
        </p:blipFill>
        <p:spPr>
          <a:xfrm>
            <a:off x="6375112" y="3707691"/>
            <a:ext cx="2519437" cy="9826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626" y="5085184"/>
            <a:ext cx="3816424" cy="136720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60153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การใช้ </a:t>
            </a:r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th-TH" dirty="0" smtClean="0"/>
              <a:t>รับค่าจาก </a:t>
            </a:r>
            <a:r>
              <a:rPr lang="en-US" dirty="0" smtClean="0"/>
              <a:t>HTML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document.getElementById</a:t>
            </a:r>
            <a:r>
              <a:rPr lang="en-US" dirty="0" smtClean="0"/>
              <a:t>(“</a:t>
            </a:r>
            <a:r>
              <a:rPr lang="th-TH" dirty="0" smtClean="0"/>
              <a:t>ชื่อ </a:t>
            </a:r>
            <a:r>
              <a:rPr lang="en-US" dirty="0" smtClean="0"/>
              <a:t>id”).value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48923" y="2132856"/>
            <a:ext cx="6095285" cy="4464496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/>
              <a:t>&lt;!DOCTYPE html&gt;</a:t>
            </a:r>
          </a:p>
          <a:p>
            <a:pPr marL="0" indent="0">
              <a:buNone/>
            </a:pPr>
            <a:r>
              <a:rPr lang="en-US" sz="1400" dirty="0"/>
              <a:t>&lt;html</a:t>
            </a:r>
            <a:r>
              <a:rPr lang="en-US" sz="1400" dirty="0" smtClean="0"/>
              <a:t>&gt;&lt;</a:t>
            </a:r>
            <a:r>
              <a:rPr lang="en-US" sz="1400" dirty="0"/>
              <a:t>head</a:t>
            </a:r>
            <a:r>
              <a:rPr lang="en-US" sz="1400" dirty="0" smtClean="0"/>
              <a:t>&gt;&lt;</a:t>
            </a:r>
            <a:r>
              <a:rPr lang="en-US" sz="1400" dirty="0"/>
              <a:t>script&gt;</a:t>
            </a:r>
          </a:p>
          <a:p>
            <a:pPr marL="0" indent="0">
              <a:buNone/>
            </a:pPr>
            <a:r>
              <a:rPr lang="en-US" sz="1400" dirty="0" smtClean="0"/>
              <a:t>      function </a:t>
            </a:r>
            <a:r>
              <a:rPr lang="en-US" sz="1400" dirty="0"/>
              <a:t>func1() {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err="1"/>
              <a:t>var</a:t>
            </a:r>
            <a:r>
              <a:rPr lang="en-US" sz="1400" dirty="0"/>
              <a:t> name = </a:t>
            </a:r>
            <a:r>
              <a:rPr lang="en-US" sz="1400" dirty="0" err="1"/>
              <a:t>document.getElementById</a:t>
            </a:r>
            <a:r>
              <a:rPr lang="en-US" sz="1400" dirty="0"/>
              <a:t>("name").value;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err="1"/>
              <a:t>var</a:t>
            </a:r>
            <a:r>
              <a:rPr lang="en-US" sz="1400" dirty="0"/>
              <a:t> age  = </a:t>
            </a:r>
            <a:r>
              <a:rPr lang="en-US" sz="1400" dirty="0" err="1"/>
              <a:t>document.getElementById</a:t>
            </a:r>
            <a:r>
              <a:rPr lang="en-US" sz="1400" dirty="0"/>
              <a:t>("age").value</a:t>
            </a:r>
            <a:r>
              <a:rPr lang="en-US" sz="1400" dirty="0" smtClean="0"/>
              <a:t>;</a:t>
            </a:r>
          </a:p>
          <a:p>
            <a:pPr marL="0" indent="0">
              <a:buNone/>
            </a:pPr>
            <a:r>
              <a:rPr lang="en-US" sz="1400" dirty="0" smtClean="0"/>
              <a:t>	alert("Hello," + name + ".\</a:t>
            </a:r>
            <a:r>
              <a:rPr lang="en-US" sz="1400" dirty="0" err="1" smtClean="0"/>
              <a:t>nYou</a:t>
            </a:r>
            <a:r>
              <a:rPr lang="en-US" sz="1400" dirty="0" smtClean="0"/>
              <a:t> are " + age + " years old");</a:t>
            </a:r>
          </a:p>
          <a:p>
            <a:pPr marL="0" indent="0">
              <a:buNone/>
            </a:pPr>
            <a:r>
              <a:rPr lang="en-US" sz="1400" dirty="0" smtClean="0"/>
              <a:t>      }</a:t>
            </a:r>
          </a:p>
          <a:p>
            <a:pPr marL="0" indent="0">
              <a:buNone/>
            </a:pPr>
            <a:r>
              <a:rPr lang="en-US" sz="1400" dirty="0" smtClean="0"/>
              <a:t>&lt;/</a:t>
            </a:r>
            <a:r>
              <a:rPr lang="en-US" sz="1400" dirty="0"/>
              <a:t>script</a:t>
            </a:r>
            <a:r>
              <a:rPr lang="en-US" sz="1400" dirty="0" smtClean="0"/>
              <a:t>&gt;&lt;/head&gt;</a:t>
            </a: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&lt;body&gt;</a:t>
            </a:r>
          </a:p>
          <a:p>
            <a:pPr marL="0" indent="0">
              <a:buNone/>
            </a:pPr>
            <a:r>
              <a:rPr lang="en-US" sz="1400" dirty="0" smtClean="0"/>
              <a:t>Name : &lt;input type="text" id="name"&gt; &lt;</a:t>
            </a:r>
            <a:r>
              <a:rPr lang="en-US" sz="1400" dirty="0" err="1" smtClean="0"/>
              <a:t>br</a:t>
            </a:r>
            <a:r>
              <a:rPr lang="en-US" sz="1400" dirty="0" smtClean="0"/>
              <a:t>&gt;</a:t>
            </a:r>
          </a:p>
          <a:p>
            <a:pPr marL="0" indent="0">
              <a:buNone/>
            </a:pPr>
            <a:r>
              <a:rPr lang="en-US" sz="1400" dirty="0" smtClean="0"/>
              <a:t>Age  </a:t>
            </a:r>
            <a:r>
              <a:rPr lang="en-US" sz="1400" dirty="0"/>
              <a:t>: &lt;input type="text" id="age"&gt; &lt;</a:t>
            </a:r>
            <a:r>
              <a:rPr lang="en-US" sz="1400" dirty="0" err="1"/>
              <a:t>br</a:t>
            </a:r>
            <a:r>
              <a:rPr lang="en-US" sz="1400" dirty="0"/>
              <a:t>&gt;</a:t>
            </a:r>
          </a:p>
          <a:p>
            <a:pPr marL="0" indent="0">
              <a:buNone/>
            </a:pPr>
            <a:r>
              <a:rPr lang="en-US" sz="1400" dirty="0"/>
              <a:t>&lt;button </a:t>
            </a:r>
            <a:r>
              <a:rPr lang="en-US" sz="1400" dirty="0" err="1"/>
              <a:t>onclick</a:t>
            </a:r>
            <a:r>
              <a:rPr lang="en-US" sz="1400" dirty="0"/>
              <a:t>="func1();"&gt;Click Me&lt;/button&gt;</a:t>
            </a:r>
          </a:p>
          <a:p>
            <a:pPr marL="0" indent="0">
              <a:buNone/>
            </a:pPr>
            <a:r>
              <a:rPr lang="en-US" sz="1400" dirty="0"/>
              <a:t>&lt;/body&gt;</a:t>
            </a:r>
          </a:p>
          <a:p>
            <a:pPr marL="0" indent="0">
              <a:buNone/>
            </a:pPr>
            <a:r>
              <a:rPr lang="en-US" sz="1400" dirty="0"/>
              <a:t>&lt;/html&gt;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096048"/>
            <a:ext cx="3609524" cy="238095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1243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เขียน </a:t>
            </a:r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th-TH" dirty="0" smtClean="0"/>
              <a:t>ให้ทำการบวกตัวเลข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71600" y="1631504"/>
            <a:ext cx="7056784" cy="4749824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&lt;!DOCTYPE html&gt;</a:t>
            </a:r>
          </a:p>
          <a:p>
            <a:pPr marL="0" indent="0">
              <a:buNone/>
            </a:pPr>
            <a:r>
              <a:rPr lang="en-US" sz="1800" dirty="0"/>
              <a:t>&lt;html</a:t>
            </a:r>
            <a:r>
              <a:rPr lang="en-US" sz="1800" dirty="0" smtClean="0"/>
              <a:t>&gt;&lt;</a:t>
            </a:r>
            <a:r>
              <a:rPr lang="en-US" sz="1800" dirty="0"/>
              <a:t>head</a:t>
            </a:r>
            <a:r>
              <a:rPr lang="en-US" sz="1800" dirty="0" smtClean="0"/>
              <a:t>&gt;&lt;</a:t>
            </a:r>
            <a:r>
              <a:rPr lang="en-US" sz="1800" dirty="0"/>
              <a:t>script&gt;</a:t>
            </a:r>
          </a:p>
          <a:p>
            <a:pPr marL="0" indent="0">
              <a:buNone/>
            </a:pPr>
            <a:r>
              <a:rPr lang="th-TH" sz="1800" dirty="0" smtClean="0"/>
              <a:t>    </a:t>
            </a:r>
            <a:r>
              <a:rPr lang="en-US" sz="1800" dirty="0" smtClean="0"/>
              <a:t>function </a:t>
            </a:r>
            <a:r>
              <a:rPr lang="en-US" sz="1800" dirty="0"/>
              <a:t>func1() </a:t>
            </a:r>
            <a:r>
              <a:rPr lang="en-US" sz="1800" dirty="0" smtClean="0"/>
              <a:t>{</a:t>
            </a:r>
            <a:endParaRPr lang="th-TH" sz="1800" dirty="0" smtClean="0"/>
          </a:p>
          <a:p>
            <a:pPr marL="0" indent="0">
              <a:buNone/>
            </a:pPr>
            <a:r>
              <a:rPr lang="th-TH" sz="1800" dirty="0" smtClean="0"/>
              <a:t>        </a:t>
            </a:r>
            <a:r>
              <a:rPr lang="en-US" sz="1800" dirty="0" err="1" smtClean="0"/>
              <a:t>var</a:t>
            </a:r>
            <a:r>
              <a:rPr lang="en-US" sz="1800" dirty="0" smtClean="0"/>
              <a:t> </a:t>
            </a:r>
            <a:r>
              <a:rPr lang="en-US" sz="1800" dirty="0"/>
              <a:t>a = </a:t>
            </a:r>
            <a:r>
              <a:rPr lang="en-US" sz="1800" dirty="0" err="1"/>
              <a:t>document.getElementById</a:t>
            </a:r>
            <a:r>
              <a:rPr lang="en-US" sz="1800" dirty="0"/>
              <a:t>("a").value;</a:t>
            </a:r>
          </a:p>
          <a:p>
            <a:pPr marL="0" indent="0">
              <a:buNone/>
            </a:pPr>
            <a:r>
              <a:rPr lang="th-TH" sz="1800" dirty="0" smtClean="0"/>
              <a:t>        </a:t>
            </a:r>
            <a:r>
              <a:rPr lang="en-US" sz="1800" dirty="0" err="1" smtClean="0"/>
              <a:t>var</a:t>
            </a:r>
            <a:r>
              <a:rPr lang="en-US" sz="1800" dirty="0" smtClean="0"/>
              <a:t> </a:t>
            </a:r>
            <a:r>
              <a:rPr lang="en-US" sz="1800" dirty="0"/>
              <a:t>b  = </a:t>
            </a:r>
            <a:r>
              <a:rPr lang="en-US" sz="1800" dirty="0" err="1"/>
              <a:t>document.getElementById</a:t>
            </a:r>
            <a:r>
              <a:rPr lang="en-US" sz="1800" dirty="0"/>
              <a:t>("b").value;</a:t>
            </a:r>
          </a:p>
          <a:p>
            <a:pPr marL="0" indent="0">
              <a:buNone/>
            </a:pPr>
            <a:r>
              <a:rPr lang="th-TH" sz="1800" dirty="0" smtClean="0"/>
              <a:t>        </a:t>
            </a:r>
            <a:r>
              <a:rPr lang="en-US" sz="1800" dirty="0" err="1" smtClean="0"/>
              <a:t>document.getElementById</a:t>
            </a:r>
            <a:r>
              <a:rPr lang="en-US" sz="1800" dirty="0"/>
              <a:t>("c").value = a + b;</a:t>
            </a:r>
          </a:p>
          <a:p>
            <a:pPr marL="0" indent="0">
              <a:buNone/>
            </a:pPr>
            <a:r>
              <a:rPr lang="th-TH" sz="1800" dirty="0" smtClean="0"/>
              <a:t>    </a:t>
            </a:r>
            <a:r>
              <a:rPr lang="en-US" sz="1800" dirty="0" smtClean="0"/>
              <a:t>}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&lt;/</a:t>
            </a:r>
            <a:r>
              <a:rPr lang="en-US" sz="1800" dirty="0"/>
              <a:t>script</a:t>
            </a:r>
            <a:r>
              <a:rPr lang="en-US" sz="1800" dirty="0" smtClean="0"/>
              <a:t>&gt;&lt;</a:t>
            </a:r>
            <a:r>
              <a:rPr lang="en-US" sz="1800" dirty="0"/>
              <a:t>body&gt;</a:t>
            </a:r>
          </a:p>
          <a:p>
            <a:pPr marL="0" indent="0">
              <a:buNone/>
            </a:pPr>
            <a:r>
              <a:rPr lang="en-US" sz="1800" dirty="0" smtClean="0"/>
              <a:t>A  </a:t>
            </a:r>
            <a:r>
              <a:rPr lang="en-US" sz="1800" dirty="0"/>
              <a:t>=    &lt;input type="text" id="a</a:t>
            </a:r>
            <a:r>
              <a:rPr lang="en-US" sz="1800" dirty="0" smtClean="0"/>
              <a:t>"&gt;&lt;</a:t>
            </a:r>
            <a:r>
              <a:rPr lang="en-US" sz="1800" dirty="0" err="1" smtClean="0"/>
              <a:t>br</a:t>
            </a:r>
            <a:r>
              <a:rPr lang="en-US" sz="1800" dirty="0" smtClean="0"/>
              <a:t>&gt;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B  </a:t>
            </a:r>
            <a:r>
              <a:rPr lang="en-US" sz="1800" dirty="0"/>
              <a:t>=    &lt;input type="text" id="b</a:t>
            </a:r>
            <a:r>
              <a:rPr lang="en-US" sz="1800" dirty="0" smtClean="0"/>
              <a:t>"&gt;&lt;</a:t>
            </a:r>
            <a:r>
              <a:rPr lang="en-US" sz="1800" dirty="0" err="1" smtClean="0"/>
              <a:t>br</a:t>
            </a:r>
            <a:r>
              <a:rPr lang="en-US" sz="1800" dirty="0" smtClean="0"/>
              <a:t>&gt;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A </a:t>
            </a:r>
            <a:r>
              <a:rPr lang="en-US" sz="1800" dirty="0"/>
              <a:t>+ B = &lt;input type="text" id="c" </a:t>
            </a:r>
            <a:r>
              <a:rPr lang="en-US" sz="1800" dirty="0" err="1" smtClean="0"/>
              <a:t>readonly</a:t>
            </a:r>
            <a:r>
              <a:rPr lang="en-US" sz="1800" dirty="0" smtClean="0"/>
              <a:t>&gt;&lt;</a:t>
            </a:r>
            <a:r>
              <a:rPr lang="en-US" sz="1800" dirty="0" err="1"/>
              <a:t>br</a:t>
            </a:r>
            <a:r>
              <a:rPr lang="en-US" sz="1800" dirty="0"/>
              <a:t>&gt;&lt;</a:t>
            </a:r>
            <a:r>
              <a:rPr lang="en-US" sz="1800" dirty="0" err="1"/>
              <a:t>br</a:t>
            </a:r>
            <a:r>
              <a:rPr lang="en-US" sz="1800" dirty="0"/>
              <a:t>&gt;</a:t>
            </a:r>
          </a:p>
          <a:p>
            <a:pPr marL="0" indent="0">
              <a:buNone/>
            </a:pPr>
            <a:r>
              <a:rPr lang="en-US" sz="1800" dirty="0"/>
              <a:t>&lt;button </a:t>
            </a:r>
            <a:r>
              <a:rPr lang="en-US" sz="1800" dirty="0" err="1"/>
              <a:t>onclick</a:t>
            </a:r>
            <a:r>
              <a:rPr lang="en-US" sz="1800" dirty="0"/>
              <a:t>="func1();"&gt;Calculate&lt;/button&gt;</a:t>
            </a:r>
          </a:p>
          <a:p>
            <a:pPr marL="0" indent="0">
              <a:buNone/>
            </a:pPr>
            <a:r>
              <a:rPr lang="en-US" sz="1800" dirty="0"/>
              <a:t>&lt;/body</a:t>
            </a:r>
            <a:r>
              <a:rPr lang="en-US" sz="1800" dirty="0" smtClean="0"/>
              <a:t>&gt;&lt;/</a:t>
            </a:r>
            <a:r>
              <a:rPr lang="en-US" sz="1800" dirty="0"/>
              <a:t>html&gt;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6300192" y="1556792"/>
            <a:ext cx="2664296" cy="11521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ผลลัพธ์ถูกไหม 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51378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เขียน </a:t>
            </a:r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th-TH" dirty="0" smtClean="0"/>
              <a:t>ให้ทำการบวกตัวเลข</a:t>
            </a:r>
            <a:r>
              <a:rPr lang="en-US" dirty="0" smtClean="0"/>
              <a:t> (</a:t>
            </a:r>
            <a:r>
              <a:rPr lang="th-TH" dirty="0" smtClean="0"/>
              <a:t>ปรับปรุง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71600" y="1631504"/>
            <a:ext cx="7056784" cy="4749824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DD8047"/>
              </a:buClr>
              <a:buFont typeface="Wingdings"/>
              <a:buNone/>
            </a:pPr>
            <a:r>
              <a:rPr lang="en-US" sz="1800" dirty="0">
                <a:solidFill>
                  <a:prstClr val="black"/>
                </a:solidFill>
              </a:rPr>
              <a:t>&lt;!DOCTYPE html&gt;</a:t>
            </a:r>
          </a:p>
          <a:p>
            <a:pPr marL="0" indent="0">
              <a:buClr>
                <a:srgbClr val="DD8047"/>
              </a:buClr>
              <a:buFont typeface="Wingdings"/>
              <a:buNone/>
            </a:pPr>
            <a:r>
              <a:rPr lang="en-US" sz="1800" dirty="0">
                <a:solidFill>
                  <a:prstClr val="black"/>
                </a:solidFill>
              </a:rPr>
              <a:t>&lt;html</a:t>
            </a:r>
            <a:r>
              <a:rPr lang="en-US" sz="1800" dirty="0" smtClean="0">
                <a:solidFill>
                  <a:prstClr val="black"/>
                </a:solidFill>
              </a:rPr>
              <a:t>&gt;&lt;</a:t>
            </a:r>
            <a:r>
              <a:rPr lang="en-US" sz="1800" dirty="0">
                <a:solidFill>
                  <a:prstClr val="black"/>
                </a:solidFill>
              </a:rPr>
              <a:t>head</a:t>
            </a:r>
            <a:r>
              <a:rPr lang="en-US" sz="1800" dirty="0" smtClean="0">
                <a:solidFill>
                  <a:prstClr val="black"/>
                </a:solidFill>
              </a:rPr>
              <a:t>&gt;&lt;</a:t>
            </a:r>
            <a:r>
              <a:rPr lang="en-US" sz="1800" dirty="0">
                <a:solidFill>
                  <a:prstClr val="black"/>
                </a:solidFill>
              </a:rPr>
              <a:t>script&gt;</a:t>
            </a:r>
          </a:p>
          <a:p>
            <a:pPr marL="0" indent="0">
              <a:buClr>
                <a:srgbClr val="DD8047"/>
              </a:buClr>
              <a:buFont typeface="Wingdings"/>
              <a:buNone/>
            </a:pPr>
            <a:r>
              <a:rPr lang="th-TH" sz="1800" dirty="0" smtClean="0">
                <a:solidFill>
                  <a:prstClr val="black"/>
                </a:solidFill>
              </a:rPr>
              <a:t>    </a:t>
            </a:r>
            <a:r>
              <a:rPr lang="en-US" sz="1800" dirty="0" smtClean="0">
                <a:solidFill>
                  <a:prstClr val="black"/>
                </a:solidFill>
              </a:rPr>
              <a:t>function </a:t>
            </a:r>
            <a:r>
              <a:rPr lang="en-US" sz="1800" dirty="0">
                <a:solidFill>
                  <a:prstClr val="black"/>
                </a:solidFill>
              </a:rPr>
              <a:t>func1() </a:t>
            </a:r>
            <a:r>
              <a:rPr lang="en-US" sz="1800" dirty="0" smtClean="0">
                <a:solidFill>
                  <a:prstClr val="black"/>
                </a:solidFill>
              </a:rPr>
              <a:t>{</a:t>
            </a:r>
            <a:endParaRPr lang="th-TH" sz="1800" dirty="0" smtClean="0">
              <a:solidFill>
                <a:prstClr val="black"/>
              </a:solidFill>
            </a:endParaRPr>
          </a:p>
          <a:p>
            <a:pPr marL="0" indent="0">
              <a:buClr>
                <a:srgbClr val="DD8047"/>
              </a:buClr>
              <a:buFont typeface="Wingdings"/>
              <a:buNone/>
            </a:pPr>
            <a:r>
              <a:rPr lang="th-TH" sz="1800" dirty="0" smtClean="0">
                <a:solidFill>
                  <a:prstClr val="black"/>
                </a:solidFill>
              </a:rPr>
              <a:t>        </a:t>
            </a:r>
            <a:r>
              <a:rPr lang="en-US" sz="1800" dirty="0" err="1" smtClean="0">
                <a:solidFill>
                  <a:prstClr val="black"/>
                </a:solidFill>
              </a:rPr>
              <a:t>var</a:t>
            </a:r>
            <a:r>
              <a:rPr lang="en-US" sz="1800" dirty="0" smtClean="0">
                <a:solidFill>
                  <a:prstClr val="black"/>
                </a:solidFill>
              </a:rPr>
              <a:t> </a:t>
            </a:r>
            <a:r>
              <a:rPr lang="en-US" sz="1800" dirty="0">
                <a:solidFill>
                  <a:prstClr val="black"/>
                </a:solidFill>
              </a:rPr>
              <a:t>a = </a:t>
            </a:r>
            <a:r>
              <a:rPr lang="en-US" sz="1800" b="1" dirty="0" err="1" smtClean="0">
                <a:solidFill>
                  <a:srgbClr val="0070C0"/>
                </a:solidFill>
              </a:rPr>
              <a:t>parseInt</a:t>
            </a:r>
            <a:r>
              <a:rPr lang="en-US" sz="1800" dirty="0" smtClean="0">
                <a:solidFill>
                  <a:srgbClr val="0070C0"/>
                </a:solidFill>
              </a:rPr>
              <a:t>(</a:t>
            </a:r>
            <a:r>
              <a:rPr lang="en-US" sz="1800" dirty="0" err="1" smtClean="0">
                <a:solidFill>
                  <a:prstClr val="black"/>
                </a:solidFill>
              </a:rPr>
              <a:t>document.getElementById</a:t>
            </a:r>
            <a:r>
              <a:rPr lang="en-US" sz="1800" dirty="0">
                <a:solidFill>
                  <a:prstClr val="black"/>
                </a:solidFill>
              </a:rPr>
              <a:t>("a").</a:t>
            </a:r>
            <a:r>
              <a:rPr lang="en-US" sz="1800" dirty="0" smtClean="0">
                <a:solidFill>
                  <a:prstClr val="black"/>
                </a:solidFill>
              </a:rPr>
              <a:t>value</a:t>
            </a:r>
            <a:r>
              <a:rPr lang="en-US" sz="1800" dirty="0" smtClean="0">
                <a:solidFill>
                  <a:srgbClr val="0070C0"/>
                </a:solidFill>
              </a:rPr>
              <a:t>)</a:t>
            </a:r>
            <a:r>
              <a:rPr lang="en-US" sz="1800" dirty="0" smtClean="0">
                <a:solidFill>
                  <a:prstClr val="black"/>
                </a:solidFill>
              </a:rPr>
              <a:t>;</a:t>
            </a:r>
            <a:endParaRPr lang="en-US" sz="1800" dirty="0">
              <a:solidFill>
                <a:prstClr val="black"/>
              </a:solidFill>
            </a:endParaRPr>
          </a:p>
          <a:p>
            <a:pPr marL="0" indent="0">
              <a:buClr>
                <a:srgbClr val="DD8047"/>
              </a:buClr>
              <a:buFont typeface="Wingdings"/>
              <a:buNone/>
            </a:pPr>
            <a:r>
              <a:rPr lang="th-TH" sz="1800" dirty="0" smtClean="0">
                <a:solidFill>
                  <a:prstClr val="black"/>
                </a:solidFill>
              </a:rPr>
              <a:t>        </a:t>
            </a:r>
            <a:r>
              <a:rPr lang="en-US" sz="1800" dirty="0" err="1" smtClean="0">
                <a:solidFill>
                  <a:prstClr val="black"/>
                </a:solidFill>
              </a:rPr>
              <a:t>var</a:t>
            </a:r>
            <a:r>
              <a:rPr lang="en-US" sz="1800" dirty="0" smtClean="0">
                <a:solidFill>
                  <a:prstClr val="black"/>
                </a:solidFill>
              </a:rPr>
              <a:t> </a:t>
            </a:r>
            <a:r>
              <a:rPr lang="en-US" sz="1800" dirty="0">
                <a:solidFill>
                  <a:prstClr val="black"/>
                </a:solidFill>
              </a:rPr>
              <a:t>b  = </a:t>
            </a:r>
            <a:r>
              <a:rPr lang="en-US" sz="1800" b="1" dirty="0" err="1" smtClean="0">
                <a:solidFill>
                  <a:srgbClr val="0070C0"/>
                </a:solidFill>
              </a:rPr>
              <a:t>parseInt</a:t>
            </a:r>
            <a:r>
              <a:rPr lang="en-US" sz="1800" dirty="0" smtClean="0">
                <a:solidFill>
                  <a:srgbClr val="0070C0"/>
                </a:solidFill>
              </a:rPr>
              <a:t>(</a:t>
            </a:r>
            <a:r>
              <a:rPr lang="en-US" sz="1800" dirty="0" err="1" smtClean="0">
                <a:solidFill>
                  <a:prstClr val="black"/>
                </a:solidFill>
              </a:rPr>
              <a:t>document.getElementById</a:t>
            </a:r>
            <a:r>
              <a:rPr lang="en-US" sz="1800" dirty="0">
                <a:solidFill>
                  <a:prstClr val="black"/>
                </a:solidFill>
              </a:rPr>
              <a:t>("b").</a:t>
            </a:r>
            <a:r>
              <a:rPr lang="en-US" sz="1800" dirty="0" smtClean="0">
                <a:solidFill>
                  <a:prstClr val="black"/>
                </a:solidFill>
              </a:rPr>
              <a:t>value</a:t>
            </a:r>
            <a:r>
              <a:rPr lang="en-US" sz="1800" dirty="0" smtClean="0">
                <a:solidFill>
                  <a:srgbClr val="0070C0"/>
                </a:solidFill>
              </a:rPr>
              <a:t>)</a:t>
            </a:r>
            <a:r>
              <a:rPr lang="en-US" sz="1800" dirty="0" smtClean="0">
                <a:solidFill>
                  <a:prstClr val="black"/>
                </a:solidFill>
              </a:rPr>
              <a:t>;</a:t>
            </a:r>
            <a:endParaRPr lang="en-US" sz="1800" dirty="0">
              <a:solidFill>
                <a:prstClr val="black"/>
              </a:solidFill>
            </a:endParaRPr>
          </a:p>
          <a:p>
            <a:pPr marL="0" indent="0">
              <a:buClr>
                <a:srgbClr val="DD8047"/>
              </a:buClr>
              <a:buFont typeface="Wingdings"/>
              <a:buNone/>
            </a:pPr>
            <a:r>
              <a:rPr lang="th-TH" sz="1800" dirty="0" smtClean="0">
                <a:solidFill>
                  <a:prstClr val="black"/>
                </a:solidFill>
              </a:rPr>
              <a:t>        </a:t>
            </a:r>
            <a:r>
              <a:rPr lang="en-US" sz="1800" dirty="0" err="1" smtClean="0">
                <a:solidFill>
                  <a:prstClr val="black"/>
                </a:solidFill>
              </a:rPr>
              <a:t>document.getElementById</a:t>
            </a:r>
            <a:r>
              <a:rPr lang="en-US" sz="1800" dirty="0">
                <a:solidFill>
                  <a:prstClr val="black"/>
                </a:solidFill>
              </a:rPr>
              <a:t>("c").value = a + b;</a:t>
            </a:r>
          </a:p>
          <a:p>
            <a:pPr marL="0" indent="0">
              <a:buClr>
                <a:srgbClr val="DD8047"/>
              </a:buClr>
              <a:buFont typeface="Wingdings"/>
              <a:buNone/>
            </a:pPr>
            <a:r>
              <a:rPr lang="th-TH" sz="1800" dirty="0" smtClean="0">
                <a:solidFill>
                  <a:prstClr val="black"/>
                </a:solidFill>
              </a:rPr>
              <a:t>    </a:t>
            </a:r>
            <a:r>
              <a:rPr lang="en-US" sz="1800" dirty="0" smtClean="0">
                <a:solidFill>
                  <a:prstClr val="black"/>
                </a:solidFill>
              </a:rPr>
              <a:t>}</a:t>
            </a:r>
            <a:endParaRPr lang="en-US" sz="1800" dirty="0">
              <a:solidFill>
                <a:prstClr val="black"/>
              </a:solidFill>
            </a:endParaRPr>
          </a:p>
          <a:p>
            <a:pPr marL="0" indent="0">
              <a:buClr>
                <a:srgbClr val="DD8047"/>
              </a:buClr>
              <a:buFont typeface="Wingdings"/>
              <a:buNone/>
            </a:pPr>
            <a:r>
              <a:rPr lang="en-US" sz="1800" dirty="0" smtClean="0">
                <a:solidFill>
                  <a:prstClr val="black"/>
                </a:solidFill>
              </a:rPr>
              <a:t>&lt;/</a:t>
            </a:r>
            <a:r>
              <a:rPr lang="en-US" sz="1800" dirty="0">
                <a:solidFill>
                  <a:prstClr val="black"/>
                </a:solidFill>
              </a:rPr>
              <a:t>script</a:t>
            </a:r>
            <a:r>
              <a:rPr lang="en-US" sz="1800" dirty="0" smtClean="0">
                <a:solidFill>
                  <a:prstClr val="black"/>
                </a:solidFill>
              </a:rPr>
              <a:t>&gt;&lt;</a:t>
            </a:r>
            <a:r>
              <a:rPr lang="en-US" sz="1800" dirty="0">
                <a:solidFill>
                  <a:prstClr val="black"/>
                </a:solidFill>
              </a:rPr>
              <a:t>body&gt;</a:t>
            </a:r>
          </a:p>
          <a:p>
            <a:pPr marL="0" indent="0">
              <a:buClr>
                <a:srgbClr val="DD8047"/>
              </a:buClr>
              <a:buFont typeface="Wingdings"/>
              <a:buNone/>
            </a:pPr>
            <a:r>
              <a:rPr lang="en-US" sz="1800" dirty="0" smtClean="0">
                <a:solidFill>
                  <a:prstClr val="black"/>
                </a:solidFill>
              </a:rPr>
              <a:t>A  </a:t>
            </a:r>
            <a:r>
              <a:rPr lang="en-US" sz="1800" dirty="0">
                <a:solidFill>
                  <a:prstClr val="black"/>
                </a:solidFill>
              </a:rPr>
              <a:t>=    &lt;input type="text" id="a</a:t>
            </a:r>
            <a:r>
              <a:rPr lang="en-US" sz="1800" dirty="0" smtClean="0">
                <a:solidFill>
                  <a:prstClr val="black"/>
                </a:solidFill>
              </a:rPr>
              <a:t>"&gt;&lt;</a:t>
            </a:r>
            <a:r>
              <a:rPr lang="en-US" sz="1800" dirty="0" err="1" smtClean="0">
                <a:solidFill>
                  <a:prstClr val="black"/>
                </a:solidFill>
              </a:rPr>
              <a:t>br</a:t>
            </a:r>
            <a:r>
              <a:rPr lang="en-US" sz="1800" dirty="0" smtClean="0">
                <a:solidFill>
                  <a:prstClr val="black"/>
                </a:solidFill>
              </a:rPr>
              <a:t>&gt;</a:t>
            </a:r>
            <a:endParaRPr lang="en-US" sz="1800" dirty="0">
              <a:solidFill>
                <a:prstClr val="black"/>
              </a:solidFill>
            </a:endParaRPr>
          </a:p>
          <a:p>
            <a:pPr marL="0" indent="0">
              <a:buClr>
                <a:srgbClr val="DD8047"/>
              </a:buClr>
              <a:buFont typeface="Wingdings"/>
              <a:buNone/>
            </a:pPr>
            <a:r>
              <a:rPr lang="en-US" sz="1800" dirty="0" smtClean="0">
                <a:solidFill>
                  <a:prstClr val="black"/>
                </a:solidFill>
              </a:rPr>
              <a:t>B  </a:t>
            </a:r>
            <a:r>
              <a:rPr lang="en-US" sz="1800" dirty="0">
                <a:solidFill>
                  <a:prstClr val="black"/>
                </a:solidFill>
              </a:rPr>
              <a:t>=    &lt;input type="text" id="b</a:t>
            </a:r>
            <a:r>
              <a:rPr lang="en-US" sz="1800" dirty="0" smtClean="0">
                <a:solidFill>
                  <a:prstClr val="black"/>
                </a:solidFill>
              </a:rPr>
              <a:t>"&gt;&lt;</a:t>
            </a:r>
            <a:r>
              <a:rPr lang="en-US" sz="1800" dirty="0" err="1" smtClean="0">
                <a:solidFill>
                  <a:prstClr val="black"/>
                </a:solidFill>
              </a:rPr>
              <a:t>br</a:t>
            </a:r>
            <a:r>
              <a:rPr lang="en-US" sz="1800" dirty="0" smtClean="0">
                <a:solidFill>
                  <a:prstClr val="black"/>
                </a:solidFill>
              </a:rPr>
              <a:t>&gt;</a:t>
            </a:r>
            <a:endParaRPr lang="en-US" sz="1800" dirty="0">
              <a:solidFill>
                <a:prstClr val="black"/>
              </a:solidFill>
            </a:endParaRPr>
          </a:p>
          <a:p>
            <a:pPr marL="0" indent="0">
              <a:buClr>
                <a:srgbClr val="DD8047"/>
              </a:buClr>
              <a:buFont typeface="Wingdings"/>
              <a:buNone/>
            </a:pPr>
            <a:r>
              <a:rPr lang="en-US" sz="1800" dirty="0" smtClean="0">
                <a:solidFill>
                  <a:prstClr val="black"/>
                </a:solidFill>
              </a:rPr>
              <a:t>A </a:t>
            </a:r>
            <a:r>
              <a:rPr lang="en-US" sz="1800" dirty="0">
                <a:solidFill>
                  <a:prstClr val="black"/>
                </a:solidFill>
              </a:rPr>
              <a:t>+ B = &lt;input type="text" id="c" </a:t>
            </a:r>
            <a:r>
              <a:rPr lang="en-US" sz="1800" dirty="0" err="1">
                <a:solidFill>
                  <a:prstClr val="black"/>
                </a:solidFill>
              </a:rPr>
              <a:t>readonly</a:t>
            </a:r>
            <a:r>
              <a:rPr lang="en-US" sz="1800" dirty="0" smtClean="0">
                <a:solidFill>
                  <a:prstClr val="black"/>
                </a:solidFill>
              </a:rPr>
              <a:t>&gt;&lt;</a:t>
            </a:r>
            <a:r>
              <a:rPr lang="en-US" sz="1800" dirty="0" err="1">
                <a:solidFill>
                  <a:prstClr val="black"/>
                </a:solidFill>
              </a:rPr>
              <a:t>br</a:t>
            </a:r>
            <a:r>
              <a:rPr lang="en-US" sz="1800" dirty="0">
                <a:solidFill>
                  <a:prstClr val="black"/>
                </a:solidFill>
              </a:rPr>
              <a:t>&gt;&lt;</a:t>
            </a:r>
            <a:r>
              <a:rPr lang="en-US" sz="1800" dirty="0" err="1">
                <a:solidFill>
                  <a:prstClr val="black"/>
                </a:solidFill>
              </a:rPr>
              <a:t>br</a:t>
            </a:r>
            <a:r>
              <a:rPr lang="en-US" sz="1800" dirty="0">
                <a:solidFill>
                  <a:prstClr val="black"/>
                </a:solidFill>
              </a:rPr>
              <a:t>&gt;</a:t>
            </a:r>
          </a:p>
          <a:p>
            <a:pPr marL="0" indent="0">
              <a:buClr>
                <a:srgbClr val="DD8047"/>
              </a:buClr>
              <a:buFont typeface="Wingdings"/>
              <a:buNone/>
            </a:pPr>
            <a:r>
              <a:rPr lang="en-US" sz="1800" dirty="0">
                <a:solidFill>
                  <a:prstClr val="black"/>
                </a:solidFill>
              </a:rPr>
              <a:t>&lt;button </a:t>
            </a:r>
            <a:r>
              <a:rPr lang="en-US" sz="1800" dirty="0" err="1">
                <a:solidFill>
                  <a:prstClr val="black"/>
                </a:solidFill>
              </a:rPr>
              <a:t>onclick</a:t>
            </a:r>
            <a:r>
              <a:rPr lang="en-US" sz="1800" dirty="0">
                <a:solidFill>
                  <a:prstClr val="black"/>
                </a:solidFill>
              </a:rPr>
              <a:t>="func1();"&gt;Calculate&lt;/button&gt;</a:t>
            </a:r>
          </a:p>
          <a:p>
            <a:pPr marL="0" indent="0">
              <a:buClr>
                <a:srgbClr val="DD8047"/>
              </a:buClr>
              <a:buFont typeface="Wingdings"/>
              <a:buNone/>
            </a:pPr>
            <a:r>
              <a:rPr lang="en-US" sz="1800" dirty="0">
                <a:solidFill>
                  <a:prstClr val="black"/>
                </a:solidFill>
              </a:rPr>
              <a:t>&lt;/body</a:t>
            </a:r>
            <a:r>
              <a:rPr lang="en-US" sz="1800" dirty="0" smtClean="0">
                <a:solidFill>
                  <a:prstClr val="black"/>
                </a:solidFill>
              </a:rPr>
              <a:t>&gt;&lt;/</a:t>
            </a:r>
            <a:r>
              <a:rPr lang="en-US" sz="1800" dirty="0">
                <a:solidFill>
                  <a:prstClr val="black"/>
                </a:solidFill>
              </a:rPr>
              <a:t>html&gt;</a:t>
            </a:r>
          </a:p>
          <a:p>
            <a:pPr marL="0" indent="0">
              <a:buClr>
                <a:srgbClr val="DD8047"/>
              </a:buClr>
              <a:buFont typeface="Wingdings"/>
              <a:buNone/>
            </a:pPr>
            <a:endParaRPr lang="en-US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9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แนะนำ </a:t>
            </a:r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th-TH" dirty="0" smtClean="0"/>
              <a:t>เป็นโปรแกรมที่ทำงานที่ฝั่ง </a:t>
            </a:r>
            <a:r>
              <a:rPr lang="en-US" dirty="0" smtClean="0"/>
              <a:t>client </a:t>
            </a:r>
            <a:r>
              <a:rPr lang="th-TH" dirty="0" smtClean="0"/>
              <a:t>ซึ่งก็คือทำงานบน </a:t>
            </a:r>
            <a:r>
              <a:rPr lang="en-US" dirty="0" smtClean="0"/>
              <a:t>web browser </a:t>
            </a:r>
            <a:r>
              <a:rPr lang="th-TH" dirty="0" smtClean="0"/>
              <a:t>ของผู้ใช้งาน</a:t>
            </a:r>
          </a:p>
          <a:p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th-TH" dirty="0" smtClean="0"/>
              <a:t>สามารถใช้ในการเปลี่ยนแปลงค่าต่างๆ </a:t>
            </a:r>
            <a:r>
              <a:rPr lang="en-US" dirty="0" smtClean="0"/>
              <a:t>, attribute </a:t>
            </a:r>
            <a:r>
              <a:rPr lang="th-TH" dirty="0" smtClean="0"/>
              <a:t>และ </a:t>
            </a:r>
            <a:r>
              <a:rPr lang="en-US" dirty="0" smtClean="0"/>
              <a:t>style </a:t>
            </a:r>
            <a:r>
              <a:rPr lang="th-TH" dirty="0" smtClean="0"/>
              <a:t>ของ </a:t>
            </a:r>
            <a:r>
              <a:rPr lang="en-US" dirty="0" smtClean="0"/>
              <a:t>HTML element </a:t>
            </a:r>
            <a:r>
              <a:rPr lang="th-TH" dirty="0" smtClean="0"/>
              <a:t>ได้</a:t>
            </a:r>
            <a:endParaRPr lang="en-US" dirty="0" smtClean="0"/>
          </a:p>
          <a:p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th-TH" dirty="0" smtClean="0"/>
              <a:t>สามารถใช้ในการตรวจสอบข้อมูลก่อนที่จะส่งไปประมวลผลได้</a:t>
            </a:r>
            <a:endParaRPr lang="en-US" dirty="0" smtClean="0"/>
          </a:p>
          <a:p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th-TH" dirty="0" smtClean="0"/>
              <a:t>ถือว่าเป็นภาษาโปรแกรมอีกภาษาหนึ่ง ที่มีหลักไวยากรณ์คล้ายคลึงกับภาษา </a:t>
            </a:r>
            <a:r>
              <a:rPr lang="en-US" dirty="0" smtClean="0"/>
              <a:t>Java</a:t>
            </a:r>
          </a:p>
          <a:p>
            <a:r>
              <a:rPr lang="th-TH" dirty="0" smtClean="0"/>
              <a:t>ภาษา </a:t>
            </a:r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th-TH" dirty="0" smtClean="0"/>
              <a:t>ไม่ใช่ภาษา </a:t>
            </a:r>
            <a:r>
              <a:rPr lang="en-US" dirty="0" smtClean="0"/>
              <a:t>Java</a:t>
            </a:r>
            <a:r>
              <a:rPr lang="th-TH" dirty="0" smtClean="0"/>
              <a:t> อย่าเรียกมั่ว</a:t>
            </a:r>
            <a:endParaRPr lang="en-US" dirty="0" smtClean="0"/>
          </a:p>
          <a:p>
            <a:endParaRPr lang="th-TH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80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การเขียนเงื่อนไข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56664" y="1600200"/>
            <a:ext cx="2951240" cy="3845024"/>
          </a:xfrm>
          <a:ln>
            <a:solidFill>
              <a:srgbClr val="C0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if  (</a:t>
            </a:r>
            <a:r>
              <a:rPr lang="th-TH" dirty="0"/>
              <a:t> </a:t>
            </a:r>
            <a:r>
              <a:rPr lang="th-TH" dirty="0" smtClean="0"/>
              <a:t>เงื่อนไข</a:t>
            </a:r>
            <a:r>
              <a:rPr lang="en-US" dirty="0" smtClean="0"/>
              <a:t> )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…</a:t>
            </a:r>
          </a:p>
          <a:p>
            <a:pPr marL="0" indent="0">
              <a:buNone/>
            </a:pPr>
            <a:r>
              <a:rPr lang="en-US" dirty="0" smtClean="0"/>
              <a:t>} else if ( </a:t>
            </a:r>
            <a:r>
              <a:rPr lang="th-TH" dirty="0" smtClean="0"/>
              <a:t>เงื่อนไข </a:t>
            </a:r>
            <a:r>
              <a:rPr lang="en-US" dirty="0" smtClean="0"/>
              <a:t>)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…</a:t>
            </a:r>
          </a:p>
          <a:p>
            <a:pPr marL="0" indent="0">
              <a:buNone/>
            </a:pPr>
            <a:r>
              <a:rPr lang="en-US" dirty="0" smtClean="0"/>
              <a:t>} else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…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067944" y="1600200"/>
            <a:ext cx="4536504" cy="4709120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switch</a:t>
            </a:r>
            <a:r>
              <a:rPr lang="en-US" dirty="0" smtClean="0"/>
              <a:t>( </a:t>
            </a:r>
            <a:r>
              <a:rPr lang="th-TH" dirty="0" smtClean="0"/>
              <a:t>ตัวเปรียบเทียบ </a:t>
            </a:r>
            <a:r>
              <a:rPr lang="en-US" dirty="0" smtClean="0"/>
              <a:t>) </a:t>
            </a:r>
            <a:r>
              <a:rPr lang="en-US" dirty="0"/>
              <a:t>{</a:t>
            </a:r>
            <a:br>
              <a:rPr lang="en-US" dirty="0"/>
            </a:br>
            <a:r>
              <a:rPr lang="en-US" dirty="0"/>
              <a:t>    case </a:t>
            </a:r>
            <a:r>
              <a:rPr lang="en-US" i="1" dirty="0" smtClean="0"/>
              <a:t>n1 </a:t>
            </a:r>
            <a:r>
              <a:rPr lang="en-US" dirty="0" smtClean="0"/>
              <a:t>: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/>
              <a:t>        </a:t>
            </a:r>
            <a:r>
              <a:rPr lang="en-US" i="1" dirty="0" smtClean="0"/>
              <a:t>…</a:t>
            </a:r>
            <a:r>
              <a:rPr lang="en-US" i="1" dirty="0"/>
              <a:t/>
            </a:r>
            <a:br>
              <a:rPr lang="en-US" i="1" dirty="0"/>
            </a:br>
            <a:r>
              <a:rPr lang="en-US" dirty="0"/>
              <a:t>        break;</a:t>
            </a:r>
            <a:br>
              <a:rPr lang="en-US" dirty="0"/>
            </a:br>
            <a:r>
              <a:rPr lang="en-US" dirty="0"/>
              <a:t>    case </a:t>
            </a:r>
            <a:r>
              <a:rPr lang="en-US" i="1" dirty="0" smtClean="0"/>
              <a:t>n2 </a:t>
            </a:r>
            <a:r>
              <a:rPr lang="en-US" dirty="0" smtClean="0"/>
              <a:t>: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/>
              <a:t>        </a:t>
            </a:r>
            <a:r>
              <a:rPr lang="en-US" i="1" dirty="0" smtClean="0"/>
              <a:t>…</a:t>
            </a:r>
            <a:r>
              <a:rPr lang="en-US" i="1" dirty="0"/>
              <a:t/>
            </a:r>
            <a:br>
              <a:rPr lang="en-US" i="1" dirty="0"/>
            </a:br>
            <a:r>
              <a:rPr lang="en-US" dirty="0"/>
              <a:t>        break;</a:t>
            </a:r>
            <a:br>
              <a:rPr lang="en-US" dirty="0"/>
            </a:br>
            <a:r>
              <a:rPr lang="en-US" dirty="0"/>
              <a:t>    default:</a:t>
            </a:r>
            <a:br>
              <a:rPr lang="en-US" dirty="0"/>
            </a:br>
            <a:r>
              <a:rPr lang="en-US" dirty="0"/>
              <a:t>        </a:t>
            </a:r>
            <a:r>
              <a:rPr lang="en-US" i="1" dirty="0" smtClean="0"/>
              <a:t>…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1623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คำสั่งวนรอบ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28672" y="1600200"/>
            <a:ext cx="6983688" cy="1612776"/>
          </a:xfrm>
          <a:ln>
            <a:solidFill>
              <a:srgbClr val="C0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for (</a:t>
            </a:r>
            <a:r>
              <a:rPr lang="en-US" i="1" dirty="0"/>
              <a:t>statement 1</a:t>
            </a:r>
            <a:r>
              <a:rPr lang="en-US" dirty="0"/>
              <a:t>;</a:t>
            </a:r>
            <a:r>
              <a:rPr lang="en-US" i="1" dirty="0"/>
              <a:t> statement 2</a:t>
            </a:r>
            <a:r>
              <a:rPr lang="en-US" dirty="0"/>
              <a:t>;</a:t>
            </a:r>
            <a:r>
              <a:rPr lang="en-US" i="1" dirty="0"/>
              <a:t> statement 3</a:t>
            </a:r>
            <a:r>
              <a:rPr lang="en-US" dirty="0"/>
              <a:t>) {</a:t>
            </a:r>
            <a:br>
              <a:rPr lang="en-US" dirty="0"/>
            </a:br>
            <a:r>
              <a:rPr lang="en-US" dirty="0"/>
              <a:t>    </a:t>
            </a:r>
            <a:r>
              <a:rPr lang="en-US" i="1" dirty="0"/>
              <a:t>code block to be executed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}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46928" y="3356992"/>
            <a:ext cx="6983688" cy="1612776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while (</a:t>
            </a:r>
            <a:r>
              <a:rPr lang="en-US" i="1" dirty="0"/>
              <a:t>condition</a:t>
            </a:r>
            <a:r>
              <a:rPr lang="en-US" dirty="0"/>
              <a:t>) {</a:t>
            </a:r>
            <a:br>
              <a:rPr lang="en-US" dirty="0"/>
            </a:br>
            <a:r>
              <a:rPr lang="en-US" i="1" dirty="0"/>
              <a:t>    code block to be executed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79348" y="5077594"/>
            <a:ext cx="6983688" cy="1612776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>
            <a:normAutofit fontScale="92500" lnSpcReduction="1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do {</a:t>
            </a:r>
            <a:br>
              <a:rPr lang="en-US" dirty="0"/>
            </a:br>
            <a:r>
              <a:rPr lang="en-US" i="1" dirty="0"/>
              <a:t>    code block to be executed</a:t>
            </a:r>
            <a:br>
              <a:rPr lang="en-US" i="1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>while (</a:t>
            </a:r>
            <a:r>
              <a:rPr lang="en-US" i="1" dirty="0"/>
              <a:t>condition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78078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จงหาผลการรันของโปรแกรม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196752"/>
            <a:ext cx="8153400" cy="547260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&lt;!DOCTYPE html&gt;</a:t>
            </a:r>
          </a:p>
          <a:p>
            <a:pPr marL="0" indent="0">
              <a:buNone/>
            </a:pPr>
            <a:r>
              <a:rPr lang="en-US" sz="1800" dirty="0"/>
              <a:t>&lt;html&gt;&lt;head&gt;&lt;script&gt;</a:t>
            </a:r>
          </a:p>
          <a:p>
            <a:pPr marL="0" indent="0">
              <a:buNone/>
            </a:pPr>
            <a:r>
              <a:rPr lang="en-US" sz="1800" dirty="0"/>
              <a:t>    function func1() {</a:t>
            </a:r>
          </a:p>
          <a:p>
            <a:pPr marL="0" indent="0">
              <a:buNone/>
            </a:pPr>
            <a:r>
              <a:rPr lang="en-US" sz="1800" dirty="0"/>
              <a:t>        </a:t>
            </a:r>
            <a:r>
              <a:rPr lang="en-US" sz="1800" dirty="0" err="1"/>
              <a:t>var</a:t>
            </a:r>
            <a:r>
              <a:rPr lang="en-US" sz="1800" dirty="0"/>
              <a:t> result = 0;</a:t>
            </a:r>
          </a:p>
          <a:p>
            <a:pPr marL="0" indent="0">
              <a:buNone/>
            </a:pPr>
            <a:r>
              <a:rPr lang="en-US" sz="1800" dirty="0"/>
              <a:t>        </a:t>
            </a:r>
            <a:r>
              <a:rPr lang="en-US" sz="1800" dirty="0" err="1"/>
              <a:t>var</a:t>
            </a:r>
            <a:r>
              <a:rPr lang="en-US" sz="1800" dirty="0"/>
              <a:t> a = </a:t>
            </a:r>
            <a:r>
              <a:rPr lang="en-US" sz="1800" dirty="0" err="1"/>
              <a:t>parseInt</a:t>
            </a:r>
            <a:r>
              <a:rPr lang="en-US" sz="1800" dirty="0"/>
              <a:t>(</a:t>
            </a:r>
            <a:r>
              <a:rPr lang="en-US" sz="1800" dirty="0" err="1"/>
              <a:t>document.getElementById</a:t>
            </a:r>
            <a:r>
              <a:rPr lang="en-US" sz="1800" dirty="0"/>
              <a:t>("a").value);</a:t>
            </a:r>
          </a:p>
          <a:p>
            <a:pPr marL="0" indent="0">
              <a:buNone/>
            </a:pPr>
            <a:r>
              <a:rPr lang="en-US" sz="1800" dirty="0"/>
              <a:t>        for(</a:t>
            </a:r>
            <a:r>
              <a:rPr lang="en-US" sz="1800" dirty="0" err="1"/>
              <a:t>var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= 0;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smtClean="0"/>
              <a:t>&lt;= </a:t>
            </a:r>
            <a:r>
              <a:rPr lang="en-US" sz="1800" dirty="0"/>
              <a:t>a; </a:t>
            </a:r>
            <a:r>
              <a:rPr lang="en-US" sz="1800" dirty="0" err="1"/>
              <a:t>i</a:t>
            </a:r>
            <a:r>
              <a:rPr lang="en-US" sz="1800" dirty="0"/>
              <a:t>++) {</a:t>
            </a:r>
          </a:p>
          <a:p>
            <a:pPr marL="0" indent="0">
              <a:buNone/>
            </a:pPr>
            <a:r>
              <a:rPr lang="en-US" sz="1800" dirty="0"/>
              <a:t>        	result += </a:t>
            </a:r>
            <a:r>
              <a:rPr lang="en-US" sz="1800" dirty="0" err="1"/>
              <a:t>i</a:t>
            </a:r>
            <a:r>
              <a:rPr lang="en-US" sz="1800" dirty="0"/>
              <a:t>;</a:t>
            </a:r>
          </a:p>
          <a:p>
            <a:pPr marL="0" indent="0">
              <a:buNone/>
            </a:pPr>
            <a:r>
              <a:rPr lang="en-US" sz="1800" dirty="0"/>
              <a:t>        }</a:t>
            </a:r>
          </a:p>
          <a:p>
            <a:pPr marL="0" indent="0">
              <a:buNone/>
            </a:pPr>
            <a:r>
              <a:rPr lang="en-US" sz="1800" dirty="0"/>
              <a:t>        </a:t>
            </a:r>
            <a:r>
              <a:rPr lang="en-US" sz="1800" dirty="0" err="1"/>
              <a:t>document.getElementById</a:t>
            </a:r>
            <a:r>
              <a:rPr lang="en-US" sz="1800" dirty="0"/>
              <a:t>("b").value = result;</a:t>
            </a:r>
          </a:p>
          <a:p>
            <a:pPr marL="0" indent="0">
              <a:buNone/>
            </a:pPr>
            <a:r>
              <a:rPr lang="en-US" sz="1800" dirty="0"/>
              <a:t>    }</a:t>
            </a:r>
          </a:p>
          <a:p>
            <a:pPr marL="0" indent="0">
              <a:buNone/>
            </a:pPr>
            <a:r>
              <a:rPr lang="en-US" sz="1800" dirty="0"/>
              <a:t>&lt;/script&gt;&lt;body&gt;</a:t>
            </a:r>
          </a:p>
          <a:p>
            <a:pPr marL="0" indent="0">
              <a:buNone/>
            </a:pPr>
            <a:r>
              <a:rPr lang="en-US" sz="1800" dirty="0" smtClean="0"/>
              <a:t>A  </a:t>
            </a:r>
            <a:r>
              <a:rPr lang="en-US" sz="1800" dirty="0"/>
              <a:t>= &lt;input type="text" id="a</a:t>
            </a:r>
            <a:r>
              <a:rPr lang="en-US" sz="1800" dirty="0" smtClean="0"/>
              <a:t>"&gt;&lt;</a:t>
            </a:r>
            <a:r>
              <a:rPr lang="en-US" sz="1800" dirty="0" err="1" smtClean="0"/>
              <a:t>br</a:t>
            </a:r>
            <a:r>
              <a:rPr lang="en-US" sz="1800" dirty="0" smtClean="0"/>
              <a:t>&gt;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B  </a:t>
            </a:r>
            <a:r>
              <a:rPr lang="en-US" sz="1800" dirty="0"/>
              <a:t>= &lt;input type="text" id="b" </a:t>
            </a:r>
            <a:r>
              <a:rPr lang="en-US" sz="1800" dirty="0" err="1"/>
              <a:t>readonly</a:t>
            </a:r>
            <a:r>
              <a:rPr lang="en-US" sz="1800" dirty="0" smtClean="0"/>
              <a:t>&gt;&lt;</a:t>
            </a:r>
            <a:r>
              <a:rPr lang="en-US" sz="1800" dirty="0" err="1"/>
              <a:t>br</a:t>
            </a:r>
            <a:r>
              <a:rPr lang="en-US" sz="1800" dirty="0"/>
              <a:t>&gt;&lt;</a:t>
            </a:r>
            <a:r>
              <a:rPr lang="en-US" sz="1800" dirty="0" err="1"/>
              <a:t>br</a:t>
            </a:r>
            <a:r>
              <a:rPr lang="en-US" sz="1800" dirty="0"/>
              <a:t>&gt;</a:t>
            </a:r>
          </a:p>
          <a:p>
            <a:pPr marL="0" indent="0">
              <a:buNone/>
            </a:pPr>
            <a:r>
              <a:rPr lang="en-US" sz="1800" dirty="0"/>
              <a:t>&lt;button </a:t>
            </a:r>
            <a:r>
              <a:rPr lang="en-US" sz="1800" dirty="0" err="1"/>
              <a:t>onclick</a:t>
            </a:r>
            <a:r>
              <a:rPr lang="en-US" sz="1800" dirty="0"/>
              <a:t>="func1();"&gt;Calculate&lt;/button&gt;</a:t>
            </a:r>
          </a:p>
          <a:p>
            <a:pPr marL="0" indent="0">
              <a:buNone/>
            </a:pPr>
            <a:r>
              <a:rPr lang="en-US" sz="1800" dirty="0"/>
              <a:t>&lt;/body&gt;&lt;/html&gt;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593" y="908720"/>
            <a:ext cx="3174895" cy="160612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5829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</a:t>
            </a:r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jQuery </a:t>
            </a:r>
            <a:r>
              <a:rPr lang="th-TH" dirty="0" smtClean="0"/>
              <a:t>เป็น </a:t>
            </a:r>
            <a:r>
              <a:rPr lang="en-US" dirty="0" err="1"/>
              <a:t>J</a:t>
            </a:r>
            <a:r>
              <a:rPr lang="en-US" dirty="0" err="1" smtClean="0"/>
              <a:t>avascript</a:t>
            </a:r>
            <a:r>
              <a:rPr lang="en-US" dirty="0" smtClean="0"/>
              <a:t> Library</a:t>
            </a:r>
          </a:p>
          <a:p>
            <a:r>
              <a:rPr lang="th-TH" dirty="0" smtClean="0"/>
              <a:t>มีจุดประสงค์เพื่อให้การใช้งาน </a:t>
            </a:r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th-TH" dirty="0" smtClean="0"/>
              <a:t>ทำได้ง่ายขึ้น</a:t>
            </a:r>
          </a:p>
          <a:p>
            <a:r>
              <a:rPr lang="en-US" dirty="0" err="1" smtClean="0"/>
              <a:t>Javascript</a:t>
            </a:r>
            <a:r>
              <a:rPr lang="en-US" dirty="0" smtClean="0"/>
              <a:t> Library </a:t>
            </a:r>
            <a:r>
              <a:rPr lang="th-TH" dirty="0" smtClean="0"/>
              <a:t>มีหลายเจ้า แต่ </a:t>
            </a:r>
            <a:r>
              <a:rPr lang="en-US" dirty="0" smtClean="0"/>
              <a:t>jQuery </a:t>
            </a:r>
            <a:r>
              <a:rPr lang="th-TH" dirty="0" smtClean="0"/>
              <a:t>จะได้รับความนิยมมากที่สุด รวมถึงเว็บใหญ่ๆ ก็ได้ใช้ </a:t>
            </a:r>
            <a:r>
              <a:rPr lang="en-US" dirty="0" smtClean="0"/>
              <a:t>jQuery </a:t>
            </a:r>
            <a:r>
              <a:rPr lang="th-TH" dirty="0" smtClean="0"/>
              <a:t>เช่น</a:t>
            </a:r>
          </a:p>
          <a:p>
            <a:pPr lvl="1"/>
            <a:r>
              <a:rPr lang="en-US" dirty="0" smtClean="0"/>
              <a:t>Google</a:t>
            </a:r>
          </a:p>
          <a:p>
            <a:pPr lvl="1"/>
            <a:r>
              <a:rPr lang="en-US" dirty="0" smtClean="0"/>
              <a:t>Microsoft</a:t>
            </a:r>
          </a:p>
          <a:p>
            <a:pPr lvl="1"/>
            <a:r>
              <a:rPr lang="en-US" dirty="0" smtClean="0"/>
              <a:t>IBM</a:t>
            </a:r>
          </a:p>
          <a:p>
            <a:pPr lvl="1"/>
            <a:r>
              <a:rPr lang="en-US" dirty="0" smtClean="0"/>
              <a:t>Netflix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19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การเรียกใช้ </a:t>
            </a:r>
            <a:r>
              <a:rPr lang="en-US" dirty="0" smtClean="0"/>
              <a:t>jQuery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640960" cy="4495800"/>
          </a:xfrm>
        </p:spPr>
        <p:txBody>
          <a:bodyPr>
            <a:normAutofit/>
          </a:bodyPr>
          <a:lstStyle/>
          <a:p>
            <a:r>
              <a:rPr lang="th-TH" dirty="0" smtClean="0"/>
              <a:t>สามารถใช้ได้ </a:t>
            </a:r>
            <a:r>
              <a:rPr lang="en-US" dirty="0" smtClean="0"/>
              <a:t>2 </a:t>
            </a:r>
            <a:r>
              <a:rPr lang="th-TH" dirty="0" smtClean="0"/>
              <a:t>วิธี</a:t>
            </a:r>
          </a:p>
          <a:p>
            <a:r>
              <a:rPr lang="en-US" dirty="0" smtClean="0"/>
              <a:t>1) </a:t>
            </a:r>
            <a:r>
              <a:rPr lang="th-TH" dirty="0" smtClean="0"/>
              <a:t>ดาวน์โหลด </a:t>
            </a:r>
            <a:r>
              <a:rPr lang="en-US" dirty="0" smtClean="0"/>
              <a:t>jQuery </a:t>
            </a:r>
            <a:r>
              <a:rPr lang="th-TH" dirty="0" smtClean="0"/>
              <a:t>จาก </a:t>
            </a:r>
            <a:r>
              <a:rPr lang="en-US" dirty="0" smtClean="0"/>
              <a:t>jquery.com </a:t>
            </a:r>
            <a:r>
              <a:rPr lang="th-TH" dirty="0" smtClean="0"/>
              <a:t>แล้วเรียกใช้งานเหมือนการอ้างอิง </a:t>
            </a:r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th-TH" dirty="0" smtClean="0"/>
              <a:t>ปกติ</a:t>
            </a:r>
          </a:p>
          <a:p>
            <a:pPr lvl="1"/>
            <a:r>
              <a:rPr lang="en-US" sz="2200" dirty="0" smtClean="0"/>
              <a:t>&lt;head&gt;&lt;script </a:t>
            </a:r>
            <a:r>
              <a:rPr lang="en-US" sz="2200" dirty="0" err="1" smtClean="0"/>
              <a:t>src</a:t>
            </a:r>
            <a:r>
              <a:rPr lang="en-US" sz="2200" dirty="0" smtClean="0"/>
              <a:t>=“jquery-xxx.js”&gt;&lt;/script&gt;&lt;/head&gt;</a:t>
            </a:r>
          </a:p>
          <a:p>
            <a:pPr marL="365760" lvl="1" indent="0">
              <a:buNone/>
            </a:pPr>
            <a:endParaRPr lang="en-US" sz="2000" dirty="0" smtClean="0"/>
          </a:p>
          <a:p>
            <a:r>
              <a:rPr lang="en-US" dirty="0" smtClean="0"/>
              <a:t>2) </a:t>
            </a:r>
            <a:r>
              <a:rPr lang="th-TH" dirty="0" smtClean="0"/>
              <a:t>ใช้การ </a:t>
            </a:r>
            <a:r>
              <a:rPr lang="en-US" dirty="0" smtClean="0"/>
              <a:t>include jQuery </a:t>
            </a:r>
            <a:r>
              <a:rPr lang="th-TH" dirty="0" smtClean="0"/>
              <a:t>จาก </a:t>
            </a:r>
            <a:r>
              <a:rPr lang="en-US" dirty="0" smtClean="0"/>
              <a:t>CDN</a:t>
            </a:r>
          </a:p>
          <a:p>
            <a:pPr lvl="1"/>
            <a:r>
              <a:rPr lang="en-US" sz="2200" dirty="0"/>
              <a:t>&lt;head&gt;</a:t>
            </a:r>
            <a:br>
              <a:rPr lang="en-US" sz="2200" dirty="0"/>
            </a:br>
            <a:r>
              <a:rPr lang="en-US" sz="2200" dirty="0"/>
              <a:t>&lt;script </a:t>
            </a:r>
            <a:r>
              <a:rPr lang="en-US" sz="2200" dirty="0" err="1"/>
              <a:t>src</a:t>
            </a:r>
            <a:r>
              <a:rPr lang="en-US" sz="2200" dirty="0"/>
              <a:t>="https://</a:t>
            </a:r>
            <a:r>
              <a:rPr lang="en-US" sz="2200" dirty="0" smtClean="0"/>
              <a:t>ajax.googleapis.com/jquery.min.js</a:t>
            </a:r>
            <a:r>
              <a:rPr lang="en-US" sz="2200" dirty="0"/>
              <a:t>"&gt;&lt;/script</a:t>
            </a:r>
            <a:r>
              <a:rPr lang="en-US" sz="2200" dirty="0" smtClean="0"/>
              <a:t>&gt;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>&lt;/head&gt;</a:t>
            </a:r>
          </a:p>
        </p:txBody>
      </p:sp>
    </p:spTree>
    <p:extLst>
      <p:ext uri="{BB962C8B-B14F-4D97-AF65-F5344CB8AC3E}">
        <p14:creationId xmlns:p14="http://schemas.microsoft.com/office/powerpoint/2010/main" val="11754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การเขียนโปรแกรมหลักของ </a:t>
            </a:r>
            <a:r>
              <a:rPr lang="en-US" dirty="0" smtClean="0"/>
              <a:t>jQuery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การเรียกใช้งานของ </a:t>
            </a:r>
            <a:r>
              <a:rPr lang="en-US" dirty="0" smtClean="0"/>
              <a:t>jQuery </a:t>
            </a:r>
            <a:r>
              <a:rPr lang="th-TH" dirty="0" smtClean="0"/>
              <a:t>ควรจะถูกเรียกใช้ก็ต่อเมื่อหน้าเว็บได้โหลดเสร็จสมบูรณ์แล้ว เพื่อกันการเรียกใช้งานก่อนที่หน้าเว็บจะโหลดเสร็จ ดังนั้นจึงควรเขียนโปรแกรมอยู่ภายในลักษณะดังนี้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43608" y="3041712"/>
            <a:ext cx="6983688" cy="1612776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>
            <a:normAutofit fontScale="77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$(document).ready(function(){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</a:t>
            </a:r>
            <a:r>
              <a:rPr lang="en-US" i="1" dirty="0"/>
              <a:t>// jQuery methods go here...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});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43608" y="4850674"/>
            <a:ext cx="6983688" cy="1612776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>
            <a:normAutofit fontScale="77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$(function(){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</a:t>
            </a:r>
            <a:r>
              <a:rPr lang="en-US" i="1" dirty="0"/>
              <a:t>// jQuery methods go here...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194856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jQuery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dirty="0" smtClean="0"/>
              <a:t>$(</a:t>
            </a:r>
            <a:r>
              <a:rPr lang="en-US" sz="3200" i="1" dirty="0" smtClean="0">
                <a:solidFill>
                  <a:srgbClr val="00B050"/>
                </a:solidFill>
              </a:rPr>
              <a:t>selector</a:t>
            </a:r>
            <a:r>
              <a:rPr lang="en-US" sz="3200" dirty="0" smtClean="0"/>
              <a:t>).</a:t>
            </a:r>
            <a:r>
              <a:rPr lang="en-US" sz="3200" dirty="0" smtClean="0">
                <a:solidFill>
                  <a:srgbClr val="0070C0"/>
                </a:solidFill>
              </a:rPr>
              <a:t>action</a:t>
            </a:r>
            <a:r>
              <a:rPr lang="en-US" sz="3200" dirty="0" smtClean="0"/>
              <a:t>( )</a:t>
            </a:r>
          </a:p>
          <a:p>
            <a:r>
              <a:rPr lang="en-US" sz="2400" dirty="0">
                <a:solidFill>
                  <a:srgbClr val="00B050"/>
                </a:solidFill>
              </a:rPr>
              <a:t>s</a:t>
            </a:r>
            <a:r>
              <a:rPr lang="en-US" sz="2400" dirty="0" smtClean="0">
                <a:solidFill>
                  <a:srgbClr val="00B050"/>
                </a:solidFill>
              </a:rPr>
              <a:t>elector </a:t>
            </a:r>
            <a:r>
              <a:rPr lang="en-US" sz="2400" dirty="0" smtClean="0"/>
              <a:t>: </a:t>
            </a:r>
            <a:r>
              <a:rPr lang="th-TH" sz="2400" dirty="0" smtClean="0"/>
              <a:t>เป็นชื่อที่ใช้ค้นหา </a:t>
            </a:r>
            <a:r>
              <a:rPr lang="en-US" sz="2400" dirty="0" smtClean="0"/>
              <a:t>HTML element</a:t>
            </a:r>
          </a:p>
          <a:p>
            <a:pPr lvl="1"/>
            <a:r>
              <a:rPr lang="en-US" sz="2000" dirty="0" smtClean="0">
                <a:solidFill>
                  <a:srgbClr val="00B050"/>
                </a:solidFill>
              </a:rPr>
              <a:t>$(this) </a:t>
            </a:r>
            <a:r>
              <a:rPr lang="en-US" sz="2000" dirty="0" smtClean="0"/>
              <a:t>– HTML element </a:t>
            </a:r>
            <a:r>
              <a:rPr lang="th-TH" sz="2000" dirty="0" smtClean="0"/>
              <a:t>ปัจจุบัน</a:t>
            </a:r>
          </a:p>
          <a:p>
            <a:pPr lvl="1"/>
            <a:r>
              <a:rPr lang="en-US" sz="2000" dirty="0" smtClean="0">
                <a:solidFill>
                  <a:srgbClr val="00B050"/>
                </a:solidFill>
              </a:rPr>
              <a:t>$(“p”) </a:t>
            </a:r>
            <a:r>
              <a:rPr lang="en-US" sz="2000" dirty="0" smtClean="0"/>
              <a:t>– HTML element &lt;p&gt;</a:t>
            </a:r>
          </a:p>
          <a:p>
            <a:pPr lvl="1"/>
            <a:r>
              <a:rPr lang="en-US" sz="2000" dirty="0" smtClean="0">
                <a:solidFill>
                  <a:srgbClr val="00B050"/>
                </a:solidFill>
              </a:rPr>
              <a:t>$(“.test”) </a:t>
            </a:r>
            <a:r>
              <a:rPr lang="en-US" sz="2000" dirty="0" smtClean="0"/>
              <a:t>– HTML element </a:t>
            </a:r>
            <a:r>
              <a:rPr lang="th-TH" sz="2000" dirty="0" smtClean="0"/>
              <a:t>ที่เป็น </a:t>
            </a:r>
            <a:r>
              <a:rPr lang="en-US" sz="2000" dirty="0" smtClean="0"/>
              <a:t>class = “test”</a:t>
            </a:r>
          </a:p>
          <a:p>
            <a:pPr lvl="1"/>
            <a:r>
              <a:rPr lang="en-US" sz="2000" dirty="0" smtClean="0">
                <a:solidFill>
                  <a:srgbClr val="00B050"/>
                </a:solidFill>
              </a:rPr>
              <a:t>$(“#test”) </a:t>
            </a:r>
            <a:r>
              <a:rPr lang="en-US" sz="2000" dirty="0" smtClean="0"/>
              <a:t>– HTML element </a:t>
            </a:r>
            <a:r>
              <a:rPr lang="th-TH" sz="2000" dirty="0" smtClean="0"/>
              <a:t>ที่มี </a:t>
            </a:r>
            <a:r>
              <a:rPr lang="en-US" sz="2000" dirty="0" smtClean="0"/>
              <a:t>id = “test”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action</a:t>
            </a:r>
            <a:endParaRPr lang="en-US" sz="2400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48" y="4653136"/>
            <a:ext cx="8686540" cy="18238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8557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ตัวอย่างการใช้งาน </a:t>
            </a:r>
            <a:r>
              <a:rPr lang="en-US" dirty="0" smtClean="0"/>
              <a:t>jQuery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5615536" cy="5069160"/>
          </a:xfrm>
          <a:ln>
            <a:solidFill>
              <a:srgbClr val="0070C0"/>
            </a:solidFill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&lt;!DOCTYPE html&gt;</a:t>
            </a:r>
          </a:p>
          <a:p>
            <a:pPr marL="0" indent="0">
              <a:buNone/>
            </a:pPr>
            <a:r>
              <a:rPr lang="en-US" dirty="0"/>
              <a:t>&lt;html&gt;&lt;head&gt;</a:t>
            </a:r>
          </a:p>
          <a:p>
            <a:pPr marL="0" indent="0">
              <a:buNone/>
            </a:pPr>
            <a:r>
              <a:rPr lang="en-US" dirty="0"/>
              <a:t>&lt;script </a:t>
            </a:r>
            <a:r>
              <a:rPr lang="en-US" dirty="0" err="1"/>
              <a:t>src</a:t>
            </a:r>
            <a:r>
              <a:rPr lang="en-US" dirty="0"/>
              <a:t>="https://code.jquery.com/jquery-2.1.4.min.js"&gt;&lt;/script&gt;</a:t>
            </a:r>
          </a:p>
          <a:p>
            <a:pPr marL="0" indent="0">
              <a:buNone/>
            </a:pPr>
            <a:r>
              <a:rPr lang="en-US" dirty="0"/>
              <a:t>&lt;script&gt;</a:t>
            </a:r>
          </a:p>
          <a:p>
            <a:pPr marL="0" indent="0">
              <a:buNone/>
            </a:pPr>
            <a:r>
              <a:rPr lang="en-US" dirty="0"/>
              <a:t>$(function(){</a:t>
            </a:r>
          </a:p>
          <a:p>
            <a:pPr marL="0" indent="0">
              <a:buNone/>
            </a:pPr>
            <a:r>
              <a:rPr lang="en-US" dirty="0"/>
              <a:t>	$('#show').click(function() {</a:t>
            </a:r>
          </a:p>
          <a:p>
            <a:pPr marL="0" indent="0">
              <a:buNone/>
            </a:pPr>
            <a:r>
              <a:rPr lang="en-US" dirty="0"/>
              <a:t>		$('#message').show();</a:t>
            </a:r>
          </a:p>
          <a:p>
            <a:pPr marL="0" indent="0">
              <a:buNone/>
            </a:pPr>
            <a:r>
              <a:rPr lang="en-US" dirty="0"/>
              <a:t>	});</a:t>
            </a:r>
          </a:p>
          <a:p>
            <a:pPr marL="0" indent="0">
              <a:buNone/>
            </a:pPr>
            <a:r>
              <a:rPr lang="en-US" dirty="0"/>
              <a:t>	$('#hide').click(function() {</a:t>
            </a:r>
          </a:p>
          <a:p>
            <a:pPr marL="0" indent="0">
              <a:buNone/>
            </a:pPr>
            <a:r>
              <a:rPr lang="en-US" dirty="0"/>
              <a:t>		$('#message').hide();</a:t>
            </a:r>
          </a:p>
          <a:p>
            <a:pPr marL="0" indent="0">
              <a:buNone/>
            </a:pPr>
            <a:r>
              <a:rPr lang="en-US" dirty="0"/>
              <a:t>	});</a:t>
            </a:r>
          </a:p>
          <a:p>
            <a:pPr marL="0" indent="0">
              <a:buNone/>
            </a:pPr>
            <a:r>
              <a:rPr lang="en-US" dirty="0"/>
              <a:t>});</a:t>
            </a:r>
          </a:p>
          <a:p>
            <a:pPr marL="0" indent="0">
              <a:buNone/>
            </a:pPr>
            <a:r>
              <a:rPr lang="en-US" dirty="0"/>
              <a:t>&lt;/script&gt;&lt;body&gt;</a:t>
            </a:r>
          </a:p>
          <a:p>
            <a:pPr marL="0" indent="0">
              <a:buNone/>
            </a:pPr>
            <a:r>
              <a:rPr lang="en-US" dirty="0"/>
              <a:t>&lt;div id="message"&gt;Hello World&lt;/div&gt;</a:t>
            </a:r>
          </a:p>
          <a:p>
            <a:pPr marL="0" indent="0">
              <a:buNone/>
            </a:pPr>
            <a:r>
              <a:rPr lang="en-US" dirty="0"/>
              <a:t>&lt;BR&gt;&lt;BR&gt;</a:t>
            </a:r>
          </a:p>
          <a:p>
            <a:pPr marL="0" indent="0">
              <a:buNone/>
            </a:pPr>
            <a:r>
              <a:rPr lang="en-US" dirty="0"/>
              <a:t>&lt;button id="show"&gt;Show&lt;/button&gt; </a:t>
            </a:r>
          </a:p>
          <a:p>
            <a:pPr marL="0" indent="0">
              <a:buNone/>
            </a:pPr>
            <a:r>
              <a:rPr lang="en-US" dirty="0"/>
              <a:t>&lt;button id="hide"&gt;Hide&lt;/button&gt;</a:t>
            </a:r>
          </a:p>
          <a:p>
            <a:pPr marL="0" indent="0">
              <a:buNone/>
            </a:pPr>
            <a:r>
              <a:rPr lang="en-US" dirty="0"/>
              <a:t>&lt;/body&gt;&lt;/html&gt;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628800"/>
            <a:ext cx="2232248" cy="15748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7234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ตัวอย่างการใช้งาน </a:t>
            </a:r>
            <a:r>
              <a:rPr lang="en-US" dirty="0" smtClean="0"/>
              <a:t>jQuery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28800"/>
            <a:ext cx="5615536" cy="4781128"/>
          </a:xfrm>
          <a:ln>
            <a:solidFill>
              <a:srgbClr val="0070C0"/>
            </a:solidFill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&lt;!DOCTYPE html&gt;</a:t>
            </a:r>
          </a:p>
          <a:p>
            <a:pPr marL="0" indent="0">
              <a:buNone/>
            </a:pPr>
            <a:r>
              <a:rPr lang="en-US" dirty="0"/>
              <a:t>&lt;html&gt;&lt;head&gt;</a:t>
            </a:r>
          </a:p>
          <a:p>
            <a:pPr marL="0" indent="0">
              <a:buNone/>
            </a:pPr>
            <a:r>
              <a:rPr lang="en-US" dirty="0"/>
              <a:t>&lt;script </a:t>
            </a:r>
            <a:r>
              <a:rPr lang="en-US" dirty="0" err="1"/>
              <a:t>src</a:t>
            </a:r>
            <a:r>
              <a:rPr lang="en-US" dirty="0"/>
              <a:t>="https://code.jquery.com/jquery-2.1.4.min.js"&gt;&lt;/script&gt;</a:t>
            </a:r>
          </a:p>
          <a:p>
            <a:pPr marL="0" indent="0">
              <a:buNone/>
            </a:pPr>
            <a:r>
              <a:rPr lang="en-US" dirty="0"/>
              <a:t>&lt;script&gt;</a:t>
            </a:r>
          </a:p>
          <a:p>
            <a:pPr marL="0" indent="0">
              <a:buNone/>
            </a:pPr>
            <a:r>
              <a:rPr lang="en-US" dirty="0"/>
              <a:t>$(function(){</a:t>
            </a:r>
          </a:p>
          <a:p>
            <a:pPr marL="0" indent="0">
              <a:buNone/>
            </a:pPr>
            <a:r>
              <a:rPr lang="en-US" dirty="0"/>
              <a:t>	$('#</a:t>
            </a:r>
            <a:r>
              <a:rPr lang="en-US" dirty="0" err="1"/>
              <a:t>mytext</a:t>
            </a:r>
            <a:r>
              <a:rPr lang="en-US" dirty="0"/>
              <a:t>').</a:t>
            </a:r>
            <a:r>
              <a:rPr lang="en-US" dirty="0" err="1"/>
              <a:t>mouseenter</a:t>
            </a:r>
            <a:r>
              <a:rPr lang="en-US" dirty="0"/>
              <a:t>(function() {</a:t>
            </a:r>
          </a:p>
          <a:p>
            <a:pPr marL="0" indent="0">
              <a:buNone/>
            </a:pPr>
            <a:r>
              <a:rPr lang="en-US" dirty="0"/>
              <a:t>		$(this).</a:t>
            </a:r>
            <a:r>
              <a:rPr lang="en-US" dirty="0" err="1"/>
              <a:t>css</a:t>
            </a:r>
            <a:r>
              <a:rPr lang="en-US" dirty="0"/>
              <a:t>("background-color", "</a:t>
            </a:r>
            <a:r>
              <a:rPr lang="en-US" dirty="0" err="1"/>
              <a:t>lightgray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/>
              <a:t>	});</a:t>
            </a:r>
          </a:p>
          <a:p>
            <a:pPr marL="0" indent="0">
              <a:buNone/>
            </a:pPr>
            <a:r>
              <a:rPr lang="en-US" dirty="0"/>
              <a:t>	$('#</a:t>
            </a:r>
            <a:r>
              <a:rPr lang="en-US" dirty="0" err="1"/>
              <a:t>mytext</a:t>
            </a:r>
            <a:r>
              <a:rPr lang="en-US" dirty="0"/>
              <a:t>').</a:t>
            </a:r>
            <a:r>
              <a:rPr lang="en-US" dirty="0" err="1"/>
              <a:t>mouseleave</a:t>
            </a:r>
            <a:r>
              <a:rPr lang="en-US" dirty="0"/>
              <a:t>(function() {</a:t>
            </a:r>
          </a:p>
          <a:p>
            <a:pPr marL="0" indent="0">
              <a:buNone/>
            </a:pPr>
            <a:r>
              <a:rPr lang="en-US" dirty="0"/>
              <a:t>		$(this).</a:t>
            </a:r>
            <a:r>
              <a:rPr lang="en-US" dirty="0" err="1"/>
              <a:t>css</a:t>
            </a:r>
            <a:r>
              <a:rPr lang="en-US" dirty="0"/>
              <a:t>("background-color", "</a:t>
            </a:r>
            <a:r>
              <a:rPr lang="en-US" dirty="0" err="1"/>
              <a:t>lightblue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/>
              <a:t>	});</a:t>
            </a:r>
          </a:p>
          <a:p>
            <a:pPr marL="0" indent="0">
              <a:buNone/>
            </a:pPr>
            <a:r>
              <a:rPr lang="en-US" dirty="0"/>
              <a:t>	$('#</a:t>
            </a:r>
            <a:r>
              <a:rPr lang="en-US" dirty="0" err="1"/>
              <a:t>mytext</a:t>
            </a:r>
            <a:r>
              <a:rPr lang="en-US" dirty="0"/>
              <a:t>').click(function() {</a:t>
            </a:r>
          </a:p>
          <a:p>
            <a:pPr marL="0" indent="0">
              <a:buNone/>
            </a:pPr>
            <a:r>
              <a:rPr lang="en-US" dirty="0"/>
              <a:t>		$(this).</a:t>
            </a:r>
            <a:r>
              <a:rPr lang="en-US" dirty="0" err="1"/>
              <a:t>css</a:t>
            </a:r>
            <a:r>
              <a:rPr lang="en-US" dirty="0"/>
              <a:t>("background-color", "yellow");</a:t>
            </a:r>
          </a:p>
          <a:p>
            <a:pPr marL="0" indent="0">
              <a:buNone/>
            </a:pPr>
            <a:r>
              <a:rPr lang="en-US" dirty="0"/>
              <a:t>	});	</a:t>
            </a:r>
          </a:p>
          <a:p>
            <a:pPr marL="0" indent="0">
              <a:buNone/>
            </a:pPr>
            <a:r>
              <a:rPr lang="en-US" dirty="0"/>
              <a:t>});</a:t>
            </a:r>
          </a:p>
          <a:p>
            <a:pPr marL="0" indent="0">
              <a:buNone/>
            </a:pPr>
            <a:r>
              <a:rPr lang="en-US" dirty="0"/>
              <a:t>&lt;/script&gt;&lt;body&gt;</a:t>
            </a:r>
          </a:p>
          <a:p>
            <a:pPr marL="0" indent="0">
              <a:buNone/>
            </a:pPr>
            <a:r>
              <a:rPr lang="en-US" dirty="0"/>
              <a:t>&lt;div id="</a:t>
            </a:r>
            <a:r>
              <a:rPr lang="en-US" dirty="0" err="1"/>
              <a:t>mytext</a:t>
            </a:r>
            <a:r>
              <a:rPr lang="en-US" dirty="0"/>
              <a:t>"&gt;Hello World&lt;/div&gt;</a:t>
            </a:r>
          </a:p>
          <a:p>
            <a:pPr marL="0" indent="0">
              <a:buNone/>
            </a:pPr>
            <a:r>
              <a:rPr lang="en-US" dirty="0"/>
              <a:t>&lt;/body&gt;&lt;/html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516216" y="1628800"/>
            <a:ext cx="2520280" cy="2880320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h-TH" sz="2800" dirty="0" smtClean="0"/>
              <a:t>ในกรณีที่ต้องการดักจับ </a:t>
            </a:r>
            <a:r>
              <a:rPr lang="en-US" sz="2800" dirty="0" smtClean="0"/>
              <a:t>event </a:t>
            </a:r>
            <a:r>
              <a:rPr lang="th-TH" sz="2800" dirty="0" smtClean="0"/>
              <a:t>มากกว่า 1 ตัว สำหรับ </a:t>
            </a:r>
            <a:r>
              <a:rPr lang="en-US" sz="2800" dirty="0" smtClean="0"/>
              <a:t>HTML element </a:t>
            </a:r>
            <a:r>
              <a:rPr lang="th-TH" sz="2800" dirty="0" smtClean="0"/>
              <a:t>เดียวกัน </a:t>
            </a:r>
          </a:p>
          <a:p>
            <a:pPr marL="0" indent="0">
              <a:buNone/>
            </a:pPr>
            <a:r>
              <a:rPr lang="th-TH" sz="2800" dirty="0" smtClean="0"/>
              <a:t>สามารถใช้ </a:t>
            </a:r>
            <a:r>
              <a:rPr lang="en-US" sz="2800" dirty="0" smtClean="0"/>
              <a:t>action on( ) </a:t>
            </a:r>
            <a:r>
              <a:rPr lang="th-TH" sz="2800" dirty="0" smtClean="0"/>
              <a:t>แทนได้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0716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ตัวอย่างการใช้งาน </a:t>
            </a:r>
            <a:r>
              <a:rPr lang="en-US" dirty="0"/>
              <a:t>jQuery </a:t>
            </a:r>
            <a:r>
              <a:rPr lang="en-US" dirty="0" smtClean="0"/>
              <a:t>(</a:t>
            </a:r>
            <a:r>
              <a:rPr lang="th-TH" dirty="0" smtClean="0"/>
              <a:t>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2648" y="1628800"/>
            <a:ext cx="8153400" cy="4896544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>
            <a:normAutofit fontScale="70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&lt;!DOCTYPE html&gt;</a:t>
            </a:r>
          </a:p>
          <a:p>
            <a:pPr marL="0" indent="0">
              <a:buNone/>
            </a:pPr>
            <a:r>
              <a:rPr lang="en-US" dirty="0"/>
              <a:t>&lt;html&gt;&lt;head&gt;</a:t>
            </a:r>
          </a:p>
          <a:p>
            <a:pPr marL="0" indent="0">
              <a:buNone/>
            </a:pPr>
            <a:r>
              <a:rPr lang="en-US" dirty="0"/>
              <a:t>&lt;script </a:t>
            </a:r>
            <a:r>
              <a:rPr lang="en-US" dirty="0" err="1"/>
              <a:t>src</a:t>
            </a:r>
            <a:r>
              <a:rPr lang="en-US" dirty="0"/>
              <a:t>="https://code.jquery.com/jquery-2.1.4.min.js"&gt;&lt;/script&gt;</a:t>
            </a:r>
          </a:p>
          <a:p>
            <a:pPr marL="0" indent="0">
              <a:buNone/>
            </a:pPr>
            <a:r>
              <a:rPr lang="en-US" dirty="0"/>
              <a:t>&lt;script&gt;</a:t>
            </a:r>
          </a:p>
          <a:p>
            <a:pPr marL="0" indent="0">
              <a:buNone/>
            </a:pPr>
            <a:r>
              <a:rPr lang="en-US" dirty="0"/>
              <a:t>$(function(){</a:t>
            </a:r>
          </a:p>
          <a:p>
            <a:pPr marL="0" indent="0">
              <a:buNone/>
            </a:pPr>
            <a:r>
              <a:rPr lang="en-US" dirty="0" smtClean="0"/>
              <a:t>      $('#</a:t>
            </a:r>
            <a:r>
              <a:rPr lang="en-US" dirty="0" err="1"/>
              <a:t>mytext</a:t>
            </a:r>
            <a:r>
              <a:rPr lang="en-US" dirty="0"/>
              <a:t>').on({</a:t>
            </a:r>
          </a:p>
          <a:p>
            <a:pPr marL="0" indent="0"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mouseenter</a:t>
            </a:r>
            <a:r>
              <a:rPr lang="en-US" dirty="0" smtClean="0"/>
              <a:t> </a:t>
            </a:r>
            <a:r>
              <a:rPr lang="en-US" dirty="0"/>
              <a:t>: function() </a:t>
            </a:r>
            <a:r>
              <a:rPr lang="en-US" dirty="0" smtClean="0"/>
              <a:t>{   $(</a:t>
            </a:r>
            <a:r>
              <a:rPr lang="en-US" dirty="0"/>
              <a:t>this).</a:t>
            </a:r>
            <a:r>
              <a:rPr lang="en-US" dirty="0" err="1"/>
              <a:t>css</a:t>
            </a:r>
            <a:r>
              <a:rPr lang="en-US" dirty="0"/>
              <a:t>("background-color", "</a:t>
            </a:r>
            <a:r>
              <a:rPr lang="en-US" dirty="0" err="1"/>
              <a:t>lightgray</a:t>
            </a:r>
            <a:r>
              <a:rPr lang="en-US" dirty="0" smtClean="0"/>
              <a:t>"); },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mouseleave</a:t>
            </a:r>
            <a:r>
              <a:rPr lang="en-US" dirty="0" smtClean="0"/>
              <a:t> </a:t>
            </a:r>
            <a:r>
              <a:rPr lang="en-US" dirty="0"/>
              <a:t>: function() </a:t>
            </a:r>
            <a:r>
              <a:rPr lang="en-US" dirty="0" smtClean="0"/>
              <a:t>{   $(</a:t>
            </a:r>
            <a:r>
              <a:rPr lang="en-US" dirty="0"/>
              <a:t>this).</a:t>
            </a:r>
            <a:r>
              <a:rPr lang="en-US" dirty="0" err="1"/>
              <a:t>css</a:t>
            </a:r>
            <a:r>
              <a:rPr lang="en-US" dirty="0"/>
              <a:t>("background-color", "</a:t>
            </a:r>
            <a:r>
              <a:rPr lang="en-US" dirty="0" err="1"/>
              <a:t>lightblue</a:t>
            </a:r>
            <a:r>
              <a:rPr lang="en-US" dirty="0" smtClean="0"/>
              <a:t>"); },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click </a:t>
            </a:r>
            <a:r>
              <a:rPr lang="en-US" dirty="0"/>
              <a:t>: function() </a:t>
            </a:r>
            <a:r>
              <a:rPr lang="en-US" dirty="0" smtClean="0"/>
              <a:t>{  $(</a:t>
            </a:r>
            <a:r>
              <a:rPr lang="en-US" dirty="0"/>
              <a:t>this).</a:t>
            </a:r>
            <a:r>
              <a:rPr lang="en-US" dirty="0" err="1"/>
              <a:t>css</a:t>
            </a:r>
            <a:r>
              <a:rPr lang="en-US" dirty="0"/>
              <a:t>("background-color", "yellow</a:t>
            </a:r>
            <a:r>
              <a:rPr lang="en-US" dirty="0" smtClean="0"/>
              <a:t>"); }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 smtClean="0"/>
              <a:t>       });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});</a:t>
            </a:r>
          </a:p>
          <a:p>
            <a:pPr marL="0" indent="0">
              <a:buNone/>
            </a:pPr>
            <a:r>
              <a:rPr lang="en-US" dirty="0"/>
              <a:t>&lt;/script&gt;&lt;body&gt;</a:t>
            </a:r>
          </a:p>
          <a:p>
            <a:pPr marL="0" indent="0">
              <a:buNone/>
            </a:pPr>
            <a:r>
              <a:rPr lang="en-US" dirty="0"/>
              <a:t>&lt;div id="</a:t>
            </a:r>
            <a:r>
              <a:rPr lang="en-US" dirty="0" err="1"/>
              <a:t>mytext</a:t>
            </a:r>
            <a:r>
              <a:rPr lang="en-US" dirty="0"/>
              <a:t>"&gt;Hello World&lt;/div&gt;</a:t>
            </a:r>
          </a:p>
          <a:p>
            <a:pPr marL="0" indent="0">
              <a:buNone/>
            </a:pPr>
            <a:r>
              <a:rPr lang="en-US" dirty="0"/>
              <a:t>&lt;/body&gt;&lt;/html&gt;</a:t>
            </a:r>
          </a:p>
        </p:txBody>
      </p:sp>
    </p:spTree>
    <p:extLst>
      <p:ext uri="{BB962C8B-B14F-4D97-AF65-F5344CB8AC3E}">
        <p14:creationId xmlns:p14="http://schemas.microsoft.com/office/powerpoint/2010/main" val="71935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ตำแหน่งการใช้งาน </a:t>
            </a:r>
            <a:r>
              <a:rPr lang="en-US" dirty="0" err="1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สามารถวางโปรแกรมในส่วนของ </a:t>
            </a:r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th-TH" dirty="0" smtClean="0"/>
              <a:t>ไว้ที่ใดก็ได้ในหน้าเว็บ ไม่ว่าจะเป็นใน </a:t>
            </a:r>
            <a:r>
              <a:rPr lang="en-US" dirty="0" smtClean="0"/>
              <a:t>&lt;body&gt; </a:t>
            </a:r>
            <a:r>
              <a:rPr lang="th-TH" dirty="0" smtClean="0"/>
              <a:t>หรือ ใน </a:t>
            </a:r>
            <a:r>
              <a:rPr lang="en-US" dirty="0" smtClean="0"/>
              <a:t>&lt;head&gt;</a:t>
            </a:r>
          </a:p>
          <a:p>
            <a:r>
              <a:rPr lang="th-TH" dirty="0" smtClean="0"/>
              <a:t>ส่วนของโปรแกรม </a:t>
            </a:r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th-TH" dirty="0" smtClean="0"/>
              <a:t>จะต้องอยู่ระหว่าง </a:t>
            </a:r>
            <a:r>
              <a:rPr lang="en-US" dirty="0" smtClean="0"/>
              <a:t>&lt;script&gt;</a:t>
            </a:r>
            <a:r>
              <a:rPr lang="th-TH" dirty="0" smtClean="0"/>
              <a:t> และ</a:t>
            </a:r>
            <a:r>
              <a:rPr lang="en-US" dirty="0" smtClean="0"/>
              <a:t> &lt;/script&gt;</a:t>
            </a:r>
            <a:endParaRPr lang="th-TH" dirty="0" smtClean="0"/>
          </a:p>
          <a:p>
            <a:r>
              <a:rPr lang="th-TH" dirty="0" smtClean="0"/>
              <a:t>หรือถ้ามีการเขียนโปรแกรม </a:t>
            </a:r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th-TH" dirty="0" smtClean="0"/>
              <a:t>แยกต่างหาก ออกจากหน้าเว็บ ส่วนใหญ่จะใช้นามสกุลเป็น </a:t>
            </a:r>
            <a:r>
              <a:rPr lang="en-US" dirty="0" smtClean="0"/>
              <a:t>.</a:t>
            </a:r>
            <a:r>
              <a:rPr lang="en-US" dirty="0" err="1" smtClean="0"/>
              <a:t>js</a:t>
            </a:r>
            <a:r>
              <a:rPr lang="en-US" dirty="0" smtClean="0"/>
              <a:t> </a:t>
            </a:r>
            <a:r>
              <a:rPr lang="th-TH" dirty="0" smtClean="0"/>
              <a:t>จะสามารถอ้างอิงไปใช้งานได้ด้วยก็ใช้</a:t>
            </a:r>
          </a:p>
          <a:p>
            <a:pPr lvl="1"/>
            <a:r>
              <a:rPr lang="en-US" dirty="0" smtClean="0"/>
              <a:t>&lt;script </a:t>
            </a:r>
            <a:r>
              <a:rPr lang="en-US" dirty="0" err="1" smtClean="0"/>
              <a:t>src</a:t>
            </a:r>
            <a:r>
              <a:rPr lang="en-US" dirty="0" smtClean="0"/>
              <a:t> = “myScript.js”&gt;&lt;/script&gt;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51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การตั้งค่าและดึงค่าจาก </a:t>
            </a:r>
            <a:r>
              <a:rPr lang="en-US" dirty="0" smtClean="0"/>
              <a:t>HTML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 fontScale="92500" lnSpcReduction="20000"/>
          </a:bodyPr>
          <a:lstStyle/>
          <a:p>
            <a:r>
              <a:rPr lang="th-TH" dirty="0" smtClean="0"/>
              <a:t>ใน </a:t>
            </a:r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th-TH" dirty="0" smtClean="0"/>
              <a:t>เราใช้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>
                <a:solidFill>
                  <a:srgbClr val="002060"/>
                </a:solidFill>
              </a:rPr>
              <a:t>var</a:t>
            </a:r>
            <a:r>
              <a:rPr lang="en-US" dirty="0" smtClean="0">
                <a:solidFill>
                  <a:srgbClr val="002060"/>
                </a:solidFill>
              </a:rPr>
              <a:t> a = </a:t>
            </a:r>
            <a:r>
              <a:rPr lang="en-US" dirty="0" err="1" smtClean="0">
                <a:solidFill>
                  <a:srgbClr val="002060"/>
                </a:solidFill>
              </a:rPr>
              <a:t>document.getElementById</a:t>
            </a:r>
            <a:r>
              <a:rPr lang="en-US" dirty="0">
                <a:solidFill>
                  <a:srgbClr val="002060"/>
                </a:solidFill>
              </a:rPr>
              <a:t>("demo</a:t>
            </a:r>
            <a:r>
              <a:rPr lang="en-US" dirty="0" smtClean="0">
                <a:solidFill>
                  <a:srgbClr val="002060"/>
                </a:solidFill>
              </a:rPr>
              <a:t>").value;</a:t>
            </a:r>
            <a:endParaRPr lang="th-TH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dirty="0" err="1">
                <a:solidFill>
                  <a:srgbClr val="002060"/>
                </a:solidFill>
              </a:rPr>
              <a:t>document.getElementById</a:t>
            </a:r>
            <a:r>
              <a:rPr lang="en-US" dirty="0">
                <a:solidFill>
                  <a:srgbClr val="002060"/>
                </a:solidFill>
              </a:rPr>
              <a:t>("demo").</a:t>
            </a:r>
            <a:r>
              <a:rPr lang="en-US" dirty="0" smtClean="0">
                <a:solidFill>
                  <a:srgbClr val="002060"/>
                </a:solidFill>
              </a:rPr>
              <a:t>value</a:t>
            </a:r>
            <a:r>
              <a:rPr lang="th-TH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= “xx”;</a:t>
            </a:r>
            <a:endParaRPr lang="en-US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r>
              <a:rPr lang="th-TH" dirty="0" smtClean="0"/>
              <a:t>ใน </a:t>
            </a:r>
            <a:r>
              <a:rPr lang="en-US" dirty="0" smtClean="0"/>
              <a:t>jQuery </a:t>
            </a:r>
            <a:r>
              <a:rPr lang="th-TH" dirty="0" smtClean="0"/>
              <a:t>เราสามารถเข้าถึง </a:t>
            </a:r>
            <a:r>
              <a:rPr lang="en-US" dirty="0" smtClean="0"/>
              <a:t>HTML element </a:t>
            </a:r>
            <a:r>
              <a:rPr lang="th-TH" dirty="0" smtClean="0"/>
              <a:t>ได้โดนตรงผ่าน </a:t>
            </a:r>
            <a:r>
              <a:rPr lang="en-US" dirty="0" smtClean="0"/>
              <a:t>selector</a:t>
            </a:r>
          </a:p>
          <a:p>
            <a:pPr marL="0" indent="0" algn="ctr">
              <a:buNone/>
            </a:pPr>
            <a:r>
              <a:rPr lang="en-US" dirty="0" err="1" smtClean="0">
                <a:solidFill>
                  <a:srgbClr val="002060"/>
                </a:solidFill>
              </a:rPr>
              <a:t>var</a:t>
            </a:r>
            <a:r>
              <a:rPr lang="en-US" dirty="0" smtClean="0">
                <a:solidFill>
                  <a:srgbClr val="002060"/>
                </a:solidFill>
              </a:rPr>
              <a:t> a = $(“#demo”).</a:t>
            </a:r>
            <a:r>
              <a:rPr lang="en-US" dirty="0" err="1" smtClean="0">
                <a:solidFill>
                  <a:srgbClr val="002060"/>
                </a:solidFill>
              </a:rPr>
              <a:t>val</a:t>
            </a:r>
            <a:r>
              <a:rPr lang="en-US" dirty="0" smtClean="0">
                <a:solidFill>
                  <a:srgbClr val="002060"/>
                </a:solidFill>
              </a:rPr>
              <a:t>();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002060"/>
                </a:solidFill>
              </a:rPr>
              <a:t>$(“#demo).</a:t>
            </a:r>
            <a:r>
              <a:rPr lang="en-US" dirty="0" err="1" smtClean="0">
                <a:solidFill>
                  <a:srgbClr val="002060"/>
                </a:solidFill>
              </a:rPr>
              <a:t>val</a:t>
            </a:r>
            <a:r>
              <a:rPr lang="en-US" dirty="0" smtClean="0">
                <a:solidFill>
                  <a:srgbClr val="002060"/>
                </a:solidFill>
              </a:rPr>
              <a:t>(“xx”);</a:t>
            </a:r>
          </a:p>
          <a:p>
            <a:pPr marL="0" indent="0" algn="ctr"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/>
              <a:t>jQuery </a:t>
            </a:r>
            <a:r>
              <a:rPr lang="th-TH" dirty="0" smtClean="0"/>
              <a:t>ตั้งค่า </a:t>
            </a:r>
            <a:r>
              <a:rPr lang="en-US" dirty="0" smtClean="0"/>
              <a:t>attribute </a:t>
            </a:r>
            <a:r>
              <a:rPr lang="th-TH" dirty="0" smtClean="0"/>
              <a:t>ของ </a:t>
            </a:r>
            <a:r>
              <a:rPr lang="en-US" dirty="0" smtClean="0"/>
              <a:t>HTML element </a:t>
            </a:r>
            <a:r>
              <a:rPr lang="th-TH" dirty="0" smtClean="0"/>
              <a:t>ด้วย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002060"/>
                </a:solidFill>
              </a:rPr>
              <a:t>$(selector).</a:t>
            </a:r>
            <a:r>
              <a:rPr lang="en-US" dirty="0" err="1" smtClean="0">
                <a:solidFill>
                  <a:srgbClr val="002060"/>
                </a:solidFill>
              </a:rPr>
              <a:t>attr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th-TH" dirty="0" smtClean="0">
                <a:solidFill>
                  <a:srgbClr val="002060"/>
                </a:solidFill>
              </a:rPr>
              <a:t>ชื่อ </a:t>
            </a:r>
            <a:r>
              <a:rPr lang="en-US" dirty="0" smtClean="0">
                <a:solidFill>
                  <a:srgbClr val="002060"/>
                </a:solidFill>
              </a:rPr>
              <a:t>attribute,  </a:t>
            </a:r>
            <a:r>
              <a:rPr lang="th-TH" dirty="0" smtClean="0">
                <a:solidFill>
                  <a:srgbClr val="002060"/>
                </a:solidFill>
              </a:rPr>
              <a:t>ค่าที่ต้องการตั้ง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6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ทำด้วยกันก่อน </a:t>
            </a:r>
            <a:r>
              <a:rPr lang="en-US" dirty="0" smtClean="0"/>
              <a:t>: </a:t>
            </a:r>
            <a:r>
              <a:rPr lang="th-TH" dirty="0" smtClean="0"/>
              <a:t>แก้หน้า </a:t>
            </a:r>
            <a:r>
              <a:rPr lang="en-US" dirty="0" err="1" smtClean="0"/>
              <a:t>post.php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2000" dirty="0" smtClean="0"/>
              <a:t>มาทำ </a:t>
            </a:r>
            <a:r>
              <a:rPr lang="en-US" sz="2000" dirty="0" err="1" smtClean="0"/>
              <a:t>webboard</a:t>
            </a:r>
            <a:r>
              <a:rPr lang="en-US" sz="2000" dirty="0" smtClean="0"/>
              <a:t> </a:t>
            </a:r>
            <a:r>
              <a:rPr lang="en-US" sz="2000" dirty="0" err="1" smtClean="0"/>
              <a:t>kakkak</a:t>
            </a:r>
            <a:r>
              <a:rPr lang="en-US" sz="2000" dirty="0" smtClean="0"/>
              <a:t> </a:t>
            </a:r>
            <a:r>
              <a:rPr lang="th-TH" sz="2000" dirty="0" smtClean="0"/>
              <a:t>กันต่ออีกซักหน่อย ทำหน้า </a:t>
            </a:r>
            <a:r>
              <a:rPr lang="en-US" sz="2000" dirty="0" err="1" smtClean="0"/>
              <a:t>post_save.php</a:t>
            </a:r>
            <a:r>
              <a:rPr lang="en-US" sz="2000" dirty="0" smtClean="0"/>
              <a:t> </a:t>
            </a:r>
            <a:r>
              <a:rPr lang="th-TH" sz="2000" dirty="0" smtClean="0"/>
              <a:t>เพื่อเก็บข้อมูลของการตอบกลับ ซึ่งจะเก็บไว้ในตาราง </a:t>
            </a:r>
            <a:r>
              <a:rPr lang="en-US" sz="2000" dirty="0" smtClean="0"/>
              <a:t>comment </a:t>
            </a:r>
            <a:r>
              <a:rPr lang="th-TH" sz="2000" dirty="0" smtClean="0"/>
              <a:t>โดยเราจะเก็บข้อมูลของ</a:t>
            </a:r>
            <a:r>
              <a:rPr lang="en-US" sz="2000" dirty="0"/>
              <a:t> </a:t>
            </a:r>
            <a:r>
              <a:rPr lang="en-US" sz="2000" dirty="0" smtClean="0"/>
              <a:t>id </a:t>
            </a:r>
            <a:r>
              <a:rPr lang="th-TH" sz="2000" dirty="0" smtClean="0"/>
              <a:t>ผู้ </a:t>
            </a:r>
            <a:r>
              <a:rPr lang="en-US" sz="2000" dirty="0" smtClean="0"/>
              <a:t>comment </a:t>
            </a:r>
            <a:r>
              <a:rPr lang="th-TH" sz="2000" dirty="0" smtClean="0"/>
              <a:t>และ </a:t>
            </a:r>
            <a:r>
              <a:rPr lang="en-US" sz="2000" dirty="0" smtClean="0"/>
              <a:t>id </a:t>
            </a:r>
            <a:r>
              <a:rPr lang="th-TH" sz="2000" dirty="0" smtClean="0"/>
              <a:t>ของกระทู้</a:t>
            </a:r>
            <a:endParaRPr lang="en-US" sz="2000" dirty="0" smtClean="0"/>
          </a:p>
          <a:p>
            <a:r>
              <a:rPr lang="th-TH" sz="2000" dirty="0" smtClean="0"/>
              <a:t>อันดับแรกปรับ </a:t>
            </a:r>
            <a:r>
              <a:rPr lang="en-US" sz="2000" dirty="0" err="1" smtClean="0"/>
              <a:t>post.php</a:t>
            </a:r>
            <a:r>
              <a:rPr lang="en-US" sz="2000" dirty="0" smtClean="0"/>
              <a:t> </a:t>
            </a:r>
            <a:r>
              <a:rPr lang="th-TH" sz="2000" dirty="0" smtClean="0"/>
              <a:t>ให้</a:t>
            </a:r>
            <a:r>
              <a:rPr lang="th-TH" sz="2000" dirty="0"/>
              <a:t> </a:t>
            </a:r>
            <a:r>
              <a:rPr lang="en-US" sz="2000" dirty="0" smtClean="0"/>
              <a:t>form </a:t>
            </a:r>
            <a:r>
              <a:rPr lang="th-TH" sz="2000" dirty="0" smtClean="0"/>
              <a:t>ส่งข้อมูลไปหา </a:t>
            </a:r>
            <a:r>
              <a:rPr lang="en-US" sz="2000" dirty="0" err="1" smtClean="0"/>
              <a:t>post_save.php</a:t>
            </a:r>
            <a:r>
              <a:rPr lang="en-US" sz="2000" dirty="0" smtClean="0"/>
              <a:t> </a:t>
            </a:r>
            <a:r>
              <a:rPr lang="th-TH" sz="2000" dirty="0" smtClean="0"/>
              <a:t>ด้วยเมธอด </a:t>
            </a:r>
            <a:r>
              <a:rPr lang="en-US" sz="2000" dirty="0" smtClean="0"/>
              <a:t>POST </a:t>
            </a:r>
            <a:r>
              <a:rPr lang="th-TH" sz="2000" dirty="0" smtClean="0"/>
              <a:t>และต้องให้ส่ง </a:t>
            </a:r>
            <a:r>
              <a:rPr lang="en-US" sz="2000" dirty="0" smtClean="0"/>
              <a:t>id </a:t>
            </a:r>
            <a:r>
              <a:rPr lang="th-TH" sz="2000" dirty="0" smtClean="0"/>
              <a:t>ของกระทู้ไปด้วย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990582"/>
            <a:ext cx="7777366" cy="375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7210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ทำด้วยกันก่อน </a:t>
            </a:r>
            <a:r>
              <a:rPr lang="en-US" dirty="0" smtClean="0"/>
              <a:t>: </a:t>
            </a:r>
            <a:r>
              <a:rPr lang="th-TH" dirty="0" smtClean="0"/>
              <a:t>สร้างหน้า </a:t>
            </a:r>
            <a:r>
              <a:rPr lang="en-US" dirty="0" err="1" smtClean="0"/>
              <a:t>post_save.php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21" y="4799922"/>
            <a:ext cx="2442857" cy="18666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1"/>
          <a:stretch/>
        </p:blipFill>
        <p:spPr>
          <a:xfrm>
            <a:off x="3131840" y="5737891"/>
            <a:ext cx="5921369" cy="85946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5148064" y="5210035"/>
            <a:ext cx="21355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ตาราง </a:t>
            </a:r>
            <a:r>
              <a:rPr lang="en-US" dirty="0" smtClean="0"/>
              <a:t>comment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quarter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27" y="1550575"/>
            <a:ext cx="8643261" cy="3174569"/>
          </a:xfrm>
        </p:spPr>
      </p:pic>
    </p:spTree>
    <p:extLst>
      <p:ext uri="{BB962C8B-B14F-4D97-AF65-F5344CB8AC3E}">
        <p14:creationId xmlns:p14="http://schemas.microsoft.com/office/powerpoint/2010/main" val="3302872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งานที่ทำเอง </a:t>
            </a:r>
            <a:r>
              <a:rPr lang="en-US" dirty="0" smtClean="0"/>
              <a:t>: </a:t>
            </a:r>
            <a:r>
              <a:rPr lang="th-TH" dirty="0" smtClean="0"/>
              <a:t>แก้ไขหน้า </a:t>
            </a:r>
            <a:r>
              <a:rPr lang="en-US" dirty="0" err="1" smtClean="0"/>
              <a:t>post.php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2000" dirty="0" smtClean="0"/>
              <a:t>แก้ไขหน้า </a:t>
            </a:r>
            <a:r>
              <a:rPr lang="en-US" sz="2000" dirty="0" err="1" smtClean="0"/>
              <a:t>post.php</a:t>
            </a:r>
            <a:r>
              <a:rPr lang="en-US" sz="2000" dirty="0" smtClean="0"/>
              <a:t> </a:t>
            </a:r>
            <a:r>
              <a:rPr lang="th-TH" sz="2000" dirty="0" smtClean="0"/>
              <a:t>ให้แสดงข้อความของทุกคนที่ </a:t>
            </a:r>
            <a:r>
              <a:rPr lang="en-US" sz="2000" dirty="0" smtClean="0"/>
              <a:t>comment </a:t>
            </a:r>
            <a:r>
              <a:rPr lang="th-TH" sz="2000" dirty="0" smtClean="0"/>
              <a:t>ไว้ในกระทู้ โดยเรียงจากวันที่ </a:t>
            </a:r>
            <a:r>
              <a:rPr lang="en-US" sz="2000" dirty="0" smtClean="0"/>
              <a:t>comment </a:t>
            </a:r>
            <a:r>
              <a:rPr lang="th-TH" sz="2000" dirty="0" smtClean="0"/>
              <a:t>จากวันเก่าสุดไปใหม่สุด ให้แสดงประมาณภาพด้านล่าง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71" t="13747" r="13702" b="28766"/>
          <a:stretch/>
        </p:blipFill>
        <p:spPr>
          <a:xfrm>
            <a:off x="1403648" y="2276872"/>
            <a:ext cx="6917465" cy="4481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792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เวลาจะทันไหม </a:t>
            </a:r>
            <a:r>
              <a:rPr lang="en-US" dirty="0" smtClean="0"/>
              <a:t>: </a:t>
            </a:r>
            <a:r>
              <a:rPr lang="en-US" dirty="0" err="1" smtClean="0"/>
              <a:t>delete.php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2800" dirty="0" smtClean="0"/>
              <a:t>ถ้าเข้ามาด้วยสิทธิ </a:t>
            </a:r>
            <a:r>
              <a:rPr lang="en-US" sz="2800" dirty="0" smtClean="0"/>
              <a:t>admin </a:t>
            </a:r>
            <a:r>
              <a:rPr lang="th-TH" sz="2800" dirty="0" smtClean="0"/>
              <a:t>จะสามารถลบกระทู้ได้ เพื่อให้ฐานข้อมูล</a:t>
            </a:r>
            <a:r>
              <a:rPr lang="en-US" sz="2800" dirty="0" smtClean="0"/>
              <a:t> clean </a:t>
            </a:r>
            <a:r>
              <a:rPr lang="th-TH" sz="2800" dirty="0" smtClean="0"/>
              <a:t>มากที่สุด เวลามีการลบกระทู้ จะต้องลบข้อมูลในตาราง </a:t>
            </a:r>
            <a:r>
              <a:rPr lang="en-US" sz="2800" dirty="0" smtClean="0"/>
              <a:t>post </a:t>
            </a:r>
            <a:r>
              <a:rPr lang="th-TH" sz="2800" dirty="0" smtClean="0"/>
              <a:t>และต้องลบข้อมูลในตาราง </a:t>
            </a:r>
            <a:r>
              <a:rPr lang="en-US" sz="2800" dirty="0" smtClean="0"/>
              <a:t>comment </a:t>
            </a:r>
            <a:r>
              <a:rPr lang="th-TH" sz="2800" dirty="0" smtClean="0"/>
              <a:t>ที่เกี่ยวกับกระทู้นั้นออกไปด้วย</a:t>
            </a:r>
          </a:p>
          <a:p>
            <a:r>
              <a:rPr lang="th-TH" sz="2800" dirty="0" smtClean="0"/>
              <a:t>ลองแทรก </a:t>
            </a:r>
            <a:r>
              <a:rPr lang="en-US" sz="2800" dirty="0" err="1" smtClean="0"/>
              <a:t>javascript</a:t>
            </a:r>
            <a:r>
              <a:rPr lang="en-US" sz="2800" dirty="0" smtClean="0"/>
              <a:t> </a:t>
            </a:r>
            <a:r>
              <a:rPr lang="th-TH" sz="2800" dirty="0" smtClean="0"/>
              <a:t>ให้มีกล่องเตือนเมื่อ </a:t>
            </a:r>
            <a:r>
              <a:rPr lang="en-US" sz="2800" dirty="0" smtClean="0"/>
              <a:t>admin </a:t>
            </a:r>
            <a:r>
              <a:rPr lang="th-TH" sz="2800" dirty="0" smtClean="0"/>
              <a:t>กดปุ่มลบ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879" y="3682602"/>
            <a:ext cx="4158781" cy="205403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7" r="6544"/>
          <a:stretch/>
        </p:blipFill>
        <p:spPr>
          <a:xfrm>
            <a:off x="4644008" y="3624453"/>
            <a:ext cx="4248473" cy="145714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5137309"/>
            <a:ext cx="4320710" cy="146004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72657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ตัวอย่างการใช้งาน </a:t>
            </a:r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th-TH" dirty="0" smtClean="0"/>
              <a:t>เบื้องต้น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772816"/>
            <a:ext cx="4536504" cy="4495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&lt;!DOCTYPE html&gt;</a:t>
            </a:r>
            <a:br>
              <a:rPr lang="en-US" dirty="0"/>
            </a:br>
            <a:r>
              <a:rPr lang="en-US" dirty="0"/>
              <a:t>&lt;html&gt;</a:t>
            </a:r>
            <a:br>
              <a:rPr lang="en-US" dirty="0"/>
            </a:br>
            <a:r>
              <a:rPr lang="en-US" dirty="0"/>
              <a:t>&lt;body&gt;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&lt;h1&gt;My First Web Page&lt;/h1&gt;</a:t>
            </a:r>
            <a:br>
              <a:rPr lang="en-US" dirty="0"/>
            </a:br>
            <a:r>
              <a:rPr lang="en-US" dirty="0"/>
              <a:t>&lt;p&gt;My first paragraph.&lt;/p&gt;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>
                <a:solidFill>
                  <a:srgbClr val="0070C0"/>
                </a:solidFill>
              </a:rPr>
              <a:t>&lt;script&gt;</a:t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 err="1">
                <a:solidFill>
                  <a:srgbClr val="0070C0"/>
                </a:solidFill>
              </a:rPr>
              <a:t>window.alert</a:t>
            </a:r>
            <a:r>
              <a:rPr lang="en-US" b="1" dirty="0">
                <a:solidFill>
                  <a:srgbClr val="0070C0"/>
                </a:solidFill>
              </a:rPr>
              <a:t>(5 + 6);</a:t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&lt;/script&gt;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&lt;/body&gt;</a:t>
            </a:r>
            <a:br>
              <a:rPr lang="en-US" dirty="0"/>
            </a:br>
            <a:r>
              <a:rPr lang="en-US" dirty="0"/>
              <a:t>&lt;/html&gt;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017" y="1988840"/>
            <a:ext cx="3785431" cy="3600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9540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Javascript</a:t>
            </a:r>
            <a:r>
              <a:rPr lang="en-US" dirty="0" smtClean="0"/>
              <a:t>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dirty="0" smtClean="0"/>
              <a:t>ไว</a:t>
            </a:r>
            <a:r>
              <a:rPr lang="th-TH" dirty="0" err="1" smtClean="0"/>
              <a:t>ยกรณ์</a:t>
            </a:r>
            <a:r>
              <a:rPr lang="th-TH" dirty="0" smtClean="0"/>
              <a:t>ของภาษา </a:t>
            </a:r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th-TH" dirty="0" smtClean="0"/>
              <a:t>คล้ายกับภาษา </a:t>
            </a:r>
            <a:r>
              <a:rPr lang="en-US" dirty="0" smtClean="0"/>
              <a:t>C </a:t>
            </a:r>
            <a:r>
              <a:rPr lang="th-TH" dirty="0" smtClean="0"/>
              <a:t>และภาษา </a:t>
            </a:r>
            <a:r>
              <a:rPr lang="en-US" dirty="0" smtClean="0"/>
              <a:t>Java </a:t>
            </a:r>
            <a:r>
              <a:rPr lang="th-TH" dirty="0" smtClean="0"/>
              <a:t>คือจะต้องลงท้ายคำสั่งด้วย </a:t>
            </a:r>
            <a:r>
              <a:rPr lang="en-US" dirty="0" smtClean="0"/>
              <a:t>semicolon (;) </a:t>
            </a:r>
            <a:r>
              <a:rPr lang="th-TH" dirty="0" smtClean="0"/>
              <a:t>และ </a:t>
            </a:r>
            <a:r>
              <a:rPr lang="en-US" dirty="0" smtClean="0"/>
              <a:t>case-sensitive</a:t>
            </a:r>
          </a:p>
          <a:p>
            <a:r>
              <a:rPr lang="th-TH" dirty="0" smtClean="0"/>
              <a:t>การประกาศตัวแปรใน </a:t>
            </a:r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th-TH" dirty="0" smtClean="0"/>
              <a:t>ใช้ </a:t>
            </a:r>
            <a:r>
              <a:rPr lang="en-US" dirty="0" err="1" smtClean="0"/>
              <a:t>keywoard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var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th-TH" dirty="0" smtClean="0"/>
              <a:t>สามารถเก็บข้อมูลพื้นฐานได้ทั้งจำนวนเต็ม จำนวนจริง และข้อความ</a:t>
            </a:r>
          </a:p>
          <a:p>
            <a:r>
              <a:rPr lang="th-TH" dirty="0" smtClean="0"/>
              <a:t>ตัวอย่างการใช้งาน</a:t>
            </a:r>
          </a:p>
          <a:p>
            <a:pPr marL="365760" lvl="1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firstname</a:t>
            </a:r>
            <a:r>
              <a:rPr lang="en-US" dirty="0" smtClean="0"/>
              <a:t> = “Choopan”;</a:t>
            </a:r>
          </a:p>
          <a:p>
            <a:pPr marL="365760" lvl="1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r>
              <a:rPr lang="en-US" dirty="0" smtClean="0"/>
              <a:t> = ‘Rattanapoka’;</a:t>
            </a:r>
          </a:p>
          <a:p>
            <a:pPr marL="365760" lvl="1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pi = 3.14;</a:t>
            </a:r>
          </a:p>
          <a:p>
            <a:pPr marL="365760" lvl="1" indent="0">
              <a:buNone/>
            </a:pPr>
            <a:r>
              <a:rPr lang="en-US" dirty="0" err="1"/>
              <a:t>var</a:t>
            </a:r>
            <a:r>
              <a:rPr lang="en-US" dirty="0"/>
              <a:t>  x;</a:t>
            </a:r>
          </a:p>
          <a:p>
            <a:pPr marL="365760" lvl="1" indent="0">
              <a:buNone/>
            </a:pPr>
            <a:r>
              <a:rPr lang="en-US" dirty="0"/>
              <a:t>x  = 5;</a:t>
            </a:r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57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en-US" dirty="0" err="1" smtClean="0"/>
              <a:t>Arithmetics</a:t>
            </a:r>
            <a:r>
              <a:rPr lang="en-US" dirty="0" smtClean="0"/>
              <a:t> Operators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0" t="2562" r="42295" b="2606"/>
          <a:stretch/>
        </p:blipFill>
        <p:spPr>
          <a:xfrm>
            <a:off x="755576" y="1700808"/>
            <a:ext cx="2736304" cy="266429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3599" y="1682127"/>
            <a:ext cx="4742857" cy="237142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12648" y="4516482"/>
            <a:ext cx="8153400" cy="2152878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000" dirty="0" smtClean="0"/>
              <a:t>สำหรับตัวแปรประเภทข้อความ เครื่องหมาย </a:t>
            </a:r>
            <a:r>
              <a:rPr lang="en-US" sz="2000" dirty="0" smtClean="0"/>
              <a:t>+ </a:t>
            </a:r>
            <a:r>
              <a:rPr lang="th-TH" sz="2000" dirty="0" smtClean="0"/>
              <a:t>ใช้สำหรับการเชื่อมต่อข้อความ</a:t>
            </a:r>
          </a:p>
          <a:p>
            <a:pPr marL="0" indent="0">
              <a:buNone/>
            </a:pPr>
            <a:r>
              <a:rPr lang="en-US" sz="2000" dirty="0" smtClean="0"/>
              <a:t>          </a:t>
            </a:r>
            <a:r>
              <a:rPr lang="en-US" sz="2000" dirty="0" err="1" smtClean="0"/>
              <a:t>var</a:t>
            </a:r>
            <a:r>
              <a:rPr lang="en-US" sz="2000" dirty="0" smtClean="0"/>
              <a:t> a = “Hello”;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</a:t>
            </a:r>
            <a:r>
              <a:rPr lang="en-US" sz="2000" dirty="0" err="1" smtClean="0"/>
              <a:t>var</a:t>
            </a:r>
            <a:r>
              <a:rPr lang="en-US" sz="2000" dirty="0" smtClean="0"/>
              <a:t> b = “World”;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</a:t>
            </a:r>
            <a:r>
              <a:rPr lang="en-US" sz="2000" dirty="0" err="1" smtClean="0"/>
              <a:t>var</a:t>
            </a:r>
            <a:r>
              <a:rPr lang="en-US" sz="2000" dirty="0" smtClean="0"/>
              <a:t> c  = a + b;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3480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Javascript</a:t>
            </a:r>
            <a:r>
              <a:rPr lang="en-US" dirty="0"/>
              <a:t> </a:t>
            </a:r>
            <a:r>
              <a:rPr lang="en-US" dirty="0" smtClean="0"/>
              <a:t>Comparison and Logical </a:t>
            </a:r>
            <a:r>
              <a:rPr lang="en-US" dirty="0"/>
              <a:t>Operators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3" y="1700808"/>
            <a:ext cx="6288923" cy="45365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4230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Javascript</a:t>
            </a:r>
            <a:r>
              <a:rPr lang="en-US" dirty="0" smtClean="0"/>
              <a:t> Data types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Number</a:t>
            </a:r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  length = </a:t>
            </a:r>
            <a:r>
              <a:rPr lang="en-US" dirty="0" smtClean="0">
                <a:solidFill>
                  <a:srgbClr val="0070C0"/>
                </a:solidFill>
              </a:rPr>
              <a:t>16</a:t>
            </a:r>
            <a:r>
              <a:rPr lang="en-US" dirty="0" smtClean="0"/>
              <a:t>;</a:t>
            </a:r>
          </a:p>
          <a:p>
            <a:r>
              <a:rPr lang="en-US" dirty="0" smtClean="0"/>
              <a:t>String</a:t>
            </a:r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 name = </a:t>
            </a:r>
            <a:r>
              <a:rPr lang="en-US" dirty="0" smtClean="0">
                <a:solidFill>
                  <a:srgbClr val="0070C0"/>
                </a:solidFill>
              </a:rPr>
              <a:t>“Choopan”;</a:t>
            </a:r>
          </a:p>
          <a:p>
            <a:r>
              <a:rPr lang="en-US" dirty="0" smtClean="0"/>
              <a:t>Array (</a:t>
            </a:r>
            <a:r>
              <a:rPr lang="en-US" dirty="0" err="1" smtClean="0"/>
              <a:t>Speical</a:t>
            </a:r>
            <a:r>
              <a:rPr lang="en-US" dirty="0" smtClean="0"/>
              <a:t> type of Object)</a:t>
            </a:r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 cars = </a:t>
            </a:r>
            <a:r>
              <a:rPr lang="en-US" dirty="0" smtClean="0">
                <a:solidFill>
                  <a:srgbClr val="0070C0"/>
                </a:solidFill>
              </a:rPr>
              <a:t>[“Toyota”, “Honda”, “Mazda”]</a:t>
            </a:r>
            <a:r>
              <a:rPr lang="en-US" dirty="0" smtClean="0"/>
              <a:t>;</a:t>
            </a:r>
          </a:p>
          <a:p>
            <a:r>
              <a:rPr lang="en-US" dirty="0" smtClean="0"/>
              <a:t>Object</a:t>
            </a:r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obj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0070C0"/>
                </a:solidFill>
              </a:rPr>
              <a:t>{</a:t>
            </a:r>
            <a:r>
              <a:rPr lang="en-US" dirty="0" err="1" smtClean="0">
                <a:solidFill>
                  <a:srgbClr val="0070C0"/>
                </a:solidFill>
              </a:rPr>
              <a:t>firstname</a:t>
            </a:r>
            <a:r>
              <a:rPr lang="en-US" dirty="0" smtClean="0">
                <a:solidFill>
                  <a:srgbClr val="0070C0"/>
                </a:solidFill>
              </a:rPr>
              <a:t>: “Choopan”, </a:t>
            </a:r>
          </a:p>
          <a:p>
            <a:pPr marL="365760" lvl="1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      </a:t>
            </a:r>
            <a:r>
              <a:rPr lang="en-US" dirty="0" err="1" smtClean="0">
                <a:solidFill>
                  <a:srgbClr val="0070C0"/>
                </a:solidFill>
              </a:rPr>
              <a:t>lastname</a:t>
            </a:r>
            <a:r>
              <a:rPr lang="en-US" dirty="0" smtClean="0">
                <a:solidFill>
                  <a:srgbClr val="0070C0"/>
                </a:solidFill>
              </a:rPr>
              <a:t>: “</a:t>
            </a:r>
            <a:r>
              <a:rPr lang="en-US" dirty="0" err="1" smtClean="0">
                <a:solidFill>
                  <a:srgbClr val="0070C0"/>
                </a:solidFill>
              </a:rPr>
              <a:t>Rattanapoa</a:t>
            </a:r>
            <a:r>
              <a:rPr lang="en-US" dirty="0" smtClean="0">
                <a:solidFill>
                  <a:srgbClr val="0070C0"/>
                </a:solidFill>
              </a:rPr>
              <a:t>”};</a:t>
            </a:r>
          </a:p>
          <a:p>
            <a:r>
              <a:rPr lang="en-US" dirty="0" smtClean="0"/>
              <a:t>Boolean</a:t>
            </a:r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 b = </a:t>
            </a:r>
            <a:r>
              <a:rPr lang="en-US" dirty="0" smtClean="0">
                <a:solidFill>
                  <a:srgbClr val="0070C0"/>
                </a:solidFill>
              </a:rPr>
              <a:t>true</a:t>
            </a:r>
            <a:r>
              <a:rPr lang="en-US" dirty="0" smtClean="0"/>
              <a:t>;   </a:t>
            </a:r>
            <a:r>
              <a:rPr lang="en-US" dirty="0" err="1" smtClean="0"/>
              <a:t>var</a:t>
            </a:r>
            <a:r>
              <a:rPr lang="en-US" dirty="0" smtClean="0"/>
              <a:t> c  = </a:t>
            </a:r>
            <a:r>
              <a:rPr lang="en-US" dirty="0" smtClean="0">
                <a:solidFill>
                  <a:srgbClr val="0070C0"/>
                </a:solidFill>
              </a:rPr>
              <a:t>false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92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ตรวจสอบประเภทข้อมูล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816224"/>
            <a:ext cx="6192688" cy="514116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&lt;!DOCTYPE html&gt;</a:t>
            </a:r>
          </a:p>
          <a:p>
            <a:pPr marL="0" indent="0">
              <a:buNone/>
            </a:pPr>
            <a:r>
              <a:rPr lang="en-US" dirty="0"/>
              <a:t>&lt;html&gt;</a:t>
            </a:r>
          </a:p>
          <a:p>
            <a:pPr marL="0" indent="0">
              <a:buNone/>
            </a:pPr>
            <a:r>
              <a:rPr lang="en-US" dirty="0"/>
              <a:t>&lt;body&gt;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&lt;</a:t>
            </a:r>
            <a:r>
              <a:rPr lang="en-US" dirty="0"/>
              <a:t>script&gt;</a:t>
            </a:r>
          </a:p>
          <a:p>
            <a:pPr marL="0" indent="0"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var</a:t>
            </a:r>
            <a:r>
              <a:rPr lang="en-US" dirty="0" smtClean="0"/>
              <a:t>  </a:t>
            </a:r>
            <a:r>
              <a:rPr lang="en-US" dirty="0"/>
              <a:t>length = 16;</a:t>
            </a:r>
          </a:p>
          <a:p>
            <a:pPr marL="0" indent="0"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/>
              <a:t>name = "Choopan";</a:t>
            </a:r>
          </a:p>
          <a:p>
            <a:pPr marL="0" indent="0"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/>
              <a:t>cars = ["Toyota", "Honda", "Mazda"];</a:t>
            </a:r>
          </a:p>
          <a:p>
            <a:pPr marL="0" indent="0"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/>
              <a:t>obj</a:t>
            </a:r>
            <a:r>
              <a:rPr lang="en-US" dirty="0"/>
              <a:t> = {</a:t>
            </a:r>
            <a:r>
              <a:rPr lang="en-US" dirty="0" err="1"/>
              <a:t>firstname</a:t>
            </a:r>
            <a:r>
              <a:rPr lang="en-US" dirty="0"/>
              <a:t>: "Choopan", </a:t>
            </a:r>
            <a:r>
              <a:rPr lang="en-US" dirty="0" err="1"/>
              <a:t>lastname</a:t>
            </a:r>
            <a:r>
              <a:rPr lang="en-US" dirty="0"/>
              <a:t>: "</a:t>
            </a:r>
            <a:r>
              <a:rPr lang="en-US" dirty="0" err="1"/>
              <a:t>Rattanapoa</a:t>
            </a:r>
            <a:r>
              <a:rPr lang="en-US" dirty="0"/>
              <a:t>"};</a:t>
            </a:r>
          </a:p>
          <a:p>
            <a:pPr marL="0" indent="0"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/>
              <a:t>b = true;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window.alert</a:t>
            </a:r>
            <a:r>
              <a:rPr lang="en-US" dirty="0" smtClean="0"/>
              <a:t>(</a:t>
            </a:r>
            <a:r>
              <a:rPr lang="en-US" dirty="0" err="1" smtClean="0"/>
              <a:t>typeof</a:t>
            </a:r>
            <a:r>
              <a:rPr lang="en-US" dirty="0" smtClean="0"/>
              <a:t> length + "\n“ + </a:t>
            </a:r>
            <a:r>
              <a:rPr lang="en-US" dirty="0" err="1" smtClean="0"/>
              <a:t>typeof</a:t>
            </a:r>
            <a:r>
              <a:rPr lang="en-US" dirty="0" smtClean="0"/>
              <a:t> </a:t>
            </a:r>
            <a:r>
              <a:rPr lang="en-US" dirty="0"/>
              <a:t>name + "\n" </a:t>
            </a:r>
            <a:r>
              <a:rPr lang="en-US" dirty="0" smtClean="0"/>
              <a:t> +</a:t>
            </a:r>
          </a:p>
          <a:p>
            <a:pPr marL="0" indent="0">
              <a:buNone/>
            </a:pPr>
            <a:r>
              <a:rPr lang="en-US" dirty="0" smtClean="0"/>
              <a:t>                           </a:t>
            </a:r>
            <a:r>
              <a:rPr lang="en-US" dirty="0" err="1" smtClean="0"/>
              <a:t>typeof</a:t>
            </a:r>
            <a:r>
              <a:rPr lang="en-US" dirty="0" smtClean="0"/>
              <a:t> </a:t>
            </a:r>
            <a:r>
              <a:rPr lang="en-US" dirty="0"/>
              <a:t>cars + "\n" </a:t>
            </a:r>
            <a:r>
              <a:rPr lang="en-US" dirty="0" smtClean="0"/>
              <a:t>+ </a:t>
            </a:r>
            <a:r>
              <a:rPr lang="en-US" dirty="0" err="1" smtClean="0"/>
              <a:t>typeof</a:t>
            </a:r>
            <a:r>
              <a:rPr lang="en-US" dirty="0" smtClean="0"/>
              <a:t> </a:t>
            </a:r>
            <a:r>
              <a:rPr lang="en-US" dirty="0" err="1"/>
              <a:t>obj</a:t>
            </a:r>
            <a:r>
              <a:rPr lang="en-US" dirty="0"/>
              <a:t> + "\n" </a:t>
            </a:r>
            <a:r>
              <a:rPr lang="en-US" dirty="0" smtClean="0"/>
              <a:t>+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         </a:t>
            </a:r>
            <a:r>
              <a:rPr lang="en-US" dirty="0" err="1" smtClean="0"/>
              <a:t>typeof</a:t>
            </a:r>
            <a:r>
              <a:rPr lang="en-US" dirty="0" smtClean="0"/>
              <a:t> </a:t>
            </a:r>
            <a:r>
              <a:rPr lang="en-US" dirty="0"/>
              <a:t>b );</a:t>
            </a:r>
          </a:p>
          <a:p>
            <a:pPr marL="0" indent="0">
              <a:buNone/>
            </a:pPr>
            <a:r>
              <a:rPr lang="en-US" dirty="0" smtClean="0"/>
              <a:t>    &lt;/</a:t>
            </a:r>
            <a:r>
              <a:rPr lang="en-US" dirty="0"/>
              <a:t>script&gt;</a:t>
            </a:r>
          </a:p>
          <a:p>
            <a:pPr marL="0" indent="0">
              <a:buNone/>
            </a:pPr>
            <a:r>
              <a:rPr lang="en-US" dirty="0"/>
              <a:t>&lt;/body&gt;</a:t>
            </a:r>
          </a:p>
          <a:p>
            <a:pPr marL="0" indent="0">
              <a:buNone/>
            </a:pPr>
            <a:r>
              <a:rPr lang="en-US" dirty="0"/>
              <a:t>&lt;/html&gt;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8935" y="1574930"/>
            <a:ext cx="3888432" cy="2309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35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20562</TotalTime>
  <Words>1181</Words>
  <Application>Microsoft Office PowerPoint</Application>
  <PresentationFormat>On-screen Show (4:3)</PresentationFormat>
  <Paragraphs>292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FreesiaUPC</vt:lpstr>
      <vt:lpstr>Tw Cen MT</vt:lpstr>
      <vt:lpstr>Wingdings</vt:lpstr>
      <vt:lpstr>Wingdings 2</vt:lpstr>
      <vt:lpstr>ตรงกลาง</vt:lpstr>
      <vt:lpstr>JAVASCRIPT  Jquery</vt:lpstr>
      <vt:lpstr>แนะนำ Javascript </vt:lpstr>
      <vt:lpstr>ตำแหน่งการใช้งาน Javascript</vt:lpstr>
      <vt:lpstr>ตัวอย่างการใช้งาน Javascript เบื้องต้น</vt:lpstr>
      <vt:lpstr>Javascript Syntax</vt:lpstr>
      <vt:lpstr>Javascript Arithmetics Operators</vt:lpstr>
      <vt:lpstr>Javascript Comparison and Logical Operators</vt:lpstr>
      <vt:lpstr>Javascript Data types (1)</vt:lpstr>
      <vt:lpstr>ตรวจสอบประเภทข้อมูล</vt:lpstr>
      <vt:lpstr>การเขียน function ของ Javascript</vt:lpstr>
      <vt:lpstr>การเข้าถึงข้อมูล HTML แบบ DOM</vt:lpstr>
      <vt:lpstr>ความสามารถของ Javascript</vt:lpstr>
      <vt:lpstr>ตัวอย่างที่ 1</vt:lpstr>
      <vt:lpstr>Javascript Events</vt:lpstr>
      <vt:lpstr>ตัวอย่างที่ 2</vt:lpstr>
      <vt:lpstr>HTML button</vt:lpstr>
      <vt:lpstr>การใช้ javascript รับค่าจาก HTML input</vt:lpstr>
      <vt:lpstr>เขียน javascript ให้ทำการบวกตัวเลข</vt:lpstr>
      <vt:lpstr>เขียน javascript ให้ทำการบวกตัวเลข (ปรับปรุง)</vt:lpstr>
      <vt:lpstr>การเขียนเงื่อนไข</vt:lpstr>
      <vt:lpstr>คำสั่งวนรอบ</vt:lpstr>
      <vt:lpstr>จงหาผลการรันของโปรแกรม</vt:lpstr>
      <vt:lpstr>jQuery</vt:lpstr>
      <vt:lpstr>การเรียกใช้ jQuery</vt:lpstr>
      <vt:lpstr>การเขียนโปรแกรมหลักของ jQuery</vt:lpstr>
      <vt:lpstr>jQuery Syntax</vt:lpstr>
      <vt:lpstr>ตัวอย่างการใช้งาน jQuery (1)</vt:lpstr>
      <vt:lpstr>ตัวอย่างการใช้งาน jQuery (2)</vt:lpstr>
      <vt:lpstr>ตัวอย่างการใช้งาน jQuery (3)</vt:lpstr>
      <vt:lpstr>การตั้งค่าและดึงค่าจาก HTML input</vt:lpstr>
      <vt:lpstr>ทำด้วยกันก่อน : แก้หน้า post.php</vt:lpstr>
      <vt:lpstr>ทำด้วยกันก่อน : สร้างหน้า post_save.php</vt:lpstr>
      <vt:lpstr>งานที่ทำเอง : แก้ไขหน้า post.php </vt:lpstr>
      <vt:lpstr>เวลาจะทันไหม : delete.php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AI</dc:title>
  <dc:creator>choopan</dc:creator>
  <cp:lastModifiedBy>Choopan Rattanapoka</cp:lastModifiedBy>
  <cp:revision>224</cp:revision>
  <dcterms:created xsi:type="dcterms:W3CDTF">2010-02-28T04:09:14Z</dcterms:created>
  <dcterms:modified xsi:type="dcterms:W3CDTF">2017-07-05T13:07:23Z</dcterms:modified>
</cp:coreProperties>
</file>