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307" r:id="rId2"/>
    <p:sldId id="390" r:id="rId3"/>
    <p:sldId id="391" r:id="rId4"/>
    <p:sldId id="388" r:id="rId5"/>
    <p:sldId id="389" r:id="rId6"/>
    <p:sldId id="371" r:id="rId7"/>
    <p:sldId id="382" r:id="rId8"/>
    <p:sldId id="373" r:id="rId9"/>
    <p:sldId id="374" r:id="rId10"/>
    <p:sldId id="384" r:id="rId11"/>
    <p:sldId id="375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6" r:id="rId27"/>
    <p:sldId id="407" r:id="rId28"/>
    <p:sldId id="408" r:id="rId29"/>
    <p:sldId id="409" r:id="rId30"/>
    <p:sldId id="410" r:id="rId31"/>
    <p:sldId id="411" r:id="rId32"/>
  </p:sldIdLst>
  <p:sldSz cx="9144000" cy="6858000" type="screen4x3"/>
  <p:notesSz cx="7315200" cy="96012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0" autoAdjust="0"/>
    <p:restoredTop sz="9466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SQL - 2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37A4B-378F-4D99-BBD7-32C8D1FFB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593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SQL - 2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2D97B-399E-4F84-9D3A-221225CF6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17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b="1" dirty="0"/>
              <a:t>SELECT</a:t>
            </a:r>
            <a:r>
              <a:rPr lang="en-US" sz="1300" dirty="0"/>
              <a:t> </a:t>
            </a:r>
            <a:r>
              <a:rPr lang="en-US" sz="1300" dirty="0" err="1"/>
              <a:t>employee_id</a:t>
            </a:r>
            <a:r>
              <a:rPr lang="en-US" sz="1300" dirty="0"/>
              <a:t>, </a:t>
            </a:r>
            <a:r>
              <a:rPr lang="en-US" sz="1300" dirty="0" err="1"/>
              <a:t>first_name</a:t>
            </a:r>
            <a:r>
              <a:rPr lang="en-US" sz="1300" dirty="0"/>
              <a:t>   </a:t>
            </a:r>
          </a:p>
          <a:p>
            <a:r>
              <a:rPr lang="en-US" sz="1300" b="1" dirty="0"/>
              <a:t>FROM</a:t>
            </a:r>
            <a:r>
              <a:rPr lang="en-US" sz="1300" dirty="0"/>
              <a:t> employees </a:t>
            </a:r>
            <a:r>
              <a:rPr lang="en-US" sz="1300" b="1" dirty="0"/>
              <a:t>AS</a:t>
            </a:r>
            <a:r>
              <a:rPr lang="en-US" sz="1300" dirty="0"/>
              <a:t> A   </a:t>
            </a:r>
          </a:p>
          <a:p>
            <a:r>
              <a:rPr lang="en-US" sz="1300" b="1" dirty="0"/>
              <a:t>WHERE</a:t>
            </a:r>
            <a:r>
              <a:rPr lang="en-US" sz="1300" dirty="0"/>
              <a:t> salary &gt;   </a:t>
            </a:r>
          </a:p>
          <a:p>
            <a:r>
              <a:rPr lang="en-US" sz="1300" dirty="0"/>
              <a:t>(</a:t>
            </a:r>
            <a:r>
              <a:rPr lang="en-US" sz="1300" b="1" dirty="0"/>
              <a:t>SELECT</a:t>
            </a:r>
            <a:r>
              <a:rPr lang="en-US" sz="1300" dirty="0"/>
              <a:t> AVG(salary) </a:t>
            </a:r>
            <a:r>
              <a:rPr lang="en-US" sz="1300" b="1" dirty="0"/>
              <a:t>FROM</a:t>
            </a:r>
            <a:r>
              <a:rPr lang="en-US" sz="1300" dirty="0"/>
              <a:t> employees </a:t>
            </a:r>
            <a:r>
              <a:rPr lang="en-US" sz="1300" b="1" dirty="0"/>
              <a:t>WHERE</a:t>
            </a:r>
            <a:r>
              <a:rPr lang="en-US" sz="1300" dirty="0"/>
              <a:t> </a:t>
            </a:r>
            <a:r>
              <a:rPr lang="en-US" sz="1300" dirty="0" err="1"/>
              <a:t>department_id</a:t>
            </a:r>
            <a:r>
              <a:rPr lang="en-US" sz="1300" dirty="0"/>
              <a:t> = </a:t>
            </a:r>
            <a:r>
              <a:rPr lang="en-US" sz="1300" dirty="0" err="1"/>
              <a:t>A.department_id</a:t>
            </a:r>
            <a:r>
              <a:rPr lang="en-US" sz="1300" dirty="0"/>
              <a:t>);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890EC-C505-4F93-9830-0C5E6448683D}" type="slidenum">
              <a:rPr lang="en-US" smtClean="0"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SQL-3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73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SQL 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030523315 – Web Programming and Web Database</a:t>
            </a:r>
          </a:p>
          <a:p>
            <a:r>
              <a:rPr lang="en-US" sz="2000" dirty="0"/>
              <a:t>Asst. Prof. Dr. Choopan Rattanapoka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3952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: </a:t>
            </a:r>
            <a:r>
              <a:rPr lang="th-TH" dirty="0" smtClean="0"/>
              <a:t>สร้างเงื่อนไขใน</a:t>
            </a:r>
            <a:r>
              <a:rPr lang="th-TH" dirty="0" err="1" smtClean="0"/>
              <a:t>ฟิ</a:t>
            </a:r>
            <a:r>
              <a:rPr lang="th-TH" dirty="0" smtClean="0"/>
              <a:t>ลด์ที่เกิดจาก </a:t>
            </a:r>
            <a:r>
              <a:rPr lang="en-US" dirty="0" smtClean="0"/>
              <a:t>GROUP </a:t>
            </a:r>
            <a:r>
              <a:rPr lang="en-US" dirty="0"/>
              <a:t>BY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ถ้าต้องการแสดงเฉพาะวิทยาเขตที่มีเงินเดือนรวมของพนักงานมากกว่า 55000 จะใช้ </a:t>
            </a:r>
            <a:r>
              <a:rPr lang="en-US" dirty="0" smtClean="0"/>
              <a:t>Query </a:t>
            </a:r>
            <a:r>
              <a:rPr lang="th-TH" dirty="0" smtClean="0"/>
              <a:t>อย่างไร</a:t>
            </a:r>
            <a:r>
              <a:rPr lang="en-US" dirty="0" smtClean="0"/>
              <a:t> 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95" y="2708920"/>
            <a:ext cx="8561905" cy="30666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2555776" y="3717032"/>
            <a:ext cx="36724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8395" y="5517232"/>
            <a:ext cx="243541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316416" y="5301208"/>
            <a:ext cx="4496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133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SQL: HAVING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/>
              <a:t>เป็นการเพิ่มเงื่อนไขโดยการใช้ </a:t>
            </a:r>
            <a:r>
              <a:rPr lang="en-US" sz="2400" dirty="0"/>
              <a:t>Aggregate function </a:t>
            </a:r>
            <a:r>
              <a:rPr lang="th-TH" sz="2400" dirty="0"/>
              <a:t>กับคำสั่ง </a:t>
            </a:r>
            <a:r>
              <a:rPr lang="en-US" sz="2400" dirty="0"/>
              <a:t>GROUP </a:t>
            </a:r>
            <a:r>
              <a:rPr lang="en-US" sz="2400" dirty="0" smtClean="0"/>
              <a:t>BY</a:t>
            </a:r>
            <a:endParaRPr lang="en-US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263544"/>
            <a:ext cx="7452849" cy="41177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5544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ในการ </a:t>
            </a:r>
            <a:r>
              <a:rPr lang="en-US" dirty="0" smtClean="0"/>
              <a:t>query </a:t>
            </a:r>
            <a:r>
              <a:rPr lang="th-TH" dirty="0" smtClean="0"/>
              <a:t>ข้อมูลจากตารางบางครั้ง เราต้องการใช้คำสั่ง </a:t>
            </a:r>
            <a:r>
              <a:rPr lang="en-US" dirty="0" smtClean="0"/>
              <a:t>SQL </a:t>
            </a:r>
            <a:r>
              <a:rPr lang="th-TH" dirty="0" smtClean="0"/>
              <a:t>ซ้อนกัน เช่น จากตาราง </a:t>
            </a:r>
            <a:r>
              <a:rPr lang="en-US" i="1" dirty="0" err="1" smtClean="0"/>
              <a:t>mysalary</a:t>
            </a:r>
            <a:r>
              <a:rPr lang="en-US" dirty="0" smtClean="0"/>
              <a:t> </a:t>
            </a:r>
            <a:r>
              <a:rPr lang="th-TH" dirty="0" smtClean="0"/>
              <a:t>ด้านล่าง</a:t>
            </a:r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/>
          </a:p>
          <a:p>
            <a:r>
              <a:rPr lang="th-TH" dirty="0" smtClean="0"/>
              <a:t>ถ้าต้องการค้นหาชื่อคนที่มีเงินเดือนมากกว่าหรือเท่ากับ </a:t>
            </a:r>
            <a:r>
              <a:rPr lang="en-US" dirty="0" smtClean="0"/>
              <a:t>12000 </a:t>
            </a:r>
            <a:r>
              <a:rPr lang="th-TH" dirty="0" smtClean="0"/>
              <a:t>เขียน </a:t>
            </a:r>
            <a:r>
              <a:rPr lang="en-US" dirty="0" smtClean="0"/>
              <a:t>SQL </a:t>
            </a:r>
            <a:r>
              <a:rPr lang="th-TH" dirty="0" smtClean="0"/>
              <a:t>อย่างไร</a:t>
            </a:r>
          </a:p>
          <a:p>
            <a:r>
              <a:rPr lang="th-TH" dirty="0" smtClean="0"/>
              <a:t>ถ้าต้องการค้นหาชื่อคนที่มีเงินเดือนมากกว่าหรือเท่ากับ </a:t>
            </a:r>
            <a:r>
              <a:rPr lang="en-US" dirty="0" smtClean="0"/>
              <a:t>Tom </a:t>
            </a:r>
            <a:r>
              <a:rPr lang="th-TH" dirty="0" smtClean="0"/>
              <a:t>เขียน </a:t>
            </a:r>
            <a:r>
              <a:rPr lang="en-US" dirty="0" smtClean="0"/>
              <a:t>SQL </a:t>
            </a:r>
            <a:r>
              <a:rPr lang="th-TH" dirty="0" smtClean="0"/>
              <a:t>อย่างไร </a:t>
            </a:r>
            <a:r>
              <a:rPr lang="en-US" b="1" dirty="0" smtClean="0">
                <a:solidFill>
                  <a:srgbClr val="0070C0"/>
                </a:solidFill>
              </a:rPr>
              <a:t>(</a:t>
            </a:r>
            <a:r>
              <a:rPr lang="th-TH" b="1" dirty="0" smtClean="0">
                <a:solidFill>
                  <a:srgbClr val="0070C0"/>
                </a:solidFill>
              </a:rPr>
              <a:t>การใช้ </a:t>
            </a:r>
            <a:r>
              <a:rPr lang="en-US" b="1" dirty="0" smtClean="0">
                <a:solidFill>
                  <a:srgbClr val="0070C0"/>
                </a:solidFill>
              </a:rPr>
              <a:t>SELECT </a:t>
            </a:r>
            <a:r>
              <a:rPr lang="th-TH" b="1" dirty="0" smtClean="0">
                <a:solidFill>
                  <a:srgbClr val="0070C0"/>
                </a:solidFill>
              </a:rPr>
              <a:t>ธรรมดาจะทำไม่ได้ ต้องใช้ </a:t>
            </a:r>
            <a:r>
              <a:rPr lang="en-US" b="1" dirty="0" smtClean="0">
                <a:solidFill>
                  <a:srgbClr val="0070C0"/>
                </a:solidFill>
              </a:rPr>
              <a:t>subquery)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403648" y="2500104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1319553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899383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4150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91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639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322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32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86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296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20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รูปแบบการใช้ </a:t>
            </a:r>
            <a:r>
              <a:rPr lang="en-US" dirty="0" smtClean="0"/>
              <a:t>subquery</a:t>
            </a:r>
            <a:r>
              <a:rPr lang="th-TH" dirty="0" smtClean="0"/>
              <a:t> สำหรับ </a:t>
            </a:r>
            <a:r>
              <a:rPr lang="en-US" dirty="0" smtClean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7072" y="1772816"/>
            <a:ext cx="8153400" cy="37471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ELECT   </a:t>
            </a:r>
            <a:r>
              <a:rPr lang="th-TH" dirty="0" err="1" smtClean="0"/>
              <a:t>ฟิ</a:t>
            </a:r>
            <a:r>
              <a:rPr lang="th-TH" dirty="0" smtClean="0"/>
              <a:t>ลด์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    </a:t>
            </a:r>
            <a:r>
              <a:rPr lang="th-TH" dirty="0" smtClean="0"/>
              <a:t>ตาราง</a:t>
            </a:r>
          </a:p>
          <a:p>
            <a:pPr marL="0" indent="0">
              <a:buNone/>
            </a:pPr>
            <a:r>
              <a:rPr lang="en-US" dirty="0" smtClean="0"/>
              <a:t>WHERE   </a:t>
            </a:r>
            <a:r>
              <a:rPr lang="th-TH" dirty="0" smtClean="0"/>
              <a:t>เงื่อนไขบางอย่าง 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	</a:t>
            </a:r>
            <a:r>
              <a:rPr lang="en-US" dirty="0" smtClean="0"/>
              <a:t>( SELECT   </a:t>
            </a:r>
            <a:r>
              <a:rPr lang="th-TH" dirty="0" err="1" smtClean="0"/>
              <a:t>ฟิ</a:t>
            </a:r>
            <a:r>
              <a:rPr lang="th-TH" dirty="0" smtClean="0"/>
              <a:t>ลด์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FROM    </a:t>
            </a:r>
            <a:r>
              <a:rPr lang="th-TH" dirty="0" smtClean="0"/>
              <a:t>ตาราง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	</a:t>
            </a:r>
            <a:r>
              <a:rPr lang="en-US" dirty="0" smtClean="0"/>
              <a:t> WHERE  </a:t>
            </a:r>
            <a:r>
              <a:rPr lang="th-TH" dirty="0" smtClean="0"/>
              <a:t>เงื่อนไข</a:t>
            </a:r>
            <a:r>
              <a:rPr lang="en-US" dirty="0" smtClean="0"/>
              <a:t> );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31459" y="3272036"/>
            <a:ext cx="3456384" cy="18722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994576" y="384810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0288" y="3446512"/>
            <a:ext cx="2186208" cy="116321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th-TH" dirty="0" smtClean="0"/>
              <a:t>ชุดคำสั่งข้างใน </a:t>
            </a:r>
            <a:r>
              <a:rPr lang="en-US" dirty="0" smtClean="0"/>
              <a:t>( ) </a:t>
            </a:r>
            <a:r>
              <a:rPr lang="th-TH" dirty="0" smtClean="0"/>
              <a:t>จะถูกทำงานก่อน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69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</a:t>
            </a:r>
            <a:r>
              <a:rPr lang="th-TH" dirty="0" smtClean="0"/>
              <a:t>การสร้าง </a:t>
            </a:r>
            <a:r>
              <a:rPr lang="en-US" dirty="0" smtClean="0"/>
              <a:t>subquery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45024"/>
          </a:xfrm>
        </p:spPr>
        <p:txBody>
          <a:bodyPr>
            <a:normAutofit lnSpcReduction="10000"/>
          </a:bodyPr>
          <a:lstStyle/>
          <a:p>
            <a:r>
              <a:rPr lang="th-TH" dirty="0"/>
              <a:t>ถ้าต้องการค้นหาชื่อคนที่มีเงินเดือนมากกว่าหรือเท่ากับ </a:t>
            </a:r>
            <a:r>
              <a:rPr lang="en-US" dirty="0"/>
              <a:t>Tom </a:t>
            </a:r>
            <a:r>
              <a:rPr lang="th-TH" dirty="0"/>
              <a:t>เขียน </a:t>
            </a:r>
            <a:r>
              <a:rPr lang="en-US" dirty="0"/>
              <a:t>SQL </a:t>
            </a:r>
            <a:r>
              <a:rPr lang="th-TH" dirty="0" smtClean="0"/>
              <a:t>อย่างไร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SELECT name FROM </a:t>
            </a:r>
            <a:r>
              <a:rPr lang="en-US" dirty="0" err="1" smtClean="0"/>
              <a:t>mysalary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WHERE   salary &gt;= </a:t>
            </a:r>
            <a:r>
              <a:rPr lang="en-US" b="1" dirty="0" smtClean="0">
                <a:solidFill>
                  <a:srgbClr val="0070C0"/>
                </a:solidFill>
              </a:rPr>
              <a:t>(SELECT salary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                               FROM </a:t>
            </a:r>
            <a:r>
              <a:rPr lang="en-US" b="1" dirty="0" err="1" smtClean="0">
                <a:solidFill>
                  <a:srgbClr val="0070C0"/>
                </a:solidFill>
              </a:rPr>
              <a:t>mytable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                               WHERE name = ‘Tom’);</a:t>
            </a:r>
          </a:p>
          <a:p>
            <a:pPr marL="0" indent="0"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6948264" y="3429000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68344" y="3356992"/>
            <a:ext cx="1296145" cy="6219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12000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5400000">
            <a:off x="4211960" y="4617132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051720" y="5265204"/>
            <a:ext cx="6866728" cy="11395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   SELECT name FROM </a:t>
            </a:r>
            <a:r>
              <a:rPr lang="en-US" dirty="0" err="1" smtClean="0"/>
              <a:t>mysalary</a:t>
            </a:r>
            <a:r>
              <a:rPr lang="en-US" dirty="0" smtClean="0"/>
              <a:t> </a:t>
            </a:r>
          </a:p>
          <a:p>
            <a:pPr marL="0" indent="0">
              <a:buFont typeface="Wingdings"/>
              <a:buNone/>
            </a:pPr>
            <a:r>
              <a:rPr lang="en-US" dirty="0" smtClean="0"/>
              <a:t>   WHERE   salary &gt;= </a:t>
            </a:r>
            <a:r>
              <a:rPr lang="en-US" b="1" dirty="0" smtClean="0">
                <a:solidFill>
                  <a:srgbClr val="0070C0"/>
                </a:solidFill>
              </a:rPr>
              <a:t>12000;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46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จาก </a:t>
            </a:r>
            <a:r>
              <a:rPr lang="en-US" dirty="0" smtClean="0"/>
              <a:t>Database schema</a:t>
            </a:r>
          </a:p>
          <a:p>
            <a:pPr lvl="1"/>
            <a:r>
              <a:rPr lang="en-US" dirty="0" err="1" smtClean="0"/>
              <a:t>mysalary</a:t>
            </a:r>
            <a:r>
              <a:rPr lang="en-US" dirty="0" smtClean="0"/>
              <a:t>(</a:t>
            </a:r>
            <a:r>
              <a:rPr lang="en-US" u="sng" dirty="0" smtClean="0"/>
              <a:t>id</a:t>
            </a:r>
            <a:r>
              <a:rPr lang="en-US" dirty="0" smtClean="0"/>
              <a:t>,   name,  salary)</a:t>
            </a:r>
          </a:p>
          <a:p>
            <a:pPr lvl="1"/>
            <a:endParaRPr lang="th-TH" dirty="0" smtClean="0"/>
          </a:p>
          <a:p>
            <a:r>
              <a:rPr lang="th-TH" dirty="0" smtClean="0"/>
              <a:t>เขียน </a:t>
            </a:r>
            <a:r>
              <a:rPr lang="en-US" dirty="0" smtClean="0"/>
              <a:t>SQL </a:t>
            </a:r>
            <a:r>
              <a:rPr lang="th-TH" dirty="0" smtClean="0"/>
              <a:t>เพื่อแสดงเฉพาะชื่อของคนที่มีเงินเดือนมากที่สุด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en-US" dirty="0" smtClean="0"/>
          </a:p>
          <a:p>
            <a:r>
              <a:rPr lang="th-TH" dirty="0"/>
              <a:t>เขียน </a:t>
            </a:r>
            <a:r>
              <a:rPr lang="en-US" dirty="0"/>
              <a:t>SQL </a:t>
            </a:r>
            <a:r>
              <a:rPr lang="th-TH" dirty="0"/>
              <a:t>เพื่อแสดงเฉพาะชื่อของ</a:t>
            </a:r>
            <a:r>
              <a:rPr lang="th-TH" dirty="0" smtClean="0"/>
              <a:t>คนและเงินเดือน ของคนที่มีเงินเดือนมากกว่าเงินเดือนเฉลี่ย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8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subquery </a:t>
            </a:r>
            <a:r>
              <a:rPr lang="th-TH" dirty="0" smtClean="0"/>
              <a:t>มากกว่า 1 ตาราง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กำหนดให้มีข้อมูล 2 ตาราง</a:t>
            </a:r>
            <a:endParaRPr lang="en-US" sz="2400" dirty="0" smtClean="0"/>
          </a:p>
          <a:p>
            <a:endParaRPr lang="en-US" sz="2400" dirty="0"/>
          </a:p>
          <a:p>
            <a:endParaRPr lang="th-TH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th-TH" sz="2400" dirty="0" smtClean="0"/>
              <a:t>ต้องการแสดงชื่อนักเรียนที่มีคะแนนมากกว่า </a:t>
            </a:r>
            <a:r>
              <a:rPr lang="th-TH" sz="2400" dirty="0" err="1" smtClean="0"/>
              <a:t>นศ</a:t>
            </a:r>
            <a:r>
              <a:rPr lang="th-TH" sz="2400" dirty="0" smtClean="0"/>
              <a:t> รหัส </a:t>
            </a:r>
            <a:r>
              <a:rPr lang="en-US" sz="2400" dirty="0" smtClean="0"/>
              <a:t>‘V002’</a:t>
            </a:r>
          </a:p>
          <a:p>
            <a:endParaRPr lang="en-US" sz="2400" dirty="0"/>
          </a:p>
          <a:p>
            <a:r>
              <a:rPr lang="th-TH" sz="2400" dirty="0" smtClean="0"/>
              <a:t>ต้องการแสดงชื่อนักเรียนที่มีคะแนนสอบมากกว่า 85 คะแนน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971600" y="2364740"/>
          <a:ext cx="237626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>
                  <a:extLst>
                    <a:ext uri="{9D8B030D-6E8A-4147-A177-3AD203B41FA5}">
                      <a16:colId xmlns:a16="http://schemas.microsoft.com/office/drawing/2014/main" val="1561245573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998798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student_id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195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Tom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153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Alex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76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84566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851920" y="2364740"/>
          <a:ext cx="237626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>
                  <a:extLst>
                    <a:ext uri="{9D8B030D-6E8A-4147-A177-3AD203B41FA5}">
                      <a16:colId xmlns:a16="http://schemas.microsoft.com/office/drawing/2014/main" val="1561245573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998798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student_id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195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153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76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84566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19672" y="1920127"/>
            <a:ext cx="1192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443574" y="1886983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08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subquery </a:t>
            </a:r>
            <a:r>
              <a:rPr lang="th-TH" dirty="0" smtClean="0"/>
              <a:t>หลัง </a:t>
            </a:r>
            <a:r>
              <a:rPr lang="en-US" dirty="0" smtClean="0"/>
              <a:t>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th-TH" dirty="0" smtClean="0"/>
              <a:t>จะมีการใช้งานถ้าการ </a:t>
            </a:r>
            <a:r>
              <a:rPr lang="en-US" dirty="0" smtClean="0"/>
              <a:t>query </a:t>
            </a:r>
            <a:r>
              <a:rPr lang="th-TH" dirty="0" smtClean="0"/>
              <a:t>ข้อมูลแบ่งออกเป็นหลายขั้นตอน</a:t>
            </a:r>
          </a:p>
          <a:p>
            <a:r>
              <a:rPr lang="th-TH" dirty="0" smtClean="0"/>
              <a:t>มีการ </a:t>
            </a:r>
            <a:r>
              <a:rPr lang="en-US" dirty="0" smtClean="0"/>
              <a:t>query </a:t>
            </a:r>
            <a:r>
              <a:rPr lang="th-TH" dirty="0" smtClean="0"/>
              <a:t>ข้อมูลชุดหนึ่งขึ้นมาก่อน จากนั้น </a:t>
            </a:r>
            <a:r>
              <a:rPr lang="en-US" dirty="0" smtClean="0"/>
              <a:t>query </a:t>
            </a:r>
            <a:r>
              <a:rPr lang="th-TH" dirty="0" smtClean="0"/>
              <a:t>จากข้อมูลที่ได้มาอีกที</a:t>
            </a:r>
          </a:p>
          <a:p>
            <a:r>
              <a:rPr lang="th-TH" dirty="0" smtClean="0"/>
              <a:t>การใช้ </a:t>
            </a:r>
            <a:r>
              <a:rPr lang="en-US" dirty="0" smtClean="0"/>
              <a:t>HAVING </a:t>
            </a:r>
            <a:r>
              <a:rPr lang="th-TH" dirty="0" smtClean="0"/>
              <a:t>สามารถเขียน</a:t>
            </a:r>
            <a:r>
              <a:rPr lang="en-US" dirty="0" smtClean="0"/>
              <a:t> </a:t>
            </a:r>
            <a:r>
              <a:rPr lang="th-TH" dirty="0" smtClean="0"/>
              <a:t>โดยใช้ </a:t>
            </a:r>
            <a:r>
              <a:rPr lang="en-US" dirty="0" smtClean="0"/>
              <a:t>subquery </a:t>
            </a:r>
            <a:r>
              <a:rPr lang="th-TH" dirty="0" smtClean="0"/>
              <a:t>หลัง </a:t>
            </a:r>
            <a:r>
              <a:rPr lang="en-US" dirty="0" smtClean="0"/>
              <a:t>FROM </a:t>
            </a:r>
            <a:r>
              <a:rPr lang="th-TH" dirty="0" smtClean="0"/>
              <a:t>ได้</a:t>
            </a:r>
            <a:endParaRPr lang="en-US" dirty="0" smtClean="0"/>
          </a:p>
          <a:p>
            <a:r>
              <a:rPr lang="th-TH" dirty="0" smtClean="0"/>
              <a:t>จะต้องมีการกำหนดชื่อตารางใหม่ ที่เกิดจาก </a:t>
            </a:r>
            <a:r>
              <a:rPr lang="en-US" dirty="0" smtClean="0"/>
              <a:t>subquery </a:t>
            </a:r>
            <a:r>
              <a:rPr lang="th-TH" dirty="0" smtClean="0"/>
              <a:t>ด้วย</a:t>
            </a:r>
          </a:p>
          <a:p>
            <a:r>
              <a:rPr lang="th-TH" b="1" dirty="0" smtClean="0"/>
              <a:t>ตัวอย่าง</a:t>
            </a:r>
            <a:r>
              <a:rPr lang="en-US" b="1" dirty="0" smtClean="0"/>
              <a:t>:  </a:t>
            </a:r>
            <a:endParaRPr lang="th-TH" b="1" dirty="0" smtClean="0"/>
          </a:p>
          <a:p>
            <a:pPr lvl="1"/>
            <a:r>
              <a:rPr lang="en-US" dirty="0" smtClean="0"/>
              <a:t>Database schema :  customer(name, city)</a:t>
            </a:r>
          </a:p>
          <a:p>
            <a:pPr lvl="1"/>
            <a:r>
              <a:rPr lang="th-TH" dirty="0" smtClean="0"/>
              <a:t>ต้องการหาชื่อเมืองทั้งหมดที่มีลูกค้าอยู่มากกว่า 2 คน</a:t>
            </a:r>
          </a:p>
          <a:p>
            <a:pPr lvl="2"/>
            <a:r>
              <a:rPr lang="en-US" dirty="0" smtClean="0"/>
              <a:t>SELECT name, COUNT(*) FROM customer GROUP BY city HAVING COUNT(*) &gt; 2;</a:t>
            </a:r>
          </a:p>
          <a:p>
            <a:pPr marL="6858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373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การทำงานภายในของ </a:t>
            </a:r>
            <a:r>
              <a:rPr lang="en-US" dirty="0" smtClean="0"/>
              <a:t>subquery </a:t>
            </a:r>
            <a:r>
              <a:rPr lang="th-TH" dirty="0" smtClean="0"/>
              <a:t>หลัง </a:t>
            </a:r>
            <a:r>
              <a:rPr lang="en-US" dirty="0" smtClean="0"/>
              <a:t>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27784" y="1600200"/>
            <a:ext cx="6408712" cy="1252736"/>
          </a:xfrm>
        </p:spPr>
        <p:txBody>
          <a:bodyPr>
            <a:normAutofit fontScale="92500"/>
          </a:bodyPr>
          <a:lstStyle/>
          <a:p>
            <a:r>
              <a:rPr lang="en-US" sz="2000" dirty="0"/>
              <a:t>SELECT </a:t>
            </a:r>
            <a:r>
              <a:rPr lang="en-US" sz="2000" dirty="0" smtClean="0"/>
              <a:t>city, </a:t>
            </a:r>
            <a:r>
              <a:rPr lang="en-US" sz="2000" dirty="0" err="1"/>
              <a:t>numcity</a:t>
            </a:r>
            <a:r>
              <a:rPr lang="en-US" sz="2000" dirty="0"/>
              <a:t> </a:t>
            </a:r>
            <a:r>
              <a:rPr lang="en-US" sz="2000" dirty="0" smtClean="0"/>
              <a:t>FROM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  </a:t>
            </a:r>
            <a:r>
              <a:rPr lang="en-US" sz="1700" dirty="0" smtClean="0">
                <a:solidFill>
                  <a:srgbClr val="FF0000"/>
                </a:solidFill>
              </a:rPr>
              <a:t>(SELECT city, </a:t>
            </a:r>
            <a:r>
              <a:rPr lang="en-US" sz="1700" dirty="0">
                <a:solidFill>
                  <a:srgbClr val="FF0000"/>
                </a:solidFill>
              </a:rPr>
              <a:t>COUNT(*) </a:t>
            </a:r>
            <a:r>
              <a:rPr lang="en-US" sz="1700" dirty="0" smtClean="0">
                <a:solidFill>
                  <a:srgbClr val="FF0000"/>
                </a:solidFill>
              </a:rPr>
              <a:t>AS </a:t>
            </a:r>
            <a:r>
              <a:rPr lang="en-US" sz="1700" dirty="0" err="1" smtClean="0">
                <a:solidFill>
                  <a:srgbClr val="FF0000"/>
                </a:solidFill>
              </a:rPr>
              <a:t>numcity</a:t>
            </a:r>
            <a:r>
              <a:rPr lang="en-US" sz="1700" dirty="0" smtClean="0">
                <a:solidFill>
                  <a:srgbClr val="FF0000"/>
                </a:solidFill>
              </a:rPr>
              <a:t> FROM </a:t>
            </a:r>
            <a:r>
              <a:rPr lang="en-US" sz="1700" dirty="0">
                <a:solidFill>
                  <a:srgbClr val="FF0000"/>
                </a:solidFill>
              </a:rPr>
              <a:t>customer GROUP BY city</a:t>
            </a:r>
            <a:r>
              <a:rPr lang="en-US" sz="1700" dirty="0" smtClean="0">
                <a:solidFill>
                  <a:srgbClr val="FF0000"/>
                </a:solidFill>
              </a:rPr>
              <a:t>)</a:t>
            </a:r>
            <a:r>
              <a:rPr lang="th-TH" sz="1700" dirty="0" smtClean="0">
                <a:solidFill>
                  <a:srgbClr val="FF0000"/>
                </a:solidFill>
              </a:rPr>
              <a:t> </a:t>
            </a:r>
            <a:r>
              <a:rPr lang="en-US" sz="1700" b="1" dirty="0" smtClean="0">
                <a:solidFill>
                  <a:srgbClr val="FF0000"/>
                </a:solidFill>
              </a:rPr>
              <a:t>AS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b="1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     WHERE </a:t>
            </a:r>
            <a:r>
              <a:rPr lang="en-US" sz="2000" dirty="0" err="1"/>
              <a:t>numcity</a:t>
            </a:r>
            <a:r>
              <a:rPr lang="en-US" sz="2000" dirty="0"/>
              <a:t> &gt; 2;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9512" y="2046456"/>
          <a:ext cx="237626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156124557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998798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195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Rayong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Bangkok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153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Bangkok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76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Prachinburi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84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Bangkok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234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Rayong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550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Bangkok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773866"/>
                  </a:ext>
                </a:extLst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6444208" y="242088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544108" y="2787928"/>
          <a:ext cx="23762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156124557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998798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 err="1" smtClean="0"/>
                        <a:t>numcity</a:t>
                      </a:r>
                      <a:endParaRPr lang="en-US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195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Bangkok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Prachinburi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153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Rayong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7675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2198" y="1600200"/>
            <a:ext cx="2137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ตาราง </a:t>
            </a:r>
            <a:r>
              <a:rPr lang="en-US" dirty="0" smtClean="0"/>
              <a:t>customer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4355976" y="2852936"/>
            <a:ext cx="333372" cy="1872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707904" y="4985789"/>
          <a:ext cx="237626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156124557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998798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 err="1" smtClean="0"/>
                        <a:t>numcity</a:t>
                      </a:r>
                      <a:endParaRPr lang="en-US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195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Bangkok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6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subquery </a:t>
            </a:r>
            <a:r>
              <a:rPr lang="th-TH" dirty="0" smtClean="0"/>
              <a:t>กับคำสั่ง </a:t>
            </a:r>
            <a:r>
              <a:rPr lang="en-US" dirty="0" smtClean="0"/>
              <a:t>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31840" y="1600200"/>
            <a:ext cx="5634208" cy="4495800"/>
          </a:xfrm>
        </p:spPr>
        <p:txBody>
          <a:bodyPr/>
          <a:lstStyle/>
          <a:p>
            <a:r>
              <a:rPr lang="th-TH" dirty="0" smtClean="0"/>
              <a:t>ถ้ามีตาราง </a:t>
            </a:r>
            <a:r>
              <a:rPr lang="en-US" dirty="0" smtClean="0"/>
              <a:t>customer </a:t>
            </a:r>
            <a:r>
              <a:rPr lang="th-TH" dirty="0" smtClean="0"/>
              <a:t>อยู่แล้ว และมีตาราง </a:t>
            </a:r>
            <a:r>
              <a:rPr lang="en-US" dirty="0" err="1" smtClean="0"/>
              <a:t>rayong_customer</a:t>
            </a:r>
            <a:r>
              <a:rPr lang="en-US" dirty="0" smtClean="0"/>
              <a:t> </a:t>
            </a:r>
            <a:r>
              <a:rPr lang="th-TH" dirty="0" smtClean="0"/>
              <a:t>ที่ต้องการจะใส่ข้อมูลเฉพาะลูกค้าที่อยู่ที่ระยอง </a:t>
            </a:r>
          </a:p>
          <a:p>
            <a:pPr lvl="1"/>
            <a:r>
              <a:rPr lang="th-TH" dirty="0" smtClean="0"/>
              <a:t>กำหนดให้ </a:t>
            </a:r>
            <a:r>
              <a:rPr lang="en-US" dirty="0" smtClean="0"/>
              <a:t>Database schema </a:t>
            </a:r>
            <a:r>
              <a:rPr lang="th-TH" dirty="0" smtClean="0"/>
              <a:t>คือ</a:t>
            </a:r>
          </a:p>
          <a:p>
            <a:pPr lvl="2"/>
            <a:r>
              <a:rPr lang="en-US" dirty="0" err="1" smtClean="0"/>
              <a:t>rayong_customer</a:t>
            </a:r>
            <a:r>
              <a:rPr lang="en-US" dirty="0" smtClean="0"/>
              <a:t>(name, city)</a:t>
            </a:r>
          </a:p>
          <a:p>
            <a:r>
              <a:rPr lang="th-TH" dirty="0" smtClean="0"/>
              <a:t>ใช้คำสั่ง</a:t>
            </a:r>
          </a:p>
          <a:p>
            <a:pPr lvl="1"/>
            <a:r>
              <a:rPr lang="en-US" dirty="0" smtClean="0"/>
              <a:t>INSERT INTO </a:t>
            </a:r>
            <a:r>
              <a:rPr lang="en-US" dirty="0" err="1" smtClean="0"/>
              <a:t>rayong_customer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SELECT name, city FROM customer WHERE city = ‘</a:t>
            </a:r>
            <a:r>
              <a:rPr lang="en-US" dirty="0" err="1" smtClean="0">
                <a:solidFill>
                  <a:srgbClr val="0070C0"/>
                </a:solidFill>
              </a:rPr>
              <a:t>Rayong</a:t>
            </a:r>
            <a:r>
              <a:rPr lang="en-US" dirty="0" smtClean="0">
                <a:solidFill>
                  <a:srgbClr val="0070C0"/>
                </a:solidFill>
              </a:rPr>
              <a:t>’;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9512" y="2046456"/>
          <a:ext cx="237626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156124557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998798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195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Rayong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Bangkok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153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Bangkok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76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Prachinburi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84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Bangkok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234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Rayong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550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Bangkok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77386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2198" y="1600200"/>
            <a:ext cx="2137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ตาราง </a:t>
            </a:r>
            <a:r>
              <a:rPr lang="en-US" dirty="0" smtClean="0"/>
              <a:t>customer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84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PHPMyAdmin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ถ้าได้ติดตั้ง </a:t>
            </a:r>
            <a:r>
              <a:rPr lang="en-US" dirty="0" err="1" smtClean="0"/>
              <a:t>Xampp</a:t>
            </a:r>
            <a:r>
              <a:rPr lang="en-US" dirty="0" smtClean="0"/>
              <a:t> </a:t>
            </a:r>
            <a:r>
              <a:rPr lang="th-TH" dirty="0" smtClean="0"/>
              <a:t>แล้วจะสามารถเข้า </a:t>
            </a:r>
            <a:r>
              <a:rPr lang="en-US" dirty="0" err="1" smtClean="0"/>
              <a:t>PHPMyadmin</a:t>
            </a:r>
            <a:r>
              <a:rPr lang="en-US" dirty="0" smtClean="0"/>
              <a:t> </a:t>
            </a:r>
            <a:r>
              <a:rPr lang="th-TH" dirty="0" smtClean="0"/>
              <a:t>ได้จาก</a:t>
            </a:r>
          </a:p>
          <a:p>
            <a:pPr lvl="1"/>
            <a:r>
              <a:rPr lang="en-US" dirty="0" smtClean="0"/>
              <a:t>http://localhost/phpmyadmin </a:t>
            </a:r>
            <a:r>
              <a:rPr lang="th-TH" dirty="0" smtClean="0"/>
              <a:t> หรือ</a:t>
            </a:r>
          </a:p>
          <a:p>
            <a:pPr lvl="1"/>
            <a:r>
              <a:rPr lang="en-US" dirty="0" smtClean="0"/>
              <a:t>http://127.0.0.1/phpmyadmin</a:t>
            </a:r>
            <a:endParaRPr lang="th-TH" dirty="0" smtClean="0"/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err="1" smtClean="0"/>
              <a:t>PHPMyAdmin</a:t>
            </a:r>
            <a:r>
              <a:rPr lang="en-US" dirty="0" smtClean="0"/>
              <a:t> </a:t>
            </a:r>
            <a:r>
              <a:rPr lang="th-TH" dirty="0" smtClean="0"/>
              <a:t>เป็นเว็บที่เขียนด้วยภาษา </a:t>
            </a:r>
            <a:r>
              <a:rPr lang="en-US" dirty="0" smtClean="0"/>
              <a:t>PHP </a:t>
            </a:r>
            <a:endParaRPr lang="th-TH" dirty="0" smtClean="0"/>
          </a:p>
          <a:p>
            <a:pPr lvl="1"/>
            <a:r>
              <a:rPr lang="th-TH" dirty="0" smtClean="0"/>
              <a:t>สำหรับให้ผู้ดูแลระบบฐานข้อมูล สามารถจัดการกับฐานข้อมูลได้สะดวกขึ้น</a:t>
            </a:r>
          </a:p>
          <a:p>
            <a:pPr lvl="1"/>
            <a:r>
              <a:rPr lang="th-TH" dirty="0" smtClean="0"/>
              <a:t>มีการส่วนติดต่อกับผู้ใช้ในรูปแบบ หน้าเว็บ</a:t>
            </a:r>
          </a:p>
          <a:p>
            <a:pPr lvl="1"/>
            <a:r>
              <a:rPr lang="th-TH" dirty="0" smtClean="0"/>
              <a:t>ฟรี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** </a:t>
            </a:r>
            <a:r>
              <a:rPr lang="th-TH" dirty="0" smtClean="0">
                <a:solidFill>
                  <a:srgbClr val="FF0000"/>
                </a:solidFill>
              </a:rPr>
              <a:t>แต่ในกรณีที่ใช้งานจริง ควรจะนำเว็บนี่ออกเพื่อความปลอดภัย</a:t>
            </a:r>
            <a:r>
              <a:rPr lang="en-US" dirty="0" smtClean="0">
                <a:solidFill>
                  <a:srgbClr val="FF0000"/>
                </a:solidFill>
              </a:rPr>
              <a:t> **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286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การประยุกต์ใช้ </a:t>
            </a:r>
            <a:r>
              <a:rPr lang="en-US" sz="3600" dirty="0" smtClean="0"/>
              <a:t>Subquery </a:t>
            </a:r>
            <a:r>
              <a:rPr lang="th-TH" sz="3600" dirty="0" smtClean="0"/>
              <a:t>กับ </a:t>
            </a:r>
            <a:r>
              <a:rPr lang="en-US" sz="3600" dirty="0" smtClean="0"/>
              <a:t>DELETE </a:t>
            </a:r>
            <a:r>
              <a:rPr lang="th-TH" sz="3600" dirty="0" smtClean="0"/>
              <a:t>และ </a:t>
            </a:r>
            <a:r>
              <a:rPr lang="en-US" sz="3600" dirty="0" smtClean="0"/>
              <a:t>UPDATE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th-TH" b="1" dirty="0" smtClean="0"/>
              <a:t>ตัวอย่าง </a:t>
            </a:r>
            <a:r>
              <a:rPr lang="en-US" b="1" dirty="0" smtClean="0"/>
              <a:t>1 :</a:t>
            </a:r>
            <a:r>
              <a:rPr lang="en-US" dirty="0" smtClean="0"/>
              <a:t> </a:t>
            </a:r>
            <a:r>
              <a:rPr lang="th-TH" dirty="0" smtClean="0"/>
              <a:t>ต้องการลบข้อมูลของคนที่มีเงินเดือนมากกว่า </a:t>
            </a:r>
            <a:r>
              <a:rPr lang="en-US" dirty="0" smtClean="0"/>
              <a:t>Tom</a:t>
            </a:r>
          </a:p>
          <a:p>
            <a:pPr lvl="1"/>
            <a:r>
              <a:rPr lang="en-US" dirty="0" smtClean="0"/>
              <a:t>DELETE FROM </a:t>
            </a:r>
            <a:r>
              <a:rPr lang="en-US" dirty="0" err="1" smtClean="0"/>
              <a:t>mysalary</a:t>
            </a:r>
            <a:r>
              <a:rPr lang="en-US" dirty="0" smtClean="0"/>
              <a:t> WHERE salary &gt; </a:t>
            </a:r>
          </a:p>
          <a:p>
            <a:pPr marL="365760" lvl="1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70C0"/>
                </a:solidFill>
              </a:rPr>
              <a:t>(SELECT salary FROM </a:t>
            </a:r>
            <a:r>
              <a:rPr lang="en-US" dirty="0" err="1" smtClean="0">
                <a:solidFill>
                  <a:srgbClr val="0070C0"/>
                </a:solidFill>
              </a:rPr>
              <a:t>mysalary</a:t>
            </a:r>
            <a:r>
              <a:rPr lang="en-US" dirty="0" smtClean="0">
                <a:solidFill>
                  <a:srgbClr val="0070C0"/>
                </a:solidFill>
              </a:rPr>
              <a:t> WHERE name = ‘Tom’)</a:t>
            </a:r>
            <a:r>
              <a:rPr lang="en-US" dirty="0" smtClean="0"/>
              <a:t>;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th-TH" b="1" dirty="0" smtClean="0"/>
              <a:t>ตัวอย่าง 2 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th-TH" dirty="0" smtClean="0"/>
              <a:t>ต้องการเพิ่มเงินเดือนให้คนที่เงินเดือนน้อยกว่า </a:t>
            </a:r>
            <a:r>
              <a:rPr lang="en-US" dirty="0" smtClean="0"/>
              <a:t>Tom </a:t>
            </a:r>
            <a:r>
              <a:rPr lang="th-TH" dirty="0" smtClean="0"/>
              <a:t>เป็นจำนวน 5000 บาท</a:t>
            </a:r>
          </a:p>
          <a:p>
            <a:pPr lvl="1"/>
            <a:r>
              <a:rPr lang="en-US" dirty="0" smtClean="0"/>
              <a:t>UPDATE </a:t>
            </a:r>
            <a:r>
              <a:rPr lang="en-US" dirty="0" err="1" smtClean="0"/>
              <a:t>mysalary</a:t>
            </a:r>
            <a:r>
              <a:rPr lang="en-US" dirty="0" smtClean="0"/>
              <a:t> SET salary = salary + 5000 WHERE salary &lt; 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(SELECT salary FROM </a:t>
            </a:r>
            <a:r>
              <a:rPr lang="en-US" dirty="0" err="1" smtClean="0">
                <a:solidFill>
                  <a:srgbClr val="0070C0"/>
                </a:solidFill>
              </a:rPr>
              <a:t>mysalary</a:t>
            </a:r>
            <a:r>
              <a:rPr lang="en-US" dirty="0" smtClean="0">
                <a:solidFill>
                  <a:srgbClr val="0070C0"/>
                </a:solidFill>
              </a:rPr>
              <a:t> WHERE name = ‘Tom’)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2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การสร้าง </a:t>
            </a:r>
            <a:r>
              <a:rPr lang="en-US" dirty="0" smtClean="0"/>
              <a:t>Query </a:t>
            </a:r>
            <a:r>
              <a:rPr lang="th-TH" dirty="0" smtClean="0"/>
              <a:t>ด้วยความสัมพันธ์ของหลายตาราง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เนื่องจาก </a:t>
            </a:r>
            <a:r>
              <a:rPr lang="en-US" dirty="0" smtClean="0"/>
              <a:t>MySQL (</a:t>
            </a:r>
            <a:r>
              <a:rPr lang="en-US" dirty="0" err="1" smtClean="0"/>
              <a:t>MariaDB</a:t>
            </a:r>
            <a:r>
              <a:rPr lang="en-US" dirty="0" smtClean="0"/>
              <a:t>) </a:t>
            </a:r>
            <a:r>
              <a:rPr lang="th-TH" dirty="0" smtClean="0"/>
              <a:t>เป็น </a:t>
            </a:r>
            <a:r>
              <a:rPr lang="en-US" dirty="0" smtClean="0"/>
              <a:t>Relational Database Management System (RDBMS) </a:t>
            </a:r>
            <a:r>
              <a:rPr lang="th-TH" dirty="0" smtClean="0"/>
              <a:t>ซึ่งหมายถึงระบบฐานข้อมูลเชิงสัมพันธ์ ส่วนใหญ่เพื่อให้ได้ข้อมูลมา จำเป็นต้องเชื่อมข้อมูลของตารางมากกว่า 1 ตารางเข้าด้วยกัน </a:t>
            </a:r>
          </a:p>
          <a:p>
            <a:r>
              <a:rPr lang="th-TH" dirty="0" smtClean="0"/>
              <a:t>โดยการเชื่อมข้อมูลของตารางมากกว่า 1 ตาราง จะเรียกว่า </a:t>
            </a:r>
            <a:r>
              <a:rPr lang="en-US" dirty="0" smtClean="0"/>
              <a:t>Join </a:t>
            </a:r>
            <a:r>
              <a:rPr lang="th-TH" dirty="0" smtClean="0"/>
              <a:t>ตาราง</a:t>
            </a:r>
          </a:p>
          <a:p>
            <a:r>
              <a:rPr lang="th-TH" dirty="0" smtClean="0"/>
              <a:t>หลังจากที่มีการเชื่อมข้อมูลของตารางแล้ว ตัวดำเนินการ</a:t>
            </a:r>
            <a:r>
              <a:rPr lang="th-TH" dirty="0" err="1" smtClean="0"/>
              <a:t>ต่างๆ</a:t>
            </a:r>
            <a:r>
              <a:rPr lang="th-TH" dirty="0" smtClean="0"/>
              <a:t> ใช้เหมือนกับทำงานอยู่กับตารางเดียว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8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 </a:t>
            </a:r>
            <a:r>
              <a:rPr lang="en-US" dirty="0" smtClean="0"/>
              <a:t>Join </a:t>
            </a:r>
            <a:r>
              <a:rPr lang="th-TH" dirty="0" smtClean="0"/>
              <a:t>ตาราง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 </a:t>
            </a:r>
            <a:r>
              <a:rPr lang="en-US" dirty="0" smtClean="0"/>
              <a:t>join </a:t>
            </a:r>
            <a:r>
              <a:rPr lang="th-TH" dirty="0" smtClean="0"/>
              <a:t>ตารางเป็นการรวมข้อมูลกันระหว่าง ตาราง 2 ตารางหรือมากกว่า โดยมีรูปแบบที่แตกต่างกัน</a:t>
            </a:r>
          </a:p>
          <a:p>
            <a:pPr lvl="1"/>
            <a:r>
              <a:rPr lang="en-US" dirty="0" smtClean="0"/>
              <a:t>Inner join</a:t>
            </a:r>
          </a:p>
          <a:p>
            <a:pPr lvl="1"/>
            <a:r>
              <a:rPr lang="en-US" dirty="0" smtClean="0"/>
              <a:t>Left join</a:t>
            </a:r>
          </a:p>
          <a:p>
            <a:pPr lvl="1"/>
            <a:r>
              <a:rPr lang="en-US" dirty="0" smtClean="0"/>
              <a:t>Right join</a:t>
            </a:r>
          </a:p>
          <a:p>
            <a:pPr lvl="1"/>
            <a:r>
              <a:rPr lang="en-US" dirty="0" smtClean="0"/>
              <a:t>Full join (</a:t>
            </a:r>
            <a:r>
              <a:rPr lang="th-TH" dirty="0" smtClean="0"/>
              <a:t>ไม่มีคำสั่ง</a:t>
            </a:r>
            <a:r>
              <a:rPr lang="th-TH" dirty="0" err="1" smtClean="0"/>
              <a:t>ตรงๆ</a:t>
            </a:r>
            <a:r>
              <a:rPr lang="th-TH" dirty="0" smtClean="0"/>
              <a:t> ใน </a:t>
            </a:r>
            <a:r>
              <a:rPr lang="en-US" dirty="0" smtClean="0"/>
              <a:t>MySQL)</a:t>
            </a:r>
          </a:p>
        </p:txBody>
      </p:sp>
    </p:spTree>
    <p:extLst>
      <p:ext uri="{BB962C8B-B14F-4D97-AF65-F5344CB8AC3E}">
        <p14:creationId xmlns:p14="http://schemas.microsoft.com/office/powerpoint/2010/main" val="154742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ลองสร้างฐานข้อมูลเพื่อใช้ในการทดลอง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00" b="12000"/>
          <a:stretch/>
        </p:blipFill>
        <p:spPr>
          <a:xfrm>
            <a:off x="1907704" y="1556792"/>
            <a:ext cx="5023140" cy="1368152"/>
          </a:xfrm>
        </p:spPr>
      </p:pic>
      <p:cxnSp>
        <p:nvCxnSpPr>
          <p:cNvPr id="6" name="Elbow Connector 5"/>
          <p:cNvCxnSpPr/>
          <p:nvPr/>
        </p:nvCxnSpPr>
        <p:spPr>
          <a:xfrm flipV="1">
            <a:off x="3995936" y="2132856"/>
            <a:ext cx="792088" cy="504056"/>
          </a:xfrm>
          <a:prstGeom prst="bentConnector3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3026" y="1610797"/>
            <a:ext cx="14766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ฐานข้อมูลชื่อ</a:t>
            </a:r>
          </a:p>
          <a:p>
            <a:pPr algn="ctr"/>
            <a:r>
              <a:rPr lang="en-US" dirty="0" err="1" smtClean="0"/>
              <a:t>testjoin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645024"/>
            <a:ext cx="2718905" cy="20882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460" y="3645024"/>
            <a:ext cx="3171865" cy="30243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2987824" y="3126159"/>
            <a:ext cx="4162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 smtClean="0"/>
              <a:t>ข้อมูลภายในตาราง </a:t>
            </a:r>
            <a:r>
              <a:rPr lang="en-US" sz="2400" dirty="0" smtClean="0"/>
              <a:t>teacher </a:t>
            </a:r>
            <a:r>
              <a:rPr lang="th-TH" sz="2400" dirty="0" smtClean="0"/>
              <a:t>และ </a:t>
            </a:r>
            <a:r>
              <a:rPr lang="en-US" sz="2400" dirty="0" smtClean="0"/>
              <a:t>faculty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303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: INNER JOIN</a:t>
            </a:r>
            <a:r>
              <a:rPr lang="th-TH" dirty="0" smtClean="0"/>
              <a:t> หรือ </a:t>
            </a:r>
            <a:r>
              <a:rPr lang="en-US" dirty="0" smtClean="0"/>
              <a:t>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000" dirty="0" smtClean="0"/>
              <a:t>เป็นการดูข้อมูลในแต่ละแถวของทั้ง 2 ตาราง ถ้าข้อมูลตรงกันตามที่กำหนดจะแสดงข้อมูลที่รวมกันนั้นออกมา</a:t>
            </a:r>
            <a:endParaRPr lang="en-US" sz="2000" dirty="0" smtClean="0"/>
          </a:p>
          <a:p>
            <a:pPr marL="365760" lvl="1" indent="0">
              <a:buNone/>
            </a:pPr>
            <a:r>
              <a:rPr lang="en-US" sz="1800" dirty="0" smtClean="0"/>
              <a:t>	</a:t>
            </a:r>
            <a:r>
              <a:rPr lang="en-US" sz="1800" b="1" dirty="0" smtClean="0"/>
              <a:t>SELECT</a:t>
            </a:r>
            <a:r>
              <a:rPr lang="en-US" sz="1800" dirty="0" smtClean="0"/>
              <a:t> </a:t>
            </a:r>
            <a:r>
              <a:rPr lang="en-US" sz="1800" i="1" dirty="0" smtClean="0"/>
              <a:t>columns </a:t>
            </a:r>
          </a:p>
          <a:p>
            <a:pPr marL="365760" lvl="1" indent="0">
              <a:buNone/>
            </a:pPr>
            <a:r>
              <a:rPr lang="en-US" sz="1800" dirty="0"/>
              <a:t>	</a:t>
            </a:r>
            <a:r>
              <a:rPr lang="en-US" sz="1800" b="1" dirty="0" smtClean="0"/>
              <a:t>FROM</a:t>
            </a:r>
            <a:r>
              <a:rPr lang="en-US" sz="1800" dirty="0" smtClean="0"/>
              <a:t>  </a:t>
            </a:r>
            <a:r>
              <a:rPr lang="en-US" sz="1800" i="1" dirty="0" smtClean="0"/>
              <a:t>table1</a:t>
            </a:r>
          </a:p>
          <a:p>
            <a:pPr marL="365760" lvl="1" indent="0">
              <a:buNone/>
            </a:pPr>
            <a:r>
              <a:rPr lang="en-US" sz="1800" dirty="0"/>
              <a:t>	</a:t>
            </a:r>
            <a:r>
              <a:rPr lang="en-US" sz="1800" b="1" dirty="0" smtClean="0"/>
              <a:t>INNER JOIN</a:t>
            </a:r>
            <a:r>
              <a:rPr lang="en-US" sz="1800" dirty="0" smtClean="0"/>
              <a:t> </a:t>
            </a:r>
            <a:r>
              <a:rPr lang="en-US" sz="1800" i="1" dirty="0" smtClean="0"/>
              <a:t>table2</a:t>
            </a:r>
          </a:p>
          <a:p>
            <a:pPr marL="365760" lvl="1" indent="0">
              <a:buNone/>
            </a:pPr>
            <a:r>
              <a:rPr lang="en-US" sz="1800" dirty="0"/>
              <a:t>	</a:t>
            </a:r>
            <a:r>
              <a:rPr lang="en-US" sz="1800" b="1" dirty="0" smtClean="0"/>
              <a:t>ON</a:t>
            </a:r>
            <a:r>
              <a:rPr lang="en-US" sz="1800" dirty="0" smtClean="0"/>
              <a:t>  </a:t>
            </a:r>
            <a:r>
              <a:rPr lang="en-US" sz="1800" i="1" dirty="0" smtClean="0"/>
              <a:t>table1.column</a:t>
            </a:r>
            <a:r>
              <a:rPr lang="en-US" sz="1800" dirty="0" smtClean="0"/>
              <a:t> = </a:t>
            </a:r>
            <a:r>
              <a:rPr lang="en-US" sz="1800" i="1" dirty="0" smtClean="0"/>
              <a:t>table2.column</a:t>
            </a:r>
            <a:endParaRPr lang="en-US" sz="18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988840"/>
            <a:ext cx="2381250" cy="14287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00192" y="3645024"/>
            <a:ext cx="2799880" cy="227754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dirty="0" smtClean="0"/>
              <a:t>เมื่อก่อน จะใช้การเชื่อมตารางแทน ด้วย</a:t>
            </a:r>
          </a:p>
          <a:p>
            <a:endParaRPr lang="th-TH" sz="700" dirty="0" smtClean="0"/>
          </a:p>
          <a:p>
            <a:r>
              <a:rPr lang="en-US" sz="1600" dirty="0" smtClean="0"/>
              <a:t>SELECT * FROM </a:t>
            </a:r>
          </a:p>
          <a:p>
            <a:r>
              <a:rPr lang="en-US" sz="1600" dirty="0" smtClean="0"/>
              <a:t>teacher, faculty</a:t>
            </a:r>
          </a:p>
          <a:p>
            <a:r>
              <a:rPr lang="en-US" sz="1600" dirty="0" smtClean="0"/>
              <a:t>WHERE </a:t>
            </a:r>
          </a:p>
          <a:p>
            <a:r>
              <a:rPr lang="en-US" sz="1600" dirty="0" err="1" smtClean="0"/>
              <a:t>teacher.fac_id</a:t>
            </a:r>
            <a:r>
              <a:rPr lang="en-US" sz="1600" dirty="0" smtClean="0"/>
              <a:t> = </a:t>
            </a:r>
            <a:r>
              <a:rPr lang="en-US" sz="1600" dirty="0" err="1" smtClean="0"/>
              <a:t>faculty.fac_id</a:t>
            </a:r>
            <a:r>
              <a:rPr lang="en-US" sz="1600" dirty="0" smtClean="0"/>
              <a:t>;</a:t>
            </a:r>
            <a:endParaRPr lang="th-TH" sz="1600" dirty="0" smtClean="0"/>
          </a:p>
          <a:p>
            <a:endParaRPr lang="en-US" sz="700" dirty="0" smtClean="0"/>
          </a:p>
          <a:p>
            <a:r>
              <a:rPr lang="th-TH" sz="1600" dirty="0" smtClean="0"/>
              <a:t>ซึ่งก็สามารถใช้งานได้</a:t>
            </a:r>
            <a:r>
              <a:rPr lang="en-US" sz="1600" dirty="0" smtClean="0"/>
              <a:t> </a:t>
            </a:r>
            <a:r>
              <a:rPr lang="th-TH" sz="1600" dirty="0" smtClean="0"/>
              <a:t>แต่ถือว่าเป็นรูปแบบการใช้งาน </a:t>
            </a:r>
            <a:r>
              <a:rPr lang="th-TH" sz="1600" b="1" dirty="0" smtClean="0"/>
              <a:t>เก่า</a:t>
            </a:r>
            <a:r>
              <a:rPr lang="th-TH" sz="1600" dirty="0" smtClean="0"/>
              <a:t> ปัจจุบันแนะนำให้ใช้ </a:t>
            </a:r>
            <a:r>
              <a:rPr lang="en-US" sz="1600" dirty="0" smtClean="0"/>
              <a:t>INNER JOIN </a:t>
            </a:r>
            <a:r>
              <a:rPr lang="th-TH" sz="1600" dirty="0" smtClean="0"/>
              <a:t>แทน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36" y="3645024"/>
            <a:ext cx="6067637" cy="23544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683568" y="6226949"/>
            <a:ext cx="7684155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000" dirty="0" smtClean="0"/>
              <a:t>จะเห็นว่า </a:t>
            </a:r>
            <a:r>
              <a:rPr lang="en-US" sz="2000" dirty="0" err="1" smtClean="0"/>
              <a:t>teacher_id</a:t>
            </a:r>
            <a:r>
              <a:rPr lang="en-US" sz="2000" dirty="0" smtClean="0"/>
              <a:t> </a:t>
            </a:r>
            <a:r>
              <a:rPr lang="th-TH" sz="2000" dirty="0" smtClean="0"/>
              <a:t>ที่มีค่าเป็น 5 ไม่แสดงออกมาเนื่องจากไม่มี </a:t>
            </a:r>
            <a:r>
              <a:rPr lang="en-US" sz="2000" dirty="0" err="1" smtClean="0"/>
              <a:t>fac_id</a:t>
            </a:r>
            <a:r>
              <a:rPr lang="en-US" sz="2000" dirty="0" smtClean="0"/>
              <a:t> = 6 </a:t>
            </a:r>
            <a:r>
              <a:rPr lang="th-TH" sz="2000" dirty="0" smtClean="0"/>
              <a:t>ในตาราง </a:t>
            </a:r>
            <a:r>
              <a:rPr lang="en-US" sz="2000" dirty="0" smtClean="0"/>
              <a:t>faculty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969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SQL : LEFT OUTER JOIN </a:t>
            </a:r>
            <a:r>
              <a:rPr lang="th-TH" dirty="0" smtClean="0"/>
              <a:t>หรือ </a:t>
            </a:r>
            <a:r>
              <a:rPr lang="en-US" dirty="0" smtClean="0"/>
              <a:t>LEFT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 smtClean="0"/>
              <a:t>จะเป็นการเชื่อมข้อมูลระหว่าง 2 ตาราง โดยจะคงทุกค่าของตารางด้านซ้ายเอาไว้</a:t>
            </a:r>
          </a:p>
          <a:p>
            <a:pPr marL="365760" lvl="1" indent="0">
              <a:buNone/>
            </a:pPr>
            <a:r>
              <a:rPr lang="th-TH" sz="1800" b="1" dirty="0" smtClean="0"/>
              <a:t>	</a:t>
            </a:r>
            <a:r>
              <a:rPr lang="en-US" sz="1800" b="1" dirty="0" smtClean="0"/>
              <a:t>SELECT</a:t>
            </a:r>
            <a:r>
              <a:rPr lang="en-US" sz="1800" dirty="0" smtClean="0"/>
              <a:t> </a:t>
            </a:r>
            <a:r>
              <a:rPr lang="en-US" sz="1800" i="1" dirty="0"/>
              <a:t>columns </a:t>
            </a:r>
          </a:p>
          <a:p>
            <a:pPr marL="365760" lvl="1" indent="0">
              <a:buNone/>
            </a:pPr>
            <a:r>
              <a:rPr lang="en-US" sz="1800" dirty="0"/>
              <a:t>	</a:t>
            </a:r>
            <a:r>
              <a:rPr lang="en-US" sz="1800" b="1" dirty="0"/>
              <a:t>FROM</a:t>
            </a:r>
            <a:r>
              <a:rPr lang="en-US" sz="1800" dirty="0"/>
              <a:t>  </a:t>
            </a:r>
            <a:r>
              <a:rPr lang="en-US" sz="1800" i="1" dirty="0"/>
              <a:t>table1</a:t>
            </a:r>
          </a:p>
          <a:p>
            <a:pPr marL="365760" lvl="1" indent="0">
              <a:buNone/>
            </a:pPr>
            <a:r>
              <a:rPr lang="en-US" sz="1800" dirty="0"/>
              <a:t>	</a:t>
            </a:r>
            <a:r>
              <a:rPr lang="en-US" sz="1800" b="1" dirty="0" smtClean="0"/>
              <a:t>LEFT [OUTER] </a:t>
            </a:r>
            <a:r>
              <a:rPr lang="en-US" sz="1800" b="1" dirty="0"/>
              <a:t>JOIN</a:t>
            </a:r>
            <a:r>
              <a:rPr lang="en-US" sz="1800" dirty="0"/>
              <a:t> </a:t>
            </a:r>
            <a:r>
              <a:rPr lang="en-US" sz="1800" i="1" dirty="0"/>
              <a:t>table2</a:t>
            </a:r>
          </a:p>
          <a:p>
            <a:pPr marL="365760" lvl="1" indent="0">
              <a:buNone/>
            </a:pPr>
            <a:r>
              <a:rPr lang="en-US" sz="1800" dirty="0"/>
              <a:t>	</a:t>
            </a:r>
            <a:r>
              <a:rPr lang="en-US" sz="1800" b="1" dirty="0"/>
              <a:t>ON</a:t>
            </a:r>
            <a:r>
              <a:rPr lang="en-US" sz="1800" dirty="0"/>
              <a:t>  </a:t>
            </a:r>
            <a:r>
              <a:rPr lang="en-US" sz="1800" i="1" dirty="0"/>
              <a:t>table1.column</a:t>
            </a:r>
            <a:r>
              <a:rPr lang="en-US" sz="1800" dirty="0"/>
              <a:t> = </a:t>
            </a:r>
            <a:r>
              <a:rPr lang="en-US" sz="1800" i="1" dirty="0"/>
              <a:t>table2.column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916832"/>
            <a:ext cx="2381250" cy="1428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573016"/>
            <a:ext cx="7398841" cy="30454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988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SQL : RIGHT OUTER JOIN </a:t>
            </a:r>
            <a:r>
              <a:rPr lang="th-TH" sz="3600" dirty="0" smtClean="0"/>
              <a:t>หรือ </a:t>
            </a:r>
            <a:r>
              <a:rPr lang="en-US" sz="3600" dirty="0" smtClean="0"/>
              <a:t>RIGHT JOIN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000" dirty="0"/>
              <a:t>จะเป็นการเชื่อมข้อมูลระหว่าง 2 ตาราง โดยจะ</a:t>
            </a:r>
            <a:r>
              <a:rPr lang="th-TH" sz="2000" dirty="0" smtClean="0"/>
              <a:t>คงทุกค่าของ</a:t>
            </a:r>
            <a:r>
              <a:rPr lang="th-TH" sz="2000" dirty="0"/>
              <a:t>ตาราง</a:t>
            </a:r>
            <a:r>
              <a:rPr lang="th-TH" sz="2000" dirty="0" smtClean="0"/>
              <a:t>ด้านขวาเอาไว้</a:t>
            </a:r>
            <a:endParaRPr lang="th-TH" sz="2000" dirty="0"/>
          </a:p>
          <a:p>
            <a:pPr marL="365760" lvl="1" indent="0">
              <a:buNone/>
            </a:pPr>
            <a:r>
              <a:rPr lang="th-TH" sz="1800" b="1" dirty="0"/>
              <a:t>	</a:t>
            </a:r>
            <a:r>
              <a:rPr lang="en-US" sz="1800" b="1" dirty="0"/>
              <a:t>SELECT</a:t>
            </a:r>
            <a:r>
              <a:rPr lang="en-US" sz="1800" dirty="0"/>
              <a:t> </a:t>
            </a:r>
            <a:r>
              <a:rPr lang="en-US" sz="1800" i="1" dirty="0"/>
              <a:t>columns </a:t>
            </a:r>
          </a:p>
          <a:p>
            <a:pPr marL="365760" lvl="1" indent="0">
              <a:buNone/>
            </a:pPr>
            <a:r>
              <a:rPr lang="en-US" sz="1800" dirty="0"/>
              <a:t>	</a:t>
            </a:r>
            <a:r>
              <a:rPr lang="en-US" sz="1800" b="1" dirty="0"/>
              <a:t>FROM</a:t>
            </a:r>
            <a:r>
              <a:rPr lang="en-US" sz="1800" dirty="0"/>
              <a:t>  </a:t>
            </a:r>
            <a:r>
              <a:rPr lang="en-US" sz="1800" i="1" dirty="0"/>
              <a:t>table1</a:t>
            </a:r>
          </a:p>
          <a:p>
            <a:pPr marL="365760" lvl="1" indent="0">
              <a:buNone/>
            </a:pPr>
            <a:r>
              <a:rPr lang="en-US" sz="1800" dirty="0"/>
              <a:t>	</a:t>
            </a:r>
            <a:r>
              <a:rPr lang="en-US" sz="1800" b="1" dirty="0" smtClean="0"/>
              <a:t>RIGHT </a:t>
            </a:r>
            <a:r>
              <a:rPr lang="en-US" sz="1800" b="1" dirty="0"/>
              <a:t>[OUTER] JOIN</a:t>
            </a:r>
            <a:r>
              <a:rPr lang="en-US" sz="1800" dirty="0"/>
              <a:t> </a:t>
            </a:r>
            <a:r>
              <a:rPr lang="en-US" sz="1800" i="1" dirty="0"/>
              <a:t>table2</a:t>
            </a:r>
          </a:p>
          <a:p>
            <a:pPr marL="365760" lvl="1" indent="0">
              <a:buNone/>
            </a:pPr>
            <a:r>
              <a:rPr lang="en-US" sz="1800" dirty="0"/>
              <a:t>	</a:t>
            </a:r>
            <a:r>
              <a:rPr lang="en-US" sz="1800" b="1" dirty="0"/>
              <a:t>ON</a:t>
            </a:r>
            <a:r>
              <a:rPr lang="en-US" sz="1800" dirty="0"/>
              <a:t>  </a:t>
            </a:r>
            <a:r>
              <a:rPr lang="en-US" sz="1800" i="1" dirty="0"/>
              <a:t>table1.column</a:t>
            </a:r>
            <a:r>
              <a:rPr lang="en-US" sz="1800" dirty="0"/>
              <a:t> = </a:t>
            </a:r>
            <a:r>
              <a:rPr lang="en-US" sz="1800" i="1" dirty="0"/>
              <a:t>table2.column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988840"/>
            <a:ext cx="2381250" cy="1428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517634"/>
            <a:ext cx="7600000" cy="31047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5994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: FULL OUTER JOIN </a:t>
            </a:r>
            <a:r>
              <a:rPr lang="th-TH" dirty="0" smtClean="0"/>
              <a:t>และ </a:t>
            </a:r>
            <a:r>
              <a:rPr lang="en-US" dirty="0" smtClean="0"/>
              <a:t>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000" dirty="0" smtClean="0"/>
              <a:t>ใน</a:t>
            </a:r>
            <a:r>
              <a:rPr lang="en-US" sz="2000" dirty="0" smtClean="0"/>
              <a:t> MySQL </a:t>
            </a:r>
            <a:r>
              <a:rPr lang="th-TH" sz="2000" dirty="0" smtClean="0"/>
              <a:t>ไม่มี </a:t>
            </a:r>
            <a:r>
              <a:rPr lang="en-US" sz="2000" dirty="0" smtClean="0"/>
              <a:t>Full outer join </a:t>
            </a:r>
            <a:r>
              <a:rPr lang="th-TH" sz="2000" dirty="0" smtClean="0"/>
              <a:t>ซึ่งไปการแสดงผลทุก </a:t>
            </a:r>
            <a:r>
              <a:rPr lang="en-US" sz="2000" dirty="0" smtClean="0"/>
              <a:t>record </a:t>
            </a:r>
            <a:r>
              <a:rPr lang="th-TH" sz="2000" dirty="0" smtClean="0"/>
              <a:t>ที่อยู่ใน 2 ตาราง แต่สามารถทำได้ด้วยการใช้ </a:t>
            </a:r>
            <a:r>
              <a:rPr lang="en-US" sz="2000" dirty="0" smtClean="0"/>
              <a:t>LEFT JOIN </a:t>
            </a:r>
            <a:r>
              <a:rPr lang="th-TH" sz="2000" dirty="0" smtClean="0"/>
              <a:t>กับ </a:t>
            </a:r>
            <a:r>
              <a:rPr lang="en-US" sz="2000" dirty="0" smtClean="0"/>
              <a:t>RIGHT JOIN </a:t>
            </a:r>
            <a:r>
              <a:rPr lang="th-TH" sz="2000" dirty="0" smtClean="0"/>
              <a:t>แล้วนำมา </a:t>
            </a:r>
            <a:r>
              <a:rPr lang="en-US" sz="2000" dirty="0" smtClean="0"/>
              <a:t>UNION </a:t>
            </a:r>
            <a:r>
              <a:rPr lang="th-TH" sz="2000" dirty="0" smtClean="0"/>
              <a:t>กัน</a:t>
            </a:r>
            <a:r>
              <a:rPr lang="th-TH" dirty="0" smtClean="0"/>
              <a:t>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37" y="2492896"/>
            <a:ext cx="7879011" cy="41394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83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โครงสร้างของฐานข้อมูล </a:t>
            </a:r>
            <a:r>
              <a:rPr lang="en-US" dirty="0" smtClean="0"/>
              <a:t>HR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73919" cy="4464496"/>
          </a:xfrm>
        </p:spPr>
      </p:pic>
      <p:sp>
        <p:nvSpPr>
          <p:cNvPr id="3" name="TextBox 2"/>
          <p:cNvSpPr txBox="1"/>
          <p:nvPr/>
        </p:nvSpPr>
        <p:spPr>
          <a:xfrm>
            <a:off x="323528" y="5979676"/>
            <a:ext cx="44644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Bodoni MT" panose="02070603080606020203" pitchFamily="18" charset="0"/>
                <a:cs typeface="TH Sarabun New" panose="020B0500040200020003" pitchFamily="34" charset="-34"/>
              </a:rPr>
              <a:t>https://goo.gl/njpI44</a:t>
            </a:r>
          </a:p>
        </p:txBody>
      </p:sp>
    </p:spTree>
    <p:extLst>
      <p:ext uri="{BB962C8B-B14F-4D97-AF65-F5344CB8AC3E}">
        <p14:creationId xmlns:p14="http://schemas.microsoft.com/office/powerpoint/2010/main" val="148306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จงเขียน </a:t>
            </a:r>
            <a:r>
              <a:rPr lang="en-US" sz="2400" dirty="0" smtClean="0"/>
              <a:t>query </a:t>
            </a:r>
            <a:r>
              <a:rPr lang="th-TH" sz="2400" dirty="0" smtClean="0"/>
              <a:t>เพื่อแสดง ชื่อ </a:t>
            </a:r>
            <a:r>
              <a:rPr lang="en-US" sz="2400" dirty="0" smtClean="0"/>
              <a:t>(</a:t>
            </a:r>
            <a:r>
              <a:rPr lang="en-US" sz="2400" dirty="0" err="1" smtClean="0"/>
              <a:t>first_name</a:t>
            </a:r>
            <a:r>
              <a:rPr lang="en-US" sz="2400" dirty="0" smtClean="0"/>
              <a:t>), </a:t>
            </a:r>
            <a:r>
              <a:rPr lang="th-TH" sz="2400" dirty="0" smtClean="0"/>
              <a:t>นามสกุล</a:t>
            </a:r>
            <a:r>
              <a:rPr lang="en-US" sz="2400" dirty="0" smtClean="0"/>
              <a:t>(</a:t>
            </a:r>
            <a:r>
              <a:rPr lang="en-US" sz="2400" dirty="0" err="1" smtClean="0"/>
              <a:t>last_name</a:t>
            </a:r>
            <a:r>
              <a:rPr lang="en-US" sz="2400" dirty="0" smtClean="0"/>
              <a:t>) </a:t>
            </a:r>
            <a:r>
              <a:rPr lang="th-TH" sz="2400" dirty="0" smtClean="0"/>
              <a:t>และเงินเดือน </a:t>
            </a:r>
            <a:r>
              <a:rPr lang="en-US" sz="2400" dirty="0" smtClean="0"/>
              <a:t>(salary) </a:t>
            </a:r>
            <a:r>
              <a:rPr lang="th-TH" sz="2400" dirty="0" smtClean="0"/>
              <a:t>ของพนักงานที่มีเงินเดือนมากกว่า พนักงานที่มีนามสกุลว่า </a:t>
            </a:r>
            <a:r>
              <a:rPr lang="en-US" sz="2400" dirty="0" smtClean="0"/>
              <a:t>Bull</a:t>
            </a:r>
          </a:p>
          <a:p>
            <a:r>
              <a:rPr lang="th-TH" sz="2400" dirty="0"/>
              <a:t>จงเขียน </a:t>
            </a:r>
            <a:r>
              <a:rPr lang="en-US" sz="2400" dirty="0"/>
              <a:t>query </a:t>
            </a:r>
            <a:r>
              <a:rPr lang="th-TH" sz="2400" dirty="0"/>
              <a:t>เพื่อแสดงชื่อฝ่าย </a:t>
            </a:r>
            <a:r>
              <a:rPr lang="en-US" sz="2400" dirty="0"/>
              <a:t>(</a:t>
            </a:r>
            <a:r>
              <a:rPr lang="en-US" sz="2400" dirty="0" err="1"/>
              <a:t>department_name</a:t>
            </a:r>
            <a:r>
              <a:rPr lang="en-US" sz="2400" dirty="0"/>
              <a:t>) </a:t>
            </a:r>
            <a:r>
              <a:rPr lang="th-TH" sz="2400" dirty="0"/>
              <a:t>ที่ไม่มีพนักงานสังกัดอยู่</a:t>
            </a:r>
            <a:endParaRPr lang="en-US" sz="2400" dirty="0"/>
          </a:p>
          <a:p>
            <a:r>
              <a:rPr lang="th-TH" sz="2400" dirty="0" smtClean="0"/>
              <a:t>จง</a:t>
            </a:r>
            <a:r>
              <a:rPr lang="th-TH" sz="2400" dirty="0"/>
              <a:t>เขียน </a:t>
            </a:r>
            <a:r>
              <a:rPr lang="en-US" sz="2400" dirty="0"/>
              <a:t>query </a:t>
            </a:r>
            <a:r>
              <a:rPr lang="th-TH" sz="2400" dirty="0"/>
              <a:t>เพื่อแสดงชื่อฝ่าย </a:t>
            </a:r>
            <a:r>
              <a:rPr lang="en-US" sz="2400" dirty="0"/>
              <a:t>(</a:t>
            </a:r>
            <a:r>
              <a:rPr lang="en-US" sz="2400" dirty="0" err="1"/>
              <a:t>department_name</a:t>
            </a:r>
            <a:r>
              <a:rPr lang="en-US" sz="2400" dirty="0"/>
              <a:t>) </a:t>
            </a:r>
            <a:r>
              <a:rPr lang="th-TH" sz="2400" dirty="0"/>
              <a:t>และจำนวนของพนักงานภายในฝ่าย</a:t>
            </a:r>
          </a:p>
          <a:p>
            <a:r>
              <a:rPr lang="th-TH" sz="2400" dirty="0" smtClean="0"/>
              <a:t>จง</a:t>
            </a:r>
            <a:r>
              <a:rPr lang="th-TH" sz="2400" dirty="0"/>
              <a:t>เขียน </a:t>
            </a:r>
            <a:r>
              <a:rPr lang="en-US" sz="2400" dirty="0"/>
              <a:t>query </a:t>
            </a:r>
            <a:r>
              <a:rPr lang="th-TH" sz="2400" dirty="0"/>
              <a:t>เพื่อแสดงชื่อฝ่าย </a:t>
            </a:r>
            <a:r>
              <a:rPr lang="en-US" sz="2400" dirty="0"/>
              <a:t>(</a:t>
            </a:r>
            <a:r>
              <a:rPr lang="en-US" sz="2400" dirty="0" err="1"/>
              <a:t>department_name</a:t>
            </a:r>
            <a:r>
              <a:rPr lang="en-US" sz="2400" dirty="0"/>
              <a:t>) </a:t>
            </a:r>
            <a:r>
              <a:rPr lang="th-TH" sz="2400" dirty="0"/>
              <a:t>และที่อยู่ </a:t>
            </a:r>
            <a:r>
              <a:rPr lang="en-US" sz="2400" dirty="0"/>
              <a:t>(</a:t>
            </a:r>
            <a:r>
              <a:rPr lang="en-US" sz="2400" dirty="0" err="1"/>
              <a:t>location_id</a:t>
            </a:r>
            <a:r>
              <a:rPr lang="en-US" sz="2400" dirty="0"/>
              <a:t>, </a:t>
            </a:r>
            <a:r>
              <a:rPr lang="en-US" sz="2400" dirty="0" err="1"/>
              <a:t>street_address</a:t>
            </a:r>
            <a:r>
              <a:rPr lang="en-US" sz="2400" dirty="0"/>
              <a:t>, city, </a:t>
            </a:r>
            <a:r>
              <a:rPr lang="en-US" sz="2400" dirty="0" err="1"/>
              <a:t>state_provice</a:t>
            </a:r>
            <a:r>
              <a:rPr lang="en-US" sz="2400" dirty="0"/>
              <a:t>, </a:t>
            </a:r>
            <a:r>
              <a:rPr lang="en-US" sz="2400" dirty="0" err="1"/>
              <a:t>country_name</a:t>
            </a:r>
            <a:r>
              <a:rPr lang="en-US" sz="2400" dirty="0"/>
              <a:t>) </a:t>
            </a:r>
            <a:r>
              <a:rPr lang="th-TH" sz="2400" dirty="0"/>
              <a:t>ของทุกฝ่าย </a:t>
            </a:r>
            <a:r>
              <a:rPr lang="en-US" sz="2400" dirty="0"/>
              <a:t>(department)</a:t>
            </a:r>
            <a:endParaRPr lang="th-TH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th-TH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7748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องค์ประกอบของหน้าเว็บ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28800"/>
            <a:ext cx="7031892" cy="50405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244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สร้าง </a:t>
            </a:r>
            <a:r>
              <a:rPr lang="en-US" sz="3600" dirty="0" smtClean="0"/>
              <a:t>Database </a:t>
            </a:r>
            <a:r>
              <a:rPr lang="th-TH" sz="3600" dirty="0" smtClean="0"/>
              <a:t>สำหรับ </a:t>
            </a:r>
            <a:r>
              <a:rPr lang="en-US" sz="3600" dirty="0" err="1" smtClean="0"/>
              <a:t>Webboard</a:t>
            </a:r>
            <a:r>
              <a:rPr lang="en-US" sz="3600" dirty="0" smtClean="0"/>
              <a:t> </a:t>
            </a:r>
            <a:r>
              <a:rPr lang="en-US" sz="3600" dirty="0" err="1" smtClean="0"/>
              <a:t>KakKak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สร้าง </a:t>
            </a:r>
            <a:r>
              <a:rPr lang="en-US" dirty="0" smtClean="0"/>
              <a:t>database </a:t>
            </a:r>
            <a:r>
              <a:rPr lang="th-TH" dirty="0" smtClean="0"/>
              <a:t>ชื่อ</a:t>
            </a:r>
            <a:r>
              <a:rPr lang="en-US" dirty="0" smtClean="0"/>
              <a:t> </a:t>
            </a:r>
            <a:r>
              <a:rPr lang="en-US" b="1" dirty="0" err="1" smtClean="0"/>
              <a:t>webboard</a:t>
            </a:r>
            <a:r>
              <a:rPr lang="en-US" dirty="0" smtClean="0"/>
              <a:t> </a:t>
            </a:r>
            <a:r>
              <a:rPr lang="th-TH" dirty="0" smtClean="0"/>
              <a:t>เลือก </a:t>
            </a:r>
            <a:r>
              <a:rPr lang="en-US" dirty="0" smtClean="0"/>
              <a:t>Collation </a:t>
            </a:r>
            <a:r>
              <a:rPr lang="th-TH" dirty="0" smtClean="0"/>
              <a:t>เป็น </a:t>
            </a:r>
            <a:r>
              <a:rPr lang="en-US" b="1" dirty="0" smtClean="0"/>
              <a:t>utf8_unicode_ci</a:t>
            </a:r>
          </a:p>
          <a:p>
            <a:r>
              <a:rPr lang="th-TH" dirty="0" smtClean="0"/>
              <a:t>สร้างตาราง</a:t>
            </a:r>
          </a:p>
          <a:p>
            <a:pPr lvl="1"/>
            <a:r>
              <a:rPr lang="en-US" b="1" dirty="0" smtClean="0"/>
              <a:t>user</a:t>
            </a:r>
            <a:r>
              <a:rPr lang="en-US" dirty="0" smtClean="0"/>
              <a:t>(</a:t>
            </a:r>
            <a:r>
              <a:rPr lang="en-US" u="sng" dirty="0" smtClean="0"/>
              <a:t>id</a:t>
            </a:r>
            <a:r>
              <a:rPr lang="en-US" dirty="0" smtClean="0"/>
              <a:t>, login, password, name, gender, email, role)</a:t>
            </a:r>
          </a:p>
          <a:p>
            <a:pPr lvl="1"/>
            <a:r>
              <a:rPr lang="en-US" b="1" dirty="0" smtClean="0"/>
              <a:t>category</a:t>
            </a:r>
            <a:r>
              <a:rPr lang="en-US" dirty="0" smtClean="0"/>
              <a:t>(</a:t>
            </a:r>
            <a:r>
              <a:rPr lang="en-US" u="sng" dirty="0" smtClean="0"/>
              <a:t>id</a:t>
            </a:r>
            <a:r>
              <a:rPr lang="en-US" dirty="0" smtClean="0"/>
              <a:t>, name)</a:t>
            </a:r>
          </a:p>
          <a:p>
            <a:pPr lvl="1"/>
            <a:r>
              <a:rPr lang="en-US" b="1" dirty="0" smtClean="0"/>
              <a:t>post</a:t>
            </a:r>
            <a:r>
              <a:rPr lang="en-US" dirty="0" smtClean="0"/>
              <a:t>(</a:t>
            </a:r>
            <a:r>
              <a:rPr lang="en-US" u="sng" dirty="0" smtClean="0"/>
              <a:t>id</a:t>
            </a:r>
            <a:r>
              <a:rPr lang="en-US" dirty="0" smtClean="0"/>
              <a:t>, title, content, </a:t>
            </a:r>
            <a:r>
              <a:rPr lang="en-US" dirty="0" err="1" smtClean="0"/>
              <a:t>post_date</a:t>
            </a:r>
            <a:r>
              <a:rPr lang="en-US" dirty="0" smtClean="0"/>
              <a:t>, </a:t>
            </a:r>
            <a:r>
              <a:rPr lang="en-US" dirty="0" err="1" smtClean="0"/>
              <a:t>cat_id</a:t>
            </a:r>
            <a:r>
              <a:rPr lang="en-US" dirty="0" smtClean="0"/>
              <a:t>, </a:t>
            </a:r>
            <a:r>
              <a:rPr lang="en-US" dirty="0" err="1" smtClean="0"/>
              <a:t>user_id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comment</a:t>
            </a:r>
            <a:r>
              <a:rPr lang="en-US" dirty="0" smtClean="0"/>
              <a:t>(</a:t>
            </a:r>
            <a:r>
              <a:rPr lang="en-US" u="sng" dirty="0" smtClean="0"/>
              <a:t>id</a:t>
            </a:r>
            <a:r>
              <a:rPr lang="en-US" dirty="0" smtClean="0"/>
              <a:t>, content, </a:t>
            </a:r>
            <a:r>
              <a:rPr lang="en-US" dirty="0" err="1" smtClean="0"/>
              <a:t>post_date</a:t>
            </a:r>
            <a:r>
              <a:rPr lang="en-US" dirty="0" smtClean="0"/>
              <a:t>, </a:t>
            </a:r>
            <a:r>
              <a:rPr lang="en-US" dirty="0" err="1" smtClean="0"/>
              <a:t>user_id</a:t>
            </a:r>
            <a:r>
              <a:rPr lang="en-US" dirty="0" smtClean="0"/>
              <a:t>, </a:t>
            </a:r>
            <a:r>
              <a:rPr lang="en-US" dirty="0" err="1" smtClean="0"/>
              <a:t>post_id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1393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โครงสร้างตาราง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63"/>
          <a:stretch/>
        </p:blipFill>
        <p:spPr>
          <a:xfrm>
            <a:off x="1127740" y="1945224"/>
            <a:ext cx="2928505" cy="26423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110181" y="1438853"/>
            <a:ext cx="761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68"/>
          <a:stretch/>
        </p:blipFill>
        <p:spPr>
          <a:xfrm>
            <a:off x="1358807" y="5313595"/>
            <a:ext cx="2466369" cy="9625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907704" y="4745916"/>
            <a:ext cx="1476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565"/>
          <a:stretch/>
        </p:blipFill>
        <p:spPr>
          <a:xfrm>
            <a:off x="5858820" y="1915767"/>
            <a:ext cx="2824873" cy="21190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6880764" y="1412712"/>
            <a:ext cx="780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173" y="4653136"/>
            <a:ext cx="2988389" cy="19566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6612524" y="4129916"/>
            <a:ext cx="1414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86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ทบทวน และเตรียมฐานข้อมูล </a:t>
            </a:r>
            <a:r>
              <a:rPr lang="en-US" dirty="0" smtClean="0"/>
              <a:t>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560605"/>
            <a:ext cx="7127704" cy="4801166"/>
          </a:xfrm>
        </p:spPr>
        <p:txBody>
          <a:bodyPr>
            <a:normAutofit/>
          </a:bodyPr>
          <a:lstStyle/>
          <a:p>
            <a:r>
              <a:rPr lang="th-TH" sz="2400" dirty="0" smtClean="0"/>
              <a:t>สร้างฐานข้อมูล ชื่อ</a:t>
            </a:r>
            <a:r>
              <a:rPr lang="en-US" sz="2400" dirty="0" smtClean="0"/>
              <a:t> lab10</a:t>
            </a:r>
            <a:endParaRPr lang="th-TH" sz="2400" dirty="0" smtClean="0"/>
          </a:p>
          <a:p>
            <a:r>
              <a:rPr lang="th-TH" sz="2400" dirty="0" smtClean="0"/>
              <a:t>สร้างตารางชื่อ </a:t>
            </a:r>
            <a:r>
              <a:rPr lang="en-US" sz="2400" dirty="0" smtClean="0"/>
              <a:t>staff </a:t>
            </a:r>
            <a:r>
              <a:rPr lang="th-TH" sz="2400" dirty="0" smtClean="0"/>
              <a:t>โดยมีโครงสร้างตารางดังนี้</a:t>
            </a:r>
          </a:p>
          <a:p>
            <a:endParaRPr lang="th-TH" sz="2400" dirty="0"/>
          </a:p>
          <a:p>
            <a:endParaRPr lang="th-TH" sz="2400" dirty="0" smtClean="0"/>
          </a:p>
          <a:p>
            <a:endParaRPr lang="th-TH" sz="2400" dirty="0"/>
          </a:p>
          <a:p>
            <a:endParaRPr lang="th-TH" sz="2400" dirty="0" smtClean="0"/>
          </a:p>
          <a:p>
            <a:endParaRPr lang="th-TH" sz="2400" dirty="0"/>
          </a:p>
          <a:p>
            <a:endParaRPr lang="th-TH" sz="2400" dirty="0" smtClean="0"/>
          </a:p>
          <a:p>
            <a:endParaRPr lang="th-TH" sz="2400" dirty="0"/>
          </a:p>
          <a:p>
            <a:endParaRPr lang="en-US" sz="2400" dirty="0" smtClean="0"/>
          </a:p>
          <a:p>
            <a:endParaRPr lang="th-TH" sz="2400" dirty="0" smtClean="0"/>
          </a:p>
          <a:p>
            <a:endParaRPr lang="en-US" sz="24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89834"/>
            <a:ext cx="7149868" cy="31154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719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ทบทวน และเตรียมฐานข้อมูล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ให้เพิ่มข้อมูลเข้าไปในตารางจนได้ข้อมูลดังนี้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204864"/>
            <a:ext cx="4476190" cy="43714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8649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Aggregate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Aggregate Function </a:t>
            </a:r>
            <a:r>
              <a:rPr lang="th-TH" sz="2800" dirty="0"/>
              <a:t>คือ การนำค่าของกลุ่มก้อนมาเป็น </a:t>
            </a:r>
            <a:r>
              <a:rPr lang="en-US" sz="2800" dirty="0"/>
              <a:t>input </a:t>
            </a:r>
            <a:r>
              <a:rPr lang="th-TH" sz="2800" dirty="0"/>
              <a:t>เพื่อทำ </a:t>
            </a:r>
            <a:r>
              <a:rPr lang="en-US" sz="2800" dirty="0"/>
              <a:t>operation </a:t>
            </a:r>
            <a:r>
              <a:rPr lang="th-TH" sz="2800" dirty="0"/>
              <a:t>อย่างหนึ่งและคืนมาเป็น </a:t>
            </a:r>
            <a:r>
              <a:rPr lang="en-US" sz="2800" dirty="0"/>
              <a:t>output </a:t>
            </a:r>
            <a:r>
              <a:rPr lang="th-TH" sz="2800" dirty="0"/>
              <a:t>ค่าเดียว</a:t>
            </a:r>
          </a:p>
          <a:p>
            <a:endParaRPr lang="th-TH" sz="2800" dirty="0"/>
          </a:p>
          <a:p>
            <a:r>
              <a:rPr lang="en-US" sz="2800" dirty="0"/>
              <a:t>SQL </a:t>
            </a:r>
            <a:r>
              <a:rPr lang="th-TH" sz="2800" dirty="0"/>
              <a:t>โดยพื้นฐานจะมี </a:t>
            </a:r>
            <a:r>
              <a:rPr lang="en-US" sz="2800" dirty="0"/>
              <a:t>Aggregate Function </a:t>
            </a:r>
            <a:r>
              <a:rPr lang="th-TH" sz="2800" dirty="0"/>
              <a:t>ให้ใช้ได้ 5 </a:t>
            </a:r>
            <a:r>
              <a:rPr lang="en-US" sz="2800" dirty="0"/>
              <a:t>functions </a:t>
            </a:r>
            <a:r>
              <a:rPr lang="th-TH" sz="2800" dirty="0"/>
              <a:t>คือ</a:t>
            </a:r>
          </a:p>
          <a:p>
            <a:pPr lvl="1"/>
            <a:r>
              <a:rPr lang="en-US" sz="2800" b="1" dirty="0"/>
              <a:t>AVG</a:t>
            </a:r>
            <a:r>
              <a:rPr lang="en-US" sz="2800" dirty="0"/>
              <a:t>    (average)      </a:t>
            </a:r>
            <a:r>
              <a:rPr lang="en-US" sz="2800" dirty="0">
                <a:sym typeface="Wingdings" pitchFamily="2" charset="2"/>
              </a:rPr>
              <a:t>  </a:t>
            </a:r>
            <a:r>
              <a:rPr lang="th-TH" sz="2800" dirty="0">
                <a:sym typeface="Wingdings" pitchFamily="2" charset="2"/>
              </a:rPr>
              <a:t>ค่าเฉลี่ย</a:t>
            </a:r>
          </a:p>
          <a:p>
            <a:pPr lvl="1"/>
            <a:r>
              <a:rPr lang="en-US" sz="2800" b="1" dirty="0">
                <a:sym typeface="Wingdings" pitchFamily="2" charset="2"/>
              </a:rPr>
              <a:t>MIN</a:t>
            </a:r>
            <a:r>
              <a:rPr lang="en-US" sz="2800" dirty="0">
                <a:sym typeface="Wingdings" pitchFamily="2" charset="2"/>
              </a:rPr>
              <a:t>    (minimum)      </a:t>
            </a:r>
            <a:r>
              <a:rPr lang="th-TH" sz="2800" dirty="0">
                <a:sym typeface="Wingdings" pitchFamily="2" charset="2"/>
              </a:rPr>
              <a:t>ค่าที่น้อยที่สุด</a:t>
            </a:r>
          </a:p>
          <a:p>
            <a:pPr lvl="1"/>
            <a:r>
              <a:rPr lang="en-US" sz="2800" b="1" dirty="0">
                <a:sym typeface="Wingdings" pitchFamily="2" charset="2"/>
              </a:rPr>
              <a:t>MAX</a:t>
            </a:r>
            <a:r>
              <a:rPr lang="en-US" sz="2800" dirty="0">
                <a:sym typeface="Wingdings" pitchFamily="2" charset="2"/>
              </a:rPr>
              <a:t>   (maximum)    </a:t>
            </a:r>
            <a:r>
              <a:rPr lang="th-TH" sz="2800" dirty="0">
                <a:sym typeface="Wingdings" pitchFamily="2" charset="2"/>
              </a:rPr>
              <a:t>ค่าที่มากที่สุด</a:t>
            </a:r>
          </a:p>
          <a:p>
            <a:pPr lvl="1"/>
            <a:r>
              <a:rPr lang="en-US" sz="2800" b="1" dirty="0">
                <a:sym typeface="Wingdings" pitchFamily="2" charset="2"/>
              </a:rPr>
              <a:t>SUM </a:t>
            </a:r>
            <a:r>
              <a:rPr lang="en-US" sz="2800" dirty="0">
                <a:sym typeface="Wingdings" pitchFamily="2" charset="2"/>
              </a:rPr>
              <a:t>   (summation)  </a:t>
            </a:r>
            <a:r>
              <a:rPr lang="th-TH" sz="2800" dirty="0">
                <a:sym typeface="Wingdings" pitchFamily="2" charset="2"/>
              </a:rPr>
              <a:t>ผลบวก</a:t>
            </a:r>
          </a:p>
          <a:p>
            <a:pPr lvl="1"/>
            <a:r>
              <a:rPr lang="en-US" sz="2800" b="1" dirty="0">
                <a:sym typeface="Wingdings" pitchFamily="2" charset="2"/>
              </a:rPr>
              <a:t>COUNT</a:t>
            </a:r>
            <a:r>
              <a:rPr lang="en-US" sz="2800" dirty="0">
                <a:sym typeface="Wingdings" pitchFamily="2" charset="2"/>
              </a:rPr>
              <a:t>     </a:t>
            </a:r>
            <a:r>
              <a:rPr lang="th-TH" sz="2800" dirty="0">
                <a:sym typeface="Wingdings" pitchFamily="2" charset="2"/>
              </a:rPr>
              <a:t>นับจำนวน </a:t>
            </a:r>
            <a:r>
              <a:rPr lang="en-US" sz="2800" dirty="0">
                <a:sym typeface="Wingdings" pitchFamily="2" charset="2"/>
              </a:rPr>
              <a:t>input</a:t>
            </a:r>
            <a:endParaRPr lang="th-TH" sz="28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5969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 : </a:t>
            </a:r>
            <a:r>
              <a:rPr lang="th-TH" dirty="0" smtClean="0"/>
              <a:t>การใช้งาน</a:t>
            </a:r>
            <a:r>
              <a:rPr lang="en-US" dirty="0" smtClean="0"/>
              <a:t> aggregate function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00808"/>
            <a:ext cx="4153900" cy="47525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700808"/>
            <a:ext cx="4153899" cy="47525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96771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: GROUP BY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/>
              <a:t>เป็นการรวมกลุ่มก้อนเพื่อให้สามารถใช้ </a:t>
            </a:r>
            <a:r>
              <a:rPr lang="en-US" dirty="0"/>
              <a:t>aggregate function </a:t>
            </a:r>
            <a:r>
              <a:rPr lang="th-TH" dirty="0"/>
              <a:t>ลงไปในแต่ละกลุ่มได้</a:t>
            </a:r>
          </a:p>
          <a:p>
            <a:r>
              <a:rPr lang="th-TH" b="1" u="sng" dirty="0" smtClean="0"/>
              <a:t>ตัวอย่าง</a:t>
            </a:r>
            <a:r>
              <a:rPr lang="th-TH" dirty="0" smtClean="0"/>
              <a:t> ต้องการหาเงินเดือนรวมของพนักงานแต่ละวิทยาเขต</a:t>
            </a:r>
            <a:endParaRPr lang="th-TH" dirty="0"/>
          </a:p>
          <a:p>
            <a:endParaRPr lang="en-US" dirty="0"/>
          </a:p>
        </p:txBody>
      </p:sp>
      <p:sp>
        <p:nvSpPr>
          <p:cNvPr id="5" name="วงเล็บปีกกาขวา 5"/>
          <p:cNvSpPr/>
          <p:nvPr/>
        </p:nvSpPr>
        <p:spPr>
          <a:xfrm>
            <a:off x="5133578" y="4021024"/>
            <a:ext cx="357190" cy="94942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เล็บปีกกาขวา 6"/>
          <p:cNvSpPr/>
          <p:nvPr/>
        </p:nvSpPr>
        <p:spPr>
          <a:xfrm>
            <a:off x="5135287" y="5733255"/>
            <a:ext cx="428628" cy="64807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5590476" y="4234124"/>
            <a:ext cx="2392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BKK  =  71000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5631063" y="5055172"/>
            <a:ext cx="2342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RYG =  58000</a:t>
            </a:r>
            <a:endParaRPr lang="th-TH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" t="14236" r="26887" b="10339"/>
          <a:stretch/>
        </p:blipFill>
        <p:spPr>
          <a:xfrm>
            <a:off x="983349" y="3068960"/>
            <a:ext cx="4030692" cy="36724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วงเล็บปีกกาขวา 5"/>
          <p:cNvSpPr/>
          <p:nvPr/>
        </p:nvSpPr>
        <p:spPr>
          <a:xfrm>
            <a:off x="5124702" y="5087886"/>
            <a:ext cx="357190" cy="52792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Rectangle 10"/>
          <p:cNvSpPr/>
          <p:nvPr/>
        </p:nvSpPr>
        <p:spPr>
          <a:xfrm>
            <a:off x="1043608" y="3861048"/>
            <a:ext cx="3888432" cy="115212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608" y="5017752"/>
            <a:ext cx="3888432" cy="59806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57397" y="5614178"/>
            <a:ext cx="3888432" cy="8628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625822" y="5795681"/>
            <a:ext cx="2291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PRA =  51500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758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: GROUP BY (2)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2"/>
            <a:ext cx="6303330" cy="24482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77072"/>
            <a:ext cx="6255413" cy="26147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5220072" y="4968962"/>
            <a:ext cx="343738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/>
              <a:t>สามารถใช้งานร่วมกับ </a:t>
            </a:r>
            <a:r>
              <a:rPr lang="en-US" sz="2400" dirty="0" smtClean="0"/>
              <a:t>ORDER BY </a:t>
            </a:r>
          </a:p>
          <a:p>
            <a:r>
              <a:rPr lang="th-TH" sz="2400" dirty="0" smtClean="0"/>
              <a:t>และ </a:t>
            </a:r>
            <a:r>
              <a:rPr lang="en-US" sz="2400" dirty="0" smtClean="0"/>
              <a:t>LIMIT </a:t>
            </a:r>
            <a:r>
              <a:rPr lang="th-TH" sz="2400" dirty="0" smtClean="0"/>
              <a:t>ได้</a:t>
            </a:r>
          </a:p>
        </p:txBody>
      </p:sp>
    </p:spTree>
    <p:extLst>
      <p:ext uri="{BB962C8B-B14F-4D97-AF65-F5344CB8AC3E}">
        <p14:creationId xmlns:p14="http://schemas.microsoft.com/office/powerpoint/2010/main" val="309706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36169</TotalTime>
  <Words>1352</Words>
  <Application>Microsoft Office PowerPoint</Application>
  <PresentationFormat>On-screen Show (4:3)</PresentationFormat>
  <Paragraphs>279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Bodoni MT</vt:lpstr>
      <vt:lpstr>Calibri</vt:lpstr>
      <vt:lpstr>FreesiaUPC</vt:lpstr>
      <vt:lpstr>TH Sarabun New</vt:lpstr>
      <vt:lpstr>Tw Cen MT</vt:lpstr>
      <vt:lpstr>Wingdings</vt:lpstr>
      <vt:lpstr>Wingdings 2</vt:lpstr>
      <vt:lpstr>ตรงกลาง</vt:lpstr>
      <vt:lpstr>SQL 2 </vt:lpstr>
      <vt:lpstr>PHPMyAdmin</vt:lpstr>
      <vt:lpstr>องค์ประกอบของหน้าเว็บ</vt:lpstr>
      <vt:lpstr>ทบทวน และเตรียมฐานข้อมูล (1)</vt:lpstr>
      <vt:lpstr>ทบทวน และเตรียมฐานข้อมูล (2)</vt:lpstr>
      <vt:lpstr>SQL Aggregate Function</vt:lpstr>
      <vt:lpstr>ตัวอย่าง : การใช้งาน aggregate function</vt:lpstr>
      <vt:lpstr>SQL : GROUP BY (1)</vt:lpstr>
      <vt:lpstr>SQL : GROUP BY (2)</vt:lpstr>
      <vt:lpstr>SQL : สร้างเงื่อนไขในฟิลด์ที่เกิดจาก GROUP BY </vt:lpstr>
      <vt:lpstr>SQL: HAVING</vt:lpstr>
      <vt:lpstr>Subquery</vt:lpstr>
      <vt:lpstr>รูปแบบการใช้ subquery สำหรับ SELECT</vt:lpstr>
      <vt:lpstr>ตัวอย่าง: การสร้าง subquery</vt:lpstr>
      <vt:lpstr>แบบฝึกหัด</vt:lpstr>
      <vt:lpstr>การใช้ subquery มากกว่า 1 ตาราง (1)</vt:lpstr>
      <vt:lpstr>การใช้ subquery หลัง FROM</vt:lpstr>
      <vt:lpstr>การทำงานภายในของ subquery หลัง FROM</vt:lpstr>
      <vt:lpstr>การใช้ subquery กับคำสั่ง INSERT</vt:lpstr>
      <vt:lpstr>การประยุกต์ใช้ Subquery กับ DELETE และ UPDATE</vt:lpstr>
      <vt:lpstr>การสร้าง Query ด้วยความสัมพันธ์ของหลายตาราง</vt:lpstr>
      <vt:lpstr>การ Join ตาราง</vt:lpstr>
      <vt:lpstr>ลองสร้างฐานข้อมูลเพื่อใช้ในการทดลอง</vt:lpstr>
      <vt:lpstr>SQL : INNER JOIN หรือ JOIN</vt:lpstr>
      <vt:lpstr>SQL : LEFT OUTER JOIN หรือ LEFT JOIN</vt:lpstr>
      <vt:lpstr>SQL : RIGHT OUTER JOIN หรือ RIGHT JOIN</vt:lpstr>
      <vt:lpstr>SQL : FULL OUTER JOIN และ UNION</vt:lpstr>
      <vt:lpstr>โครงสร้างของฐานข้อมูล HR</vt:lpstr>
      <vt:lpstr>Quiz</vt:lpstr>
      <vt:lpstr>สร้าง Database สำหรับ Webboard KakKak</vt:lpstr>
      <vt:lpstr>โครงสร้างตาราง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Programming</dc:title>
  <dc:creator>choopan</dc:creator>
  <cp:lastModifiedBy>Choopan Rattanapoka</cp:lastModifiedBy>
  <cp:revision>426</cp:revision>
  <cp:lastPrinted>2017-03-28T08:44:16Z</cp:lastPrinted>
  <dcterms:created xsi:type="dcterms:W3CDTF">2010-02-28T04:09:14Z</dcterms:created>
  <dcterms:modified xsi:type="dcterms:W3CDTF">2017-07-03T02:16:45Z</dcterms:modified>
</cp:coreProperties>
</file>