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32" r:id="rId3"/>
    <p:sldId id="331" r:id="rId4"/>
    <p:sldId id="333" r:id="rId5"/>
    <p:sldId id="385" r:id="rId6"/>
    <p:sldId id="386" r:id="rId7"/>
    <p:sldId id="387" r:id="rId8"/>
    <p:sldId id="388" r:id="rId9"/>
    <p:sldId id="389" r:id="rId10"/>
    <p:sldId id="390" r:id="rId11"/>
    <p:sldId id="340" r:id="rId12"/>
    <p:sldId id="342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28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29" r:id="rId5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03/07/60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SQL (MySQL, </a:t>
            </a:r>
            <a:r>
              <a:rPr lang="en-US" dirty="0" err="1" smtClean="0"/>
              <a:t>MariaDB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030523315 – Web Programming and Web Database</a:t>
            </a:r>
          </a:p>
          <a:p>
            <a:r>
              <a:rPr lang="en-US" dirty="0"/>
              <a:t>Asst. Prof. Dr. Choopan </a:t>
            </a:r>
            <a:r>
              <a:rPr lang="en-US" dirty="0" smtClean="0"/>
              <a:t>Rattanapoka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52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การลบฐานข้อมูล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3200" dirty="0"/>
              <a:t>เมื่อเราต้องการลบฐานข้อมูล สามารถทำได้ด้วยคำสั่ง</a:t>
            </a:r>
          </a:p>
          <a:p>
            <a:pPr>
              <a:buNone/>
            </a:pPr>
            <a:r>
              <a:rPr lang="en-US" sz="3600" b="1" dirty="0"/>
              <a:t>	     </a:t>
            </a:r>
            <a:r>
              <a:rPr lang="en-US" sz="2800" b="1" dirty="0"/>
              <a:t>drop  database </a:t>
            </a:r>
            <a:r>
              <a:rPr lang="th-TH" sz="2800" b="1" i="1" dirty="0"/>
              <a:t>ชื่อฐานข้อมูล</a:t>
            </a:r>
            <a:r>
              <a:rPr lang="en-US" sz="2800" b="1" dirty="0"/>
              <a:t>; </a:t>
            </a:r>
            <a:endParaRPr lang="th-TH" sz="3200" dirty="0"/>
          </a:p>
          <a:p>
            <a:pPr>
              <a:buNone/>
            </a:pPr>
            <a:r>
              <a:rPr lang="th-TH" sz="3200" b="1" dirty="0"/>
              <a:t>   </a:t>
            </a:r>
            <a:r>
              <a:rPr lang="th-TH" sz="3200" dirty="0"/>
              <a:t>เช่น</a:t>
            </a:r>
            <a:r>
              <a:rPr lang="en-US" sz="3200" b="1" dirty="0"/>
              <a:t>	</a:t>
            </a:r>
            <a:r>
              <a:rPr lang="en-US" sz="2800" b="1" dirty="0">
                <a:solidFill>
                  <a:srgbClr val="0070C0"/>
                </a:solidFill>
              </a:rPr>
              <a:t>drop database </a:t>
            </a:r>
            <a:r>
              <a:rPr lang="en-US" sz="2800" b="1" dirty="0" err="1">
                <a:solidFill>
                  <a:srgbClr val="0070C0"/>
                </a:solidFill>
              </a:rPr>
              <a:t>scg</a:t>
            </a:r>
            <a:r>
              <a:rPr lang="en-US" sz="2800" b="1" dirty="0">
                <a:solidFill>
                  <a:srgbClr val="0070C0"/>
                </a:solidFill>
              </a:rPr>
              <a:t>;</a:t>
            </a:r>
            <a:endParaRPr lang="th-TH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071682" cy="376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82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การสร้างตารางใน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th-TH" dirty="0" smtClean="0"/>
              <a:t>แบบพื้นฐาน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เราสามารถสร้างตารางใน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th-TH" dirty="0" smtClean="0"/>
              <a:t>ด้วยคำสั่ง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 table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ชื่อตาราง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(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ชื่อ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attribute1    &lt;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ชนิดข้อมูล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&gt;,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ชื่อ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attribute2	 &lt;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ชนิดข้อมูล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&gt;,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….    ,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ชื่อ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attributeN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&lt;</a:t>
            </a:r>
            <a:r>
              <a:rPr lang="th-T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ชนิดข้อมูล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);</a:t>
            </a:r>
            <a:endParaRPr lang="th-TH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ประเภทข้อมูลสำหรับ </a:t>
            </a:r>
            <a:r>
              <a:rPr lang="en-US" dirty="0" smtClean="0"/>
              <a:t>attribute </a:t>
            </a:r>
            <a:r>
              <a:rPr lang="th-TH" dirty="0" smtClean="0"/>
              <a:t>ในตาราง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ข้อมูลใน </a:t>
            </a:r>
            <a:r>
              <a:rPr lang="en-US" sz="3600" dirty="0" err="1" smtClean="0"/>
              <a:t>MySQL</a:t>
            </a:r>
            <a:r>
              <a:rPr lang="en-US" sz="3600" dirty="0" smtClean="0"/>
              <a:t> </a:t>
            </a:r>
            <a:r>
              <a:rPr lang="th-TH" sz="3600" dirty="0" smtClean="0"/>
              <a:t>แบ่งออกเป็น 3 ประเภทใหญ่ๆคือ</a:t>
            </a:r>
          </a:p>
          <a:p>
            <a:pPr lvl="1"/>
            <a:r>
              <a:rPr lang="en-US" sz="2800" dirty="0" smtClean="0"/>
              <a:t>Numeric types</a:t>
            </a:r>
          </a:p>
          <a:p>
            <a:pPr lvl="1"/>
            <a:r>
              <a:rPr lang="en-US" sz="2800" dirty="0" smtClean="0"/>
              <a:t>Date/Time</a:t>
            </a:r>
          </a:p>
          <a:p>
            <a:pPr lvl="1"/>
            <a:r>
              <a:rPr lang="en-US" sz="2800" dirty="0" smtClean="0"/>
              <a:t>String</a:t>
            </a:r>
            <a:endParaRPr lang="th-TH" sz="2800" dirty="0" smtClean="0"/>
          </a:p>
          <a:p>
            <a:pPr lvl="1"/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243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Types</a:t>
            </a:r>
            <a:r>
              <a:rPr lang="th-TH" dirty="0"/>
              <a:t> </a:t>
            </a:r>
            <a:r>
              <a:rPr lang="en-US" dirty="0"/>
              <a:t>(1)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800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SMALLINT [(M)] [UNSIGNED] [ZEROFILL]</a:t>
            </a:r>
          </a:p>
          <a:p>
            <a:pPr lvl="1"/>
            <a:r>
              <a:rPr lang="th-TH" dirty="0"/>
              <a:t>ใช้เนื้อที่เก็บข้อมูล 2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เก็บค่าตัวเลข -32768 ถึง 32767</a:t>
            </a:r>
          </a:p>
          <a:p>
            <a:pPr lvl="1"/>
            <a:r>
              <a:rPr lang="th-TH" dirty="0"/>
              <a:t>ถ้ากำหนดให้เป็น </a:t>
            </a:r>
            <a:r>
              <a:rPr lang="en-US" dirty="0"/>
              <a:t>unsigned </a:t>
            </a:r>
            <a:r>
              <a:rPr lang="th-TH" dirty="0"/>
              <a:t>จะเก็บค่าตัวเลข 0 – 65535</a:t>
            </a:r>
          </a:p>
          <a:p>
            <a:r>
              <a:rPr lang="en-US" dirty="0"/>
              <a:t>MEDIUMINT [(M)] [UNSIGNED] [ZEROFILL]</a:t>
            </a:r>
          </a:p>
          <a:p>
            <a:pPr lvl="1"/>
            <a:r>
              <a:rPr lang="th-TH" dirty="0">
                <a:cs typeface="+mj-cs"/>
              </a:rPr>
              <a:t>ใช้เนื้อที่เก็บข้อมูล 3 </a:t>
            </a:r>
            <a:r>
              <a:rPr lang="en-US" dirty="0">
                <a:cs typeface="+mj-cs"/>
              </a:rPr>
              <a:t>bytes</a:t>
            </a:r>
          </a:p>
          <a:p>
            <a:pPr lvl="1"/>
            <a:r>
              <a:rPr lang="th-TH" dirty="0">
                <a:cs typeface="+mj-cs"/>
              </a:rPr>
              <a:t>เก็บค่าตัวเลข -8388608 ถึง 8388607</a:t>
            </a:r>
          </a:p>
          <a:p>
            <a:pPr lvl="1"/>
            <a:r>
              <a:rPr lang="th-TH" dirty="0">
                <a:cs typeface="+mj-cs"/>
              </a:rPr>
              <a:t>ถ้ากำหนดให้เป็น </a:t>
            </a:r>
            <a:r>
              <a:rPr lang="en-US" dirty="0">
                <a:cs typeface="+mj-cs"/>
              </a:rPr>
              <a:t>unsigned </a:t>
            </a:r>
            <a:r>
              <a:rPr lang="th-TH" dirty="0">
                <a:cs typeface="+mj-cs"/>
              </a:rPr>
              <a:t>จะเก็บค่าตัวเลข 0 – 16777215</a:t>
            </a:r>
          </a:p>
          <a:p>
            <a:r>
              <a:rPr lang="en-US" dirty="0"/>
              <a:t>INT [(M)] [UNSIGNED] [ZEROFILL]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th-TH" dirty="0"/>
              <a:t>ใช้เนื้อที่เก็บข้อมูล 4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เก็บค่าตัวเลข -2147483648 ถึง 2147483647</a:t>
            </a:r>
          </a:p>
          <a:p>
            <a:pPr lvl="1"/>
            <a:r>
              <a:rPr lang="th-TH" dirty="0"/>
              <a:t>ถ้ากำหนดให้เป็น </a:t>
            </a:r>
            <a:r>
              <a:rPr lang="en-US" dirty="0"/>
              <a:t>unsigned </a:t>
            </a:r>
            <a:r>
              <a:rPr lang="th-TH" dirty="0"/>
              <a:t>จะเก็บค่าตัวเลข 0 – 4294967295</a:t>
            </a:r>
          </a:p>
          <a:p>
            <a:endParaRPr lang="en-US" dirty="0">
              <a:cs typeface="+mj-cs"/>
            </a:endParaRPr>
          </a:p>
          <a:p>
            <a:pPr lvl="1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1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Types (2)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800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BIGINT [(M)] [UNSIGNED] [ZEROFILL]</a:t>
            </a:r>
          </a:p>
          <a:p>
            <a:pPr lvl="1"/>
            <a:r>
              <a:rPr lang="th-TH" dirty="0"/>
              <a:t>ใช้เนื้อที่เก็บข้อมูล 8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เก็บค่าตัวเลข -9223372036854775808 ถึง 9223372036854775807</a:t>
            </a:r>
          </a:p>
          <a:p>
            <a:pPr lvl="1"/>
            <a:r>
              <a:rPr lang="th-TH" dirty="0"/>
              <a:t>ถ้ากำหนดให้เป็น </a:t>
            </a:r>
            <a:r>
              <a:rPr lang="en-US" dirty="0"/>
              <a:t>unsigned </a:t>
            </a:r>
            <a:r>
              <a:rPr lang="th-TH" dirty="0"/>
              <a:t>จะเก็บค่าตัวเลข 0 – 18446744073706554615</a:t>
            </a:r>
          </a:p>
          <a:p>
            <a:pPr lvl="1"/>
            <a:endParaRPr lang="th-TH" dirty="0"/>
          </a:p>
          <a:p>
            <a:r>
              <a:rPr lang="en-US" dirty="0"/>
              <a:t>FLOAT [(M,D)] [UNSIGNED] [ZEROFILL]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th-TH" dirty="0">
                <a:cs typeface="+mj-cs"/>
              </a:rPr>
              <a:t>ใช้เนื้อที่เก็บข้อมูล 4 </a:t>
            </a:r>
            <a:r>
              <a:rPr lang="en-US" dirty="0">
                <a:cs typeface="+mj-cs"/>
              </a:rPr>
              <a:t>bytes</a:t>
            </a:r>
          </a:p>
          <a:p>
            <a:pPr lvl="1"/>
            <a:r>
              <a:rPr lang="th-TH" dirty="0">
                <a:cs typeface="+mj-cs"/>
              </a:rPr>
              <a:t>ความแม่นยำในการเก็บค่าแบบ </a:t>
            </a:r>
            <a:r>
              <a:rPr lang="en-US" dirty="0">
                <a:cs typeface="+mj-cs"/>
              </a:rPr>
              <a:t>float </a:t>
            </a:r>
            <a:r>
              <a:rPr lang="th-TH" dirty="0">
                <a:cs typeface="+mj-cs"/>
              </a:rPr>
              <a:t>จะได้ที่ตัวเลข 7 หลักหลังจุดทศนิยม</a:t>
            </a:r>
          </a:p>
          <a:p>
            <a:pPr lvl="1"/>
            <a:endParaRPr lang="th-TH" dirty="0">
              <a:cs typeface="+mj-cs"/>
            </a:endParaRPr>
          </a:p>
          <a:p>
            <a:r>
              <a:rPr lang="en-US" dirty="0"/>
              <a:t>DOUBLE [(M)] [UNSIGNED] [ZEROFILL]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th-TH" dirty="0"/>
              <a:t>ใช้เนื้อที่เก็บข้อมูล 8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ความแม่นยำในการเก็บค่าได้ที่ตัวเลข 15 ตำแหน่งหลังจุดทศนิยม</a:t>
            </a:r>
          </a:p>
          <a:p>
            <a:endParaRPr lang="en-US" dirty="0">
              <a:cs typeface="+mj-cs"/>
            </a:endParaRPr>
          </a:p>
          <a:p>
            <a:pPr lvl="1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8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and Time Types</a:t>
            </a:r>
            <a:r>
              <a:rPr lang="th-TH" dirty="0"/>
              <a:t> </a:t>
            </a:r>
            <a:r>
              <a:rPr lang="en-US" dirty="0"/>
              <a:t>(1)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DATE</a:t>
            </a:r>
          </a:p>
          <a:p>
            <a:pPr lvl="1"/>
            <a:r>
              <a:rPr lang="th-TH" dirty="0"/>
              <a:t>ขนาด </a:t>
            </a:r>
            <a:r>
              <a:rPr lang="en-US" dirty="0"/>
              <a:t>3</a:t>
            </a:r>
            <a:r>
              <a:rPr lang="th-TH" dirty="0"/>
              <a:t>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เก็บวันที่ จะเก็บอยู่ในรูป </a:t>
            </a:r>
            <a:r>
              <a:rPr lang="en-US" dirty="0"/>
              <a:t>YYYY-MM-DD</a:t>
            </a:r>
          </a:p>
          <a:p>
            <a:pPr lvl="1"/>
            <a:r>
              <a:rPr lang="th-TH" dirty="0"/>
              <a:t>เก็บค่าได้ตั้งแต่ 1000-01-01 ถึง 9999-12-31</a:t>
            </a:r>
          </a:p>
          <a:p>
            <a:r>
              <a:rPr lang="en-US" dirty="0"/>
              <a:t>TIME</a:t>
            </a:r>
          </a:p>
          <a:p>
            <a:pPr lvl="1"/>
            <a:r>
              <a:rPr lang="th-TH" dirty="0"/>
              <a:t>ขนาด </a:t>
            </a:r>
            <a:r>
              <a:rPr lang="en-US" dirty="0"/>
              <a:t>3 bytes</a:t>
            </a:r>
          </a:p>
          <a:p>
            <a:pPr lvl="1"/>
            <a:r>
              <a:rPr lang="th-TH" dirty="0"/>
              <a:t>เก็บเวลา จะเก็บอยู่ในรูป </a:t>
            </a:r>
            <a:r>
              <a:rPr lang="en-US" dirty="0"/>
              <a:t>HH:MM:SS</a:t>
            </a:r>
          </a:p>
          <a:p>
            <a:pPr lvl="1"/>
            <a:r>
              <a:rPr lang="th-TH" dirty="0"/>
              <a:t>เก็บค่าได้ตั้งแต่ -838:59:59 ถึง 838:59:59</a:t>
            </a:r>
          </a:p>
          <a:p>
            <a:r>
              <a:rPr lang="en-US" dirty="0"/>
              <a:t>DATETIME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th-TH" dirty="0"/>
              <a:t>ขนาด </a:t>
            </a:r>
            <a:r>
              <a:rPr lang="en-US" dirty="0"/>
              <a:t>8 bytes</a:t>
            </a:r>
          </a:p>
          <a:p>
            <a:pPr lvl="1"/>
            <a:r>
              <a:rPr lang="th-TH" dirty="0"/>
              <a:t>เก็บวันที่และเวลา จะเก็บอยู่ในรูป </a:t>
            </a:r>
            <a:r>
              <a:rPr lang="en-US" dirty="0"/>
              <a:t>YYYY-MM-DD HH:MM:SS</a:t>
            </a:r>
          </a:p>
          <a:p>
            <a:pPr lvl="1"/>
            <a:r>
              <a:rPr lang="th-TH" dirty="0"/>
              <a:t>เก็บค่าได้ตั้งแต่ 1000-01-01 00:00:00 </a:t>
            </a:r>
            <a:r>
              <a:rPr lang="en-US" dirty="0"/>
              <a:t> </a:t>
            </a:r>
            <a:r>
              <a:rPr lang="th-TH" dirty="0"/>
              <a:t>ถึง 9999-12-31 23:59:59</a:t>
            </a:r>
          </a:p>
        </p:txBody>
      </p:sp>
    </p:spTree>
    <p:extLst>
      <p:ext uri="{BB962C8B-B14F-4D97-AF65-F5344CB8AC3E}">
        <p14:creationId xmlns:p14="http://schemas.microsoft.com/office/powerpoint/2010/main" val="38780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and Time Types (2)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TIMESTAMP</a:t>
            </a:r>
          </a:p>
          <a:p>
            <a:pPr lvl="1"/>
            <a:r>
              <a:rPr lang="th-TH" dirty="0"/>
              <a:t>ขนาด 4 </a:t>
            </a:r>
            <a:r>
              <a:rPr lang="en-US" dirty="0"/>
              <a:t>bytes</a:t>
            </a:r>
          </a:p>
          <a:p>
            <a:pPr lvl="1"/>
            <a:r>
              <a:rPr lang="th-TH" dirty="0"/>
              <a:t>เก็บอยู่ในรูปวินาทีที่ผ่านมาตั้งแต่ </a:t>
            </a:r>
            <a:r>
              <a:rPr lang="en-US" dirty="0"/>
              <a:t>'1970-01-01 00:00:00' UTC</a:t>
            </a:r>
          </a:p>
          <a:p>
            <a:pPr lvl="1"/>
            <a:r>
              <a:rPr lang="th-TH" dirty="0"/>
              <a:t>เก็บวินาทีได้จนถึง 2038-01-09 03:14:07</a:t>
            </a:r>
          </a:p>
          <a:p>
            <a:endParaRPr lang="en-US" dirty="0"/>
          </a:p>
          <a:p>
            <a:r>
              <a:rPr lang="en-US" dirty="0"/>
              <a:t>YEAR [(2|4)]</a:t>
            </a:r>
          </a:p>
          <a:p>
            <a:pPr lvl="1"/>
            <a:r>
              <a:rPr lang="th-TH" dirty="0"/>
              <a:t>ขนาด </a:t>
            </a:r>
            <a:r>
              <a:rPr lang="en-US" dirty="0"/>
              <a:t>1 bytes</a:t>
            </a:r>
          </a:p>
          <a:p>
            <a:pPr lvl="1"/>
            <a:r>
              <a:rPr lang="th-TH" dirty="0"/>
              <a:t>เก็บปีอยู่ในรูป 2 หรือ 4 หลัก ถ้าไม่ตั้งจะใช้ 4 หลัก</a:t>
            </a:r>
            <a:endParaRPr lang="en-US" dirty="0"/>
          </a:p>
          <a:p>
            <a:pPr lvl="1"/>
            <a:r>
              <a:rPr lang="th-TH" dirty="0"/>
              <a:t>ถ้าเก็บแบบ 4 หลัก จะเก็บค่า 1901 – 2155</a:t>
            </a:r>
          </a:p>
          <a:p>
            <a:pPr lvl="1"/>
            <a:r>
              <a:rPr lang="th-TH" dirty="0"/>
              <a:t>ถ้าเก็บแบบ 2 หลัก จะเก็บค่า 70-69 คือปี 1970 - 2069</a:t>
            </a:r>
          </a:p>
        </p:txBody>
      </p:sp>
    </p:spTree>
    <p:extLst>
      <p:ext uri="{BB962C8B-B14F-4D97-AF65-F5344CB8AC3E}">
        <p14:creationId xmlns:p14="http://schemas.microsoft.com/office/powerpoint/2010/main" val="1595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Types (1)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CHAR (M)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M </a:t>
            </a:r>
            <a:r>
              <a:rPr lang="th-TH" dirty="0"/>
              <a:t>เป็นขนาดของตัวอักษรที่จะเก็บได้ กำหนดได้ 0 – 255</a:t>
            </a:r>
          </a:p>
          <a:p>
            <a:pPr lvl="1"/>
            <a:r>
              <a:rPr lang="en-US" dirty="0"/>
              <a:t>CHARACTER SET </a:t>
            </a:r>
            <a:r>
              <a:rPr lang="th-TH" dirty="0"/>
              <a:t>เป็นชนิดตัวอักษรที่จะเก็บในฐานข้อมูล</a:t>
            </a:r>
          </a:p>
          <a:p>
            <a:pPr lvl="1"/>
            <a:r>
              <a:rPr lang="en-US" dirty="0"/>
              <a:t>COLLATE </a:t>
            </a:r>
            <a:r>
              <a:rPr lang="th-TH" dirty="0"/>
              <a:t>ทำงานร่วมกับ </a:t>
            </a:r>
            <a:r>
              <a:rPr lang="en-US" dirty="0"/>
              <a:t>CHARACTER SET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VARCHAR (M)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 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M </a:t>
            </a:r>
            <a:r>
              <a:rPr lang="th-TH" dirty="0"/>
              <a:t>เป็นขนาดของตัวอักษรที่จะเก็บได้ </a:t>
            </a:r>
          </a:p>
          <a:p>
            <a:pPr lvl="2"/>
            <a:r>
              <a:rPr lang="en-US" dirty="0"/>
              <a:t>0 – 255 </a:t>
            </a:r>
            <a:r>
              <a:rPr lang="th-TH" dirty="0"/>
              <a:t>สำหรับ 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th-TH" dirty="0"/>
              <a:t>ก่อน </a:t>
            </a:r>
            <a:r>
              <a:rPr lang="en-US" dirty="0"/>
              <a:t>version 5.0.3</a:t>
            </a:r>
          </a:p>
          <a:p>
            <a:pPr lvl="2"/>
            <a:r>
              <a:rPr lang="en-US" dirty="0"/>
              <a:t>0 – 65535 </a:t>
            </a:r>
            <a:r>
              <a:rPr lang="th-TH" dirty="0"/>
              <a:t>สำหรับ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th-TH" dirty="0"/>
              <a:t> </a:t>
            </a:r>
            <a:r>
              <a:rPr lang="en-US" dirty="0"/>
              <a:t>version 5.0.3+</a:t>
            </a:r>
          </a:p>
          <a:p>
            <a:pPr lvl="1"/>
            <a:r>
              <a:rPr lang="th-TH" b="1" dirty="0"/>
              <a:t>ระวัง</a:t>
            </a:r>
            <a:r>
              <a:rPr lang="en-US" b="1" dirty="0"/>
              <a:t> :</a:t>
            </a:r>
            <a:r>
              <a:rPr lang="en-US" dirty="0"/>
              <a:t> </a:t>
            </a:r>
            <a:r>
              <a:rPr lang="th-TH" dirty="0"/>
              <a:t>แต่มีข้อจำกัดในเรื่องของข้อมูลต่อแถวห้ามเกิน 65535 </a:t>
            </a:r>
            <a:r>
              <a:rPr lang="en-US" dirty="0"/>
              <a:t>byte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8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 VS VARCHAR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Autofit/>
          </a:bodyPr>
          <a:lstStyle/>
          <a:p>
            <a:r>
              <a:rPr lang="en-US" sz="2200" dirty="0"/>
              <a:t>CHAR </a:t>
            </a:r>
            <a:r>
              <a:rPr lang="th-TH" sz="2200" dirty="0"/>
              <a:t>จะเป็นจองพื้นที่แบบคงที่ เช่น</a:t>
            </a:r>
          </a:p>
          <a:p>
            <a:pPr lvl="1"/>
            <a:r>
              <a:rPr lang="en-US" sz="2200" dirty="0"/>
              <a:t>CHAR (20)  </a:t>
            </a:r>
            <a:r>
              <a:rPr lang="th-TH" sz="2200" dirty="0"/>
              <a:t>ก็จะจองพื้นที่สำหรับเก็บตัวอักษร 20 ตัว ถึงแม้ว่าจะใช้เก็บตัวอักษรจริงๆ แค่ 1 ตัว</a:t>
            </a:r>
          </a:p>
          <a:p>
            <a:r>
              <a:rPr lang="en-US" sz="2200" dirty="0"/>
              <a:t>VARCHAR </a:t>
            </a:r>
            <a:r>
              <a:rPr lang="th-TH" sz="2200" dirty="0"/>
              <a:t>จะจองพื้นที่แบบ </a:t>
            </a:r>
            <a:r>
              <a:rPr lang="en-US" sz="2200" dirty="0"/>
              <a:t>dynamic </a:t>
            </a:r>
            <a:r>
              <a:rPr lang="th-TH" sz="2200" dirty="0"/>
              <a:t>เช่น</a:t>
            </a:r>
          </a:p>
          <a:p>
            <a:pPr lvl="1"/>
            <a:r>
              <a:rPr lang="en-US" sz="2200" dirty="0"/>
              <a:t>VARCHAR (20) </a:t>
            </a:r>
            <a:r>
              <a:rPr lang="th-TH" sz="2200" dirty="0"/>
              <a:t>หมายถึงจะเก็บตัวอักษรได้มากที่สุด 20 ตัวอักษรแต่ถ้าใช้เก็บตัวอักษรแค่ 1 ตัว ก็จะใช้เนื้อที่เก็บจริงแค่ 1 ตัวอักษร</a:t>
            </a:r>
          </a:p>
          <a:p>
            <a:r>
              <a:rPr lang="en-US" sz="2200" dirty="0"/>
              <a:t>VARCHAR </a:t>
            </a:r>
            <a:r>
              <a:rPr lang="th-TH" sz="2200" dirty="0"/>
              <a:t>จะประหยัดเนื้อที่ในการเก็บข้อมูลกว่า </a:t>
            </a:r>
            <a:r>
              <a:rPr lang="en-US" sz="2200" dirty="0"/>
              <a:t>CHAR </a:t>
            </a:r>
            <a:r>
              <a:rPr lang="th-TH" sz="2200" dirty="0"/>
              <a:t>ถ้าข้อมูลที่ถูกเก็บมีความยาวที่ไม่แน่นอน</a:t>
            </a:r>
          </a:p>
          <a:p>
            <a:r>
              <a:rPr lang="en-US" sz="2200" dirty="0"/>
              <a:t>CHAR </a:t>
            </a:r>
            <a:r>
              <a:rPr lang="th-TH" sz="2200" dirty="0"/>
              <a:t>จะประหยัดเนื้อที่ในการเก็บข้อมูลกว่า </a:t>
            </a:r>
            <a:r>
              <a:rPr lang="en-US" sz="2200" dirty="0"/>
              <a:t>VARCHAR </a:t>
            </a:r>
            <a:r>
              <a:rPr lang="th-TH" sz="2200" dirty="0"/>
              <a:t>ถ้าข้อมูลมีความยาวที่แน่นอน </a:t>
            </a:r>
            <a:r>
              <a:rPr lang="en-US" sz="2200" dirty="0"/>
              <a:t>(VARCHAR </a:t>
            </a:r>
            <a:r>
              <a:rPr lang="th-TH" sz="2200" dirty="0"/>
              <a:t>จะเพิ่มเนื้อที่ในการเก็บข้อมูล 1 </a:t>
            </a:r>
            <a:r>
              <a:rPr lang="en-US" sz="2200" dirty="0"/>
              <a:t>byte </a:t>
            </a:r>
            <a:r>
              <a:rPr lang="th-TH" sz="2200" dirty="0"/>
              <a:t>ถ้าข้อมูลมีขนาด 0 – 255 ตัวอักษร และ เพิ่มเนื้อที่ในการเก็บข้อมูล 2 </a:t>
            </a:r>
            <a:r>
              <a:rPr lang="en-US" sz="2200" dirty="0"/>
              <a:t>bytes </a:t>
            </a:r>
            <a:r>
              <a:rPr lang="th-TH" sz="2200" dirty="0"/>
              <a:t>ถ้าข้อมูลมีขนาดมากกว่า 255 ตัวอักษร</a:t>
            </a:r>
          </a:p>
          <a:p>
            <a:r>
              <a:rPr lang="th-TH" sz="2200" dirty="0"/>
              <a:t>ในการค้นหาข้อมูลการหาข้อมูลประเภท </a:t>
            </a:r>
            <a:r>
              <a:rPr lang="en-US" sz="2200" dirty="0"/>
              <a:t>CHAR </a:t>
            </a:r>
            <a:r>
              <a:rPr lang="th-TH" sz="2200" dirty="0"/>
              <a:t>จะทำงานเร็วกว่าประเภท </a:t>
            </a:r>
            <a:r>
              <a:rPr lang="en-US" sz="2200" dirty="0"/>
              <a:t>VARCHAR </a:t>
            </a:r>
            <a:r>
              <a:rPr lang="th-TH" sz="2200" dirty="0"/>
              <a:t>ประมาณ 50</a:t>
            </a:r>
            <a:r>
              <a:rPr lang="en-US" sz="2200" dirty="0"/>
              <a:t>%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11971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Types</a:t>
            </a:r>
            <a:r>
              <a:rPr lang="th-TH" dirty="0"/>
              <a:t> </a:t>
            </a:r>
            <a:r>
              <a:rPr lang="en-US" dirty="0"/>
              <a:t>(2)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BINARY (M)</a:t>
            </a:r>
          </a:p>
          <a:p>
            <a:pPr lvl="1"/>
            <a:r>
              <a:rPr lang="th-TH" dirty="0"/>
              <a:t>เหมือน </a:t>
            </a:r>
            <a:r>
              <a:rPr lang="en-US" dirty="0"/>
              <a:t>CHAR </a:t>
            </a:r>
            <a:r>
              <a:rPr lang="th-TH" dirty="0"/>
              <a:t>แต่เก็บข้อมูลเป็นแบบ </a:t>
            </a:r>
            <a:r>
              <a:rPr lang="en-US" dirty="0"/>
              <a:t>binary </a:t>
            </a:r>
            <a:r>
              <a:rPr lang="th-TH" dirty="0"/>
              <a:t>จำนวน </a:t>
            </a:r>
            <a:r>
              <a:rPr lang="en-US" dirty="0"/>
              <a:t>M bytes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VARBINARY (M)</a:t>
            </a:r>
          </a:p>
          <a:p>
            <a:pPr lvl="1"/>
            <a:r>
              <a:rPr lang="th-TH" dirty="0"/>
              <a:t>เหมือน </a:t>
            </a:r>
            <a:r>
              <a:rPr lang="en-US" dirty="0"/>
              <a:t>VARCHAR </a:t>
            </a:r>
            <a:r>
              <a:rPr lang="th-TH" dirty="0"/>
              <a:t>แต่เก็บข้อมูลเป็นแบบ </a:t>
            </a:r>
            <a:r>
              <a:rPr lang="en-US" dirty="0"/>
              <a:t>binary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TINYBLOB</a:t>
            </a:r>
          </a:p>
          <a:p>
            <a:pPr lvl="1"/>
            <a:r>
              <a:rPr lang="th-TH" dirty="0"/>
              <a:t>เก็บข้อความซึ่งความยาวมากสุดคือ </a:t>
            </a:r>
            <a:r>
              <a:rPr lang="en-US" dirty="0"/>
              <a:t>255 (2</a:t>
            </a:r>
            <a:r>
              <a:rPr lang="en-US" baseline="30000" dirty="0"/>
              <a:t>8</a:t>
            </a:r>
            <a:r>
              <a:rPr lang="en-US" dirty="0"/>
              <a:t> – 1) bytes</a:t>
            </a:r>
            <a:endParaRPr lang="th-TH" dirty="0"/>
          </a:p>
          <a:p>
            <a:r>
              <a:rPr lang="en-US" dirty="0"/>
              <a:t>TINYTEXT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</a:t>
            </a:r>
            <a:endParaRPr lang="th-TH" dirty="0"/>
          </a:p>
          <a:p>
            <a:pPr lvl="1"/>
            <a:r>
              <a:rPr lang="th-TH" dirty="0"/>
              <a:t>เก็บข้อความซึ่งความยาวมากสุดคือ </a:t>
            </a:r>
            <a:r>
              <a:rPr lang="en-US" dirty="0"/>
              <a:t>255 (2</a:t>
            </a:r>
            <a:r>
              <a:rPr lang="en-US" baseline="30000" dirty="0"/>
              <a:t>8</a:t>
            </a:r>
            <a:r>
              <a:rPr lang="en-US" dirty="0"/>
              <a:t> – 1) bytes</a:t>
            </a:r>
            <a:endParaRPr lang="th-TH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4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(Structured Query Language)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SQL </a:t>
            </a:r>
            <a:r>
              <a:rPr lang="th-TH" dirty="0"/>
              <a:t>ที่ใช้ในระบบฐานข้อมูลแบบ </a:t>
            </a:r>
            <a:r>
              <a:rPr lang="en-US" dirty="0"/>
              <a:t>Relational Database </a:t>
            </a:r>
            <a:r>
              <a:rPr lang="th-TH" dirty="0"/>
              <a:t>เกิดมาจากพื้นฐานของ </a:t>
            </a:r>
            <a:r>
              <a:rPr lang="en-US" dirty="0"/>
              <a:t>Relational Model </a:t>
            </a:r>
            <a:r>
              <a:rPr lang="th-TH" dirty="0"/>
              <a:t>อย่างเช่น </a:t>
            </a:r>
            <a:r>
              <a:rPr lang="en-US" dirty="0"/>
              <a:t>Relational </a:t>
            </a:r>
            <a:r>
              <a:rPr lang="en-US" dirty="0" smtClean="0"/>
              <a:t>Algebra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SQL </a:t>
            </a:r>
            <a:r>
              <a:rPr lang="th-TH" dirty="0"/>
              <a:t>ประกอบไปด้วยหลายส่วน</a:t>
            </a:r>
          </a:p>
          <a:p>
            <a:pPr lvl="1"/>
            <a:r>
              <a:rPr lang="en-US" b="1" dirty="0"/>
              <a:t>Data-Definition Language (DDL) : </a:t>
            </a:r>
            <a:r>
              <a:rPr lang="th-TH" dirty="0"/>
              <a:t>เป็นคำสั่งเพื่อกำหนด </a:t>
            </a:r>
            <a:r>
              <a:rPr lang="en-US" dirty="0"/>
              <a:t>relation schemas</a:t>
            </a:r>
          </a:p>
          <a:p>
            <a:pPr lvl="1"/>
            <a:r>
              <a:rPr lang="en-US" b="1" dirty="0"/>
              <a:t>Interactive data-manipulation language (DML) : </a:t>
            </a:r>
            <a:r>
              <a:rPr lang="th-TH" dirty="0"/>
              <a:t>เป็นการรวมคำสั่งใน </a:t>
            </a:r>
            <a:r>
              <a:rPr lang="en-US" dirty="0"/>
              <a:t>query language </a:t>
            </a:r>
            <a:r>
              <a:rPr lang="th-TH" dirty="0"/>
              <a:t>ที่มาจากพื้นฐานของ </a:t>
            </a:r>
            <a:r>
              <a:rPr lang="en-US" dirty="0"/>
              <a:t>relational algebra </a:t>
            </a:r>
            <a:r>
              <a:rPr lang="th-TH" dirty="0"/>
              <a:t>และ </a:t>
            </a:r>
            <a:r>
              <a:rPr lang="en-US" dirty="0"/>
              <a:t>relational calculus</a:t>
            </a:r>
          </a:p>
          <a:p>
            <a:pPr lvl="1"/>
            <a:r>
              <a:rPr lang="en-US" b="1" dirty="0"/>
              <a:t>Embedded DML : </a:t>
            </a:r>
            <a:r>
              <a:rPr lang="th-TH" dirty="0"/>
              <a:t>อยู่ในรูป </a:t>
            </a:r>
            <a:r>
              <a:rPr lang="en-US" dirty="0"/>
              <a:t>library </a:t>
            </a:r>
            <a:r>
              <a:rPr lang="th-TH" dirty="0"/>
              <a:t>เพื่อติดต่อกับภาษาโปรแกรมอื่นๆเช่น </a:t>
            </a:r>
            <a:r>
              <a:rPr lang="en-US" dirty="0"/>
              <a:t>C, Pascal, PHP</a:t>
            </a:r>
          </a:p>
          <a:p>
            <a:pPr lvl="1"/>
            <a:r>
              <a:rPr lang="en-US" b="1" dirty="0"/>
              <a:t>View Definition : </a:t>
            </a:r>
            <a:r>
              <a:rPr lang="th-TH" dirty="0"/>
              <a:t>คำสั่งเกี่ยวกับการสร้าง </a:t>
            </a:r>
            <a:r>
              <a:rPr lang="en-US" dirty="0"/>
              <a:t>view</a:t>
            </a:r>
          </a:p>
          <a:p>
            <a:pPr lvl="1"/>
            <a:r>
              <a:rPr lang="en-US" b="1" dirty="0"/>
              <a:t>Authorization : </a:t>
            </a:r>
            <a:r>
              <a:rPr lang="th-TH" b="1" dirty="0"/>
              <a:t> </a:t>
            </a:r>
            <a:r>
              <a:rPr lang="th-TH" dirty="0"/>
              <a:t>คำสั่งเกี่ยวกับสิทธิการเข้าถึงข้อมูล</a:t>
            </a:r>
          </a:p>
          <a:p>
            <a:pPr lvl="1"/>
            <a:r>
              <a:rPr lang="en-US" b="1" dirty="0"/>
              <a:t>Integrity : </a:t>
            </a:r>
            <a:r>
              <a:rPr lang="th-TH" dirty="0"/>
              <a:t>คำสั่งเกี่ยวกับการกำหนดความถูกต้องของข้อมูล</a:t>
            </a:r>
          </a:p>
          <a:p>
            <a:pPr lvl="1"/>
            <a:r>
              <a:rPr lang="en-US" b="1" dirty="0"/>
              <a:t>Transaction Control : </a:t>
            </a:r>
            <a:r>
              <a:rPr lang="th-TH" b="1" dirty="0"/>
              <a:t> </a:t>
            </a:r>
            <a:r>
              <a:rPr lang="th-TH" dirty="0"/>
              <a:t>คำสั่งเกี่ยวกับการเริ่มต้นและสิ้นสุดของ </a:t>
            </a:r>
            <a:r>
              <a:rPr lang="en-US" dirty="0"/>
              <a:t>transaction </a:t>
            </a:r>
            <a:r>
              <a:rPr lang="th-TH" dirty="0"/>
              <a:t>เช่น </a:t>
            </a:r>
            <a:r>
              <a:rPr lang="en-US" dirty="0" smtClean="0"/>
              <a:t>lock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69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VS TEXT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BLOB = Binary Large </a:t>
            </a:r>
            <a:r>
              <a:rPr lang="en-US" dirty="0" err="1"/>
              <a:t>OBject</a:t>
            </a:r>
            <a:r>
              <a:rPr lang="en-US" dirty="0"/>
              <a:t> </a:t>
            </a:r>
          </a:p>
          <a:p>
            <a:pPr lvl="1"/>
            <a:r>
              <a:rPr lang="th-TH" dirty="0"/>
              <a:t>ใช้สำหรับเก็บข้อมูล </a:t>
            </a:r>
            <a:r>
              <a:rPr lang="en-US" dirty="0"/>
              <a:t>Binary </a:t>
            </a:r>
            <a:r>
              <a:rPr lang="th-TH" dirty="0"/>
              <a:t>ขนาดใหญ่ เช่น รูปภาพ หรือ ไฟล์โปรแกรม</a:t>
            </a:r>
          </a:p>
          <a:p>
            <a:pPr lvl="1">
              <a:buNone/>
            </a:pPr>
            <a:endParaRPr lang="th-TH" dirty="0"/>
          </a:p>
          <a:p>
            <a:r>
              <a:rPr lang="en-US" dirty="0"/>
              <a:t>TEXT </a:t>
            </a:r>
          </a:p>
          <a:p>
            <a:pPr lvl="1"/>
            <a:r>
              <a:rPr lang="th-TH" dirty="0"/>
              <a:t>ใช้เก็บข้อมูลที่อยู่ในรูปตัวอักษร เช่น </a:t>
            </a:r>
            <a:r>
              <a:rPr lang="en-US" dirty="0"/>
              <a:t>ASCII, UNICODE</a:t>
            </a:r>
          </a:p>
          <a:p>
            <a:pPr lvl="1">
              <a:buNone/>
            </a:pPr>
            <a:endParaRPr lang="en-US" dirty="0"/>
          </a:p>
          <a:p>
            <a:r>
              <a:rPr lang="th-TH" dirty="0"/>
              <a:t>ค่าที่เก็บใน </a:t>
            </a:r>
            <a:r>
              <a:rPr lang="en-US" dirty="0"/>
              <a:t>BLOB </a:t>
            </a:r>
            <a:r>
              <a:rPr lang="th-TH" dirty="0"/>
              <a:t>เป็น </a:t>
            </a:r>
            <a:r>
              <a:rPr lang="en-US" dirty="0"/>
              <a:t>case-sensitive</a:t>
            </a:r>
          </a:p>
          <a:p>
            <a:r>
              <a:rPr lang="th-TH" dirty="0"/>
              <a:t>ค่าที่เก็บใน </a:t>
            </a:r>
            <a:r>
              <a:rPr lang="en-US" dirty="0"/>
              <a:t>TEXT </a:t>
            </a:r>
            <a:r>
              <a:rPr lang="th-TH" dirty="0"/>
              <a:t>เป็น </a:t>
            </a:r>
            <a:r>
              <a:rPr lang="en-US" dirty="0"/>
              <a:t>case-insensitive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8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Types (3)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BLOB [(M)]</a:t>
            </a:r>
          </a:p>
          <a:p>
            <a:pPr lvl="1"/>
            <a:r>
              <a:rPr lang="th-TH" dirty="0"/>
              <a:t>เก็บข้อมูล </a:t>
            </a:r>
            <a:r>
              <a:rPr lang="en-US" dirty="0"/>
              <a:t>binary </a:t>
            </a:r>
            <a:r>
              <a:rPr lang="th-TH" dirty="0"/>
              <a:t>ขนาดมากสุด </a:t>
            </a:r>
            <a:r>
              <a:rPr lang="en-US" dirty="0"/>
              <a:t>65,535 (2</a:t>
            </a:r>
            <a:r>
              <a:rPr lang="en-US" baseline="30000" dirty="0"/>
              <a:t>16</a:t>
            </a:r>
            <a:r>
              <a:rPr lang="en-US" dirty="0"/>
              <a:t> – 1) bytes</a:t>
            </a:r>
          </a:p>
          <a:p>
            <a:r>
              <a:rPr lang="en-US" dirty="0"/>
              <a:t>TEXT [(M)]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</a:t>
            </a:r>
          </a:p>
          <a:p>
            <a:pPr lvl="1"/>
            <a:r>
              <a:rPr lang="th-TH" dirty="0"/>
              <a:t>เก็บข้อมูล </a:t>
            </a:r>
            <a:r>
              <a:rPr lang="en-US" dirty="0"/>
              <a:t>text </a:t>
            </a:r>
            <a:r>
              <a:rPr lang="th-TH" dirty="0"/>
              <a:t>ขนาดมากสุด </a:t>
            </a:r>
            <a:r>
              <a:rPr lang="en-US" dirty="0"/>
              <a:t>65,535 (2</a:t>
            </a:r>
            <a:r>
              <a:rPr lang="en-US" baseline="30000" dirty="0"/>
              <a:t>16</a:t>
            </a:r>
            <a:r>
              <a:rPr lang="en-US" dirty="0"/>
              <a:t> – 1) bytes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MEDIUMBLOB</a:t>
            </a:r>
            <a:r>
              <a:rPr lang="th-TH" dirty="0"/>
              <a:t> </a:t>
            </a:r>
            <a:r>
              <a:rPr lang="en-US" dirty="0"/>
              <a:t>[(M)]</a:t>
            </a:r>
          </a:p>
          <a:p>
            <a:pPr lvl="1"/>
            <a:r>
              <a:rPr lang="th-TH" dirty="0"/>
              <a:t>เก็บข้อมูล</a:t>
            </a:r>
            <a:r>
              <a:rPr lang="en-US" dirty="0"/>
              <a:t> binary </a:t>
            </a:r>
            <a:r>
              <a:rPr lang="th-TH" dirty="0"/>
              <a:t>ขนาดมากสุด </a:t>
            </a:r>
            <a:r>
              <a:rPr lang="en-US" dirty="0"/>
              <a:t>16,777,215 (2</a:t>
            </a:r>
            <a:r>
              <a:rPr lang="en-US" baseline="30000" dirty="0"/>
              <a:t>24</a:t>
            </a:r>
            <a:r>
              <a:rPr lang="en-US" dirty="0"/>
              <a:t> – 1) bytes</a:t>
            </a:r>
          </a:p>
          <a:p>
            <a:r>
              <a:rPr lang="en-US" dirty="0"/>
              <a:t>MEDIUMTEXT [(M)]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</a:t>
            </a:r>
          </a:p>
          <a:p>
            <a:pPr lvl="1"/>
            <a:r>
              <a:rPr lang="th-TH" dirty="0"/>
              <a:t>เก็บข้อมูล</a:t>
            </a:r>
            <a:r>
              <a:rPr lang="en-US" dirty="0"/>
              <a:t> binary </a:t>
            </a:r>
            <a:r>
              <a:rPr lang="th-TH" dirty="0"/>
              <a:t>ขนาดมากสุด </a:t>
            </a:r>
            <a:r>
              <a:rPr lang="en-US" dirty="0"/>
              <a:t>16,777,215 (2</a:t>
            </a:r>
            <a:r>
              <a:rPr lang="en-US" baseline="30000" dirty="0"/>
              <a:t>24</a:t>
            </a:r>
            <a:r>
              <a:rPr lang="en-US" dirty="0"/>
              <a:t> – 1) bytes</a:t>
            </a:r>
          </a:p>
          <a:p>
            <a:endParaRPr lang="en-US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Types (4)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LONGBLOB [(M)]</a:t>
            </a:r>
          </a:p>
          <a:p>
            <a:pPr lvl="1"/>
            <a:r>
              <a:rPr lang="th-TH" dirty="0"/>
              <a:t>เก็บข้อมูล </a:t>
            </a:r>
            <a:r>
              <a:rPr lang="en-US" dirty="0"/>
              <a:t>binary </a:t>
            </a:r>
            <a:r>
              <a:rPr lang="th-TH" dirty="0"/>
              <a:t>ขนาดมากสุด </a:t>
            </a:r>
            <a:r>
              <a:rPr lang="en-US" dirty="0"/>
              <a:t>4,294,967,295 </a:t>
            </a:r>
            <a:r>
              <a:rPr lang="th-TH" dirty="0"/>
              <a:t>หรือ</a:t>
            </a:r>
            <a:r>
              <a:rPr lang="en-US" dirty="0"/>
              <a:t> 4GB (2</a:t>
            </a:r>
            <a:r>
              <a:rPr lang="en-US" baseline="30000" dirty="0"/>
              <a:t>32</a:t>
            </a:r>
            <a:r>
              <a:rPr lang="en-US" dirty="0"/>
              <a:t> – 1) bytes</a:t>
            </a:r>
          </a:p>
          <a:p>
            <a:r>
              <a:rPr lang="en-US" dirty="0"/>
              <a:t>LONGTEXT [(M)] [CHARACTER SET </a:t>
            </a:r>
            <a:r>
              <a:rPr lang="en-US" dirty="0" err="1"/>
              <a:t>charset_name</a:t>
            </a:r>
            <a:r>
              <a:rPr lang="en-US" dirty="0"/>
              <a:t>] [COLLATE </a:t>
            </a:r>
            <a:r>
              <a:rPr lang="en-US" dirty="0" err="1"/>
              <a:t>collation_name</a:t>
            </a:r>
            <a:r>
              <a:rPr lang="en-US" dirty="0"/>
              <a:t>]</a:t>
            </a:r>
          </a:p>
          <a:p>
            <a:pPr lvl="1"/>
            <a:r>
              <a:rPr lang="th-TH" dirty="0"/>
              <a:t>เก็บข้อมูล </a:t>
            </a:r>
            <a:r>
              <a:rPr lang="en-US" dirty="0"/>
              <a:t>text </a:t>
            </a:r>
            <a:r>
              <a:rPr lang="th-TH" dirty="0"/>
              <a:t>ขนาดมากสุด </a:t>
            </a:r>
            <a:r>
              <a:rPr lang="en-US" dirty="0"/>
              <a:t>4,294,967,295 </a:t>
            </a:r>
            <a:r>
              <a:rPr lang="th-TH" dirty="0"/>
              <a:t>หรือ</a:t>
            </a:r>
            <a:r>
              <a:rPr lang="en-US" dirty="0"/>
              <a:t> 4GB (2</a:t>
            </a:r>
            <a:r>
              <a:rPr lang="en-US" baseline="30000" dirty="0"/>
              <a:t>32</a:t>
            </a:r>
            <a:r>
              <a:rPr lang="en-US" dirty="0"/>
              <a:t> – 1) bytes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ENUM (‘value1’</a:t>
            </a:r>
            <a:r>
              <a:rPr lang="th-TH" dirty="0"/>
              <a:t> </a:t>
            </a:r>
            <a:r>
              <a:rPr lang="en-US" dirty="0"/>
              <a:t>, ‘value2’</a:t>
            </a:r>
            <a:r>
              <a:rPr lang="th-TH" dirty="0"/>
              <a:t> </a:t>
            </a:r>
            <a:r>
              <a:rPr lang="en-US" dirty="0"/>
              <a:t>, …,  ‘</a:t>
            </a:r>
            <a:r>
              <a:rPr lang="en-US" dirty="0" err="1"/>
              <a:t>valueN</a:t>
            </a:r>
            <a:r>
              <a:rPr lang="en-US" dirty="0"/>
              <a:t>’)</a:t>
            </a:r>
            <a:r>
              <a:rPr lang="th-TH" dirty="0"/>
              <a:t> </a:t>
            </a:r>
            <a:endParaRPr lang="en-US" dirty="0"/>
          </a:p>
          <a:p>
            <a:pPr lvl="1"/>
            <a:r>
              <a:rPr lang="th-TH" dirty="0"/>
              <a:t>ให้ข้อมูลที่เก็บเป็นค่าใด ค่าหนึ่งใน </a:t>
            </a:r>
            <a:r>
              <a:rPr lang="en-US" dirty="0"/>
              <a:t>value1 – </a:t>
            </a:r>
            <a:r>
              <a:rPr lang="en-US" dirty="0" err="1"/>
              <a:t>valueN</a:t>
            </a:r>
            <a:endParaRPr lang="en-US" dirty="0"/>
          </a:p>
          <a:p>
            <a:r>
              <a:rPr lang="en-US" dirty="0"/>
              <a:t>SET (‘value1’</a:t>
            </a:r>
            <a:r>
              <a:rPr lang="th-TH" dirty="0"/>
              <a:t> </a:t>
            </a:r>
            <a:r>
              <a:rPr lang="en-US" dirty="0"/>
              <a:t>, ‘value2’</a:t>
            </a:r>
            <a:r>
              <a:rPr lang="th-TH" dirty="0"/>
              <a:t> </a:t>
            </a:r>
            <a:r>
              <a:rPr lang="en-US" dirty="0"/>
              <a:t>, …,  ‘</a:t>
            </a:r>
            <a:r>
              <a:rPr lang="en-US" dirty="0" err="1"/>
              <a:t>valueN</a:t>
            </a:r>
            <a:r>
              <a:rPr lang="en-US" dirty="0"/>
              <a:t>’)</a:t>
            </a:r>
            <a:r>
              <a:rPr lang="th-TH" dirty="0"/>
              <a:t> </a:t>
            </a:r>
            <a:endParaRPr lang="en-US" dirty="0"/>
          </a:p>
          <a:p>
            <a:pPr lvl="1"/>
            <a:r>
              <a:rPr lang="th-TH" dirty="0"/>
              <a:t>สามารถเก็บค่า 0 หรือหลายๆค่าใน </a:t>
            </a:r>
            <a:r>
              <a:rPr lang="en-US" dirty="0"/>
              <a:t>value1 - </a:t>
            </a:r>
            <a:r>
              <a:rPr lang="en-US" dirty="0" err="1"/>
              <a:t>valueN</a:t>
            </a:r>
            <a:endParaRPr lang="en-US" dirty="0"/>
          </a:p>
          <a:p>
            <a:endParaRPr lang="en-US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70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Definition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เราสามารถกำหนดค่าต่างๆ ใน </a:t>
            </a:r>
            <a:r>
              <a:rPr lang="en-US" dirty="0"/>
              <a:t>attribute </a:t>
            </a:r>
            <a:r>
              <a:rPr lang="th-TH" dirty="0"/>
              <a:t>แต่ละ </a:t>
            </a:r>
            <a:r>
              <a:rPr lang="en-US" dirty="0"/>
              <a:t>attribute </a:t>
            </a:r>
            <a:r>
              <a:rPr lang="th-TH" dirty="0"/>
              <a:t>ได้อีก </a:t>
            </a:r>
          </a:p>
          <a:p>
            <a:r>
              <a:rPr lang="th-TH" dirty="0"/>
              <a:t>จะเป็นส่วนที่เขียนเพิ่มต่อจากประเภทของข้อมูลใน </a:t>
            </a:r>
            <a:r>
              <a:rPr lang="en-US" dirty="0"/>
              <a:t>attribute </a:t>
            </a:r>
            <a:r>
              <a:rPr lang="th-TH" dirty="0"/>
              <a:t>นั้นๆ</a:t>
            </a:r>
          </a:p>
          <a:p>
            <a:pPr lvl="1"/>
            <a:r>
              <a:rPr lang="en-US" sz="2400" b="1" dirty="0"/>
              <a:t>NOT NULL</a:t>
            </a:r>
            <a:r>
              <a:rPr lang="th-TH" sz="2400" b="1" dirty="0"/>
              <a:t>  </a:t>
            </a:r>
            <a:r>
              <a:rPr lang="th-TH" sz="2400" dirty="0"/>
              <a:t>คือกำหนดว่า </a:t>
            </a:r>
            <a:r>
              <a:rPr lang="en-US" sz="2400" dirty="0"/>
              <a:t>attribute </a:t>
            </a:r>
            <a:r>
              <a:rPr lang="th-TH" sz="2400" dirty="0"/>
              <a:t>นั้นห้ามมีค่าเป็น </a:t>
            </a:r>
            <a:r>
              <a:rPr lang="en-US" sz="2400" dirty="0"/>
              <a:t>NULL</a:t>
            </a:r>
          </a:p>
          <a:p>
            <a:pPr lvl="1"/>
            <a:r>
              <a:rPr lang="en-US" sz="2400" b="1" dirty="0"/>
              <a:t>DEFAULT</a:t>
            </a:r>
            <a:r>
              <a:rPr lang="en-US" sz="2400" i="1" dirty="0"/>
              <a:t> </a:t>
            </a:r>
            <a:r>
              <a:rPr lang="en-US" sz="2400" i="1" dirty="0" err="1"/>
              <a:t>default_value</a:t>
            </a:r>
            <a:r>
              <a:rPr lang="en-US" sz="2400" i="1" dirty="0"/>
              <a:t> </a:t>
            </a:r>
            <a:r>
              <a:rPr lang="th-TH" sz="2400" dirty="0"/>
              <a:t>ค่าเริ่มต้นของ </a:t>
            </a:r>
            <a:r>
              <a:rPr lang="en-US" sz="2400" dirty="0"/>
              <a:t>attribute </a:t>
            </a:r>
            <a:r>
              <a:rPr lang="th-TH" sz="2400" dirty="0"/>
              <a:t>นั้นถ้าไม่มีการใส่ค่า</a:t>
            </a:r>
          </a:p>
          <a:p>
            <a:pPr lvl="1"/>
            <a:r>
              <a:rPr lang="en-US" sz="2400" b="1" dirty="0"/>
              <a:t>AUTO_INCREMENT</a:t>
            </a:r>
            <a:r>
              <a:rPr lang="en-US" sz="2400" dirty="0"/>
              <a:t> </a:t>
            </a:r>
            <a:r>
              <a:rPr lang="th-TH" sz="2400" dirty="0"/>
              <a:t>ค่าของ </a:t>
            </a:r>
            <a:r>
              <a:rPr lang="en-US" sz="2400" dirty="0"/>
              <a:t>attribute </a:t>
            </a:r>
            <a:r>
              <a:rPr lang="th-TH" sz="2400" dirty="0"/>
              <a:t>นี้จะเพิ่มขึ้นอัตโนมัติ</a:t>
            </a:r>
            <a:endParaRPr lang="en-US" sz="2400" dirty="0"/>
          </a:p>
          <a:p>
            <a:pPr lvl="1"/>
            <a:r>
              <a:rPr lang="en-US" sz="2400" b="1" dirty="0"/>
              <a:t>UNIQUE</a:t>
            </a:r>
            <a:r>
              <a:rPr lang="en-US" sz="2400" dirty="0"/>
              <a:t>  </a:t>
            </a:r>
            <a:r>
              <a:rPr lang="th-TH" sz="2400" dirty="0"/>
              <a:t>ข้อมูลของ </a:t>
            </a:r>
            <a:r>
              <a:rPr lang="en-US" sz="2400" dirty="0"/>
              <a:t>attribute </a:t>
            </a:r>
            <a:r>
              <a:rPr lang="th-TH" sz="2400" dirty="0"/>
              <a:t>นี้จะไม่ซ้ำกัน</a:t>
            </a:r>
            <a:endParaRPr lang="en-US" sz="2400" dirty="0"/>
          </a:p>
          <a:p>
            <a:pPr lvl="1"/>
            <a:r>
              <a:rPr lang="en-US" sz="2400" b="1" dirty="0"/>
              <a:t>PRIMARY KEY</a:t>
            </a:r>
            <a:r>
              <a:rPr lang="en-US" sz="2400" dirty="0"/>
              <a:t>  attribute </a:t>
            </a:r>
            <a:r>
              <a:rPr lang="th-TH" sz="2400" dirty="0"/>
              <a:t>นี้เป็น </a:t>
            </a:r>
            <a:r>
              <a:rPr lang="en-US" sz="2400" dirty="0"/>
              <a:t>primary key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40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เขียนคำสั่ง </a:t>
            </a:r>
            <a:r>
              <a:rPr lang="en-US" dirty="0"/>
              <a:t>SQL </a:t>
            </a:r>
            <a:r>
              <a:rPr lang="th-TH" dirty="0"/>
              <a:t>เพื่อสร้างตารางที่ชื่อ </a:t>
            </a:r>
            <a:r>
              <a:rPr lang="en-US" dirty="0"/>
              <a:t>student </a:t>
            </a:r>
            <a:r>
              <a:rPr lang="th-TH" dirty="0"/>
              <a:t>ซึ่งประกอบไปด้วย </a:t>
            </a:r>
            <a:r>
              <a:rPr lang="en-US" dirty="0"/>
              <a:t>attribute</a:t>
            </a:r>
          </a:p>
          <a:p>
            <a:pPr lvl="1"/>
            <a:r>
              <a:rPr lang="en-US" dirty="0" err="1"/>
              <a:t>student_id</a:t>
            </a:r>
            <a:r>
              <a:rPr lang="en-US" dirty="0"/>
              <a:t>   </a:t>
            </a:r>
            <a:r>
              <a:rPr lang="th-TH" dirty="0"/>
              <a:t>รหัสนักศึกษา ให้เป็น </a:t>
            </a:r>
            <a:r>
              <a:rPr lang="en-US" dirty="0"/>
              <a:t>primary key (</a:t>
            </a:r>
            <a:r>
              <a:rPr lang="th-TH" dirty="0"/>
              <a:t>ห้ามว่าง</a:t>
            </a:r>
            <a:r>
              <a:rPr lang="en-US" dirty="0"/>
              <a:t>)</a:t>
            </a:r>
            <a:endParaRPr lang="th-TH" dirty="0"/>
          </a:p>
          <a:p>
            <a:pPr lvl="1"/>
            <a:r>
              <a:rPr lang="en-US" dirty="0" err="1"/>
              <a:t>personal_id</a:t>
            </a:r>
            <a:r>
              <a:rPr lang="en-US" dirty="0"/>
              <a:t> </a:t>
            </a:r>
            <a:r>
              <a:rPr lang="th-TH" dirty="0"/>
              <a:t>รหัสบัตรประชาชน ห้ามให้ข้อมูลซ้ำ</a:t>
            </a:r>
            <a:r>
              <a:rPr lang="en-US" dirty="0"/>
              <a:t> (</a:t>
            </a:r>
            <a:r>
              <a:rPr lang="th-TH" dirty="0"/>
              <a:t>ห้ามว่าง</a:t>
            </a:r>
            <a:r>
              <a:rPr lang="en-US" dirty="0"/>
              <a:t>)</a:t>
            </a:r>
            <a:endParaRPr lang="th-TH" dirty="0"/>
          </a:p>
          <a:p>
            <a:pPr lvl="1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th-TH" dirty="0"/>
              <a:t>ชื่อนักศึกษา</a:t>
            </a:r>
          </a:p>
          <a:p>
            <a:pPr lvl="1"/>
            <a:r>
              <a:rPr lang="en-US" dirty="0" err="1"/>
              <a:t>lastname</a:t>
            </a:r>
            <a:r>
              <a:rPr lang="en-US" dirty="0"/>
              <a:t>  </a:t>
            </a:r>
            <a:r>
              <a:rPr lang="th-TH" dirty="0"/>
              <a:t>นามสกุลนักศึกษา</a:t>
            </a:r>
          </a:p>
          <a:p>
            <a:pPr lvl="1"/>
            <a:r>
              <a:rPr lang="en-US" dirty="0"/>
              <a:t>birthdate  </a:t>
            </a:r>
            <a:r>
              <a:rPr lang="th-TH" dirty="0"/>
              <a:t>วันเกิดลูกค้า</a:t>
            </a:r>
          </a:p>
          <a:p>
            <a:r>
              <a:rPr lang="th-TH" dirty="0"/>
              <a:t>ลองช่วยกันกำหนดประเภทของข้อมูลที่เหมาะสม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4631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Column Definition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>
          <a:xfrm>
            <a:off x="1043608" y="1324038"/>
            <a:ext cx="7272808" cy="5417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9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การลบตาราง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สามารถลบตารางด้วยการใช้คำสั่ง</a:t>
            </a:r>
          </a:p>
          <a:p>
            <a:pPr lvl="1">
              <a:buNone/>
            </a:pPr>
            <a:r>
              <a:rPr lang="en-US" sz="2400" b="1" dirty="0">
                <a:solidFill>
                  <a:schemeClr val="tx1"/>
                </a:solidFill>
              </a:rPr>
              <a:t>			DROP   TABLE   </a:t>
            </a:r>
            <a:r>
              <a:rPr lang="th-TH" sz="2400" b="1" i="1" dirty="0">
                <a:solidFill>
                  <a:schemeClr val="tx1"/>
                </a:solidFill>
              </a:rPr>
              <a:t>ชื่อตาราง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lvl="1">
              <a:buNone/>
            </a:pPr>
            <a:r>
              <a:rPr lang="th-TH" sz="2400" dirty="0">
                <a:solidFill>
                  <a:schemeClr val="tx1"/>
                </a:solidFill>
              </a:rPr>
              <a:t>              เช่น</a:t>
            </a: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b="1" dirty="0">
                <a:solidFill>
                  <a:schemeClr val="tx1"/>
                </a:solidFill>
              </a:rPr>
              <a:t>DROP  TABLE  student;</a:t>
            </a:r>
            <a:endParaRPr lang="th-TH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68092"/>
            <a:ext cx="4751222" cy="379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5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IMPORT, EXPORT </a:t>
            </a:r>
            <a:r>
              <a:rPr lang="th-TH" dirty="0"/>
              <a:t>ฐานข้อมูล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21088"/>
          </a:xfrm>
        </p:spPr>
        <p:txBody>
          <a:bodyPr>
            <a:normAutofit/>
          </a:bodyPr>
          <a:lstStyle/>
          <a:p>
            <a:r>
              <a:rPr lang="en-US" dirty="0"/>
              <a:t>IMPORT </a:t>
            </a:r>
            <a:r>
              <a:rPr lang="th-TH" dirty="0"/>
              <a:t>คือการนำเข้าฐานข้อมูลจาก </a:t>
            </a:r>
            <a:r>
              <a:rPr lang="en-US" dirty="0"/>
              <a:t>file SQL</a:t>
            </a:r>
            <a:endParaRPr lang="th-TH" dirty="0"/>
          </a:p>
          <a:p>
            <a:pPr lvl="1"/>
            <a:r>
              <a:rPr lang="th-TH" b="1" dirty="0"/>
              <a:t>คำสั่ง </a:t>
            </a:r>
            <a:r>
              <a:rPr lang="en-US" b="1" dirty="0"/>
              <a:t>:</a:t>
            </a:r>
            <a:endParaRPr lang="th-TH" b="1" dirty="0"/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err="1"/>
              <a:t>mysql</a:t>
            </a:r>
            <a:r>
              <a:rPr lang="en-US" dirty="0"/>
              <a:t>  -u </a:t>
            </a:r>
            <a:r>
              <a:rPr lang="th-TH" dirty="0"/>
              <a:t>บัญชีผู้ใช้งาน </a:t>
            </a:r>
            <a:r>
              <a:rPr lang="en-US" dirty="0"/>
              <a:t>–p  </a:t>
            </a:r>
            <a:r>
              <a:rPr lang="th-TH" dirty="0"/>
              <a:t>ชื่อฐานข้อมูล </a:t>
            </a:r>
            <a:r>
              <a:rPr lang="en-US" dirty="0"/>
              <a:t> &lt;  </a:t>
            </a:r>
            <a:r>
              <a:rPr lang="th-TH" dirty="0"/>
              <a:t>ไฟล์</a:t>
            </a:r>
            <a:r>
              <a:rPr lang="en-US" dirty="0"/>
              <a:t>.</a:t>
            </a:r>
            <a:r>
              <a:rPr lang="en-US" dirty="0" err="1"/>
              <a:t>sql</a:t>
            </a:r>
            <a:endParaRPr lang="en-US" dirty="0"/>
          </a:p>
          <a:p>
            <a:pPr marL="685800" lvl="2" indent="0">
              <a:buNone/>
            </a:pPr>
            <a:r>
              <a:rPr lang="en-US" sz="2400" dirty="0"/>
              <a:t>  </a:t>
            </a:r>
            <a:r>
              <a:rPr lang="th-TH" sz="2400" dirty="0"/>
              <a:t>เช่น    </a:t>
            </a:r>
            <a:r>
              <a:rPr lang="en-US" b="1" dirty="0" err="1"/>
              <a:t>mysql</a:t>
            </a:r>
            <a:r>
              <a:rPr lang="en-US" b="1" dirty="0"/>
              <a:t> –u root –p </a:t>
            </a:r>
            <a:r>
              <a:rPr lang="en-US" b="1" dirty="0" err="1" smtClean="0"/>
              <a:t>ect</a:t>
            </a:r>
            <a:r>
              <a:rPr lang="en-US" b="1" dirty="0" smtClean="0"/>
              <a:t> </a:t>
            </a:r>
            <a:r>
              <a:rPr lang="en-US" b="1" dirty="0"/>
              <a:t>&lt; </a:t>
            </a:r>
            <a:r>
              <a:rPr lang="en-US" b="1" dirty="0" err="1" smtClean="0"/>
              <a:t>db.sql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r>
              <a:rPr lang="en-US" dirty="0"/>
              <a:t>EXPORT </a:t>
            </a:r>
            <a:r>
              <a:rPr lang="th-TH" dirty="0"/>
              <a:t>คือการนำออกฐานข้อมูลเป็น </a:t>
            </a:r>
            <a:r>
              <a:rPr lang="en-US" dirty="0"/>
              <a:t>file SQL</a:t>
            </a:r>
          </a:p>
          <a:p>
            <a:pPr marL="868680" lvl="1" indent="-457200"/>
            <a:r>
              <a:rPr lang="th-TH" b="1" dirty="0"/>
              <a:t>คำสั่ง </a:t>
            </a:r>
            <a:r>
              <a:rPr lang="en-US" b="1" dirty="0"/>
              <a:t>:</a:t>
            </a:r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err="1"/>
              <a:t>mysqldump</a:t>
            </a:r>
            <a:r>
              <a:rPr lang="en-US" dirty="0"/>
              <a:t> –u </a:t>
            </a:r>
            <a:r>
              <a:rPr lang="th-TH" dirty="0"/>
              <a:t>บัญชีผู้ใช้งาน </a:t>
            </a:r>
            <a:r>
              <a:rPr lang="en-US" dirty="0"/>
              <a:t>–p </a:t>
            </a:r>
            <a:r>
              <a:rPr lang="th-TH" dirty="0"/>
              <a:t>ฐานข้อมูล </a:t>
            </a:r>
            <a:r>
              <a:rPr lang="en-US" dirty="0"/>
              <a:t>&gt; </a:t>
            </a:r>
            <a:r>
              <a:rPr lang="th-TH" dirty="0"/>
              <a:t>ไฟล์</a:t>
            </a:r>
            <a:r>
              <a:rPr lang="en-US" dirty="0"/>
              <a:t>.</a:t>
            </a:r>
            <a:r>
              <a:rPr lang="en-US" dirty="0" err="1"/>
              <a:t>sql</a:t>
            </a:r>
            <a:endParaRPr lang="en-US" dirty="0"/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th-TH" sz="2400" dirty="0"/>
              <a:t>เช่น   </a:t>
            </a:r>
            <a:r>
              <a:rPr lang="en-US" b="1" dirty="0" err="1"/>
              <a:t>mysqldump</a:t>
            </a:r>
            <a:r>
              <a:rPr lang="en-US" b="1" dirty="0"/>
              <a:t> –u root –p  </a:t>
            </a:r>
            <a:r>
              <a:rPr lang="en-US" b="1" dirty="0" err="1" smtClean="0"/>
              <a:t>ect</a:t>
            </a:r>
            <a:r>
              <a:rPr lang="en-US" b="1" dirty="0" smtClean="0"/>
              <a:t> </a:t>
            </a:r>
            <a:r>
              <a:rPr lang="en-US" b="1" dirty="0"/>
              <a:t>&gt;  </a:t>
            </a:r>
            <a:r>
              <a:rPr lang="en-US" b="1" dirty="0" err="1"/>
              <a:t>db.sql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ขั้นตอนการทดลอง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สร้างฐานข้อมูล </a:t>
            </a:r>
            <a:r>
              <a:rPr lang="en-US" dirty="0"/>
              <a:t>(database) </a:t>
            </a:r>
            <a:r>
              <a:rPr lang="th-TH" dirty="0"/>
              <a:t>ชื่อ </a:t>
            </a:r>
            <a:r>
              <a:rPr lang="en-US" dirty="0" smtClean="0"/>
              <a:t>exercise</a:t>
            </a:r>
            <a:endParaRPr lang="en-US" dirty="0"/>
          </a:p>
          <a:p>
            <a:r>
              <a:rPr lang="th-TH" dirty="0"/>
              <a:t>ให้ </a:t>
            </a:r>
            <a:r>
              <a:rPr lang="en-US" dirty="0"/>
              <a:t>import</a:t>
            </a:r>
            <a:r>
              <a:rPr lang="th-TH" dirty="0"/>
              <a:t> ไฟล์ </a:t>
            </a:r>
            <a:r>
              <a:rPr lang="en-US" dirty="0"/>
              <a:t>SQL </a:t>
            </a:r>
            <a:r>
              <a:rPr lang="th-TH" dirty="0"/>
              <a:t>เข้าไปในฐานข้อมูล</a:t>
            </a:r>
            <a:r>
              <a:rPr lang="en-US" dirty="0"/>
              <a:t> exercise </a:t>
            </a:r>
            <a:r>
              <a:rPr lang="th-TH" dirty="0"/>
              <a:t>ที่สร้างขึ้น</a:t>
            </a:r>
          </a:p>
          <a:p>
            <a:pPr lvl="1"/>
            <a:r>
              <a:rPr lang="en-US" dirty="0"/>
              <a:t>Download .SQL </a:t>
            </a:r>
            <a:r>
              <a:rPr lang="th-TH" dirty="0"/>
              <a:t>ที่</a:t>
            </a:r>
            <a:r>
              <a:rPr lang="en-US" dirty="0"/>
              <a:t>  </a:t>
            </a:r>
            <a:r>
              <a:rPr lang="en-US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https://goo.gl/LYJj8a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/>
              <a:t>คำถาม</a:t>
            </a:r>
          </a:p>
          <a:p>
            <a:pPr lvl="1"/>
            <a:r>
              <a:rPr lang="th-TH" dirty="0"/>
              <a:t>หลังจาก </a:t>
            </a:r>
            <a:r>
              <a:rPr lang="en-US" dirty="0"/>
              <a:t>import </a:t>
            </a:r>
            <a:r>
              <a:rPr lang="th-TH" dirty="0"/>
              <a:t>แล้ว มีจำนวนตารางในฐานข้อมูล </a:t>
            </a:r>
            <a:r>
              <a:rPr lang="en-US" dirty="0"/>
              <a:t>exercise </a:t>
            </a:r>
            <a:r>
              <a:rPr lang="th-TH" dirty="0"/>
              <a:t>กี่ตาราง</a:t>
            </a:r>
          </a:p>
          <a:p>
            <a:pPr lvl="1"/>
            <a:r>
              <a:rPr lang="th-TH" dirty="0"/>
              <a:t>จงอธิบายโครงสร้างของตาราง</a:t>
            </a:r>
            <a:r>
              <a:rPr lang="en-US" dirty="0"/>
              <a:t> product</a:t>
            </a:r>
            <a:r>
              <a:rPr lang="th-TH" dirty="0"/>
              <a:t> ว่ามี</a:t>
            </a:r>
            <a:r>
              <a:rPr lang="th-TH" dirty="0" err="1"/>
              <a:t>ฟิ</a:t>
            </a:r>
            <a:r>
              <a:rPr lang="th-TH" dirty="0"/>
              <a:t>ลด์ชื่ออะไรบ้าง แล้วเก็บข้อมูลประเภทไหนบ้าง</a:t>
            </a:r>
            <a:endParaRPr lang="en-US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28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การค้นหาข้อมูลอย่างง่าย </a:t>
            </a:r>
            <a:r>
              <a:rPr lang="en-US" dirty="0"/>
              <a:t>(Query)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ใน </a:t>
            </a:r>
            <a:r>
              <a:rPr lang="en-US" dirty="0"/>
              <a:t>SQL </a:t>
            </a:r>
            <a:r>
              <a:rPr lang="th-TH" dirty="0"/>
              <a:t>นั้นจะมีคำสั่งในรูป</a:t>
            </a:r>
          </a:p>
          <a:p>
            <a:pPr>
              <a:buNone/>
            </a:pPr>
            <a:r>
              <a:rPr lang="th-TH" dirty="0"/>
              <a:t>		</a:t>
            </a:r>
            <a:r>
              <a:rPr lang="en-US" b="1" dirty="0"/>
              <a:t>SELECT </a:t>
            </a:r>
            <a:r>
              <a:rPr lang="en-US" dirty="0"/>
              <a:t>   </a:t>
            </a:r>
            <a:r>
              <a:rPr lang="en-US" i="1" dirty="0"/>
              <a:t>A1, A2, … ,  An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/>
              <a:t>FROM</a:t>
            </a:r>
            <a:r>
              <a:rPr lang="en-US" dirty="0"/>
              <a:t>     </a:t>
            </a:r>
            <a:r>
              <a:rPr lang="en-US" i="1" dirty="0"/>
              <a:t>R1, R2, … , Rm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/>
              <a:t>WHERE</a:t>
            </a:r>
            <a:r>
              <a:rPr lang="en-US" dirty="0"/>
              <a:t>   </a:t>
            </a:r>
            <a:r>
              <a:rPr lang="th-TH" i="1" dirty="0"/>
              <a:t>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A </a:t>
            </a:r>
            <a:r>
              <a:rPr lang="th-TH" dirty="0"/>
              <a:t>คือชื่อของ </a:t>
            </a:r>
            <a:r>
              <a:rPr lang="en-US" dirty="0"/>
              <a:t>attribute</a:t>
            </a:r>
          </a:p>
          <a:p>
            <a:pPr lvl="1"/>
            <a:r>
              <a:rPr lang="en-US" i="1" dirty="0"/>
              <a:t>R </a:t>
            </a:r>
            <a:r>
              <a:rPr lang="th-TH" dirty="0"/>
              <a:t>คือชื่อของ ตาราง</a:t>
            </a:r>
          </a:p>
          <a:p>
            <a:pPr lvl="1"/>
            <a:r>
              <a:rPr lang="en-US" i="1" dirty="0"/>
              <a:t>P </a:t>
            </a:r>
            <a:r>
              <a:rPr lang="th-TH" dirty="0"/>
              <a:t>คือเงื่อนไขในการค้นหาข้อมูล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(</a:t>
            </a:r>
            <a:r>
              <a:rPr lang="en-US" dirty="0" err="1" smtClean="0"/>
              <a:t>MariaDB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RDMS (Relational Database Management System) </a:t>
            </a:r>
            <a:r>
              <a:rPr lang="th-TH" dirty="0" smtClean="0"/>
              <a:t>ที่ฟรี และเป็นที่นิยมมี</a:t>
            </a:r>
            <a:r>
              <a:rPr lang="th-TH" dirty="0"/>
              <a:t>อยู่ 2 ชนิดคือ</a:t>
            </a:r>
          </a:p>
          <a:p>
            <a:pPr lvl="1"/>
            <a:r>
              <a:rPr lang="en-US" dirty="0"/>
              <a:t>MySQL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MariaDB</a:t>
            </a:r>
            <a:endParaRPr lang="en-US" dirty="0"/>
          </a:p>
          <a:p>
            <a:pPr lvl="1"/>
            <a:r>
              <a:rPr lang="en-US" dirty="0"/>
              <a:t>PostgreSQL</a:t>
            </a:r>
          </a:p>
          <a:p>
            <a:r>
              <a:rPr lang="en-US" dirty="0"/>
              <a:t>MySQL  </a:t>
            </a:r>
            <a:r>
              <a:rPr lang="th-TH" dirty="0"/>
              <a:t>ถือว่าเป็นระบบฐานข้อมูลที่ทำงานเร็วที่สุดที่เป็น </a:t>
            </a:r>
            <a:r>
              <a:rPr lang="en-US" dirty="0"/>
              <a:t>open </a:t>
            </a:r>
            <a:r>
              <a:rPr lang="en-US" dirty="0" smtClean="0"/>
              <a:t>source</a:t>
            </a:r>
            <a:r>
              <a:rPr lang="th-TH" dirty="0" smtClean="0"/>
              <a:t> ปัจจุบัน </a:t>
            </a:r>
            <a:r>
              <a:rPr lang="en-US" dirty="0" err="1" smtClean="0"/>
              <a:t>MariaDB</a:t>
            </a:r>
            <a:r>
              <a:rPr lang="en-US" dirty="0" smtClean="0"/>
              <a:t> </a:t>
            </a:r>
            <a:r>
              <a:rPr lang="th-TH" dirty="0" smtClean="0"/>
              <a:t>ถือว่าเร็วที่กว่า </a:t>
            </a:r>
            <a:r>
              <a:rPr lang="en-US" dirty="0" smtClean="0"/>
              <a:t>MySQL</a:t>
            </a:r>
            <a:endParaRPr lang="en-US" dirty="0"/>
          </a:p>
          <a:p>
            <a:r>
              <a:rPr lang="en-US" dirty="0" smtClean="0"/>
              <a:t>MySQL </a:t>
            </a:r>
            <a:r>
              <a:rPr lang="th-TH" dirty="0" smtClean="0"/>
              <a:t>มี</a:t>
            </a:r>
            <a:r>
              <a:rPr lang="th-TH" dirty="0"/>
              <a:t>การติดตั้ง ใช้งาน ดูแลรักษาที่ง่าย</a:t>
            </a:r>
          </a:p>
          <a:p>
            <a:r>
              <a:rPr lang="en-US" dirty="0"/>
              <a:t>MySQL </a:t>
            </a:r>
            <a:r>
              <a:rPr lang="th-TH" dirty="0"/>
              <a:t>สามารถติดต่อกับโปรแกรมบนเว็บไซต์ผ่าน </a:t>
            </a:r>
            <a:r>
              <a:rPr lang="en-US" dirty="0"/>
              <a:t>PHP, Ruby </a:t>
            </a:r>
            <a:r>
              <a:rPr lang="th-TH" dirty="0"/>
              <a:t>ได้ง่าย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1993"/>
            <a:ext cx="4367165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799"/>
            <a:ext cx="4367164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SELECT (1)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9712" y="1988840"/>
            <a:ext cx="8640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16216" y="1988840"/>
            <a:ext cx="11521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04248"/>
            <a:ext cx="4850239" cy="4993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SELECT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ถ้าต้องการทุก</a:t>
            </a:r>
            <a:r>
              <a:rPr lang="th-TH" sz="2400" dirty="0" err="1"/>
              <a:t>ฟิ</a:t>
            </a:r>
            <a:r>
              <a:rPr lang="th-TH" sz="2400" dirty="0"/>
              <a:t>ลด์สามารถ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th-TH" sz="2400" dirty="0"/>
              <a:t>ใช้เครื่องหมาย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</a:t>
            </a:r>
            <a:r>
              <a:rPr lang="th-TH" sz="2400" dirty="0"/>
              <a:t>แทนชื่อ</a:t>
            </a:r>
            <a:r>
              <a:rPr lang="th-TH" sz="2400" dirty="0" err="1"/>
              <a:t>ฟิ</a:t>
            </a:r>
            <a:r>
              <a:rPr lang="th-TH" sz="2400" dirty="0"/>
              <a:t>ลด์ได้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7380461">
            <a:off x="6140854" y="1675900"/>
            <a:ext cx="360040" cy="3306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05" y="2698399"/>
            <a:ext cx="3900690" cy="401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8399"/>
            <a:ext cx="3900690" cy="401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SELECT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000" dirty="0"/>
              <a:t>คำสั่ง </a:t>
            </a:r>
            <a:r>
              <a:rPr lang="en-US" sz="2000" dirty="0"/>
              <a:t>SELECT </a:t>
            </a:r>
            <a:r>
              <a:rPr lang="th-TH" sz="2000" dirty="0"/>
              <a:t>ใน </a:t>
            </a:r>
            <a:r>
              <a:rPr lang="en-US" sz="2000" dirty="0"/>
              <a:t>SQL </a:t>
            </a:r>
            <a:r>
              <a:rPr lang="th-TH" sz="2000" dirty="0"/>
              <a:t>ตามด้วยฟิลด์ที่จะค้นหา วิธี </a:t>
            </a:r>
            <a:r>
              <a:rPr lang="en-US" sz="2000" dirty="0"/>
              <a:t>SELECT </a:t>
            </a:r>
            <a:r>
              <a:rPr lang="th-TH" sz="2000" dirty="0"/>
              <a:t>มีอยู่ 2 แบบ</a:t>
            </a:r>
          </a:p>
          <a:p>
            <a:pPr lvl="1"/>
            <a:r>
              <a:rPr lang="en-US" sz="1800" dirty="0"/>
              <a:t>SELECT   </a:t>
            </a:r>
            <a:r>
              <a:rPr lang="en-US" sz="1800" b="1" dirty="0"/>
              <a:t>ALL    </a:t>
            </a:r>
            <a:r>
              <a:rPr lang="en-US" sz="1800" dirty="0"/>
              <a:t>(</a:t>
            </a:r>
            <a:r>
              <a:rPr lang="th-TH" sz="1800" dirty="0"/>
              <a:t>เป็น </a:t>
            </a:r>
            <a:r>
              <a:rPr lang="en-US" sz="1800" dirty="0"/>
              <a:t>default </a:t>
            </a:r>
            <a:r>
              <a:rPr lang="th-TH" sz="1800" dirty="0"/>
              <a:t>ของคำสั่ง </a:t>
            </a:r>
            <a:r>
              <a:rPr lang="en-US" sz="1800" dirty="0"/>
              <a:t>SELECT </a:t>
            </a:r>
            <a:r>
              <a:rPr lang="th-TH" sz="1800" dirty="0"/>
              <a:t>ถ้าไม่ระบุ</a:t>
            </a:r>
            <a:r>
              <a:rPr lang="en-US" sz="1800" dirty="0"/>
              <a:t>)</a:t>
            </a:r>
            <a:endParaRPr lang="en-US" sz="1800" b="1" dirty="0"/>
          </a:p>
          <a:p>
            <a:pPr lvl="1"/>
            <a:r>
              <a:rPr lang="en-US" sz="1800" dirty="0"/>
              <a:t>SELECT  </a:t>
            </a:r>
            <a:r>
              <a:rPr lang="en-US" sz="1800" b="1" dirty="0"/>
              <a:t> DISTINCT</a:t>
            </a:r>
          </a:p>
          <a:p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7380461">
            <a:off x="6572903" y="2640605"/>
            <a:ext cx="360040" cy="3306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6356389"/>
            <a:ext cx="1586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05605" y="6237312"/>
            <a:ext cx="1586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7545" y="3848100"/>
            <a:ext cx="1656184" cy="300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2" y="2424749"/>
            <a:ext cx="5722200" cy="4340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SELECT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ค่าของ </a:t>
            </a:r>
            <a:r>
              <a:rPr lang="en-US" sz="2400" dirty="0"/>
              <a:t>attribute </a:t>
            </a:r>
            <a:r>
              <a:rPr lang="th-TH" sz="2400" dirty="0"/>
              <a:t>ที่ค้นแสดงออกมานั้น สามารถเรียกใช้ฟังก์ชัน</a:t>
            </a:r>
            <a:r>
              <a:rPr lang="en-US" sz="2400" dirty="0"/>
              <a:t> </a:t>
            </a:r>
            <a:r>
              <a:rPr lang="th-TH" sz="2400" dirty="0"/>
              <a:t>หรือตัวดำเนินการทางคณิตศาสตร์ได้ </a:t>
            </a:r>
            <a:r>
              <a:rPr lang="en-US" sz="2400" dirty="0"/>
              <a:t>(</a:t>
            </a:r>
            <a:r>
              <a:rPr lang="th-TH" sz="2400" dirty="0"/>
              <a:t>การดำเนินการเป็นการดำเนินการต่อแถวข้อมูล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3356992"/>
            <a:ext cx="321909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sha1 (secure hash) </a:t>
            </a:r>
            <a:r>
              <a:rPr lang="th-TH" sz="2000" dirty="0"/>
              <a:t>เป็นฟังก์ชันในการเข้ารหัสข้อความแบบทางเดียว</a:t>
            </a:r>
          </a:p>
          <a:p>
            <a:r>
              <a:rPr lang="th-TH" sz="2000" dirty="0"/>
              <a:t>ส่วนใหญ่จะนำไปเข้ารหัส กับ</a:t>
            </a:r>
            <a:r>
              <a:rPr lang="th-TH" sz="2000" dirty="0" err="1"/>
              <a:t>ฟิ</a:t>
            </a:r>
            <a:r>
              <a:rPr lang="th-TH" sz="2000" dirty="0"/>
              <a:t>ลด์รหัสผ่าน</a:t>
            </a:r>
          </a:p>
          <a:p>
            <a:r>
              <a:rPr lang="th-TH" sz="2000" dirty="0"/>
              <a:t>เพื่อป้องกันว่าถึงแม้ว่าระบบฐานข้อมูลจะถูก </a:t>
            </a:r>
            <a:r>
              <a:rPr lang="en-US" sz="2000" dirty="0"/>
              <a:t>Hack </a:t>
            </a:r>
            <a:r>
              <a:rPr lang="th-TH" sz="2000" dirty="0"/>
              <a:t>แต่ </a:t>
            </a:r>
            <a:r>
              <a:rPr lang="en-US" sz="2000" dirty="0"/>
              <a:t>Hacker </a:t>
            </a:r>
            <a:r>
              <a:rPr lang="th-TH" sz="2000" dirty="0"/>
              <a:t>ก็ยังไม่สามารถจะรู้รหัสผ่านของผู้ใช้ได้สะดวกมากนัก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WHERE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</a:t>
            </a:r>
            <a:r>
              <a:rPr lang="th-TH" sz="2400" dirty="0"/>
              <a:t>เป็นการเพิ่มเงื่อนไขให้กับการ </a:t>
            </a:r>
            <a:r>
              <a:rPr lang="en-US" sz="2400" b="1" dirty="0"/>
              <a:t>SELECT</a:t>
            </a:r>
            <a:r>
              <a:rPr lang="en-US" sz="2400" dirty="0"/>
              <a:t>, UPDATE </a:t>
            </a:r>
            <a:r>
              <a:rPr lang="th-TH" sz="2400" dirty="0"/>
              <a:t>และ </a:t>
            </a:r>
            <a:r>
              <a:rPr lang="en-US" sz="2400" dirty="0"/>
              <a:t>DELETE </a:t>
            </a:r>
            <a:r>
              <a:rPr lang="th-TH" sz="2400" dirty="0"/>
              <a:t>โดยมีตัวดำเนินการที่สามารถใช้ได้หลักๆ ดังนี้</a:t>
            </a:r>
            <a:r>
              <a:rPr lang="en-US" sz="2400" dirty="0"/>
              <a:t> (update, delete </a:t>
            </a:r>
            <a:r>
              <a:rPr lang="th-TH" sz="2400" dirty="0"/>
              <a:t>จะเรียนกันครั้งหน้า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" y="2624765"/>
            <a:ext cx="8714286" cy="38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AND/OR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700" dirty="0"/>
              <a:t>ภายในเงื่อนไขของ </a:t>
            </a:r>
            <a:r>
              <a:rPr lang="en-US" sz="2700" dirty="0"/>
              <a:t>WHERE </a:t>
            </a:r>
            <a:r>
              <a:rPr lang="th-TH" sz="2700" dirty="0"/>
              <a:t>สามารถเชื่อมเงื่อนไข ด้วย </a:t>
            </a:r>
            <a:r>
              <a:rPr lang="en-US" sz="2700" dirty="0"/>
              <a:t>AND </a:t>
            </a:r>
            <a:r>
              <a:rPr lang="th-TH" sz="2700" dirty="0"/>
              <a:t>และ </a:t>
            </a:r>
            <a:r>
              <a:rPr lang="en-US" sz="2700" dirty="0"/>
              <a:t>OR </a:t>
            </a:r>
            <a:r>
              <a:rPr lang="th-TH" sz="2700" dirty="0"/>
              <a:t>ได้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78620" cy="435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6541"/>
            <a:ext cx="6369184" cy="3811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SQL: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เป็นตัวดำเนินการที่ใช้คู่กับ </a:t>
            </a:r>
            <a:r>
              <a:rPr lang="en-US" sz="2400" dirty="0"/>
              <a:t>WHERE </a:t>
            </a:r>
            <a:r>
              <a:rPr lang="th-TH" sz="2400" dirty="0"/>
              <a:t>เพื่อค้นหา </a:t>
            </a:r>
            <a:r>
              <a:rPr lang="en-US" sz="2400" dirty="0"/>
              <a:t>pattern </a:t>
            </a:r>
            <a:r>
              <a:rPr lang="th-TH" sz="2400" dirty="0"/>
              <a:t>ของข้อความ</a:t>
            </a:r>
          </a:p>
          <a:p>
            <a:pPr lvl="1"/>
            <a:r>
              <a:rPr lang="th-TH" sz="2000" dirty="0"/>
              <a:t>ตัวอักษร </a:t>
            </a:r>
            <a:r>
              <a:rPr lang="en-US" sz="2000" dirty="0"/>
              <a:t>% </a:t>
            </a:r>
            <a:r>
              <a:rPr lang="th-TH" sz="2000" dirty="0"/>
              <a:t>จะใช้เป็น </a:t>
            </a:r>
            <a:r>
              <a:rPr lang="en-US" sz="2000" dirty="0"/>
              <a:t>wildcard </a:t>
            </a:r>
            <a:r>
              <a:rPr lang="th-TH" sz="2000" dirty="0"/>
              <a:t>สำหรับแทนคำที่หายไป</a:t>
            </a:r>
            <a:r>
              <a:rPr lang="en-US" sz="2000" dirty="0"/>
              <a:t> (</a:t>
            </a:r>
            <a:r>
              <a:rPr lang="th-TH" sz="2000" dirty="0"/>
              <a:t>ตัวอักษร 1 ตัวหรือมากกว่า</a:t>
            </a:r>
            <a:r>
              <a:rPr lang="en-US" sz="2000" dirty="0"/>
              <a:t>)</a:t>
            </a:r>
          </a:p>
          <a:p>
            <a:pPr lvl="1"/>
            <a:r>
              <a:rPr lang="th-TH" sz="2000" dirty="0"/>
              <a:t>ตัวอักษร </a:t>
            </a:r>
            <a:r>
              <a:rPr lang="en-US" sz="2000" dirty="0"/>
              <a:t>_ </a:t>
            </a:r>
            <a:r>
              <a:rPr lang="th-TH" sz="2000" dirty="0"/>
              <a:t>จะใช้เป็น </a:t>
            </a:r>
            <a:r>
              <a:rPr lang="en-US" sz="2000" dirty="0"/>
              <a:t>wildcard </a:t>
            </a:r>
            <a:r>
              <a:rPr lang="th-TH" sz="2000" dirty="0"/>
              <a:t>แทนตัวอักษร 1 ตัว</a:t>
            </a:r>
          </a:p>
          <a:p>
            <a:pPr lvl="1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840001"/>
            <a:ext cx="26829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/>
              <a:t>ถ้าต้องการจะค้นหาสิ้นค้าที่ในชื่อมีคำว่า </a:t>
            </a:r>
            <a:r>
              <a:rPr lang="en-US" sz="2400" dirty="0"/>
              <a:t>“Celeron” </a:t>
            </a:r>
            <a:r>
              <a:rPr lang="th-TH" sz="2400" dirty="0"/>
              <a:t>อยู่จะเขียน </a:t>
            </a:r>
            <a:r>
              <a:rPr lang="en-US" sz="2400" dirty="0"/>
              <a:t>SQL </a:t>
            </a:r>
            <a:r>
              <a:rPr lang="th-TH" sz="2400" dirty="0"/>
              <a:t>อย่างไร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8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เป็นตัวกำหนดเงื่อนไขในส่วนของ </a:t>
            </a:r>
            <a:r>
              <a:rPr lang="en-US" dirty="0"/>
              <a:t>WHERE </a:t>
            </a:r>
            <a:r>
              <a:rPr lang="th-TH" dirty="0"/>
              <a:t>เพื่อระบุเฉพาะบางค่า</a:t>
            </a:r>
          </a:p>
          <a:p>
            <a:pPr lvl="1"/>
            <a:r>
              <a:rPr lang="en-US" dirty="0"/>
              <a:t>WHERE </a:t>
            </a:r>
            <a:r>
              <a:rPr lang="th-TH" i="1" dirty="0"/>
              <a:t>ชื่อ</a:t>
            </a:r>
            <a:r>
              <a:rPr lang="en-US" i="1" dirty="0"/>
              <a:t> attribute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IN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th-TH" i="1" dirty="0"/>
              <a:t>ค่าที่</a:t>
            </a:r>
            <a:r>
              <a:rPr lang="en-US" i="1" dirty="0"/>
              <a:t>1</a:t>
            </a:r>
            <a:r>
              <a:rPr lang="en-US" dirty="0"/>
              <a:t>,  </a:t>
            </a:r>
            <a:r>
              <a:rPr lang="th-TH" i="1" dirty="0"/>
              <a:t>ค่าที่ </a:t>
            </a:r>
            <a:r>
              <a:rPr lang="en-US" i="1" dirty="0"/>
              <a:t>2</a:t>
            </a:r>
            <a:r>
              <a:rPr lang="en-US" dirty="0"/>
              <a:t>,  </a:t>
            </a:r>
            <a:r>
              <a:rPr lang="th-TH" i="1" dirty="0"/>
              <a:t>ค่าที่</a:t>
            </a:r>
            <a:r>
              <a:rPr lang="en-US" i="1" dirty="0"/>
              <a:t> 3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2" y="2924944"/>
            <a:ext cx="7926692" cy="2839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5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เป็นตัวกำหนดเงื่อนไขในส่วนของ </a:t>
            </a:r>
            <a:r>
              <a:rPr lang="en-US" dirty="0"/>
              <a:t>WHERE </a:t>
            </a:r>
            <a:r>
              <a:rPr lang="th-TH" dirty="0"/>
              <a:t>เพื่อระบุเฉพาะค่าที่อยู่ในขอบเขต</a:t>
            </a:r>
          </a:p>
          <a:p>
            <a:pPr lvl="1"/>
            <a:r>
              <a:rPr lang="en-US" dirty="0"/>
              <a:t>WHERE </a:t>
            </a:r>
            <a:r>
              <a:rPr lang="th-TH" i="1" dirty="0"/>
              <a:t>ชื่อ</a:t>
            </a:r>
            <a:r>
              <a:rPr lang="en-US" i="1" dirty="0"/>
              <a:t> attribute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BETWEEN</a:t>
            </a:r>
            <a:r>
              <a:rPr lang="en-US" dirty="0"/>
              <a:t> </a:t>
            </a:r>
            <a:r>
              <a:rPr lang="th-TH" i="1" dirty="0"/>
              <a:t>ค่าที่1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th-TH" i="1" dirty="0"/>
              <a:t> ค่าที่2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1" y="3284984"/>
            <a:ext cx="7998700" cy="265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6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2800" dirty="0"/>
              <a:t>เป็นการเรียงลำดับผลลัพธ์ที่เกิดจากการ </a:t>
            </a:r>
            <a:r>
              <a:rPr lang="en-US" sz="2800" dirty="0"/>
              <a:t>query </a:t>
            </a:r>
            <a:endParaRPr lang="th-TH" sz="2800" dirty="0"/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ORDER BY  </a:t>
            </a:r>
            <a:r>
              <a:rPr lang="th-TH" sz="2400" dirty="0"/>
              <a:t>ชื่อ</a:t>
            </a:r>
            <a:r>
              <a:rPr lang="en-US" sz="2400" dirty="0"/>
              <a:t> attribute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ASC  </a:t>
            </a:r>
          </a:p>
          <a:p>
            <a:pPr lvl="2"/>
            <a:r>
              <a:rPr lang="th-TH" sz="2000" dirty="0"/>
              <a:t>เรียงลำดับจากค่าน้อยไปมาก </a:t>
            </a:r>
            <a:r>
              <a:rPr lang="en-US" sz="2000" dirty="0"/>
              <a:t>(</a:t>
            </a:r>
            <a:r>
              <a:rPr lang="th-TH" sz="2000" dirty="0"/>
              <a:t>เป็นค่า </a:t>
            </a:r>
            <a:r>
              <a:rPr lang="en-US" sz="2000" dirty="0"/>
              <a:t>default </a:t>
            </a:r>
            <a:r>
              <a:rPr lang="th-TH" sz="2000" dirty="0"/>
              <a:t>ถ้าไม่ระบุรูปแบบของเรียงข้อมูล</a:t>
            </a:r>
            <a:r>
              <a:rPr lang="en-US" sz="2000" dirty="0"/>
              <a:t>)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ORDER BY  </a:t>
            </a:r>
            <a:r>
              <a:rPr lang="th-TH" sz="2400" dirty="0"/>
              <a:t>ชื่อ</a:t>
            </a:r>
            <a:r>
              <a:rPr lang="en-US" sz="2400" dirty="0"/>
              <a:t> attribute </a:t>
            </a:r>
            <a:r>
              <a:rPr lang="en-US" sz="2400" b="1" dirty="0">
                <a:solidFill>
                  <a:srgbClr val="00B050"/>
                </a:solidFill>
              </a:rPr>
              <a:t>DESC</a:t>
            </a:r>
          </a:p>
          <a:p>
            <a:pPr lvl="2"/>
            <a:r>
              <a:rPr lang="th-TH" sz="2000" dirty="0"/>
              <a:t>เรียงลำดับจากค่ามากไปน้อย</a:t>
            </a:r>
          </a:p>
          <a:p>
            <a:r>
              <a:rPr lang="th-TH" sz="2800" dirty="0"/>
              <a:t>สามารถใช้ผสมกันได้ เช่น</a:t>
            </a:r>
          </a:p>
          <a:p>
            <a:pPr lvl="1"/>
            <a:r>
              <a:rPr lang="en-US" sz="2400" dirty="0"/>
              <a:t>ORDER by </a:t>
            </a:r>
            <a:r>
              <a:rPr lang="en-US" sz="2400" i="1" dirty="0"/>
              <a:t>attr1</a:t>
            </a:r>
            <a:r>
              <a:rPr lang="en-US" sz="2400" dirty="0"/>
              <a:t> ASC, </a:t>
            </a:r>
            <a:r>
              <a:rPr lang="en-US" sz="2400" i="1" dirty="0"/>
              <a:t>attr2</a:t>
            </a:r>
            <a:r>
              <a:rPr lang="en-US" sz="2400" dirty="0"/>
              <a:t> DESC, </a:t>
            </a:r>
            <a:r>
              <a:rPr lang="en-US" sz="2400" i="1" dirty="0"/>
              <a:t>attr3</a:t>
            </a:r>
            <a:r>
              <a:rPr lang="en-US" sz="2400" dirty="0"/>
              <a:t> ASC;</a:t>
            </a:r>
          </a:p>
          <a:p>
            <a:pPr lvl="2"/>
            <a:r>
              <a:rPr lang="th-TH" sz="2000" dirty="0"/>
              <a:t>ซึ่งจะเรียงลำดับของข้อมูลใน </a:t>
            </a:r>
            <a:r>
              <a:rPr lang="en-US" sz="2000" dirty="0"/>
              <a:t>attr1 </a:t>
            </a:r>
            <a:r>
              <a:rPr lang="th-TH" sz="2000" dirty="0"/>
              <a:t>จากน้อยไปมากก่อน ถ้าข้อมูลมีค่าเท่ากัน จึงจะเรียงลำดับตามข้อมูลใน </a:t>
            </a:r>
            <a:r>
              <a:rPr lang="en-US" sz="2000" dirty="0"/>
              <a:t>attr2 </a:t>
            </a:r>
            <a:r>
              <a:rPr lang="th-TH" sz="2000" dirty="0"/>
              <a:t>จากมากไปน้อย ถ้าข้อมูลมีค่าเท่ากันอีกจึงจะเรียงด้วยข้อมูลใน </a:t>
            </a:r>
            <a:r>
              <a:rPr lang="en-US" sz="2000" dirty="0"/>
              <a:t>attr3 </a:t>
            </a:r>
            <a:r>
              <a:rPr lang="th-TH" sz="2000" dirty="0"/>
              <a:t>จากน้อยไปมาก</a:t>
            </a:r>
            <a:endParaRPr lang="en-US" sz="2000" dirty="0"/>
          </a:p>
          <a:p>
            <a:r>
              <a:rPr lang="th-TH" sz="2800" dirty="0"/>
              <a:t>ถ้ามีการใช้ </a:t>
            </a:r>
            <a:r>
              <a:rPr lang="en-US" sz="2800" dirty="0"/>
              <a:t>WHERE, </a:t>
            </a:r>
            <a:r>
              <a:rPr lang="th-TH" sz="2800" dirty="0"/>
              <a:t>การเรียงข้อมูลด้วย </a:t>
            </a:r>
            <a:r>
              <a:rPr lang="en-US" sz="2800" dirty="0"/>
              <a:t>order by </a:t>
            </a:r>
            <a:r>
              <a:rPr lang="th-TH" sz="2800" dirty="0"/>
              <a:t>จะต้องอยู่ด้านหลังของ </a:t>
            </a:r>
            <a:r>
              <a:rPr lang="en-US" sz="2800" dirty="0"/>
              <a:t>WHERE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57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การเข้า </a:t>
            </a:r>
            <a:r>
              <a:rPr lang="en-US" dirty="0" smtClean="0"/>
              <a:t>MySQL console </a:t>
            </a:r>
            <a:r>
              <a:rPr lang="th-TH" dirty="0" smtClean="0"/>
              <a:t>จาก </a:t>
            </a:r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ดูตำแหน่งที่ลง </a:t>
            </a:r>
            <a:r>
              <a:rPr lang="en-US" sz="2400" dirty="0" err="1" smtClean="0"/>
              <a:t>xampp</a:t>
            </a:r>
            <a:r>
              <a:rPr lang="en-US" sz="2400" dirty="0" smtClean="0"/>
              <a:t> </a:t>
            </a:r>
            <a:r>
              <a:rPr lang="th-TH" sz="2400" dirty="0" smtClean="0"/>
              <a:t>เอาไว้ เช่น ลงไว้ที่ </a:t>
            </a:r>
            <a:r>
              <a:rPr lang="en-US" sz="2400" dirty="0" smtClean="0"/>
              <a:t>D:\xampp</a:t>
            </a:r>
          </a:p>
          <a:p>
            <a:pPr lvl="1"/>
            <a:r>
              <a:rPr lang="th-TH" sz="2000" dirty="0" smtClean="0"/>
              <a:t>ให้เรียกใช้คำสั่งดังนี้ </a:t>
            </a:r>
            <a:r>
              <a:rPr lang="en-US" sz="2000" dirty="0" smtClean="0"/>
              <a:t>d:\xampp\mysql\bin\mysql (</a:t>
            </a:r>
            <a:r>
              <a:rPr lang="th-TH" sz="2000" dirty="0" smtClean="0"/>
              <a:t>เข้าแบบ </a:t>
            </a:r>
            <a:r>
              <a:rPr lang="en-US" sz="2000" dirty="0" smtClean="0"/>
              <a:t>guest)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th-TH" sz="2000" dirty="0" smtClean="0"/>
              <a:t>ให้</a:t>
            </a:r>
            <a:r>
              <a:rPr lang="th-TH" sz="2000" dirty="0"/>
              <a:t>เรียกใช้คำสั่งดังนี้ </a:t>
            </a:r>
            <a:r>
              <a:rPr lang="en-US" sz="2000" dirty="0"/>
              <a:t>d:\xampp\mysql\bin\mysql </a:t>
            </a:r>
            <a:r>
              <a:rPr lang="en-US" sz="2000" dirty="0" smtClean="0"/>
              <a:t>–u root (</a:t>
            </a:r>
            <a:r>
              <a:rPr lang="th-TH" sz="2000" dirty="0"/>
              <a:t>เข้าแบบ </a:t>
            </a:r>
            <a:r>
              <a:rPr lang="en-US" sz="2000" dirty="0" smtClean="0"/>
              <a:t>root)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4254429" cy="187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66" y="4725144"/>
            <a:ext cx="4362346" cy="1919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4725144"/>
            <a:ext cx="295232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/>
              <a:t>โดยปกติ </a:t>
            </a:r>
            <a:r>
              <a:rPr lang="en-US" sz="2000" dirty="0" err="1" smtClean="0"/>
              <a:t>xampp</a:t>
            </a:r>
            <a:r>
              <a:rPr lang="en-US" sz="2000" dirty="0" smtClean="0"/>
              <a:t> </a:t>
            </a:r>
            <a:r>
              <a:rPr lang="th-TH" sz="2000" dirty="0" smtClean="0"/>
              <a:t>จะไม่ใส่รหัสผ่านสำหรับ </a:t>
            </a:r>
            <a:r>
              <a:rPr lang="en-US" sz="2000" dirty="0" smtClean="0"/>
              <a:t>MySQL </a:t>
            </a:r>
            <a:r>
              <a:rPr lang="th-TH" sz="2000" dirty="0" smtClean="0"/>
              <a:t>มาให้</a:t>
            </a:r>
          </a:p>
          <a:p>
            <a:r>
              <a:rPr lang="th-TH" sz="2000" dirty="0" smtClean="0"/>
              <a:t>แต่ถ้ามีรหัสผ่านจะต้องเรียกใช้งานด้วย</a:t>
            </a:r>
          </a:p>
          <a:p>
            <a:r>
              <a:rPr lang="en-US" sz="2000" dirty="0" err="1" smtClean="0"/>
              <a:t>mysql</a:t>
            </a:r>
            <a:r>
              <a:rPr lang="en-US" sz="2000" dirty="0" smtClean="0"/>
              <a:t> -u root  -p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9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ตัวอย่างการใช้ </a:t>
            </a:r>
            <a:r>
              <a:rPr lang="en-US" dirty="0"/>
              <a:t>ORDER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1"/>
            <a:ext cx="6074857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5610129" cy="425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8028384" y="2996952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ตัวอย่างการใช้ </a:t>
            </a:r>
            <a:r>
              <a:rPr lang="en-US" dirty="0"/>
              <a:t>ORDER BY </a:t>
            </a:r>
            <a:r>
              <a:rPr lang="th-TH" dirty="0"/>
              <a:t>ร่วมกับ </a:t>
            </a:r>
            <a:r>
              <a:rPr lang="en-US" dirty="0"/>
              <a:t>WHERE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628800"/>
            <a:ext cx="7203859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7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608" y="1600200"/>
            <a:ext cx="8639872" cy="4495800"/>
          </a:xfrm>
        </p:spPr>
        <p:txBody>
          <a:bodyPr>
            <a:normAutofit/>
          </a:bodyPr>
          <a:lstStyle/>
          <a:p>
            <a:r>
              <a:rPr lang="th-TH" sz="2000" dirty="0"/>
              <a:t>เป็นการจำกัดจำนวนการแสดงผล</a:t>
            </a:r>
          </a:p>
          <a:p>
            <a:pPr lvl="1"/>
            <a:r>
              <a:rPr lang="en-US" sz="1800" dirty="0"/>
              <a:t>LIMIT </a:t>
            </a:r>
            <a:r>
              <a:rPr lang="th-TH" sz="1800" i="1" dirty="0">
                <a:solidFill>
                  <a:srgbClr val="0070C0"/>
                </a:solidFill>
              </a:rPr>
              <a:t>ตัวเลข</a:t>
            </a:r>
            <a:r>
              <a:rPr lang="th-TH" sz="1800" dirty="0"/>
              <a:t>  เช่น </a:t>
            </a:r>
            <a:r>
              <a:rPr lang="en-US" sz="1800" dirty="0"/>
              <a:t>LIMIT 5 </a:t>
            </a:r>
            <a:r>
              <a:rPr lang="th-TH" sz="1800" dirty="0"/>
              <a:t>คือแสดงผลแค่ </a:t>
            </a:r>
            <a:r>
              <a:rPr lang="en-US" sz="1800" dirty="0"/>
              <a:t>5 records </a:t>
            </a:r>
            <a:r>
              <a:rPr lang="th-TH" sz="1800" dirty="0"/>
              <a:t>แรก</a:t>
            </a:r>
          </a:p>
          <a:p>
            <a:pPr lvl="1"/>
            <a:r>
              <a:rPr lang="en-US" sz="1800" dirty="0"/>
              <a:t>LIMIT </a:t>
            </a:r>
            <a:r>
              <a:rPr lang="th-TH" sz="1800" i="1" dirty="0">
                <a:solidFill>
                  <a:srgbClr val="0070C0"/>
                </a:solidFill>
              </a:rPr>
              <a:t>ตัวเลข</a:t>
            </a:r>
            <a:r>
              <a:rPr lang="en-US" sz="1800" i="1" dirty="0">
                <a:solidFill>
                  <a:srgbClr val="0070C0"/>
                </a:solidFill>
              </a:rPr>
              <a:t>1</a:t>
            </a:r>
            <a:r>
              <a:rPr lang="th-TH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OFFSET </a:t>
            </a:r>
            <a:r>
              <a:rPr lang="th-TH" sz="1800" i="1" dirty="0">
                <a:solidFill>
                  <a:srgbClr val="FF0000"/>
                </a:solidFill>
              </a:rPr>
              <a:t>ตัวเลข</a:t>
            </a:r>
            <a:r>
              <a:rPr lang="en-US" sz="1800" i="1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th-TH" sz="1800" dirty="0"/>
              <a:t>คือ แสดงผล </a:t>
            </a:r>
            <a:r>
              <a:rPr lang="th-TH" sz="1800" i="1" dirty="0">
                <a:solidFill>
                  <a:srgbClr val="0070C0"/>
                </a:solidFill>
              </a:rPr>
              <a:t>ตัวเลข</a:t>
            </a:r>
            <a:r>
              <a:rPr lang="en-US" sz="1800" i="1" dirty="0">
                <a:solidFill>
                  <a:srgbClr val="0070C0"/>
                </a:solidFill>
              </a:rPr>
              <a:t>1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records </a:t>
            </a:r>
            <a:r>
              <a:rPr lang="th-TH" sz="1800" dirty="0"/>
              <a:t>เริ่มต้นที่ตำแหน่งที่ระบุใน </a:t>
            </a:r>
            <a:r>
              <a:rPr lang="th-TH" sz="1800" i="1" dirty="0">
                <a:solidFill>
                  <a:srgbClr val="FF0000"/>
                </a:solidFill>
              </a:rPr>
              <a:t>ตัวเลข</a:t>
            </a:r>
            <a:r>
              <a:rPr lang="en-US" sz="1800" i="1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</a:t>
            </a:r>
          </a:p>
          <a:p>
            <a:pPr lvl="2"/>
            <a:r>
              <a:rPr lang="th-TH" sz="1600" dirty="0"/>
              <a:t>หมายเลข </a:t>
            </a:r>
            <a:r>
              <a:rPr lang="en-US" sz="1600" dirty="0"/>
              <a:t>offset </a:t>
            </a:r>
            <a:r>
              <a:rPr lang="th-TH" sz="1600" dirty="0"/>
              <a:t>เริ่มที่เลข 0</a:t>
            </a:r>
            <a:endParaRPr lang="en-US" sz="1600" dirty="0"/>
          </a:p>
          <a:p>
            <a:pPr lvl="1"/>
            <a:r>
              <a:rPr lang="en-US" sz="1800" dirty="0"/>
              <a:t>LIMIT </a:t>
            </a:r>
            <a:r>
              <a:rPr lang="th-TH" sz="1800" i="1" dirty="0">
                <a:solidFill>
                  <a:srgbClr val="0070C0"/>
                </a:solidFill>
              </a:rPr>
              <a:t>ตัวเลข1</a:t>
            </a:r>
            <a:r>
              <a:rPr lang="en-US" sz="1800" dirty="0"/>
              <a:t>, </a:t>
            </a:r>
            <a:r>
              <a:rPr lang="th-TH" sz="1800" i="1" dirty="0">
                <a:solidFill>
                  <a:srgbClr val="FF0000"/>
                </a:solidFill>
              </a:rPr>
              <a:t>ตัวเลข2  </a:t>
            </a:r>
            <a:r>
              <a:rPr lang="th-TH" sz="1800" dirty="0"/>
              <a:t>เป็นรูปแบบการเขียนสั้นๆของแบบ </a:t>
            </a:r>
            <a:r>
              <a:rPr lang="en-US" sz="1800" dirty="0"/>
              <a:t>OFFSET </a:t>
            </a:r>
            <a:r>
              <a:rPr lang="th-TH" sz="1800" dirty="0"/>
              <a:t>คือเริ่มต้นที่ตำแหน่งที่ระบุใน </a:t>
            </a:r>
            <a:r>
              <a:rPr lang="th-TH" sz="1800" i="1" dirty="0">
                <a:solidFill>
                  <a:srgbClr val="0070C0"/>
                </a:solidFill>
              </a:rPr>
              <a:t>ตัวเลข1</a:t>
            </a:r>
            <a:r>
              <a:rPr lang="th-TH" sz="1800" dirty="0"/>
              <a:t> เป็นจำนวน </a:t>
            </a:r>
            <a:r>
              <a:rPr lang="th-TH" sz="1800" i="1" dirty="0">
                <a:solidFill>
                  <a:srgbClr val="FF0000"/>
                </a:solidFill>
              </a:rPr>
              <a:t>ตัวเลข2</a:t>
            </a:r>
            <a:r>
              <a:rPr lang="th-TH" sz="1800" dirty="0"/>
              <a:t> </a:t>
            </a:r>
            <a:r>
              <a:rPr lang="en-US" sz="1800" dirty="0"/>
              <a:t>records</a:t>
            </a:r>
            <a:endParaRPr lang="th-TH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r="38975"/>
          <a:stretch/>
        </p:blipFill>
        <p:spPr>
          <a:xfrm>
            <a:off x="179512" y="3717032"/>
            <a:ext cx="440353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r="31100"/>
          <a:stretch/>
        </p:blipFill>
        <p:spPr>
          <a:xfrm>
            <a:off x="2483768" y="4221088"/>
            <a:ext cx="5040560" cy="1973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r="37400"/>
          <a:stretch/>
        </p:blipFill>
        <p:spPr>
          <a:xfrm>
            <a:off x="4569472" y="4797152"/>
            <a:ext cx="4396104" cy="189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4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: Aliases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495800"/>
          </a:xfrm>
        </p:spPr>
        <p:txBody>
          <a:bodyPr>
            <a:normAutofit/>
          </a:bodyPr>
          <a:lstStyle/>
          <a:p>
            <a:r>
              <a:rPr lang="th-TH" sz="2400" dirty="0"/>
              <a:t>เป็นการตั้งชื่อชั่วคราวให้การ </a:t>
            </a:r>
            <a:r>
              <a:rPr lang="en-US" sz="2400" dirty="0"/>
              <a:t>attribute </a:t>
            </a:r>
            <a:r>
              <a:rPr lang="th-TH" sz="2400" dirty="0"/>
              <a:t>ของตาราง หรือตาราง</a:t>
            </a:r>
          </a:p>
          <a:p>
            <a:pPr lvl="1"/>
            <a:r>
              <a:rPr lang="en-US" sz="2000" dirty="0"/>
              <a:t>SELECT </a:t>
            </a:r>
            <a:r>
              <a:rPr lang="th-TH" sz="2000" i="1" dirty="0"/>
              <a:t>ชื่อ</a:t>
            </a:r>
            <a:r>
              <a:rPr lang="en-US" sz="2000" i="1" dirty="0"/>
              <a:t> attribute </a:t>
            </a:r>
            <a:r>
              <a:rPr lang="en-US" sz="2000" b="1" dirty="0">
                <a:solidFill>
                  <a:srgbClr val="00B050"/>
                </a:solidFill>
              </a:rPr>
              <a:t>AS</a:t>
            </a:r>
            <a:r>
              <a:rPr lang="en-US" sz="2000" dirty="0"/>
              <a:t> </a:t>
            </a:r>
            <a:r>
              <a:rPr lang="th-TH" sz="2000" b="1" i="1" dirty="0">
                <a:solidFill>
                  <a:srgbClr val="00B050"/>
                </a:solidFill>
              </a:rPr>
              <a:t>ชื่อใหม่</a:t>
            </a:r>
            <a:r>
              <a:rPr lang="th-TH" sz="2000" dirty="0"/>
              <a:t> </a:t>
            </a:r>
            <a:r>
              <a:rPr lang="en-US" sz="2000" dirty="0"/>
              <a:t>FROM </a:t>
            </a:r>
            <a:r>
              <a:rPr lang="th-TH" sz="2000" i="1" dirty="0"/>
              <a:t>ตาราง</a:t>
            </a:r>
          </a:p>
          <a:p>
            <a:pPr lvl="1"/>
            <a:r>
              <a:rPr lang="en-US" sz="2000" dirty="0"/>
              <a:t>SELECT </a:t>
            </a:r>
            <a:r>
              <a:rPr lang="en-US" sz="2000" i="1" dirty="0" err="1"/>
              <a:t>attr</a:t>
            </a:r>
            <a:r>
              <a:rPr lang="en-US" sz="2000" dirty="0"/>
              <a:t> FROM </a:t>
            </a:r>
            <a:r>
              <a:rPr lang="th-TH" sz="2000" dirty="0"/>
              <a:t>ตาราง </a:t>
            </a:r>
            <a:r>
              <a:rPr lang="en-US" sz="2000" b="1" dirty="0">
                <a:solidFill>
                  <a:srgbClr val="00B050"/>
                </a:solidFill>
              </a:rPr>
              <a:t>AS</a:t>
            </a:r>
            <a:r>
              <a:rPr lang="en-US" sz="2000" dirty="0"/>
              <a:t> </a:t>
            </a:r>
            <a:r>
              <a:rPr lang="th-TH" sz="2000" b="1" i="1" dirty="0">
                <a:solidFill>
                  <a:srgbClr val="00B050"/>
                </a:solidFill>
              </a:rPr>
              <a:t>ชื่อตารางใหม่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r="7335" b="7704"/>
          <a:stretch/>
        </p:blipFill>
        <p:spPr>
          <a:xfrm>
            <a:off x="1835696" y="2708920"/>
            <a:ext cx="5256584" cy="397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4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การเพิ่มข้อมูลในตาราง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INSERT INTO </a:t>
            </a:r>
            <a:r>
              <a:rPr lang="en-US" sz="2800" dirty="0" smtClean="0"/>
              <a:t>&lt;</a:t>
            </a:r>
            <a:r>
              <a:rPr lang="th-TH" sz="2800" dirty="0" smtClean="0"/>
              <a:t>ชื่อตาราง</a:t>
            </a:r>
            <a:r>
              <a:rPr lang="en-US" sz="2800" dirty="0" smtClean="0"/>
              <a:t>&gt; (</a:t>
            </a:r>
            <a:r>
              <a:rPr lang="th-TH" sz="2800" dirty="0" smtClean="0"/>
              <a:t>ชื่อฟิลด์1</a:t>
            </a:r>
            <a:r>
              <a:rPr lang="en-US" sz="2800" dirty="0" smtClean="0"/>
              <a:t>, </a:t>
            </a:r>
            <a:r>
              <a:rPr lang="th-TH" sz="2800" dirty="0" smtClean="0"/>
              <a:t>ชื่อฟิลด์2</a:t>
            </a:r>
            <a:r>
              <a:rPr lang="en-US" sz="2800" dirty="0" smtClean="0"/>
              <a:t>,…</a:t>
            </a:r>
            <a:r>
              <a:rPr lang="fr-FR" sz="2800" dirty="0" smtClean="0"/>
              <a:t>,</a:t>
            </a:r>
            <a:r>
              <a:rPr lang="th-TH" sz="2800" dirty="0" smtClean="0"/>
              <a:t>ชื่อฟิลด์</a:t>
            </a:r>
            <a:r>
              <a:rPr lang="en-US" sz="2800" dirty="0" smtClean="0"/>
              <a:t>N) </a:t>
            </a:r>
            <a:r>
              <a:rPr lang="en-US" sz="2800" b="1" dirty="0" smtClean="0"/>
              <a:t>VALUES</a:t>
            </a:r>
            <a:r>
              <a:rPr lang="en-US" sz="2800" dirty="0" smtClean="0"/>
              <a:t> (</a:t>
            </a:r>
            <a:r>
              <a:rPr lang="th-TH" sz="2800" dirty="0" smtClean="0"/>
              <a:t>ค่าของฟิลด์1</a:t>
            </a:r>
            <a:r>
              <a:rPr lang="en-US" sz="2800" dirty="0" smtClean="0"/>
              <a:t>, </a:t>
            </a:r>
            <a:r>
              <a:rPr lang="th-TH" sz="2800" dirty="0" smtClean="0"/>
              <a:t>ค่าของฟิลด์2</a:t>
            </a:r>
            <a:r>
              <a:rPr lang="en-US" sz="2800" dirty="0" smtClean="0"/>
              <a:t>, …, </a:t>
            </a:r>
            <a:r>
              <a:rPr lang="th-TH" sz="2800" dirty="0" smtClean="0"/>
              <a:t>ค่าของฟิลด์ </a:t>
            </a:r>
            <a:r>
              <a:rPr lang="en-US" sz="2800" dirty="0" smtClean="0"/>
              <a:t>N)</a:t>
            </a:r>
          </a:p>
          <a:p>
            <a:endParaRPr lang="en-US" dirty="0" smtClean="0"/>
          </a:p>
          <a:p>
            <a:r>
              <a:rPr lang="th-TH" sz="3200" b="1" dirty="0" smtClean="0"/>
              <a:t>ตัวอย่าง</a:t>
            </a:r>
            <a:r>
              <a:rPr lang="fr-FR" sz="3200" b="1" dirty="0" smtClean="0"/>
              <a:t> </a:t>
            </a:r>
            <a:r>
              <a:rPr lang="fr-FR" dirty="0" smtClean="0"/>
              <a:t> </a:t>
            </a:r>
            <a:r>
              <a:rPr lang="th-TH" dirty="0" smtClean="0"/>
              <a:t>ใส่ข้อมูลในตารางชื่อ </a:t>
            </a:r>
            <a:r>
              <a:rPr lang="en-US" dirty="0" smtClean="0"/>
              <a:t>student </a:t>
            </a:r>
            <a:r>
              <a:rPr lang="th-TH" dirty="0" smtClean="0"/>
              <a:t>ที่มีฟิลด์ชื่อ </a:t>
            </a:r>
            <a:r>
              <a:rPr lang="en-US" dirty="0" smtClean="0"/>
              <a:t>ID, Name, age</a:t>
            </a:r>
            <a:endParaRPr lang="th-TH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INSERT INTO </a:t>
            </a:r>
            <a:r>
              <a:rPr lang="fr-FR" dirty="0" err="1" smtClean="0">
                <a:solidFill>
                  <a:schemeClr val="tx1"/>
                </a:solidFill>
              </a:rPr>
              <a:t>Student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(ID, Name, age) 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VALUES</a:t>
            </a:r>
            <a:r>
              <a:rPr lang="en-US" dirty="0" smtClean="0">
                <a:solidFill>
                  <a:schemeClr val="tx1"/>
                </a:solidFill>
              </a:rPr>
              <a:t> (20, ‘John’, 30);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th-TH" sz="2400" dirty="0" smtClean="0">
                <a:solidFill>
                  <a:schemeClr val="tx1"/>
                </a:solidFill>
              </a:rPr>
              <a:t>ถ้าเป็นแบบกรณีข้างต้นคือการให้ค่ากับทุกฟิลด์ สามารถเขียนลดรูปได้คือ</a:t>
            </a:r>
          </a:p>
          <a:p>
            <a:pPr lvl="1">
              <a:buNone/>
            </a:pPr>
            <a:endParaRPr lang="th-TH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INSERT INTO </a:t>
            </a:r>
            <a:r>
              <a:rPr lang="fr-FR" dirty="0" err="1" smtClean="0">
                <a:solidFill>
                  <a:schemeClr val="tx1"/>
                </a:solidFill>
              </a:rPr>
              <a:t>Student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VALUES </a:t>
            </a:r>
            <a:r>
              <a:rPr lang="en-US" dirty="0" smtClean="0">
                <a:solidFill>
                  <a:schemeClr val="tx1"/>
                </a:solidFill>
              </a:rPr>
              <a:t>(20, ‘John’, 30);</a:t>
            </a:r>
          </a:p>
          <a:p>
            <a:pPr lvl="1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52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: </a:t>
            </a:r>
            <a:r>
              <a:rPr lang="th-TH" dirty="0" smtClean="0"/>
              <a:t>การใช้งาน </a:t>
            </a:r>
            <a:r>
              <a:rPr lang="en-US" dirty="0" smtClean="0"/>
              <a:t>INSERT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4" y="1556792"/>
            <a:ext cx="6164960" cy="521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225978" y="4052133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0800000">
            <a:off x="2699792" y="57332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0" y="1600201"/>
            <a:ext cx="6889362" cy="42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: </a:t>
            </a:r>
            <a:r>
              <a:rPr lang="th-TH" dirty="0" smtClean="0"/>
              <a:t>การใช้งาน </a:t>
            </a:r>
            <a:r>
              <a:rPr lang="en-US" dirty="0" smtClean="0"/>
              <a:t>INSERT 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996664"/>
            <a:ext cx="49151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สามารถละ</a:t>
            </a:r>
            <a:r>
              <a:rPr lang="th-TH" dirty="0" err="1" smtClean="0"/>
              <a:t>ฟิ</a:t>
            </a:r>
            <a:r>
              <a:rPr lang="th-TH" dirty="0" smtClean="0"/>
              <a:t>ลด์ที่เป็น </a:t>
            </a:r>
            <a:r>
              <a:rPr lang="en-US" dirty="0" err="1" smtClean="0"/>
              <a:t>auto_increment</a:t>
            </a:r>
            <a:r>
              <a:rPr lang="en-US" dirty="0" smtClean="0"/>
              <a:t> </a:t>
            </a:r>
            <a:r>
              <a:rPr lang="th-TH" dirty="0" smtClean="0"/>
              <a:t>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815734" cy="423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: </a:t>
            </a:r>
            <a:r>
              <a:rPr lang="th-TH" dirty="0" smtClean="0"/>
              <a:t>การใช้งาน </a:t>
            </a:r>
            <a:r>
              <a:rPr lang="en-US" dirty="0" smtClean="0"/>
              <a:t>INSERT (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3181" y="5949280"/>
            <a:ext cx="641233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สามารถละชื่อ</a:t>
            </a:r>
            <a:r>
              <a:rPr lang="th-TH" dirty="0" err="1" smtClean="0"/>
              <a:t>ฟิ</a:t>
            </a:r>
            <a:r>
              <a:rPr lang="th-TH" dirty="0" smtClean="0"/>
              <a:t>ลด์ทั้งหมดได้ ถ้าเป็นการเพิ่มข้อมูลครบทุก</a:t>
            </a:r>
            <a:r>
              <a:rPr lang="th-TH" dirty="0" err="1" smtClean="0"/>
              <a:t>ฟิ</a:t>
            </a:r>
            <a:r>
              <a:rPr lang="th-TH" dirty="0" smtClean="0"/>
              <a:t>ลด์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674399"/>
            <a:ext cx="8153400" cy="4347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: </a:t>
            </a:r>
            <a:r>
              <a:rPr lang="th-TH" dirty="0"/>
              <a:t>การใช้งาน </a:t>
            </a:r>
            <a:r>
              <a:rPr lang="en-US" dirty="0"/>
              <a:t>INSERT </a:t>
            </a:r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324398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สามารถเพิ่มข้อมูลได้มากกว่า 1 ข้อมูล โดยใช้ </a:t>
            </a:r>
            <a:r>
              <a:rPr lang="en-US" dirty="0" smtClean="0"/>
              <a:t>“,” </a:t>
            </a:r>
            <a:r>
              <a:rPr lang="th-TH" dirty="0" smtClean="0"/>
              <a:t>คั่นเป็นตัวกั้นระหว่างข้อมูล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32040" y="2171612"/>
            <a:ext cx="2448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การลบข้อมูลออกจากตาราง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DELETE FROM </a:t>
            </a:r>
            <a:r>
              <a:rPr lang="en-US" sz="2800" dirty="0" smtClean="0"/>
              <a:t>&lt;</a:t>
            </a:r>
            <a:r>
              <a:rPr lang="th-TH" sz="2800" dirty="0" smtClean="0"/>
              <a:t>ชื่อตาราง</a:t>
            </a:r>
            <a:r>
              <a:rPr lang="en-US" sz="2800" dirty="0" smtClean="0"/>
              <a:t>&gt; </a:t>
            </a:r>
            <a:r>
              <a:rPr lang="en-US" sz="2800" b="1" dirty="0" smtClean="0"/>
              <a:t>WHERE</a:t>
            </a:r>
            <a:r>
              <a:rPr lang="en-US" sz="2800" dirty="0" smtClean="0"/>
              <a:t> &lt;</a:t>
            </a:r>
            <a:r>
              <a:rPr lang="th-TH" sz="2800" dirty="0" smtClean="0"/>
              <a:t>เงื่อนไข</a:t>
            </a:r>
            <a:r>
              <a:rPr lang="en-US" sz="2800" dirty="0" smtClean="0"/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684967"/>
            <a:ext cx="67778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คำเตือน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th-TH" dirty="0" smtClean="0"/>
              <a:t>ถ้าไม่มีส่วนของ </a:t>
            </a:r>
            <a:r>
              <a:rPr lang="en-US" dirty="0" smtClean="0"/>
              <a:t>WHERE </a:t>
            </a:r>
            <a:r>
              <a:rPr lang="th-TH" dirty="0" smtClean="0"/>
              <a:t>จะเป็นการลบข้อมูลทั้งหมด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5607"/>
            <a:ext cx="3475358" cy="333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35607"/>
            <a:ext cx="5112168" cy="294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12159" y="4066906"/>
            <a:ext cx="29757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TRUNCATE </a:t>
            </a:r>
            <a:r>
              <a:rPr lang="th-TH" sz="2400" dirty="0" smtClean="0">
                <a:solidFill>
                  <a:srgbClr val="FF0000"/>
                </a:solidFill>
              </a:rPr>
              <a:t>ชื่อตาราง</a:t>
            </a:r>
            <a:r>
              <a:rPr lang="en-US" sz="2400" dirty="0" smtClean="0">
                <a:solidFill>
                  <a:srgbClr val="FF0000"/>
                </a:solidFill>
              </a:rPr>
              <a:t>; </a:t>
            </a:r>
          </a:p>
          <a:p>
            <a:r>
              <a:rPr lang="th-TH" sz="2400" dirty="0" smtClean="0">
                <a:solidFill>
                  <a:schemeClr val="tx1"/>
                </a:solidFill>
              </a:rPr>
              <a:t>เป็นการลบข้อมูลทั้งหมดออกจากตาราง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h-TH" sz="2400" dirty="0" smtClean="0">
                <a:solidFill>
                  <a:schemeClr val="tx1"/>
                </a:solidFill>
              </a:rPr>
              <a:t>และ </a:t>
            </a:r>
            <a:r>
              <a:rPr lang="en-US" sz="2400" dirty="0" smtClean="0">
                <a:solidFill>
                  <a:schemeClr val="tx1"/>
                </a:solidFill>
              </a:rPr>
              <a:t>reset </a:t>
            </a:r>
            <a:r>
              <a:rPr lang="th-TH" sz="2400" dirty="0" smtClean="0">
                <a:solidFill>
                  <a:schemeClr val="tx1"/>
                </a:solidFill>
              </a:rPr>
              <a:t>ค่าของ </a:t>
            </a:r>
            <a:r>
              <a:rPr lang="en-US" sz="2400" dirty="0" err="1" smtClean="0">
                <a:solidFill>
                  <a:schemeClr val="tx1"/>
                </a:solidFill>
              </a:rPr>
              <a:t>auto_increment</a:t>
            </a:r>
            <a:endParaRPr lang="th-TH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แสดง </a:t>
            </a:r>
            <a:r>
              <a:rPr lang="en-US" dirty="0"/>
              <a:t>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การแสดงชื่อฐานข้อมูลทั้งหมดในระบบ ตามขอบเขตที่ผู้ใช้สามารถเห็นได้ สามารถใช้คำสั่ง</a:t>
            </a:r>
          </a:p>
          <a:p>
            <a:pPr marL="0" indent="0" algn="ctr">
              <a:buNone/>
            </a:pPr>
            <a:r>
              <a:rPr lang="en-US" sz="2800" b="1" dirty="0"/>
              <a:t>show databases;</a:t>
            </a:r>
            <a:endParaRPr lang="th-TH" sz="2800" b="1" dirty="0"/>
          </a:p>
          <a:p>
            <a:r>
              <a:rPr lang="th-TH" sz="2800" dirty="0"/>
              <a:t>ในกรณีที่เป็น </a:t>
            </a:r>
            <a:r>
              <a:rPr lang="en-US" sz="2800" dirty="0"/>
              <a:t>root </a:t>
            </a:r>
            <a:r>
              <a:rPr lang="th-TH" sz="2800" dirty="0"/>
              <a:t>จะเห็นฐานข้อมูลทั้งหมด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1" y="3618666"/>
            <a:ext cx="2673893" cy="2367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91" y="3592485"/>
            <a:ext cx="2826967" cy="250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19672" y="6197825"/>
            <a:ext cx="1728192" cy="399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/>
              <a:t>เข้าเป็น </a:t>
            </a:r>
            <a:r>
              <a:rPr lang="en-US" sz="2400" dirty="0"/>
              <a:t>Guest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6197824"/>
            <a:ext cx="1728192" cy="399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/>
              <a:t>เข้าเป็น </a:t>
            </a:r>
            <a:r>
              <a:rPr lang="en-US" sz="2400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135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แก้ไขข้อมูลในตาราง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UPDATE </a:t>
            </a:r>
            <a:r>
              <a:rPr lang="en-US" sz="2400" dirty="0" smtClean="0"/>
              <a:t>&lt;</a:t>
            </a:r>
            <a:r>
              <a:rPr lang="th-TH" sz="2400" dirty="0" smtClean="0"/>
              <a:t>ชื่อตาราง</a:t>
            </a:r>
            <a:r>
              <a:rPr lang="en-US" sz="2400" dirty="0" smtClean="0"/>
              <a:t>&gt;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SET </a:t>
            </a:r>
            <a:r>
              <a:rPr lang="en-US" sz="2400" dirty="0" smtClean="0"/>
              <a:t> </a:t>
            </a:r>
            <a:r>
              <a:rPr lang="th-TH" sz="2400" dirty="0" smtClean="0"/>
              <a:t>ชื่อฟิลด์1</a:t>
            </a:r>
            <a:r>
              <a:rPr lang="en-US" sz="2400" dirty="0" smtClean="0"/>
              <a:t>= </a:t>
            </a:r>
            <a:r>
              <a:rPr lang="th-TH" sz="2400" dirty="0" smtClean="0"/>
              <a:t>ค่าใหม่</a:t>
            </a:r>
            <a:r>
              <a:rPr lang="en-US" sz="2400" dirty="0" smtClean="0"/>
              <a:t>, …, </a:t>
            </a:r>
            <a:r>
              <a:rPr lang="th-TH" sz="2400" dirty="0" smtClean="0"/>
              <a:t>ชื่อฟิลด์ </a:t>
            </a:r>
            <a:r>
              <a:rPr lang="en-US" sz="2400" dirty="0" smtClean="0"/>
              <a:t>N = </a:t>
            </a:r>
            <a:r>
              <a:rPr lang="th-TH" sz="2400" dirty="0" smtClean="0"/>
              <a:t>ค่าใหม่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WHERE </a:t>
            </a:r>
            <a:r>
              <a:rPr lang="en-US" sz="2400" dirty="0" smtClean="0"/>
              <a:t>&lt;</a:t>
            </a:r>
            <a:r>
              <a:rPr lang="th-TH" sz="2400" dirty="0" smtClean="0"/>
              <a:t>เงื่อนไข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23062" y="6165304"/>
            <a:ext cx="69493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คำเตือน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th-TH" dirty="0" smtClean="0"/>
              <a:t>ถ้าไม่มีส่วนของ </a:t>
            </a:r>
            <a:r>
              <a:rPr lang="en-US" dirty="0" smtClean="0"/>
              <a:t>WHERE </a:t>
            </a:r>
            <a:r>
              <a:rPr lang="th-TH" dirty="0" smtClean="0"/>
              <a:t>จะเป็นการแก้ไขข้อมูลทุกแถว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2" y="3292382"/>
            <a:ext cx="2980648" cy="200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36363"/>
            <a:ext cx="5518088" cy="312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2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mtClean="0"/>
              <a:t>ใส่แบบฝึกหัด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การใช้งานฐานข้อมูล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ในการใช้งานฐานข้อมูล จะต้องเลือกฐานข้อมูลที่ใช้งาน ด้วย</a:t>
            </a:r>
          </a:p>
          <a:p>
            <a:pPr marL="0" indent="0" algn="ctr">
              <a:buNone/>
            </a:pPr>
            <a:r>
              <a:rPr lang="en-US" b="1" dirty="0"/>
              <a:t>use    </a:t>
            </a:r>
            <a:r>
              <a:rPr lang="th-TH" b="1" i="1" dirty="0"/>
              <a:t>ชื่อฐานข้อมูล</a:t>
            </a:r>
            <a:r>
              <a:rPr lang="en-US" b="1" dirty="0"/>
              <a:t>;</a:t>
            </a:r>
            <a:r>
              <a:rPr lang="th-TH" b="1" dirty="0"/>
              <a:t>  </a:t>
            </a:r>
          </a:p>
          <a:p>
            <a:pPr marL="0" indent="0" algn="ctr">
              <a:buNone/>
            </a:pPr>
            <a:r>
              <a:rPr lang="th-TH" b="1" dirty="0"/>
              <a:t>เช่น  </a:t>
            </a:r>
            <a:r>
              <a:rPr lang="en-US" b="1" dirty="0"/>
              <a:t>use </a:t>
            </a:r>
            <a:r>
              <a:rPr lang="en-US" b="1" dirty="0" err="1"/>
              <a:t>phpmyadmin</a:t>
            </a:r>
            <a:r>
              <a:rPr lang="en-US" b="1" dirty="0"/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3690603" cy="338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91880" y="6096000"/>
            <a:ext cx="1125221" cy="285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การแสดงตาราง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เมื่อเลือกฐานข้อมูลที่ต้องการใช้งานแล้ว สามารถตรวจสอบตารางที่มีอยู่ในฐานข้อมูลนั้นได้ ด้วยคำสั่ง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show tables;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2887370" cy="4505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4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การดูโครงสร้างของตาราง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สามารถดูโครงสร้างของตารางได้ด้วยคำสั่ง</a:t>
            </a:r>
          </a:p>
          <a:p>
            <a:pPr marL="0" indent="0" algn="ctr">
              <a:buNone/>
            </a:pPr>
            <a:r>
              <a:rPr lang="en-US" b="1" dirty="0"/>
              <a:t>describe </a:t>
            </a:r>
            <a:r>
              <a:rPr lang="th-TH" b="1" i="1" dirty="0"/>
              <a:t>ชื่อตาราง</a:t>
            </a:r>
            <a:r>
              <a:rPr lang="en-US" b="1" dirty="0"/>
              <a:t>; </a:t>
            </a:r>
            <a:r>
              <a:rPr lang="th-TH" dirty="0"/>
              <a:t>หรือ</a:t>
            </a:r>
            <a:r>
              <a:rPr lang="th-TH" b="1" dirty="0"/>
              <a:t>  </a:t>
            </a:r>
            <a:r>
              <a:rPr lang="en-US" b="1" dirty="0" err="1"/>
              <a:t>desc</a:t>
            </a:r>
            <a:r>
              <a:rPr lang="en-US" b="1" dirty="0"/>
              <a:t>  </a:t>
            </a:r>
            <a:r>
              <a:rPr lang="th-TH" b="1" i="1" dirty="0"/>
              <a:t>ชื่อตาราง</a:t>
            </a:r>
            <a:r>
              <a:rPr lang="en-US" b="1" dirty="0"/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5" y="2788215"/>
            <a:ext cx="8037025" cy="3307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1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การสร้างฐานข้อมูล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ใช้คำสั่ง</a:t>
            </a:r>
          </a:p>
          <a:p>
            <a:pPr marL="365760" lvl="1" indent="0">
              <a:buNone/>
            </a:pPr>
            <a:r>
              <a:rPr lang="en-US" b="1" dirty="0"/>
              <a:t>create database  </a:t>
            </a:r>
            <a:r>
              <a:rPr lang="th-TH" b="1" i="1" dirty="0"/>
              <a:t>ชื่อฐานข้อมูล</a:t>
            </a:r>
            <a:r>
              <a:rPr lang="en-US" b="1" dirty="0"/>
              <a:t>;</a:t>
            </a:r>
          </a:p>
          <a:p>
            <a:pPr marL="365760" lvl="1" indent="0">
              <a:buNone/>
            </a:pPr>
            <a:r>
              <a:rPr lang="th-TH" dirty="0"/>
              <a:t>เช่น  </a:t>
            </a:r>
            <a:r>
              <a:rPr lang="en-US" b="1" dirty="0">
                <a:solidFill>
                  <a:srgbClr val="0070C0"/>
                </a:solidFill>
              </a:rPr>
              <a:t>create  database  </a:t>
            </a:r>
            <a:r>
              <a:rPr lang="en-US" b="1" dirty="0" err="1">
                <a:solidFill>
                  <a:srgbClr val="0070C0"/>
                </a:solidFill>
              </a:rPr>
              <a:t>scg</a:t>
            </a:r>
            <a:r>
              <a:rPr lang="en-US" b="1" dirty="0">
                <a:solidFill>
                  <a:srgbClr val="0070C0"/>
                </a:solidFill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97714"/>
            <a:ext cx="3553087" cy="3027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9" y="2868387"/>
            <a:ext cx="3951195" cy="3656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322724" y="4606067"/>
            <a:ext cx="432048" cy="430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4048" y="5373216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33926</TotalTime>
  <Words>2464</Words>
  <Application>Microsoft Office PowerPoint</Application>
  <PresentationFormat>On-screen Show (4:3)</PresentationFormat>
  <Paragraphs>304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Angsana New</vt:lpstr>
      <vt:lpstr>FreesiaUPC</vt:lpstr>
      <vt:lpstr>TH Sarabun New</vt:lpstr>
      <vt:lpstr>Tw Cen MT</vt:lpstr>
      <vt:lpstr>Verdana</vt:lpstr>
      <vt:lpstr>Wingdings</vt:lpstr>
      <vt:lpstr>Wingdings 2</vt:lpstr>
      <vt:lpstr>ตรงกลาง</vt:lpstr>
      <vt:lpstr>SQL (MySQL, MariaDB) </vt:lpstr>
      <vt:lpstr>SQL (Structured Query Language)</vt:lpstr>
      <vt:lpstr>MySQL (MariaDB)</vt:lpstr>
      <vt:lpstr>การเข้า MySQL console จาก command line</vt:lpstr>
      <vt:lpstr>แสดง Database</vt:lpstr>
      <vt:lpstr>การใช้งานฐานข้อมูล</vt:lpstr>
      <vt:lpstr>การแสดงตาราง</vt:lpstr>
      <vt:lpstr>การดูโครงสร้างของตาราง</vt:lpstr>
      <vt:lpstr>การสร้างฐานข้อมูล</vt:lpstr>
      <vt:lpstr>การลบฐานข้อมูล</vt:lpstr>
      <vt:lpstr>การสร้างตารางใน MySQL แบบพื้นฐาน</vt:lpstr>
      <vt:lpstr>ประเภทข้อมูลสำหรับ attribute ในตาราง</vt:lpstr>
      <vt:lpstr>Numeric Types (1)</vt:lpstr>
      <vt:lpstr>Numeric Types (2)</vt:lpstr>
      <vt:lpstr>Date and Time Types (1)</vt:lpstr>
      <vt:lpstr>Date and Time Types (2)</vt:lpstr>
      <vt:lpstr>String Types (1)</vt:lpstr>
      <vt:lpstr>CHAR VS VARCHAR</vt:lpstr>
      <vt:lpstr>String Types (2)</vt:lpstr>
      <vt:lpstr>BLOB VS TEXT</vt:lpstr>
      <vt:lpstr>String Types (3)</vt:lpstr>
      <vt:lpstr>String Types (4)</vt:lpstr>
      <vt:lpstr>Column Definition</vt:lpstr>
      <vt:lpstr>Example</vt:lpstr>
      <vt:lpstr>Example : Column Definition</vt:lpstr>
      <vt:lpstr>การลบตาราง</vt:lpstr>
      <vt:lpstr>การ IMPORT, EXPORT ฐานข้อมูล</vt:lpstr>
      <vt:lpstr>ขั้นตอนการทดลอง</vt:lpstr>
      <vt:lpstr>การค้นหาข้อมูลอย่างง่าย (Query)</vt:lpstr>
      <vt:lpstr>SQL : SELECT (1)</vt:lpstr>
      <vt:lpstr>SQL : SELECT (2) </vt:lpstr>
      <vt:lpstr>SQL : SELECT (3)</vt:lpstr>
      <vt:lpstr>SQL : SELECT (4)</vt:lpstr>
      <vt:lpstr>SQL : WHERE </vt:lpstr>
      <vt:lpstr>SQL AND/OR Operators</vt:lpstr>
      <vt:lpstr>SQL: LIKE</vt:lpstr>
      <vt:lpstr>SQL : IN</vt:lpstr>
      <vt:lpstr>SQL : Between</vt:lpstr>
      <vt:lpstr>SQL : Order by</vt:lpstr>
      <vt:lpstr>ตัวอย่างการใช้ ORDER BY</vt:lpstr>
      <vt:lpstr>ตัวอย่างการใช้ ORDER BY ร่วมกับ WHERE</vt:lpstr>
      <vt:lpstr>SQL : LIMIT</vt:lpstr>
      <vt:lpstr>SQL : Aliases</vt:lpstr>
      <vt:lpstr>การเพิ่มข้อมูลในตาราง</vt:lpstr>
      <vt:lpstr>ตัวอย่าง : การใช้งาน INSERT (1)</vt:lpstr>
      <vt:lpstr>ตัวอย่าง : การใช้งาน INSERT (2)</vt:lpstr>
      <vt:lpstr>ตัวอย่าง : การใช้งาน INSERT (3)</vt:lpstr>
      <vt:lpstr>ตัวอย่าง : การใช้งาน INSERT (4)</vt:lpstr>
      <vt:lpstr>การลบข้อมูลออกจากตาราง</vt:lpstr>
      <vt:lpstr>แก้ไขข้อมูลในตาราง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</dc:title>
  <dc:creator>choopan</dc:creator>
  <cp:lastModifiedBy>Choopan Rattanapoka</cp:lastModifiedBy>
  <cp:revision>412</cp:revision>
  <dcterms:created xsi:type="dcterms:W3CDTF">2010-02-28T04:09:14Z</dcterms:created>
  <dcterms:modified xsi:type="dcterms:W3CDTF">2017-07-03T01:58:42Z</dcterms:modified>
</cp:coreProperties>
</file>