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307" r:id="rId2"/>
    <p:sldId id="308" r:id="rId3"/>
    <p:sldId id="310" r:id="rId4"/>
    <p:sldId id="331" r:id="rId5"/>
    <p:sldId id="333" r:id="rId6"/>
    <p:sldId id="311" r:id="rId7"/>
    <p:sldId id="312" r:id="rId8"/>
    <p:sldId id="313" r:id="rId9"/>
    <p:sldId id="332" r:id="rId10"/>
    <p:sldId id="314" r:id="rId11"/>
    <p:sldId id="315" r:id="rId12"/>
    <p:sldId id="316" r:id="rId13"/>
    <p:sldId id="334" r:id="rId14"/>
    <p:sldId id="317" r:id="rId15"/>
    <p:sldId id="318" r:id="rId16"/>
    <p:sldId id="336" r:id="rId17"/>
    <p:sldId id="319" r:id="rId18"/>
    <p:sldId id="321" r:id="rId19"/>
    <p:sldId id="320" r:id="rId20"/>
    <p:sldId id="322" r:id="rId21"/>
    <p:sldId id="323" r:id="rId22"/>
    <p:sldId id="324" r:id="rId23"/>
    <p:sldId id="325" r:id="rId24"/>
    <p:sldId id="328" r:id="rId25"/>
    <p:sldId id="326" r:id="rId26"/>
    <p:sldId id="327" r:id="rId27"/>
    <p:sldId id="329" r:id="rId28"/>
    <p:sldId id="337" r:id="rId29"/>
    <p:sldId id="330" r:id="rId30"/>
    <p:sldId id="338" r:id="rId31"/>
    <p:sldId id="340" r:id="rId32"/>
  </p:sldIdLst>
  <p:sldSz cx="9144000" cy="6858000" type="screen4x3"/>
  <p:notesSz cx="7315200" cy="96012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Database E-R Diagram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036E0-F87D-4D16-B57C-9A356BF5E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6094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Database E-R Diagram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DB3C8-E624-4B55-834D-D627248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3574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Database design</a:t>
            </a:r>
            <a:br>
              <a:rPr lang="en-US" dirty="0"/>
            </a:br>
            <a:r>
              <a:rPr lang="en-US" dirty="0"/>
              <a:t>E-R Diagram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030523315 – Web Programming and Web Database</a:t>
            </a:r>
          </a:p>
          <a:p>
            <a:r>
              <a:rPr lang="en-US" sz="2000" dirty="0"/>
              <a:t>Asst. Prof. Dr. Choopan Rattanapoka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395297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ตัวอย่างความสัมพันธ์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519353"/>
              </p:ext>
            </p:extLst>
          </p:nvPr>
        </p:nvGraphicFramePr>
        <p:xfrm>
          <a:off x="1691680" y="2078856"/>
          <a:ext cx="424725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รหัสบัตรประชาชน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ชื่อ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นามสกุล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ที่อยู่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315455487821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ไก่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ตัวอ้วน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กรุงเทพ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358974568120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ไข่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เป็ดน้อย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ราชบุรี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345789651782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คน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ไม่มี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ขอนแก่น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1618000"/>
            <a:ext cx="2343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Entity set : </a:t>
            </a:r>
            <a:r>
              <a:rPr lang="th-TH" dirty="0"/>
              <a:t>บุคคล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811119"/>
              </p:ext>
            </p:extLst>
          </p:nvPr>
        </p:nvGraphicFramePr>
        <p:xfrm>
          <a:off x="1692893" y="4239096"/>
          <a:ext cx="42472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เลขที่บัญชี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ชื่อธนาคาร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สาขาธนาคาร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จำนวนเงิน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57890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กรุงเทพ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/>
                        <a:t>มจพ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1500.00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11247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กรุงไทย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บางกรวย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53100.50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98652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กรุงไทย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/>
                        <a:t>รัตนาธิเบศร์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20000.00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74603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กสิกรไทย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West</a:t>
                      </a:r>
                      <a:r>
                        <a:rPr lang="en-US" baseline="0" dirty="0"/>
                        <a:t> Gate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95000.00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20885" y="3778240"/>
            <a:ext cx="3066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Entity set : </a:t>
            </a:r>
            <a:r>
              <a:rPr lang="th-TH" dirty="0"/>
              <a:t>บัญชีธนาคาร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938939" y="2554104"/>
            <a:ext cx="43326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2554104"/>
            <a:ext cx="0" cy="2160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938939" y="4714344"/>
            <a:ext cx="43326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938939" y="2482096"/>
            <a:ext cx="57727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516216" y="2482096"/>
            <a:ext cx="0" cy="27363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012160" y="5218400"/>
            <a:ext cx="50405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38939" y="3346192"/>
            <a:ext cx="10813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020272" y="3346192"/>
            <a:ext cx="0" cy="223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938939" y="5578440"/>
            <a:ext cx="108133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38939" y="3274184"/>
            <a:ext cx="129735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236296" y="3274184"/>
            <a:ext cx="0" cy="26642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938939" y="5938480"/>
            <a:ext cx="129735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938939" y="2996952"/>
            <a:ext cx="79330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732240" y="2996952"/>
            <a:ext cx="0" cy="244827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5938939" y="5445224"/>
            <a:ext cx="793301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2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cardinalities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/>
              <a:t>ความสัมพันธ์ระหว่าง </a:t>
            </a:r>
            <a:r>
              <a:rPr lang="en-US" dirty="0"/>
              <a:t>Entity set </a:t>
            </a:r>
            <a:r>
              <a:rPr lang="th-TH" dirty="0"/>
              <a:t>สามารถมีการ </a:t>
            </a:r>
            <a:r>
              <a:rPr lang="en-US" dirty="0"/>
              <a:t>mapping </a:t>
            </a:r>
            <a:r>
              <a:rPr lang="th-TH" dirty="0"/>
              <a:t>ได้อย่างใด อย่างหนึ่งตามนี้เท่านั้น</a:t>
            </a:r>
          </a:p>
          <a:p>
            <a:pPr lvl="1"/>
            <a:r>
              <a:rPr lang="en-US" dirty="0"/>
              <a:t>One to one   	(</a:t>
            </a:r>
            <a:r>
              <a:rPr lang="th-TH" dirty="0"/>
              <a:t>รหัสบัตรประชาชน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th-TH" dirty="0">
                <a:sym typeface="Wingdings" panose="05000000000000000000" pitchFamily="2" charset="2"/>
              </a:rPr>
              <a:t>ชื่อบุคคล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 lvl="1"/>
            <a:r>
              <a:rPr lang="en-US" dirty="0"/>
              <a:t>One to many 	(</a:t>
            </a:r>
            <a:r>
              <a:rPr lang="th-TH" dirty="0"/>
              <a:t>บุคคล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th-TH" dirty="0">
                <a:sym typeface="Wingdings" panose="05000000000000000000" pitchFamily="2" charset="2"/>
              </a:rPr>
              <a:t>รถยนต์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 lvl="1"/>
            <a:r>
              <a:rPr lang="en-US" dirty="0"/>
              <a:t>Many to one	(</a:t>
            </a:r>
            <a:r>
              <a:rPr lang="th-TH" dirty="0"/>
              <a:t>อาจารย์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th-TH" dirty="0">
                <a:sym typeface="Wingdings" panose="05000000000000000000" pitchFamily="2" charset="2"/>
              </a:rPr>
              <a:t>คณะ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 lvl="1"/>
            <a:r>
              <a:rPr lang="en-US" dirty="0"/>
              <a:t>Many to Many	(</a:t>
            </a:r>
            <a:r>
              <a:rPr lang="th-TH" dirty="0"/>
              <a:t>บุคคล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th-TH" dirty="0">
                <a:sym typeface="Wingdings" panose="05000000000000000000" pitchFamily="2" charset="2"/>
              </a:rPr>
              <a:t>บัญชีธนาคาร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5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r>
              <a:rPr lang="en-US" dirty="0" err="1" smtClean="0"/>
              <a:t>Superkey</a:t>
            </a:r>
            <a:r>
              <a:rPr lang="en-US" dirty="0" smtClean="0"/>
              <a:t> (</a:t>
            </a:r>
            <a:r>
              <a:rPr lang="th-TH" dirty="0" smtClean="0"/>
              <a:t>ซูเปอร์คีย์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Candidate Key</a:t>
            </a:r>
            <a:r>
              <a:rPr lang="th-TH" dirty="0" smtClean="0"/>
              <a:t> </a:t>
            </a:r>
            <a:r>
              <a:rPr lang="en-US" dirty="0" smtClean="0"/>
              <a:t>(</a:t>
            </a:r>
            <a:r>
              <a:rPr lang="th-TH" dirty="0" smtClean="0"/>
              <a:t>คีย์คู่แข่ง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Primary Key</a:t>
            </a:r>
            <a:r>
              <a:rPr lang="th-TH" dirty="0" smtClean="0"/>
              <a:t> </a:t>
            </a:r>
            <a:r>
              <a:rPr lang="en-US" dirty="0" smtClean="0"/>
              <a:t>(</a:t>
            </a:r>
            <a:r>
              <a:rPr lang="th-TH" dirty="0" smtClean="0"/>
              <a:t>คีย์หลัก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th-TH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4932" y="3624118"/>
            <a:ext cx="7488832" cy="16927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th-TH" sz="2000" dirty="0" smtClean="0"/>
          </a:p>
          <a:p>
            <a:pPr algn="ctr"/>
            <a:r>
              <a:rPr lang="th-TH" sz="3200" dirty="0" smtClean="0"/>
              <a:t>หลักการ</a:t>
            </a:r>
            <a:r>
              <a:rPr lang="th-TH" sz="3200" dirty="0"/>
              <a:t>ของ </a:t>
            </a:r>
            <a:r>
              <a:rPr lang="en-US" sz="3200" dirty="0"/>
              <a:t>Key </a:t>
            </a:r>
            <a:r>
              <a:rPr lang="th-TH" sz="3200" dirty="0" smtClean="0"/>
              <a:t>คือ ช่วย</a:t>
            </a:r>
            <a:r>
              <a:rPr lang="th-TH" sz="3200" dirty="0"/>
              <a:t>ให้สามารถแยกแยะความ</a:t>
            </a:r>
            <a:r>
              <a:rPr lang="th-TH" sz="3200" dirty="0" smtClean="0"/>
              <a:t>ต่างกัน  ของ</a:t>
            </a:r>
            <a:r>
              <a:rPr lang="th-TH" sz="3200" dirty="0"/>
              <a:t>แต่ละ </a:t>
            </a:r>
            <a:r>
              <a:rPr lang="en-US" sz="3200" dirty="0"/>
              <a:t>entity </a:t>
            </a:r>
            <a:r>
              <a:rPr lang="th-TH" sz="3200" dirty="0"/>
              <a:t>และ </a:t>
            </a:r>
            <a:r>
              <a:rPr lang="en-US" sz="3200" dirty="0"/>
              <a:t>relationship </a:t>
            </a:r>
            <a:r>
              <a:rPr lang="th-TH" sz="3200" dirty="0"/>
              <a:t>ใน  </a:t>
            </a:r>
            <a:r>
              <a:rPr lang="en-US" sz="3200" dirty="0" smtClean="0"/>
              <a:t>set</a:t>
            </a:r>
            <a:endParaRPr lang="th-TH" sz="3200" dirty="0" smtClean="0"/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5314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: </a:t>
            </a:r>
            <a:r>
              <a:rPr lang="en-US" dirty="0" err="1"/>
              <a:t>Superkey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Superkey</a:t>
            </a:r>
            <a:r>
              <a:rPr lang="en-US" sz="2400" dirty="0" smtClean="0"/>
              <a:t> </a:t>
            </a:r>
            <a:r>
              <a:rPr lang="th-TH" sz="2400" dirty="0">
                <a:solidFill>
                  <a:srgbClr val="FF0000"/>
                </a:solidFill>
              </a:rPr>
              <a:t>เป็น </a:t>
            </a:r>
            <a:r>
              <a:rPr lang="en-US" sz="2400" dirty="0">
                <a:solidFill>
                  <a:srgbClr val="FF0000"/>
                </a:solidFill>
              </a:rPr>
              <a:t>set </a:t>
            </a:r>
            <a:r>
              <a:rPr lang="th-TH" sz="2400" dirty="0"/>
              <a:t>ของ </a:t>
            </a:r>
            <a:r>
              <a:rPr lang="en-US" sz="2400" dirty="0"/>
              <a:t>1 attribute </a:t>
            </a:r>
            <a:r>
              <a:rPr lang="th-TH" sz="2400" dirty="0"/>
              <a:t>หรือ หลาย </a:t>
            </a:r>
            <a:r>
              <a:rPr lang="en-US" sz="2400" dirty="0"/>
              <a:t>attributes </a:t>
            </a:r>
            <a:r>
              <a:rPr lang="th-TH" sz="2400" dirty="0"/>
              <a:t>ที่รวมกันแล้วสามารถทำให้แยกแยะความแตกต่างของแต่ละ </a:t>
            </a:r>
            <a:r>
              <a:rPr lang="en-US" sz="2400" dirty="0"/>
              <a:t>entity </a:t>
            </a:r>
            <a:r>
              <a:rPr lang="th-TH" sz="2400" dirty="0"/>
              <a:t>ใน </a:t>
            </a:r>
            <a:r>
              <a:rPr lang="en-US" sz="2400" dirty="0"/>
              <a:t>entity set </a:t>
            </a:r>
            <a:r>
              <a:rPr lang="th-TH" sz="2400" dirty="0"/>
              <a:t>ได้  </a:t>
            </a:r>
          </a:p>
          <a:p>
            <a:r>
              <a:rPr lang="th-TH" sz="2400" dirty="0"/>
              <a:t>ตัวอย่าง </a:t>
            </a:r>
            <a:r>
              <a:rPr lang="en-US" sz="2400" dirty="0"/>
              <a:t>Entity </a:t>
            </a:r>
            <a:r>
              <a:rPr lang="th-TH" sz="2400" dirty="0"/>
              <a:t>ของ บุคคล ประกอบด้วย </a:t>
            </a:r>
            <a:r>
              <a:rPr lang="en-US" sz="2400" dirty="0"/>
              <a:t>attribute</a:t>
            </a:r>
          </a:p>
          <a:p>
            <a:pPr lvl="1"/>
            <a:r>
              <a:rPr lang="th-TH" sz="2000" dirty="0"/>
              <a:t>ชื่อ </a:t>
            </a:r>
            <a:r>
              <a:rPr lang="en-US" sz="2000" dirty="0"/>
              <a:t>(</a:t>
            </a:r>
            <a:r>
              <a:rPr lang="en-US" sz="2000" dirty="0" err="1"/>
              <a:t>fname</a:t>
            </a:r>
            <a:r>
              <a:rPr lang="en-US" sz="2000" dirty="0"/>
              <a:t>)</a:t>
            </a:r>
            <a:endParaRPr lang="th-TH" sz="2000" dirty="0"/>
          </a:p>
          <a:p>
            <a:pPr lvl="1"/>
            <a:r>
              <a:rPr lang="th-TH" sz="2000" dirty="0"/>
              <a:t>นามสกุล</a:t>
            </a:r>
            <a:r>
              <a:rPr lang="en-US" sz="2000" dirty="0"/>
              <a:t> (</a:t>
            </a:r>
            <a:r>
              <a:rPr lang="en-US" sz="2000" dirty="0" err="1"/>
              <a:t>lname</a:t>
            </a:r>
            <a:r>
              <a:rPr lang="en-US" sz="2000" dirty="0"/>
              <a:t>)</a:t>
            </a:r>
            <a:endParaRPr lang="th-TH" sz="2000" dirty="0"/>
          </a:p>
          <a:p>
            <a:pPr lvl="1"/>
            <a:r>
              <a:rPr lang="th-TH" sz="2000" dirty="0"/>
              <a:t>รหัสบัตรประชาชน</a:t>
            </a:r>
            <a:r>
              <a:rPr lang="en-US" sz="2000" dirty="0"/>
              <a:t> (id)</a:t>
            </a:r>
            <a:endParaRPr lang="th-TH" sz="2000" dirty="0"/>
          </a:p>
          <a:p>
            <a:r>
              <a:rPr lang="en-US" sz="2400" dirty="0" err="1"/>
              <a:t>Superkey</a:t>
            </a:r>
            <a:r>
              <a:rPr lang="en-US" sz="2400" dirty="0"/>
              <a:t> </a:t>
            </a:r>
            <a:r>
              <a:rPr lang="th-TH" sz="2400" dirty="0"/>
              <a:t>คือ 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{id},   {id, </a:t>
            </a:r>
            <a:r>
              <a:rPr lang="en-US" sz="2000" dirty="0" err="1"/>
              <a:t>fname</a:t>
            </a:r>
            <a:r>
              <a:rPr lang="en-US" sz="2000" dirty="0"/>
              <a:t>},   {id, </a:t>
            </a:r>
            <a:r>
              <a:rPr lang="en-US" sz="2000" dirty="0" err="1"/>
              <a:t>lname</a:t>
            </a:r>
            <a:r>
              <a:rPr lang="en-US" sz="2000" dirty="0"/>
              <a:t>},  {id, </a:t>
            </a:r>
            <a:r>
              <a:rPr lang="en-US" sz="2000" dirty="0" err="1"/>
              <a:t>fname</a:t>
            </a:r>
            <a:r>
              <a:rPr lang="en-US" sz="2000" dirty="0"/>
              <a:t>, </a:t>
            </a:r>
            <a:r>
              <a:rPr lang="en-US" sz="2000" dirty="0" err="1"/>
              <a:t>lname</a:t>
            </a:r>
            <a:r>
              <a:rPr lang="en-US" sz="2000" dirty="0"/>
              <a:t>}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{</a:t>
            </a:r>
            <a:r>
              <a:rPr lang="en-US" sz="2000" dirty="0" err="1">
                <a:solidFill>
                  <a:srgbClr val="FF0000"/>
                </a:solidFill>
              </a:rPr>
              <a:t>fname</a:t>
            </a:r>
            <a:r>
              <a:rPr lang="en-US" sz="2000" dirty="0">
                <a:solidFill>
                  <a:srgbClr val="FF0000"/>
                </a:solidFill>
              </a:rPr>
              <a:t>},  {</a:t>
            </a:r>
            <a:r>
              <a:rPr lang="en-US" sz="2000" dirty="0" err="1">
                <a:solidFill>
                  <a:srgbClr val="FF0000"/>
                </a:solidFill>
              </a:rPr>
              <a:t>lname</a:t>
            </a:r>
            <a:r>
              <a:rPr lang="en-US" sz="2000" dirty="0">
                <a:solidFill>
                  <a:srgbClr val="FF0000"/>
                </a:solidFill>
              </a:rPr>
              <a:t>}, {</a:t>
            </a:r>
            <a:r>
              <a:rPr lang="en-US" sz="2000" dirty="0" err="1">
                <a:solidFill>
                  <a:srgbClr val="FF0000"/>
                </a:solidFill>
              </a:rPr>
              <a:t>fname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lname</a:t>
            </a:r>
            <a:r>
              <a:rPr lang="en-US" sz="2000" dirty="0">
                <a:solidFill>
                  <a:srgbClr val="FF0000"/>
                </a:solidFill>
              </a:rPr>
              <a:t>}  [</a:t>
            </a:r>
            <a:r>
              <a:rPr lang="th-TH" sz="2000" dirty="0">
                <a:solidFill>
                  <a:srgbClr val="FF0000"/>
                </a:solidFill>
              </a:rPr>
              <a:t>ไม่ใช่ </a:t>
            </a:r>
            <a:r>
              <a:rPr lang="en-US" sz="2000" dirty="0" err="1">
                <a:solidFill>
                  <a:srgbClr val="FF0000"/>
                </a:solidFill>
              </a:rPr>
              <a:t>superkey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" y="5445224"/>
            <a:ext cx="6984776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err="1" smtClean="0"/>
              <a:t>Superkey</a:t>
            </a:r>
            <a:r>
              <a:rPr lang="th-TH" sz="2000" dirty="0" smtClean="0"/>
              <a:t> หมายถึง แอทริบิวต์หรือกลุ่มของแอทริบิวต์ที่สามารถระบุ</a:t>
            </a:r>
          </a:p>
          <a:p>
            <a:pPr algn="ctr"/>
            <a:r>
              <a:rPr lang="th-TH" sz="2000" dirty="0" smtClean="0"/>
              <a:t>ความเป็นเอกลักษณ์ของแต่ละแถวเพื่อให้แตกต่างกันในตารางได้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0819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Keys: Candidate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Candidate keys </a:t>
            </a:r>
            <a:r>
              <a:rPr lang="th-TH" dirty="0"/>
              <a:t>คือ </a:t>
            </a:r>
            <a:r>
              <a:rPr lang="en-US" dirty="0" err="1"/>
              <a:t>superkey</a:t>
            </a:r>
            <a:r>
              <a:rPr lang="en-US" dirty="0"/>
              <a:t> </a:t>
            </a:r>
            <a:r>
              <a:rPr lang="th-TH" dirty="0"/>
              <a:t>ที่มีขนาดเล็ก </a:t>
            </a:r>
            <a:r>
              <a:rPr lang="en-US" dirty="0"/>
              <a:t>(</a:t>
            </a:r>
            <a:r>
              <a:rPr lang="th-TH" dirty="0"/>
              <a:t>ไม่รวม </a:t>
            </a:r>
            <a:r>
              <a:rPr lang="en-US" dirty="0"/>
              <a:t>superset) </a:t>
            </a:r>
            <a:r>
              <a:rPr lang="th-TH" dirty="0"/>
              <a:t>ที่สามารถแยกความต่างของแต่ละ </a:t>
            </a:r>
            <a:r>
              <a:rPr lang="en-US" dirty="0"/>
              <a:t>entity </a:t>
            </a:r>
            <a:r>
              <a:rPr lang="th-TH" dirty="0"/>
              <a:t>ออกจาก </a:t>
            </a:r>
            <a:r>
              <a:rPr lang="en-US" dirty="0"/>
              <a:t>entity set </a:t>
            </a:r>
            <a:r>
              <a:rPr lang="th-TH" dirty="0"/>
              <a:t>ได้</a:t>
            </a:r>
          </a:p>
          <a:p>
            <a:r>
              <a:rPr lang="th-TH" dirty="0"/>
              <a:t>เช่น </a:t>
            </a:r>
            <a:r>
              <a:rPr lang="en-US" dirty="0"/>
              <a:t>Entity </a:t>
            </a:r>
            <a:r>
              <a:rPr lang="th-TH" dirty="0"/>
              <a:t>ของ </a:t>
            </a:r>
            <a:r>
              <a:rPr lang="th-TH" dirty="0" err="1"/>
              <a:t>นศ</a:t>
            </a:r>
            <a:endParaRPr lang="th-TH" dirty="0"/>
          </a:p>
          <a:p>
            <a:pPr lvl="1"/>
            <a:r>
              <a:rPr lang="th-TH" dirty="0"/>
              <a:t>รหัสบัตรประชาชน</a:t>
            </a:r>
            <a:r>
              <a:rPr lang="en-US" dirty="0"/>
              <a:t> (id)</a:t>
            </a:r>
            <a:endParaRPr lang="th-TH" dirty="0"/>
          </a:p>
          <a:p>
            <a:pPr lvl="1"/>
            <a:r>
              <a:rPr lang="th-TH" dirty="0"/>
              <a:t>รหัสนักศึกษา</a:t>
            </a:r>
            <a:r>
              <a:rPr lang="en-US" dirty="0"/>
              <a:t> (</a:t>
            </a:r>
            <a:r>
              <a:rPr lang="en-US" dirty="0" err="1"/>
              <a:t>student_id</a:t>
            </a:r>
            <a:r>
              <a:rPr lang="en-US" dirty="0"/>
              <a:t>)</a:t>
            </a:r>
            <a:endParaRPr lang="th-TH" dirty="0"/>
          </a:p>
          <a:p>
            <a:pPr lvl="1"/>
            <a:r>
              <a:rPr lang="th-TH" dirty="0"/>
              <a:t>ชื่อ</a:t>
            </a:r>
            <a:r>
              <a:rPr lang="en-US" dirty="0"/>
              <a:t> (</a:t>
            </a:r>
            <a:r>
              <a:rPr lang="en-US" dirty="0" err="1"/>
              <a:t>fname</a:t>
            </a:r>
            <a:r>
              <a:rPr lang="en-US" dirty="0"/>
              <a:t>)</a:t>
            </a:r>
            <a:endParaRPr lang="th-TH" dirty="0"/>
          </a:p>
          <a:p>
            <a:pPr lvl="1"/>
            <a:r>
              <a:rPr lang="th-TH" dirty="0"/>
              <a:t>นามสกุล</a:t>
            </a:r>
            <a:r>
              <a:rPr lang="en-US" dirty="0"/>
              <a:t> (</a:t>
            </a:r>
            <a:r>
              <a:rPr lang="en-US" dirty="0" err="1"/>
              <a:t>lname</a:t>
            </a:r>
            <a:r>
              <a:rPr lang="en-US" dirty="0"/>
              <a:t>)</a:t>
            </a:r>
            <a:endParaRPr lang="th-TH" dirty="0"/>
          </a:p>
          <a:p>
            <a:r>
              <a:rPr lang="en-US" dirty="0"/>
              <a:t>Candidate keys </a:t>
            </a:r>
            <a:r>
              <a:rPr lang="th-TH" dirty="0"/>
              <a:t>คือ </a:t>
            </a:r>
            <a:r>
              <a:rPr lang="en-US" dirty="0"/>
              <a:t>{</a:t>
            </a:r>
            <a:r>
              <a:rPr lang="en-US" dirty="0" err="1"/>
              <a:t>student_id</a:t>
            </a:r>
            <a:r>
              <a:rPr lang="en-US" dirty="0"/>
              <a:t>} </a:t>
            </a:r>
            <a:r>
              <a:rPr lang="th-TH" dirty="0"/>
              <a:t>และ </a:t>
            </a:r>
            <a:r>
              <a:rPr lang="en-US" dirty="0"/>
              <a:t>{id}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7984" y="2636912"/>
            <a:ext cx="4536504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/>
              <a:t>Candidate </a:t>
            </a:r>
            <a:r>
              <a:rPr lang="en-US" sz="2000" dirty="0" smtClean="0"/>
              <a:t>keys</a:t>
            </a:r>
            <a:r>
              <a:rPr lang="th-TH" sz="2000" dirty="0" smtClean="0"/>
              <a:t> หมายถึง ซูเปอร์คีย์ที่มีขนาดเล็กที่สุด ที่ไม่มีแอทริบิวต์อื่นเป็นเซตย่อย มาร่วมกันเพื่อให้เกิดเป็นเอกลักษณ์ในตารางนั้นๆ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9312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key </a:t>
            </a:r>
            <a:r>
              <a:rPr lang="th-TH" dirty="0"/>
              <a:t>และ </a:t>
            </a:r>
            <a:r>
              <a:rPr lang="en-US" dirty="0"/>
              <a:t>Relationship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Primary key </a:t>
            </a:r>
            <a:endParaRPr lang="th-TH" dirty="0"/>
          </a:p>
          <a:p>
            <a:pPr lvl="1"/>
            <a:r>
              <a:rPr lang="en-US" dirty="0"/>
              <a:t>Candidate Key </a:t>
            </a:r>
            <a:r>
              <a:rPr lang="th-TH" dirty="0">
                <a:solidFill>
                  <a:srgbClr val="FF0000"/>
                </a:solidFill>
              </a:rPr>
              <a:t>ที่ถูกเลือก</a:t>
            </a:r>
            <a:r>
              <a:rPr lang="th-TH" dirty="0"/>
              <a:t>ให้เป็นตัวที่ใช้ในการระบุ </a:t>
            </a:r>
            <a:r>
              <a:rPr lang="en-US" dirty="0"/>
              <a:t>Entity</a:t>
            </a:r>
          </a:p>
          <a:p>
            <a:r>
              <a:rPr lang="en-US" dirty="0" smtClean="0"/>
              <a:t>Relationship </a:t>
            </a:r>
            <a:r>
              <a:rPr lang="en-US" dirty="0"/>
              <a:t>sets</a:t>
            </a:r>
          </a:p>
          <a:p>
            <a:pPr lvl="1"/>
            <a:r>
              <a:rPr lang="th-TH" dirty="0"/>
              <a:t>เป็น </a:t>
            </a:r>
            <a:r>
              <a:rPr lang="en-US" dirty="0"/>
              <a:t>set </a:t>
            </a:r>
            <a:r>
              <a:rPr lang="th-TH" dirty="0"/>
              <a:t>ที่เกิดจากการ </a:t>
            </a:r>
            <a:r>
              <a:rPr lang="en-US" dirty="0"/>
              <a:t>union </a:t>
            </a:r>
            <a:r>
              <a:rPr lang="th-TH" dirty="0"/>
              <a:t>กันระหว่าง </a:t>
            </a:r>
            <a:r>
              <a:rPr lang="en-US" dirty="0"/>
              <a:t>primary key </a:t>
            </a:r>
            <a:r>
              <a:rPr lang="th-TH" dirty="0"/>
              <a:t>ของ </a:t>
            </a:r>
            <a:r>
              <a:rPr lang="en-US" dirty="0"/>
              <a:t>entity </a:t>
            </a:r>
            <a:r>
              <a:rPr lang="th-TH" dirty="0"/>
              <a:t>ที่มีความสัมพันธ์กัน</a:t>
            </a:r>
            <a:r>
              <a:rPr lang="en-US" dirty="0"/>
              <a:t> </a:t>
            </a:r>
            <a:r>
              <a:rPr lang="th-TH" dirty="0"/>
              <a:t>รวมถึง </a:t>
            </a:r>
            <a:r>
              <a:rPr lang="en-US" dirty="0"/>
              <a:t>attribute </a:t>
            </a:r>
            <a:r>
              <a:rPr lang="th-TH" dirty="0"/>
              <a:t>เพิ่มเติมถ้ามี</a:t>
            </a:r>
          </a:p>
          <a:p>
            <a:pPr lvl="2"/>
            <a:r>
              <a:rPr lang="en-US" dirty="0" err="1"/>
              <a:t>primary_key</a:t>
            </a:r>
            <a:r>
              <a:rPr lang="en-US" dirty="0"/>
              <a:t>(E1)  U  </a:t>
            </a:r>
            <a:r>
              <a:rPr lang="en-US" dirty="0" err="1"/>
              <a:t>primary_key</a:t>
            </a:r>
            <a:r>
              <a:rPr lang="en-US" dirty="0"/>
              <a:t>(E2) U … U {a1, a2,.., </a:t>
            </a:r>
            <a:r>
              <a:rPr lang="en-US" dirty="0" err="1"/>
              <a:t>aN</a:t>
            </a:r>
            <a:r>
              <a:rPr lang="en-US" dirty="0"/>
              <a:t>}</a:t>
            </a:r>
          </a:p>
          <a:p>
            <a:pPr marL="685800" lvl="2" indent="0">
              <a:buNone/>
            </a:pPr>
            <a:endParaRPr lang="th-TH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65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Relationship </a:t>
            </a:r>
            <a:r>
              <a:rPr lang="en-US" dirty="0"/>
              <a:t>sets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68854834"/>
              </p:ext>
            </p:extLst>
          </p:nvPr>
        </p:nvGraphicFramePr>
        <p:xfrm>
          <a:off x="323528" y="2161664"/>
          <a:ext cx="424725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รหัสบัตรประชาชน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ชื่อ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นามสกุล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ที่อยู่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315455487821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ไก่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ตัวอ้วน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กรุงเทพ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358974568120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ไข่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เป็ดน้อย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ราชบุรี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345789651782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คน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ไม่มี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ขอนแก่น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700808"/>
            <a:ext cx="2343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Entity set : </a:t>
            </a:r>
            <a:r>
              <a:rPr lang="th-TH" dirty="0"/>
              <a:t>บุคคล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7223398"/>
              </p:ext>
            </p:extLst>
          </p:nvPr>
        </p:nvGraphicFramePr>
        <p:xfrm>
          <a:off x="324741" y="4321904"/>
          <a:ext cx="42472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เลขที่บัญชี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ชื่อธนาคาร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สาขาธนาคาร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จำนวนเงิน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57890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กรุงเทพ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/>
                        <a:t>มจพ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1500.00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11247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กรุงไทย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บางกรวย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53100.50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98652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กรุงไทย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err="1"/>
                        <a:t>รัตนาธิเบศร์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20000.00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74603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กสิกรไทย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West</a:t>
                      </a:r>
                      <a:r>
                        <a:rPr lang="en-US" baseline="0" dirty="0"/>
                        <a:t> Gate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95000.00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2733" y="3861048"/>
            <a:ext cx="3066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Entity set : </a:t>
            </a:r>
            <a:r>
              <a:rPr lang="th-TH" dirty="0"/>
              <a:t>บัญชีธนาคาร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4570787" y="3097768"/>
            <a:ext cx="30735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78140" y="3097768"/>
            <a:ext cx="0" cy="244827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4570788" y="5528032"/>
            <a:ext cx="288637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6581" y="2449351"/>
            <a:ext cx="129614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15290" y="4635718"/>
            <a:ext cx="709035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4935895" y="4024290"/>
            <a:ext cx="504056" cy="595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009175"/>
              </p:ext>
            </p:extLst>
          </p:nvPr>
        </p:nvGraphicFramePr>
        <p:xfrm>
          <a:off x="5497705" y="3341320"/>
          <a:ext cx="2591074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/>
                        <a:t>รหัสบัตรประชาชน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เลขที่บัญชี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th-TH" dirty="0"/>
                        <a:t>315455487821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57890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315455487821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11247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16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358974568120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98652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/>
                        <a:t>345789651782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98652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345789651782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74603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79503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423771" y="2903344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เจ้าของ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5571403" y="3633979"/>
            <a:ext cx="1296144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37690" y="3632383"/>
            <a:ext cx="709035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94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/>
              <a:t>กำหนด</a:t>
            </a:r>
          </a:p>
          <a:p>
            <a:pPr lvl="1"/>
            <a:r>
              <a:rPr lang="en-US" dirty="0"/>
              <a:t>Entity </a:t>
            </a:r>
            <a:r>
              <a:rPr lang="th-TH" dirty="0"/>
              <a:t>ของ บุคคล 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2"/>
            <a:r>
              <a:rPr lang="th-TH" dirty="0"/>
              <a:t>รหัสบัตรประชาชน </a:t>
            </a:r>
            <a:r>
              <a:rPr lang="en-US" dirty="0"/>
              <a:t>(id)</a:t>
            </a:r>
            <a:endParaRPr lang="th-TH" dirty="0"/>
          </a:p>
          <a:p>
            <a:pPr lvl="2"/>
            <a:r>
              <a:rPr lang="th-TH" dirty="0"/>
              <a:t>ชื่อ</a:t>
            </a:r>
            <a:r>
              <a:rPr lang="en-US" dirty="0"/>
              <a:t> (</a:t>
            </a:r>
            <a:r>
              <a:rPr lang="en-US" dirty="0" err="1"/>
              <a:t>fname</a:t>
            </a:r>
            <a:r>
              <a:rPr lang="en-US" dirty="0"/>
              <a:t>)</a:t>
            </a:r>
            <a:endParaRPr lang="th-TH" dirty="0"/>
          </a:p>
          <a:p>
            <a:pPr lvl="2"/>
            <a:r>
              <a:rPr lang="th-TH" dirty="0"/>
              <a:t>นามสกุล</a:t>
            </a:r>
            <a:r>
              <a:rPr lang="en-US" dirty="0"/>
              <a:t> (</a:t>
            </a:r>
            <a:r>
              <a:rPr lang="en-US" dirty="0" err="1"/>
              <a:t>lname</a:t>
            </a:r>
            <a:r>
              <a:rPr lang="en-US" dirty="0"/>
              <a:t>)</a:t>
            </a:r>
          </a:p>
          <a:p>
            <a:pPr lvl="2"/>
            <a:r>
              <a:rPr lang="th-TH" dirty="0"/>
              <a:t>ที่อยู่ </a:t>
            </a:r>
            <a:r>
              <a:rPr lang="en-US" dirty="0"/>
              <a:t>(address)</a:t>
            </a:r>
          </a:p>
          <a:p>
            <a:pPr lvl="2"/>
            <a:r>
              <a:rPr lang="th-TH" dirty="0"/>
              <a:t>เบอร์โทรศัพท์มือถือ </a:t>
            </a:r>
            <a:r>
              <a:rPr lang="en-US" dirty="0"/>
              <a:t>(mobile)</a:t>
            </a:r>
          </a:p>
          <a:p>
            <a:pPr lvl="1"/>
            <a:r>
              <a:rPr lang="en-US" dirty="0"/>
              <a:t>Entity </a:t>
            </a:r>
            <a:r>
              <a:rPr lang="th-TH" dirty="0"/>
              <a:t>ของ รถ 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2"/>
            <a:r>
              <a:rPr lang="th-TH" dirty="0"/>
              <a:t>ทะเบียนรถ </a:t>
            </a:r>
            <a:r>
              <a:rPr lang="en-US" dirty="0"/>
              <a:t>(</a:t>
            </a:r>
            <a:r>
              <a:rPr lang="en-US" dirty="0" err="1"/>
              <a:t>lnumber</a:t>
            </a:r>
            <a:r>
              <a:rPr lang="en-US" dirty="0"/>
              <a:t>)</a:t>
            </a:r>
            <a:endParaRPr lang="th-TH" dirty="0"/>
          </a:p>
          <a:p>
            <a:pPr lvl="2"/>
            <a:r>
              <a:rPr lang="th-TH" dirty="0"/>
              <a:t>ทะเบียนตัวถังรถ</a:t>
            </a:r>
            <a:r>
              <a:rPr lang="en-US" dirty="0"/>
              <a:t> (</a:t>
            </a:r>
            <a:r>
              <a:rPr lang="en-US" dirty="0" err="1"/>
              <a:t>cnumber</a:t>
            </a:r>
            <a:r>
              <a:rPr lang="en-US" dirty="0"/>
              <a:t>)</a:t>
            </a:r>
            <a:endParaRPr lang="th-TH" dirty="0"/>
          </a:p>
          <a:p>
            <a:pPr lvl="2"/>
            <a:r>
              <a:rPr lang="th-TH" dirty="0"/>
              <a:t>ยี่ห้อรถ</a:t>
            </a:r>
            <a:r>
              <a:rPr lang="en-US" dirty="0"/>
              <a:t> (brand)</a:t>
            </a:r>
            <a:endParaRPr lang="th-TH" dirty="0"/>
          </a:p>
          <a:p>
            <a:pPr lvl="2"/>
            <a:r>
              <a:rPr lang="th-TH" dirty="0"/>
              <a:t>สีรถ</a:t>
            </a:r>
            <a:r>
              <a:rPr lang="en-US" dirty="0"/>
              <a:t> (color)</a:t>
            </a:r>
          </a:p>
          <a:p>
            <a:r>
              <a:rPr lang="th-TH" dirty="0"/>
              <a:t>จงหา </a:t>
            </a:r>
            <a:r>
              <a:rPr lang="en-US" dirty="0"/>
              <a:t>Candidate keys </a:t>
            </a:r>
            <a:r>
              <a:rPr lang="th-TH" dirty="0"/>
              <a:t>ของ </a:t>
            </a:r>
            <a:r>
              <a:rPr lang="en-US" dirty="0"/>
              <a:t>Entity </a:t>
            </a:r>
            <a:r>
              <a:rPr lang="th-TH" dirty="0"/>
              <a:t>บุคคลและ </a:t>
            </a:r>
            <a:r>
              <a:rPr lang="en-US" dirty="0"/>
              <a:t>Entity </a:t>
            </a:r>
            <a:r>
              <a:rPr lang="th-TH" dirty="0"/>
              <a:t>รถ </a:t>
            </a:r>
          </a:p>
          <a:p>
            <a:r>
              <a:rPr lang="th-TH" dirty="0"/>
              <a:t>จงหา </a:t>
            </a:r>
            <a:r>
              <a:rPr lang="en-US" dirty="0"/>
              <a:t>Relationship set </a:t>
            </a:r>
            <a:r>
              <a:rPr lang="th-TH" dirty="0"/>
              <a:t>ระหว่างบุคคลและรถ พร้อมทั้งมีข้อมูลจำนวนปีที่เป็นเจ้าของรถ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788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Entity </a:t>
            </a:r>
            <a:r>
              <a:rPr lang="th-TH" dirty="0"/>
              <a:t>และ </a:t>
            </a:r>
            <a:r>
              <a:rPr lang="en-US" dirty="0"/>
              <a:t>Weak 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Weak entity sets </a:t>
            </a:r>
            <a:r>
              <a:rPr lang="th-TH" dirty="0"/>
              <a:t>คือ </a:t>
            </a:r>
            <a:r>
              <a:rPr lang="en-US" dirty="0"/>
              <a:t>entity sets </a:t>
            </a:r>
            <a:r>
              <a:rPr lang="th-TH" dirty="0"/>
              <a:t>ที่ไม่มี </a:t>
            </a:r>
            <a:r>
              <a:rPr lang="en-US" dirty="0"/>
              <a:t>attribute </a:t>
            </a:r>
            <a:r>
              <a:rPr lang="th-TH" dirty="0"/>
              <a:t>เพียงพอในการสร้าง </a:t>
            </a:r>
            <a:r>
              <a:rPr lang="en-US" dirty="0"/>
              <a:t>primary key</a:t>
            </a:r>
          </a:p>
          <a:p>
            <a:r>
              <a:rPr lang="en-US" b="1" dirty="0">
                <a:solidFill>
                  <a:srgbClr val="00B050"/>
                </a:solidFill>
              </a:rPr>
              <a:t>Strong Entity sets </a:t>
            </a:r>
            <a:r>
              <a:rPr lang="th-TH" dirty="0"/>
              <a:t>คือ </a:t>
            </a:r>
            <a:r>
              <a:rPr lang="en-US" dirty="0"/>
              <a:t>entity sets </a:t>
            </a:r>
            <a:r>
              <a:rPr lang="th-TH" dirty="0"/>
              <a:t>ที่มี </a:t>
            </a:r>
            <a:r>
              <a:rPr lang="en-US" dirty="0"/>
              <a:t>primary</a:t>
            </a:r>
          </a:p>
          <a:p>
            <a:r>
              <a:rPr lang="th-TH" dirty="0"/>
              <a:t>ตัวอย่าง</a:t>
            </a:r>
            <a:r>
              <a:rPr lang="en-US" dirty="0"/>
              <a:t> :</a:t>
            </a:r>
          </a:p>
          <a:p>
            <a:pPr lvl="1"/>
            <a:r>
              <a:rPr lang="en-US" dirty="0"/>
              <a:t>Entity </a:t>
            </a:r>
            <a:r>
              <a:rPr lang="th-TH" dirty="0">
                <a:solidFill>
                  <a:srgbClr val="0070C0"/>
                </a:solidFill>
              </a:rPr>
              <a:t>อาคารเรียนใน </a:t>
            </a:r>
            <a:r>
              <a:rPr lang="th-TH" dirty="0" err="1">
                <a:solidFill>
                  <a:srgbClr val="0070C0"/>
                </a:solidFill>
              </a:rPr>
              <a:t>มจพ</a:t>
            </a:r>
            <a:r>
              <a:rPr lang="th-TH" dirty="0">
                <a:solidFill>
                  <a:srgbClr val="0070C0"/>
                </a:solidFill>
              </a:rPr>
              <a:t> </a:t>
            </a:r>
            <a:r>
              <a:rPr lang="th-TH" dirty="0"/>
              <a:t>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2"/>
            <a:r>
              <a:rPr lang="th-TH" dirty="0"/>
              <a:t>รหัสตึกเรียน</a:t>
            </a:r>
          </a:p>
          <a:p>
            <a:pPr lvl="2"/>
            <a:r>
              <a:rPr lang="th-TH" dirty="0"/>
              <a:t>คณะ</a:t>
            </a:r>
          </a:p>
          <a:p>
            <a:pPr lvl="2"/>
            <a:r>
              <a:rPr lang="th-TH" dirty="0"/>
              <a:t>ที่ตั้ง</a:t>
            </a:r>
          </a:p>
          <a:p>
            <a:pPr lvl="1"/>
            <a:r>
              <a:rPr lang="en-US" dirty="0"/>
              <a:t>Entity </a:t>
            </a:r>
            <a:r>
              <a:rPr lang="th-TH" dirty="0">
                <a:solidFill>
                  <a:srgbClr val="0070C0"/>
                </a:solidFill>
              </a:rPr>
              <a:t>ห้องเรียนใน </a:t>
            </a:r>
            <a:r>
              <a:rPr lang="th-TH" dirty="0" err="1">
                <a:solidFill>
                  <a:srgbClr val="0070C0"/>
                </a:solidFill>
              </a:rPr>
              <a:t>มจพ</a:t>
            </a:r>
            <a:r>
              <a:rPr lang="th-TH" dirty="0">
                <a:solidFill>
                  <a:srgbClr val="0070C0"/>
                </a:solidFill>
              </a:rPr>
              <a:t> </a:t>
            </a:r>
            <a:r>
              <a:rPr lang="th-TH" dirty="0"/>
              <a:t>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2"/>
            <a:r>
              <a:rPr lang="th-TH" dirty="0"/>
              <a:t>หมายเลขห้อง</a:t>
            </a:r>
          </a:p>
          <a:p>
            <a:pPr lvl="2"/>
            <a:r>
              <a:rPr lang="th-TH" dirty="0"/>
              <a:t>จำนวนโต๊ะเรียน</a:t>
            </a:r>
          </a:p>
          <a:p>
            <a:pPr lvl="2"/>
            <a:r>
              <a:rPr lang="th-TH" dirty="0"/>
              <a:t>ชั้นที่ตั้ง</a:t>
            </a:r>
          </a:p>
          <a:p>
            <a:pPr lvl="1"/>
            <a:r>
              <a:rPr lang="th-TH" dirty="0"/>
              <a:t>ทั้ง 2 </a:t>
            </a:r>
            <a:r>
              <a:rPr lang="en-US" dirty="0"/>
              <a:t>Entity </a:t>
            </a:r>
            <a:r>
              <a:rPr lang="th-TH" dirty="0"/>
              <a:t>ข้างบน เป็น </a:t>
            </a:r>
            <a:r>
              <a:rPr lang="en-US" dirty="0"/>
              <a:t>Strong entity </a:t>
            </a:r>
            <a:r>
              <a:rPr lang="th-TH" dirty="0"/>
              <a:t> หรือ </a:t>
            </a:r>
            <a:r>
              <a:rPr lang="en-US" dirty="0"/>
              <a:t>Weak entity </a:t>
            </a:r>
            <a:r>
              <a:rPr lang="th-TH" dirty="0"/>
              <a:t>ถ้าเป็น </a:t>
            </a:r>
            <a:r>
              <a:rPr lang="en-US" dirty="0"/>
              <a:t>Strong entity </a:t>
            </a:r>
            <a:r>
              <a:rPr lang="th-TH" dirty="0"/>
              <a:t>จะระบุ </a:t>
            </a:r>
            <a:r>
              <a:rPr lang="en-US" dirty="0"/>
              <a:t>primary key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1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E-R diagram</a:t>
            </a:r>
            <a:r>
              <a:rPr lang="th-TH" dirty="0"/>
              <a:t> </a:t>
            </a:r>
            <a:r>
              <a:rPr lang="en-US" dirty="0"/>
              <a:t>(Chen’s Notation) [1]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568" y="1664804"/>
            <a:ext cx="136815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3568" y="3122966"/>
            <a:ext cx="136815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00" y="3186736"/>
            <a:ext cx="1255948" cy="5442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89968" y="1628800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89968" y="3200800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39762" y="3278912"/>
            <a:ext cx="1262256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1560" y="4689140"/>
            <a:ext cx="1368152" cy="720080"/>
          </a:xfrm>
          <a:prstGeom prst="ellipse">
            <a:avLst/>
          </a:prstGeom>
          <a:ln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11" name="Diamond 10"/>
          <p:cNvSpPr/>
          <p:nvPr/>
        </p:nvSpPr>
        <p:spPr>
          <a:xfrm>
            <a:off x="5006794" y="4509120"/>
            <a:ext cx="1728192" cy="972108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51720" y="1727230"/>
            <a:ext cx="2000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Strong entity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8120" y="1730459"/>
            <a:ext cx="1428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Attribute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51720" y="3155305"/>
            <a:ext cx="19400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Weak entity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96461" y="3207768"/>
            <a:ext cx="19359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Multivalued </a:t>
            </a:r>
          </a:p>
          <a:p>
            <a:r>
              <a:rPr lang="en-US" dirty="0"/>
              <a:t>Attribute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95048" y="4733564"/>
            <a:ext cx="2650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Derived Attribute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34986" y="4741984"/>
            <a:ext cx="1877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Relationship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987824" y="6237312"/>
            <a:ext cx="208823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20072" y="5886423"/>
            <a:ext cx="715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200570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ระบบฐานข้อมูล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ระบบฐานข้อมูล </a:t>
            </a:r>
            <a:r>
              <a:rPr lang="en-US" dirty="0"/>
              <a:t>(Database)</a:t>
            </a:r>
            <a:endParaRPr lang="th-TH" dirty="0"/>
          </a:p>
          <a:p>
            <a:pPr lvl="1"/>
            <a:r>
              <a:rPr lang="th-TH" dirty="0"/>
              <a:t>เป็นระบบที่ถูกออกแบบมาเพื่อเก็บข้อมูล มีความสะดวกในการค้นหาข้อมูล</a:t>
            </a:r>
          </a:p>
          <a:p>
            <a:pPr lvl="1"/>
            <a:r>
              <a:rPr lang="th-TH" dirty="0"/>
              <a:t>มีการป้องกันความปลอดภัยของข้อมูล</a:t>
            </a:r>
          </a:p>
          <a:p>
            <a:pPr lvl="1"/>
            <a:r>
              <a:rPr lang="th-TH" dirty="0"/>
              <a:t>สามารถรองรับการทำงานของผู้ใช้หลายคนได้ในเวลาเดียวกัน</a:t>
            </a:r>
            <a:endParaRPr lang="en-US" dirty="0"/>
          </a:p>
          <a:p>
            <a:r>
              <a:rPr lang="en-US" dirty="0"/>
              <a:t>DBMS (Database Management System)</a:t>
            </a:r>
          </a:p>
          <a:p>
            <a:pPr lvl="1"/>
            <a:r>
              <a:rPr lang="th-TH" dirty="0"/>
              <a:t>เป็นชุดของโปรแกรมที่ใช้ในการเข้าถึงและจัดการข้อมูลในระบบฐานข้อมูล</a:t>
            </a:r>
          </a:p>
          <a:p>
            <a:pPr lvl="1"/>
            <a:r>
              <a:rPr lang="th-TH" dirty="0"/>
              <a:t>เป้าหมายสำคัญของ </a:t>
            </a:r>
            <a:r>
              <a:rPr lang="en-US" dirty="0"/>
              <a:t>DBMS </a:t>
            </a:r>
            <a:r>
              <a:rPr lang="th-TH" dirty="0"/>
              <a:t>คือ การใช้ผู้ใช้มีความสะดวกสบาย ในการค้นหาและจัดเก็บข้อมูล อย่างมีประสิทธิภาพ</a:t>
            </a:r>
          </a:p>
          <a:p>
            <a:pPr lvl="1"/>
            <a:r>
              <a:rPr lang="th-TH" dirty="0"/>
              <a:t>ตัวอย่างของ </a:t>
            </a:r>
            <a:r>
              <a:rPr lang="en-US" dirty="0"/>
              <a:t>DBMS :  MySQL, Oracle, Microsoft SQL</a:t>
            </a:r>
          </a:p>
        </p:txBody>
      </p:sp>
    </p:spTree>
    <p:extLst>
      <p:ext uri="{BB962C8B-B14F-4D97-AF65-F5344CB8AC3E}">
        <p14:creationId xmlns:p14="http://schemas.microsoft.com/office/powerpoint/2010/main" val="423388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E-R diagram</a:t>
            </a:r>
            <a:r>
              <a:rPr lang="th-TH" dirty="0"/>
              <a:t> </a:t>
            </a:r>
            <a:r>
              <a:rPr lang="en-US" dirty="0"/>
              <a:t>(Chen’s Notation)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endParaRPr lang="en-US" sz="1000" dirty="0"/>
          </a:p>
          <a:p>
            <a:r>
              <a:rPr lang="en-US" dirty="0"/>
              <a:t>One-to-one</a:t>
            </a:r>
          </a:p>
          <a:p>
            <a:endParaRPr lang="en-US" dirty="0"/>
          </a:p>
          <a:p>
            <a:r>
              <a:rPr lang="en-US" dirty="0"/>
              <a:t>One-to-many</a:t>
            </a:r>
          </a:p>
          <a:p>
            <a:endParaRPr lang="en-US" dirty="0"/>
          </a:p>
          <a:p>
            <a:r>
              <a:rPr lang="en-US" dirty="0"/>
              <a:t>Many-to-one</a:t>
            </a:r>
          </a:p>
          <a:p>
            <a:endParaRPr lang="en-US" dirty="0"/>
          </a:p>
          <a:p>
            <a:r>
              <a:rPr lang="en-US" dirty="0"/>
              <a:t>Many-to-many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590" y="2767595"/>
            <a:ext cx="3501820" cy="9494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135" y="1583874"/>
            <a:ext cx="3648899" cy="10530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590" y="3721581"/>
            <a:ext cx="3497266" cy="1003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793" y="4857848"/>
            <a:ext cx="3564934" cy="101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81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ตัวอย่างที่ 1 </a:t>
            </a:r>
            <a:r>
              <a:rPr lang="en-US" dirty="0"/>
              <a:t>(</a:t>
            </a:r>
            <a:r>
              <a:rPr lang="th-TH" dirty="0"/>
              <a:t>1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Entity </a:t>
            </a:r>
            <a:r>
              <a:rPr lang="th-TH" sz="2400" dirty="0"/>
              <a:t>ของ บุคคล </a:t>
            </a:r>
            <a:r>
              <a:rPr lang="en-US" sz="2400" dirty="0"/>
              <a:t>(Person) </a:t>
            </a:r>
            <a:r>
              <a:rPr lang="th-TH" sz="2400" dirty="0"/>
              <a:t>ที่มี </a:t>
            </a:r>
            <a:r>
              <a:rPr lang="en-US" sz="2400" dirty="0"/>
              <a:t>attributes </a:t>
            </a:r>
            <a:r>
              <a:rPr lang="th-TH" sz="2400" dirty="0"/>
              <a:t>คือ</a:t>
            </a:r>
          </a:p>
          <a:p>
            <a:pPr lvl="1"/>
            <a:r>
              <a:rPr lang="th-TH" sz="2000" dirty="0"/>
              <a:t>รหัสบัตรประชาชน </a:t>
            </a:r>
            <a:r>
              <a:rPr lang="en-US" sz="2000" dirty="0"/>
              <a:t>(id)</a:t>
            </a:r>
            <a:endParaRPr lang="th-TH" sz="2000" dirty="0"/>
          </a:p>
          <a:p>
            <a:pPr lvl="1"/>
            <a:r>
              <a:rPr lang="th-TH" sz="2000" dirty="0"/>
              <a:t>ชื่อ</a:t>
            </a:r>
            <a:r>
              <a:rPr lang="en-US" sz="2000" dirty="0"/>
              <a:t> (</a:t>
            </a:r>
            <a:r>
              <a:rPr lang="en-US" sz="2000" dirty="0" err="1"/>
              <a:t>fname</a:t>
            </a:r>
            <a:r>
              <a:rPr lang="en-US" sz="2000" dirty="0"/>
              <a:t>)</a:t>
            </a:r>
            <a:endParaRPr lang="th-TH" sz="2000" dirty="0"/>
          </a:p>
          <a:p>
            <a:pPr lvl="1"/>
            <a:r>
              <a:rPr lang="th-TH" sz="2000" dirty="0"/>
              <a:t>นามสกุล</a:t>
            </a:r>
            <a:r>
              <a:rPr lang="en-US" sz="2000" dirty="0"/>
              <a:t> (</a:t>
            </a:r>
            <a:r>
              <a:rPr lang="en-US" sz="2000" dirty="0" err="1"/>
              <a:t>lname</a:t>
            </a:r>
            <a:r>
              <a:rPr lang="en-US" sz="2000" dirty="0"/>
              <a:t>)</a:t>
            </a:r>
          </a:p>
          <a:p>
            <a:pPr lvl="1"/>
            <a:r>
              <a:rPr lang="th-TH" sz="2000" dirty="0"/>
              <a:t>ที่อยู่ </a:t>
            </a:r>
            <a:r>
              <a:rPr lang="en-US" sz="2000" dirty="0"/>
              <a:t>(address)</a:t>
            </a:r>
          </a:p>
          <a:p>
            <a:pPr lvl="1"/>
            <a:r>
              <a:rPr lang="th-TH" sz="2000" dirty="0"/>
              <a:t>เบอร์โทรศัพท์มือถือ </a:t>
            </a:r>
            <a:r>
              <a:rPr lang="en-US" sz="2000" dirty="0"/>
              <a:t>(mobile)</a:t>
            </a:r>
            <a:endParaRPr lang="th-TH" sz="2000" dirty="0"/>
          </a:p>
          <a:p>
            <a:r>
              <a:rPr lang="th-TH" sz="2400" dirty="0"/>
              <a:t>สามารถเขียน </a:t>
            </a:r>
            <a:r>
              <a:rPr lang="en-US" sz="2400" dirty="0"/>
              <a:t>Database schema </a:t>
            </a:r>
            <a:r>
              <a:rPr lang="th-TH" sz="2400" dirty="0"/>
              <a:t>ได้ 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/>
              <a:t>Person(</a:t>
            </a:r>
            <a:r>
              <a:rPr lang="en-US" sz="2000" u="sng" dirty="0"/>
              <a:t>id</a:t>
            </a:r>
            <a:r>
              <a:rPr lang="en-US" sz="2000" dirty="0"/>
              <a:t>, </a:t>
            </a:r>
            <a:r>
              <a:rPr lang="en-US" sz="2000" dirty="0" err="1"/>
              <a:t>fname</a:t>
            </a:r>
            <a:r>
              <a:rPr lang="en-US" sz="2000" dirty="0"/>
              <a:t>, </a:t>
            </a:r>
            <a:r>
              <a:rPr lang="en-US" sz="2000" dirty="0" err="1"/>
              <a:t>lname</a:t>
            </a:r>
            <a:r>
              <a:rPr lang="en-US" sz="2000" dirty="0"/>
              <a:t>, address, mobile)</a:t>
            </a:r>
          </a:p>
          <a:p>
            <a:endParaRPr lang="th-TH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76256" y="3823148"/>
            <a:ext cx="136815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Person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7565354" y="2198368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lname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6003947" y="2202218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fname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4986464" y="3117835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u="sng" dirty="0"/>
              <a:t>id</a:t>
            </a:r>
          </a:p>
        </p:txBody>
      </p:sp>
      <p:sp>
        <p:nvSpPr>
          <p:cNvPr id="8" name="Oval 7"/>
          <p:cNvSpPr/>
          <p:nvPr/>
        </p:nvSpPr>
        <p:spPr>
          <a:xfrm>
            <a:off x="5652120" y="5180973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address</a:t>
            </a:r>
            <a:endParaRPr lang="en-US" sz="2000" dirty="0"/>
          </a:p>
        </p:txBody>
      </p:sp>
      <p:sp>
        <p:nvSpPr>
          <p:cNvPr id="9" name="Oval 8"/>
          <p:cNvSpPr/>
          <p:nvPr/>
        </p:nvSpPr>
        <p:spPr>
          <a:xfrm>
            <a:off x="7372099" y="5172735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mobile</a:t>
            </a:r>
          </a:p>
        </p:txBody>
      </p:sp>
      <p:cxnSp>
        <p:nvCxnSpPr>
          <p:cNvPr id="11" name="Straight Connector 10"/>
          <p:cNvCxnSpPr>
            <a:stCxn id="5" idx="4"/>
            <a:endCxn id="4" idx="0"/>
          </p:cNvCxnSpPr>
          <p:nvPr/>
        </p:nvCxnSpPr>
        <p:spPr>
          <a:xfrm flipH="1">
            <a:off x="7560332" y="2918448"/>
            <a:ext cx="689098" cy="904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4"/>
            <a:endCxn id="4" idx="0"/>
          </p:cNvCxnSpPr>
          <p:nvPr/>
        </p:nvCxnSpPr>
        <p:spPr>
          <a:xfrm>
            <a:off x="6688023" y="2922298"/>
            <a:ext cx="872309" cy="900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4"/>
            <a:endCxn id="4" idx="1"/>
          </p:cNvCxnSpPr>
          <p:nvPr/>
        </p:nvCxnSpPr>
        <p:spPr>
          <a:xfrm>
            <a:off x="5670540" y="3837915"/>
            <a:ext cx="1205716" cy="309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8" idx="0"/>
          </p:cNvCxnSpPr>
          <p:nvPr/>
        </p:nvCxnSpPr>
        <p:spPr>
          <a:xfrm flipH="1">
            <a:off x="6336196" y="4471220"/>
            <a:ext cx="1224136" cy="709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9" idx="0"/>
          </p:cNvCxnSpPr>
          <p:nvPr/>
        </p:nvCxnSpPr>
        <p:spPr>
          <a:xfrm>
            <a:off x="7716069" y="4467101"/>
            <a:ext cx="340106" cy="705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32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ตัวอย่างที่ 1 </a:t>
            </a:r>
            <a:r>
              <a:rPr lang="en-US" dirty="0"/>
              <a:t>(</a:t>
            </a:r>
            <a:r>
              <a:rPr lang="th-TH" dirty="0"/>
              <a:t>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Entity </a:t>
            </a:r>
            <a:r>
              <a:rPr lang="th-TH" sz="2400" dirty="0"/>
              <a:t>ของ รถ </a:t>
            </a:r>
            <a:r>
              <a:rPr lang="en-US" sz="2400" dirty="0"/>
              <a:t>(Car) </a:t>
            </a:r>
            <a:r>
              <a:rPr lang="th-TH" sz="2400" dirty="0"/>
              <a:t>ที่มี </a:t>
            </a:r>
            <a:r>
              <a:rPr lang="en-US" sz="2400" dirty="0"/>
              <a:t>attributes </a:t>
            </a:r>
            <a:r>
              <a:rPr lang="th-TH" sz="2400" dirty="0"/>
              <a:t>คือ</a:t>
            </a:r>
          </a:p>
          <a:p>
            <a:pPr lvl="1"/>
            <a:r>
              <a:rPr lang="th-TH" sz="2400" dirty="0"/>
              <a:t>ทะเบียนรถ </a:t>
            </a:r>
            <a:r>
              <a:rPr lang="en-US" sz="2400" dirty="0"/>
              <a:t>(</a:t>
            </a:r>
            <a:r>
              <a:rPr lang="en-US" sz="2400" dirty="0" err="1"/>
              <a:t>lnumber</a:t>
            </a:r>
            <a:r>
              <a:rPr lang="en-US" sz="2400" dirty="0"/>
              <a:t>)</a:t>
            </a:r>
            <a:endParaRPr lang="th-TH" sz="2400" dirty="0"/>
          </a:p>
          <a:p>
            <a:pPr lvl="1"/>
            <a:r>
              <a:rPr lang="th-TH" sz="2400" dirty="0"/>
              <a:t>ทะเบียนตัวถังรถ</a:t>
            </a:r>
            <a:r>
              <a:rPr lang="en-US" sz="2400" dirty="0"/>
              <a:t> (</a:t>
            </a:r>
            <a:r>
              <a:rPr lang="en-US" sz="2400" dirty="0" err="1"/>
              <a:t>cnumber</a:t>
            </a:r>
            <a:r>
              <a:rPr lang="en-US" sz="2400" dirty="0"/>
              <a:t>)</a:t>
            </a:r>
            <a:endParaRPr lang="th-TH" sz="2400" dirty="0"/>
          </a:p>
          <a:p>
            <a:pPr lvl="1"/>
            <a:r>
              <a:rPr lang="th-TH" sz="2400" dirty="0"/>
              <a:t>ยี่ห้อรถ</a:t>
            </a:r>
            <a:r>
              <a:rPr lang="en-US" sz="2400" dirty="0"/>
              <a:t> (brand)</a:t>
            </a:r>
            <a:endParaRPr lang="th-TH" sz="2400" dirty="0"/>
          </a:p>
          <a:p>
            <a:pPr lvl="1"/>
            <a:r>
              <a:rPr lang="th-TH" sz="2400" dirty="0"/>
              <a:t>สีรถ</a:t>
            </a:r>
            <a:r>
              <a:rPr lang="en-US" sz="2400" dirty="0"/>
              <a:t> (color)</a:t>
            </a:r>
          </a:p>
          <a:p>
            <a:r>
              <a:rPr lang="th-TH" sz="2400" dirty="0"/>
              <a:t>สามารถเขียน </a:t>
            </a:r>
            <a:r>
              <a:rPr lang="en-US" sz="2400" dirty="0"/>
              <a:t>Database schema </a:t>
            </a:r>
            <a:r>
              <a:rPr lang="th-TH" sz="2400" dirty="0"/>
              <a:t>ได้ </a:t>
            </a:r>
            <a:r>
              <a:rPr lang="en-US" sz="2400" dirty="0"/>
              <a:t>: </a:t>
            </a:r>
          </a:p>
          <a:p>
            <a:pPr lvl="1"/>
            <a:r>
              <a:rPr lang="en-US" sz="2400" dirty="0"/>
              <a:t>Car(</a:t>
            </a:r>
            <a:r>
              <a:rPr lang="en-US" sz="2400" u="sng" dirty="0" err="1"/>
              <a:t>lnumber</a:t>
            </a:r>
            <a:r>
              <a:rPr lang="en-US" sz="2400" dirty="0"/>
              <a:t>, </a:t>
            </a:r>
            <a:r>
              <a:rPr lang="en-US" sz="2400" dirty="0" err="1"/>
              <a:t>cnumber</a:t>
            </a:r>
            <a:r>
              <a:rPr lang="en-US" sz="2400" dirty="0"/>
              <a:t>, brand, color)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05808" y="3823148"/>
            <a:ext cx="136815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Car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7524328" y="2666388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cnumber</a:t>
            </a:r>
            <a:endParaRPr lang="en-US" sz="1800" dirty="0"/>
          </a:p>
        </p:txBody>
      </p:sp>
      <p:sp>
        <p:nvSpPr>
          <p:cNvPr id="7" name="Oval 6"/>
          <p:cNvSpPr/>
          <p:nvPr/>
        </p:nvSpPr>
        <p:spPr>
          <a:xfrm>
            <a:off x="5895265" y="2631809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u="sng" dirty="0" err="1"/>
              <a:t>lnumber</a:t>
            </a:r>
            <a:endParaRPr lang="en-US" sz="1800" u="sng" dirty="0"/>
          </a:p>
        </p:txBody>
      </p:sp>
      <p:sp>
        <p:nvSpPr>
          <p:cNvPr id="8" name="Oval 7"/>
          <p:cNvSpPr/>
          <p:nvPr/>
        </p:nvSpPr>
        <p:spPr>
          <a:xfrm>
            <a:off x="5795300" y="5326029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brand</a:t>
            </a:r>
            <a:endParaRPr lang="en-US" sz="2000" dirty="0"/>
          </a:p>
        </p:txBody>
      </p:sp>
      <p:sp>
        <p:nvSpPr>
          <p:cNvPr id="9" name="Oval 8"/>
          <p:cNvSpPr/>
          <p:nvPr/>
        </p:nvSpPr>
        <p:spPr>
          <a:xfrm>
            <a:off x="7492480" y="5326016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color</a:t>
            </a:r>
          </a:p>
        </p:txBody>
      </p:sp>
      <p:cxnSp>
        <p:nvCxnSpPr>
          <p:cNvPr id="11" name="Straight Connector 10"/>
          <p:cNvCxnSpPr>
            <a:stCxn id="6" idx="4"/>
            <a:endCxn id="4" idx="0"/>
          </p:cNvCxnSpPr>
          <p:nvPr/>
        </p:nvCxnSpPr>
        <p:spPr>
          <a:xfrm flipH="1">
            <a:off x="7289884" y="3386468"/>
            <a:ext cx="918520" cy="436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2"/>
            <a:endCxn id="8" idx="0"/>
          </p:cNvCxnSpPr>
          <p:nvPr/>
        </p:nvCxnSpPr>
        <p:spPr>
          <a:xfrm flipH="1">
            <a:off x="6479376" y="4471220"/>
            <a:ext cx="810508" cy="854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2"/>
            <a:endCxn id="9" idx="0"/>
          </p:cNvCxnSpPr>
          <p:nvPr/>
        </p:nvCxnSpPr>
        <p:spPr>
          <a:xfrm>
            <a:off x="7289884" y="4471220"/>
            <a:ext cx="886672" cy="854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4"/>
            <a:endCxn id="4" idx="0"/>
          </p:cNvCxnSpPr>
          <p:nvPr/>
        </p:nvCxnSpPr>
        <p:spPr>
          <a:xfrm>
            <a:off x="6579341" y="3351889"/>
            <a:ext cx="710543" cy="47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42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ตัวอย่างที่ 1 </a:t>
            </a:r>
            <a:r>
              <a:rPr lang="en-US" dirty="0"/>
              <a:t>(</a:t>
            </a:r>
            <a:r>
              <a:rPr lang="th-TH" dirty="0"/>
              <a:t>3</a:t>
            </a:r>
            <a:r>
              <a:rPr lang="en-US" dirty="0"/>
              <a:t>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05944" y="1660204"/>
            <a:ext cx="8491972" cy="3847896"/>
            <a:chOff x="305944" y="1660204"/>
            <a:chExt cx="8491972" cy="3847896"/>
          </a:xfrm>
        </p:grpSpPr>
        <p:sp>
          <p:nvSpPr>
            <p:cNvPr id="4" name="Rectangle 3"/>
            <p:cNvSpPr/>
            <p:nvPr/>
          </p:nvSpPr>
          <p:spPr>
            <a:xfrm>
              <a:off x="2195736" y="3284984"/>
              <a:ext cx="1368152" cy="6480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Person</a:t>
              </a:r>
              <a:endParaRPr lang="en-US" sz="2000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2884834" y="1660204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lname</a:t>
              </a:r>
              <a:endParaRPr lang="en-US" sz="20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323427" y="1664054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fname</a:t>
              </a:r>
              <a:endParaRPr lang="en-US" sz="20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05944" y="2579671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u="sng" dirty="0"/>
                <a:t>id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971600" y="4642809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address</a:t>
              </a:r>
              <a:endParaRPr lang="en-US" sz="20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691579" y="4634571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mobile</a:t>
              </a:r>
            </a:p>
          </p:txBody>
        </p:sp>
        <p:cxnSp>
          <p:nvCxnSpPr>
            <p:cNvPr id="10" name="Straight Connector 9"/>
            <p:cNvCxnSpPr>
              <a:stCxn id="5" idx="4"/>
              <a:endCxn id="4" idx="0"/>
            </p:cNvCxnSpPr>
            <p:nvPr/>
          </p:nvCxnSpPr>
          <p:spPr>
            <a:xfrm flipH="1">
              <a:off x="2879812" y="2380284"/>
              <a:ext cx="689098" cy="904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6" idx="4"/>
              <a:endCxn id="4" idx="0"/>
            </p:cNvCxnSpPr>
            <p:nvPr/>
          </p:nvCxnSpPr>
          <p:spPr>
            <a:xfrm>
              <a:off x="2007503" y="2384134"/>
              <a:ext cx="872309" cy="900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7" idx="4"/>
              <a:endCxn id="4" idx="1"/>
            </p:cNvCxnSpPr>
            <p:nvPr/>
          </p:nvCxnSpPr>
          <p:spPr>
            <a:xfrm>
              <a:off x="990020" y="3299751"/>
              <a:ext cx="1205716" cy="309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4" idx="2"/>
              <a:endCxn id="8" idx="0"/>
            </p:cNvCxnSpPr>
            <p:nvPr/>
          </p:nvCxnSpPr>
          <p:spPr>
            <a:xfrm flipH="1">
              <a:off x="1655676" y="3933056"/>
              <a:ext cx="1224136" cy="7097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9" idx="0"/>
            </p:cNvCxnSpPr>
            <p:nvPr/>
          </p:nvCxnSpPr>
          <p:spPr>
            <a:xfrm>
              <a:off x="3035549" y="3928937"/>
              <a:ext cx="340106" cy="7056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6511244" y="3285139"/>
              <a:ext cx="1368152" cy="6480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  <a:endParaRPr lang="en-US" sz="24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7429764" y="2128379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/>
                <a:t>cnumber</a:t>
              </a:r>
              <a:endParaRPr lang="en-US" sz="18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800701" y="2093800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u="sng" dirty="0" err="1"/>
                <a:t>lnumber</a:t>
              </a:r>
              <a:endParaRPr lang="en-US" sz="1800" u="sng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5700736" y="4788020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brand</a:t>
              </a:r>
              <a:endParaRPr lang="en-US" sz="200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397916" y="4788007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color</a:t>
              </a:r>
            </a:p>
          </p:txBody>
        </p:sp>
        <p:cxnSp>
          <p:nvCxnSpPr>
            <p:cNvPr id="20" name="Straight Connector 19"/>
            <p:cNvCxnSpPr>
              <a:stCxn id="16" idx="4"/>
              <a:endCxn id="15" idx="0"/>
            </p:cNvCxnSpPr>
            <p:nvPr/>
          </p:nvCxnSpPr>
          <p:spPr>
            <a:xfrm flipH="1">
              <a:off x="7195320" y="2848459"/>
              <a:ext cx="918520" cy="4366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5" idx="2"/>
              <a:endCxn id="18" idx="0"/>
            </p:cNvCxnSpPr>
            <p:nvPr/>
          </p:nvCxnSpPr>
          <p:spPr>
            <a:xfrm flipH="1">
              <a:off x="6384812" y="3933211"/>
              <a:ext cx="810508" cy="8548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2"/>
              <a:endCxn id="19" idx="0"/>
            </p:cNvCxnSpPr>
            <p:nvPr/>
          </p:nvCxnSpPr>
          <p:spPr>
            <a:xfrm>
              <a:off x="7195320" y="3933211"/>
              <a:ext cx="886672" cy="8547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7" idx="4"/>
              <a:endCxn id="15" idx="0"/>
            </p:cNvCxnSpPr>
            <p:nvPr/>
          </p:nvCxnSpPr>
          <p:spPr>
            <a:xfrm>
              <a:off x="6484777" y="2813880"/>
              <a:ext cx="710543" cy="4712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Diamond 23"/>
            <p:cNvSpPr/>
            <p:nvPr/>
          </p:nvSpPr>
          <p:spPr>
            <a:xfrm>
              <a:off x="4152564" y="3127544"/>
              <a:ext cx="1728192" cy="972108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Own</a:t>
              </a:r>
            </a:p>
          </p:txBody>
        </p:sp>
        <p:cxnSp>
          <p:nvCxnSpPr>
            <p:cNvPr id="26" name="Straight Connector 25"/>
            <p:cNvCxnSpPr>
              <a:stCxn id="4" idx="3"/>
              <a:endCxn id="24" idx="1"/>
            </p:cNvCxnSpPr>
            <p:nvPr/>
          </p:nvCxnSpPr>
          <p:spPr>
            <a:xfrm>
              <a:off x="3563888" y="3609020"/>
              <a:ext cx="588676" cy="4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4" idx="3"/>
              <a:endCxn id="15" idx="1"/>
            </p:cNvCxnSpPr>
            <p:nvPr/>
          </p:nvCxnSpPr>
          <p:spPr>
            <a:xfrm flipV="1">
              <a:off x="5880756" y="3609175"/>
              <a:ext cx="630488" cy="44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551342" y="3109343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84168" y="3140968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03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ตัวอย่างที่ 1</a:t>
            </a:r>
            <a:r>
              <a:rPr lang="en-US" dirty="0"/>
              <a:t>: </a:t>
            </a:r>
            <a:r>
              <a:rPr lang="th-TH" dirty="0"/>
              <a:t>การสร้างตาราง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Strong Entity </a:t>
            </a:r>
            <a:r>
              <a:rPr lang="th-TH" sz="2000" dirty="0"/>
              <a:t>แต่ละ </a:t>
            </a:r>
            <a:r>
              <a:rPr lang="en-US" sz="2000" dirty="0"/>
              <a:t>Strong Entity </a:t>
            </a:r>
            <a:r>
              <a:rPr lang="th-TH" sz="2000" dirty="0"/>
              <a:t>จะเป็น 1 ตาราง</a:t>
            </a:r>
          </a:p>
          <a:p>
            <a:r>
              <a:rPr lang="th-TH" sz="2000" dirty="0"/>
              <a:t>ความสัมพันธ์ระหว่าง </a:t>
            </a:r>
            <a:r>
              <a:rPr lang="en-US" sz="2000" dirty="0"/>
              <a:t>Strong Entity </a:t>
            </a:r>
            <a:r>
              <a:rPr lang="th-TH" sz="2000" dirty="0"/>
              <a:t>จะนำ </a:t>
            </a:r>
            <a:r>
              <a:rPr lang="en-US" sz="2000" dirty="0"/>
              <a:t>primary key </a:t>
            </a:r>
            <a:r>
              <a:rPr lang="th-TH" sz="2000" dirty="0"/>
              <a:t>มาใช้ในการสร้างตาราง</a:t>
            </a:r>
            <a:endParaRPr lang="en-US" sz="20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51720" y="2492896"/>
            <a:ext cx="4856877" cy="1791068"/>
            <a:chOff x="305944" y="1660204"/>
            <a:chExt cx="8646435" cy="3847896"/>
          </a:xfrm>
        </p:grpSpPr>
        <p:sp>
          <p:nvSpPr>
            <p:cNvPr id="4" name="Rectangle 3"/>
            <p:cNvSpPr/>
            <p:nvPr/>
          </p:nvSpPr>
          <p:spPr>
            <a:xfrm>
              <a:off x="2195736" y="3284984"/>
              <a:ext cx="1368152" cy="6480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Person</a:t>
              </a:r>
              <a:endParaRPr lang="en-US" sz="1050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2884834" y="1660204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err="1"/>
                <a:t>lname</a:t>
              </a:r>
              <a:endParaRPr lang="en-US" sz="105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323427" y="1664054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err="1"/>
                <a:t>fname</a:t>
              </a:r>
              <a:endParaRPr lang="en-US" sz="10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05944" y="2579671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/>
                <a:t>id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818712" y="4642810"/>
              <a:ext cx="1521040" cy="720079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address</a:t>
              </a:r>
              <a:endParaRPr lang="en-US" sz="105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691579" y="4634571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/>
                <a:t>mobile</a:t>
              </a:r>
            </a:p>
          </p:txBody>
        </p:sp>
        <p:cxnSp>
          <p:nvCxnSpPr>
            <p:cNvPr id="10" name="Straight Connector 9"/>
            <p:cNvCxnSpPr>
              <a:stCxn id="5" idx="4"/>
              <a:endCxn id="4" idx="0"/>
            </p:cNvCxnSpPr>
            <p:nvPr/>
          </p:nvCxnSpPr>
          <p:spPr>
            <a:xfrm flipH="1">
              <a:off x="2879812" y="2380284"/>
              <a:ext cx="689098" cy="904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6" idx="4"/>
              <a:endCxn id="4" idx="0"/>
            </p:cNvCxnSpPr>
            <p:nvPr/>
          </p:nvCxnSpPr>
          <p:spPr>
            <a:xfrm>
              <a:off x="2007503" y="2384134"/>
              <a:ext cx="872309" cy="900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7" idx="4"/>
              <a:endCxn id="4" idx="1"/>
            </p:cNvCxnSpPr>
            <p:nvPr/>
          </p:nvCxnSpPr>
          <p:spPr>
            <a:xfrm>
              <a:off x="990020" y="3299751"/>
              <a:ext cx="1205716" cy="309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4" idx="2"/>
              <a:endCxn id="8" idx="0"/>
            </p:cNvCxnSpPr>
            <p:nvPr/>
          </p:nvCxnSpPr>
          <p:spPr>
            <a:xfrm flipH="1">
              <a:off x="1579233" y="3933055"/>
              <a:ext cx="1300580" cy="7097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9" idx="0"/>
            </p:cNvCxnSpPr>
            <p:nvPr/>
          </p:nvCxnSpPr>
          <p:spPr>
            <a:xfrm>
              <a:off x="3035549" y="3928937"/>
              <a:ext cx="340106" cy="7056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6511244" y="3285139"/>
              <a:ext cx="1368152" cy="6480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Car</a:t>
              </a:r>
              <a:endParaRPr lang="en-US" sz="11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7429763" y="2128379"/>
              <a:ext cx="1522616" cy="720079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/>
                <a:t>cnumber</a:t>
              </a:r>
              <a:endParaRPr lang="en-US" sz="10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700737" y="2093801"/>
              <a:ext cx="1468117" cy="720079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u="sng" dirty="0" err="1"/>
                <a:t>lnumber</a:t>
              </a:r>
              <a:endParaRPr lang="en-US" sz="1000" u="sng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5700736" y="4788020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brand</a:t>
              </a:r>
              <a:endParaRPr lang="en-US" sz="105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397916" y="4788007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/>
                <a:t>color</a:t>
              </a:r>
            </a:p>
          </p:txBody>
        </p:sp>
        <p:cxnSp>
          <p:nvCxnSpPr>
            <p:cNvPr id="20" name="Straight Connector 19"/>
            <p:cNvCxnSpPr>
              <a:stCxn id="16" idx="4"/>
              <a:endCxn id="15" idx="0"/>
            </p:cNvCxnSpPr>
            <p:nvPr/>
          </p:nvCxnSpPr>
          <p:spPr>
            <a:xfrm flipH="1">
              <a:off x="7195321" y="2848458"/>
              <a:ext cx="995750" cy="4366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5" idx="2"/>
              <a:endCxn id="18" idx="0"/>
            </p:cNvCxnSpPr>
            <p:nvPr/>
          </p:nvCxnSpPr>
          <p:spPr>
            <a:xfrm flipH="1">
              <a:off x="6384812" y="3933211"/>
              <a:ext cx="810508" cy="8548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2"/>
              <a:endCxn id="19" idx="0"/>
            </p:cNvCxnSpPr>
            <p:nvPr/>
          </p:nvCxnSpPr>
          <p:spPr>
            <a:xfrm>
              <a:off x="7195320" y="3933211"/>
              <a:ext cx="886672" cy="8547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7" idx="4"/>
              <a:endCxn id="15" idx="0"/>
            </p:cNvCxnSpPr>
            <p:nvPr/>
          </p:nvCxnSpPr>
          <p:spPr>
            <a:xfrm>
              <a:off x="6434796" y="2813880"/>
              <a:ext cx="760525" cy="4712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Diamond 23"/>
            <p:cNvSpPr/>
            <p:nvPr/>
          </p:nvSpPr>
          <p:spPr>
            <a:xfrm>
              <a:off x="4152564" y="3127544"/>
              <a:ext cx="1728192" cy="972108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Own</a:t>
              </a:r>
            </a:p>
          </p:txBody>
        </p:sp>
        <p:cxnSp>
          <p:nvCxnSpPr>
            <p:cNvPr id="25" name="Straight Connector 24"/>
            <p:cNvCxnSpPr>
              <a:stCxn id="4" idx="3"/>
              <a:endCxn id="24" idx="1"/>
            </p:cNvCxnSpPr>
            <p:nvPr/>
          </p:nvCxnSpPr>
          <p:spPr>
            <a:xfrm>
              <a:off x="3563888" y="3609020"/>
              <a:ext cx="588676" cy="4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4" idx="3"/>
              <a:endCxn id="15" idx="1"/>
            </p:cNvCxnSpPr>
            <p:nvPr/>
          </p:nvCxnSpPr>
          <p:spPr>
            <a:xfrm flipV="1">
              <a:off x="5880756" y="3609175"/>
              <a:ext cx="630488" cy="44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526190" y="3109274"/>
              <a:ext cx="468586" cy="5620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  <a:endParaRPr lang="en-US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84168" y="3140969"/>
              <a:ext cx="511390" cy="5950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</a:t>
              </a:r>
            </a:p>
          </p:txBody>
        </p:sp>
      </p:grp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726540"/>
              </p:ext>
            </p:extLst>
          </p:nvPr>
        </p:nvGraphicFramePr>
        <p:xfrm>
          <a:off x="251520" y="4746104"/>
          <a:ext cx="33477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0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8869">
                <a:tc>
                  <a:txBody>
                    <a:bodyPr/>
                    <a:lstStyle/>
                    <a:p>
                      <a:r>
                        <a:rPr lang="en-US" sz="1400" u="sng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79512" y="4365104"/>
            <a:ext cx="771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Person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80606"/>
              </p:ext>
            </p:extLst>
          </p:nvPr>
        </p:nvGraphicFramePr>
        <p:xfrm>
          <a:off x="5801521" y="4818856"/>
          <a:ext cx="3090959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869">
                <a:tc>
                  <a:txBody>
                    <a:bodyPr/>
                    <a:lstStyle/>
                    <a:p>
                      <a:r>
                        <a:rPr lang="en-US" sz="1400" u="sng" dirty="0" err="1"/>
                        <a:t>lnumber</a:t>
                      </a:r>
                      <a:endParaRPr lang="en-US" sz="1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5904820" y="443785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Car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167082"/>
              </p:ext>
            </p:extLst>
          </p:nvPr>
        </p:nvGraphicFramePr>
        <p:xfrm>
          <a:off x="4105998" y="5322168"/>
          <a:ext cx="133009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869">
                <a:tc>
                  <a:txBody>
                    <a:bodyPr/>
                    <a:lstStyle/>
                    <a:p>
                      <a:r>
                        <a:rPr lang="en-US" sz="1400" u="sng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err="1"/>
                        <a:t>lnumber</a:t>
                      </a:r>
                      <a:endParaRPr lang="en-US" sz="14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4209296" y="4941168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Own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7504" y="5733256"/>
            <a:ext cx="3556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Person(</a:t>
            </a:r>
            <a:r>
              <a:rPr lang="en-US" sz="1600" u="sng" dirty="0">
                <a:solidFill>
                  <a:srgbClr val="0070C0"/>
                </a:solidFill>
              </a:rPr>
              <a:t>id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en-US" sz="1600" dirty="0" err="1">
                <a:solidFill>
                  <a:srgbClr val="0070C0"/>
                </a:solidFill>
              </a:rPr>
              <a:t>fname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en-US" sz="1600" dirty="0" err="1">
                <a:solidFill>
                  <a:srgbClr val="0070C0"/>
                </a:solidFill>
              </a:rPr>
              <a:t>lname</a:t>
            </a:r>
            <a:r>
              <a:rPr lang="en-US" sz="1600" dirty="0">
                <a:solidFill>
                  <a:srgbClr val="0070C0"/>
                </a:solidFill>
              </a:rPr>
              <a:t>, address, mobile)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23928" y="6237312"/>
            <a:ext cx="15872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Own(</a:t>
            </a:r>
            <a:r>
              <a:rPr lang="en-US" sz="1600" u="sng" dirty="0">
                <a:solidFill>
                  <a:srgbClr val="0070C0"/>
                </a:solidFill>
              </a:rPr>
              <a:t>id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en-US" sz="1600" u="sng" dirty="0" err="1">
                <a:solidFill>
                  <a:srgbClr val="0070C0"/>
                </a:solidFill>
              </a:rPr>
              <a:t>lnumber</a:t>
            </a:r>
            <a:r>
              <a:rPr lang="en-US" sz="16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40977" y="5733256"/>
            <a:ext cx="3098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Car(</a:t>
            </a:r>
            <a:r>
              <a:rPr lang="en-US" sz="1600" u="sng" dirty="0" err="1">
                <a:solidFill>
                  <a:srgbClr val="0070C0"/>
                </a:solidFill>
              </a:rPr>
              <a:t>lnumber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en-US" sz="1600" dirty="0" err="1">
                <a:solidFill>
                  <a:srgbClr val="0070C0"/>
                </a:solidFill>
              </a:rPr>
              <a:t>cnumber</a:t>
            </a:r>
            <a:r>
              <a:rPr lang="en-US" sz="1600" dirty="0">
                <a:solidFill>
                  <a:srgbClr val="0070C0"/>
                </a:solidFill>
              </a:rPr>
              <a:t>, brand, color)</a:t>
            </a:r>
          </a:p>
        </p:txBody>
      </p:sp>
    </p:spTree>
    <p:extLst>
      <p:ext uri="{BB962C8B-B14F-4D97-AF65-F5344CB8AC3E}">
        <p14:creationId xmlns:p14="http://schemas.microsoft.com/office/powerpoint/2010/main" val="320969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8" grpId="0"/>
      <p:bldP spid="39" grpId="0"/>
      <p:bldP spid="40" grpId="0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ตัวอย่างที่ 2 </a:t>
            </a:r>
            <a:r>
              <a:rPr lang="en-US" dirty="0"/>
              <a:t>(</a:t>
            </a:r>
            <a:r>
              <a:rPr lang="th-TH" dirty="0"/>
              <a:t>1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Entity </a:t>
            </a:r>
            <a:r>
              <a:rPr lang="th-TH" dirty="0">
                <a:solidFill>
                  <a:srgbClr val="0070C0"/>
                </a:solidFill>
              </a:rPr>
              <a:t>อาคารเรียนใน </a:t>
            </a:r>
            <a:r>
              <a:rPr lang="th-TH" dirty="0" err="1">
                <a:solidFill>
                  <a:srgbClr val="0070C0"/>
                </a:solidFill>
              </a:rPr>
              <a:t>มจพ</a:t>
            </a:r>
            <a:r>
              <a:rPr lang="th-TH" dirty="0">
                <a:solidFill>
                  <a:srgbClr val="0070C0"/>
                </a:solidFill>
              </a:rPr>
              <a:t> </a:t>
            </a:r>
            <a:r>
              <a:rPr lang="th-TH" dirty="0"/>
              <a:t>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1"/>
            <a:r>
              <a:rPr lang="th-TH" dirty="0"/>
              <a:t>รหัสตึกเรียน</a:t>
            </a:r>
          </a:p>
          <a:p>
            <a:pPr lvl="1"/>
            <a:r>
              <a:rPr lang="th-TH" dirty="0"/>
              <a:t>คณะ</a:t>
            </a:r>
          </a:p>
          <a:p>
            <a:pPr lvl="1"/>
            <a:r>
              <a:rPr lang="th-TH" dirty="0"/>
              <a:t>ที่ตั้ง</a:t>
            </a:r>
          </a:p>
          <a:p>
            <a:pPr lvl="1"/>
            <a:endParaRPr lang="th-TH" dirty="0"/>
          </a:p>
          <a:p>
            <a:r>
              <a:rPr lang="en-US" dirty="0"/>
              <a:t>Entity </a:t>
            </a:r>
            <a:r>
              <a:rPr lang="th-TH" dirty="0">
                <a:solidFill>
                  <a:srgbClr val="0070C0"/>
                </a:solidFill>
              </a:rPr>
              <a:t>ห้องเรียนใน </a:t>
            </a:r>
            <a:r>
              <a:rPr lang="th-TH" dirty="0" err="1">
                <a:solidFill>
                  <a:srgbClr val="0070C0"/>
                </a:solidFill>
              </a:rPr>
              <a:t>มจพ</a:t>
            </a:r>
            <a:r>
              <a:rPr lang="th-TH" dirty="0">
                <a:solidFill>
                  <a:srgbClr val="0070C0"/>
                </a:solidFill>
              </a:rPr>
              <a:t> </a:t>
            </a:r>
            <a:r>
              <a:rPr lang="th-TH" dirty="0"/>
              <a:t>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1"/>
            <a:r>
              <a:rPr lang="th-TH" dirty="0"/>
              <a:t>หมายเลขห้อง</a:t>
            </a:r>
          </a:p>
          <a:p>
            <a:pPr lvl="1"/>
            <a:r>
              <a:rPr lang="th-TH" dirty="0"/>
              <a:t>จำนวนโต๊ะเรียน</a:t>
            </a:r>
          </a:p>
          <a:p>
            <a:pPr lvl="1"/>
            <a:r>
              <a:rPr lang="th-TH" dirty="0"/>
              <a:t>ชั้นที่ตั้ง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65069" y="3185061"/>
            <a:ext cx="136815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/>
              <a:t>อาคารเรียน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796136" y="2153816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คณะ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4008255" y="2132856"/>
            <a:ext cx="1647971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u="sng" dirty="0"/>
              <a:t>รหัสตึกเรียน</a:t>
            </a:r>
            <a:endParaRPr lang="en-US" sz="2000" u="sng" dirty="0"/>
          </a:p>
        </p:txBody>
      </p:sp>
      <p:sp>
        <p:nvSpPr>
          <p:cNvPr id="7" name="Oval 6"/>
          <p:cNvSpPr/>
          <p:nvPr/>
        </p:nvSpPr>
        <p:spPr>
          <a:xfrm>
            <a:off x="3203269" y="2873896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ที่ตั้ง</a:t>
            </a:r>
            <a:endParaRPr lang="en-US" sz="2000" dirty="0"/>
          </a:p>
        </p:txBody>
      </p:sp>
      <p:cxnSp>
        <p:nvCxnSpPr>
          <p:cNvPr id="10" name="Straight Connector 9"/>
          <p:cNvCxnSpPr>
            <a:stCxn id="5" idx="4"/>
            <a:endCxn id="4" idx="0"/>
          </p:cNvCxnSpPr>
          <p:nvPr/>
        </p:nvCxnSpPr>
        <p:spPr>
          <a:xfrm flipH="1">
            <a:off x="5849145" y="2873896"/>
            <a:ext cx="631067" cy="31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4"/>
            <a:endCxn id="4" idx="0"/>
          </p:cNvCxnSpPr>
          <p:nvPr/>
        </p:nvCxnSpPr>
        <p:spPr>
          <a:xfrm>
            <a:off x="4832241" y="2852936"/>
            <a:ext cx="1016904" cy="332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6"/>
            <a:endCxn id="4" idx="1"/>
          </p:cNvCxnSpPr>
          <p:nvPr/>
        </p:nvCxnSpPr>
        <p:spPr>
          <a:xfrm>
            <a:off x="4571421" y="3233936"/>
            <a:ext cx="593648" cy="275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584798" y="5620425"/>
            <a:ext cx="1368152" cy="72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/>
              <a:t>ห้องเรียน</a:t>
            </a:r>
            <a:endParaRPr lang="en-US" sz="2000" dirty="0"/>
          </a:p>
        </p:txBody>
      </p:sp>
      <p:sp>
        <p:nvSpPr>
          <p:cNvPr id="23" name="Oval 22"/>
          <p:cNvSpPr/>
          <p:nvPr/>
        </p:nvSpPr>
        <p:spPr>
          <a:xfrm>
            <a:off x="6215864" y="4589181"/>
            <a:ext cx="1884527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จำนวนโต๊ะเรียน</a:t>
            </a:r>
            <a:endParaRPr lang="en-US" sz="2000" dirty="0"/>
          </a:p>
        </p:txBody>
      </p:sp>
      <p:sp>
        <p:nvSpPr>
          <p:cNvPr id="24" name="Oval 23"/>
          <p:cNvSpPr/>
          <p:nvPr/>
        </p:nvSpPr>
        <p:spPr>
          <a:xfrm>
            <a:off x="4427984" y="4568221"/>
            <a:ext cx="1647971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หมายเลขห้อง</a:t>
            </a:r>
            <a:endParaRPr lang="en-US" sz="2000" dirty="0"/>
          </a:p>
        </p:txBody>
      </p:sp>
      <p:sp>
        <p:nvSpPr>
          <p:cNvPr id="25" name="Oval 24"/>
          <p:cNvSpPr/>
          <p:nvPr/>
        </p:nvSpPr>
        <p:spPr>
          <a:xfrm>
            <a:off x="7614556" y="5309261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ชั้นที่ตั้ง</a:t>
            </a:r>
            <a:endParaRPr lang="en-US" sz="2000" dirty="0"/>
          </a:p>
        </p:txBody>
      </p:sp>
      <p:cxnSp>
        <p:nvCxnSpPr>
          <p:cNvPr id="26" name="Straight Connector 25"/>
          <p:cNvCxnSpPr>
            <a:stCxn id="23" idx="4"/>
            <a:endCxn id="22" idx="0"/>
          </p:cNvCxnSpPr>
          <p:nvPr/>
        </p:nvCxnSpPr>
        <p:spPr>
          <a:xfrm flipH="1">
            <a:off x="6268874" y="5309261"/>
            <a:ext cx="889254" cy="311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4" idx="4"/>
            <a:endCxn id="22" idx="0"/>
          </p:cNvCxnSpPr>
          <p:nvPr/>
        </p:nvCxnSpPr>
        <p:spPr>
          <a:xfrm>
            <a:off x="5251970" y="5288301"/>
            <a:ext cx="1016904" cy="332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5" idx="2"/>
            <a:endCxn id="22" idx="3"/>
          </p:cNvCxnSpPr>
          <p:nvPr/>
        </p:nvCxnSpPr>
        <p:spPr>
          <a:xfrm flipH="1">
            <a:off x="6952950" y="5669301"/>
            <a:ext cx="661606" cy="314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88024" y="5013176"/>
            <a:ext cx="936104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656226" y="5702253"/>
            <a:ext cx="1220030" cy="568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9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ตัวอย่างที่ 2 </a:t>
            </a:r>
            <a:r>
              <a:rPr lang="en-US" dirty="0"/>
              <a:t>(</a:t>
            </a:r>
            <a:r>
              <a:rPr lang="th-TH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9344" y="2825021"/>
            <a:ext cx="136815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/>
              <a:t>อาคารเรียน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3060411" y="1793776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คณะ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1272530" y="1772816"/>
            <a:ext cx="1647971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u="sng" dirty="0"/>
              <a:t>รหัสตึกเรียน</a:t>
            </a:r>
            <a:endParaRPr lang="en-US" sz="2000" u="sng" dirty="0"/>
          </a:p>
        </p:txBody>
      </p:sp>
      <p:sp>
        <p:nvSpPr>
          <p:cNvPr id="7" name="Oval 6"/>
          <p:cNvSpPr/>
          <p:nvPr/>
        </p:nvSpPr>
        <p:spPr>
          <a:xfrm>
            <a:off x="467544" y="2513856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ที่ตั้ง</a:t>
            </a:r>
            <a:endParaRPr lang="en-US" sz="2000" dirty="0"/>
          </a:p>
        </p:txBody>
      </p:sp>
      <p:cxnSp>
        <p:nvCxnSpPr>
          <p:cNvPr id="8" name="Straight Connector 7"/>
          <p:cNvCxnSpPr>
            <a:stCxn id="5" idx="4"/>
            <a:endCxn id="4" idx="0"/>
          </p:cNvCxnSpPr>
          <p:nvPr/>
        </p:nvCxnSpPr>
        <p:spPr>
          <a:xfrm flipH="1">
            <a:off x="3113420" y="2513856"/>
            <a:ext cx="631067" cy="31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6" idx="4"/>
            <a:endCxn id="4" idx="0"/>
          </p:cNvCxnSpPr>
          <p:nvPr/>
        </p:nvCxnSpPr>
        <p:spPr>
          <a:xfrm>
            <a:off x="2096516" y="2492896"/>
            <a:ext cx="1016904" cy="332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4" idx="1"/>
          </p:cNvCxnSpPr>
          <p:nvPr/>
        </p:nvCxnSpPr>
        <p:spPr>
          <a:xfrm>
            <a:off x="1835696" y="2873896"/>
            <a:ext cx="593648" cy="275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296766" y="4697228"/>
            <a:ext cx="1368152" cy="72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/>
              <a:t>ห้องเรียน</a:t>
            </a:r>
            <a:endParaRPr lang="en-US" sz="2000" dirty="0"/>
          </a:p>
        </p:txBody>
      </p:sp>
      <p:sp>
        <p:nvSpPr>
          <p:cNvPr id="12" name="Oval 11"/>
          <p:cNvSpPr/>
          <p:nvPr/>
        </p:nvSpPr>
        <p:spPr>
          <a:xfrm>
            <a:off x="5927832" y="3665984"/>
            <a:ext cx="1884527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จำนวนโต๊ะเรียน</a:t>
            </a:r>
            <a:endParaRPr lang="en-US" sz="2000" dirty="0"/>
          </a:p>
        </p:txBody>
      </p:sp>
      <p:sp>
        <p:nvSpPr>
          <p:cNvPr id="13" name="Oval 12"/>
          <p:cNvSpPr/>
          <p:nvPr/>
        </p:nvSpPr>
        <p:spPr>
          <a:xfrm>
            <a:off x="4139952" y="3645024"/>
            <a:ext cx="1647971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หมายเลขห้อง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7326524" y="4386064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ชั้นที่ตั้ง</a:t>
            </a:r>
            <a:endParaRPr lang="en-US" sz="2000" dirty="0"/>
          </a:p>
        </p:txBody>
      </p:sp>
      <p:cxnSp>
        <p:nvCxnSpPr>
          <p:cNvPr id="15" name="Straight Connector 14"/>
          <p:cNvCxnSpPr>
            <a:stCxn id="12" idx="4"/>
            <a:endCxn id="11" idx="0"/>
          </p:cNvCxnSpPr>
          <p:nvPr/>
        </p:nvCxnSpPr>
        <p:spPr>
          <a:xfrm flipH="1">
            <a:off x="5980842" y="4386064"/>
            <a:ext cx="889254" cy="311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4"/>
            <a:endCxn id="11" idx="0"/>
          </p:cNvCxnSpPr>
          <p:nvPr/>
        </p:nvCxnSpPr>
        <p:spPr>
          <a:xfrm>
            <a:off x="4963938" y="4365104"/>
            <a:ext cx="1016904" cy="332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4" idx="2"/>
            <a:endCxn id="11" idx="3"/>
          </p:cNvCxnSpPr>
          <p:nvPr/>
        </p:nvCxnSpPr>
        <p:spPr>
          <a:xfrm flipH="1">
            <a:off x="6664918" y="4746104"/>
            <a:ext cx="661606" cy="314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99992" y="4089979"/>
            <a:ext cx="936104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68194" y="4779056"/>
            <a:ext cx="1220030" cy="568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iamond 19"/>
          <p:cNvSpPr/>
          <p:nvPr/>
        </p:nvSpPr>
        <p:spPr>
          <a:xfrm>
            <a:off x="2267744" y="4574673"/>
            <a:ext cx="1728192" cy="972108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iamond 20"/>
          <p:cNvSpPr/>
          <p:nvPr/>
        </p:nvSpPr>
        <p:spPr>
          <a:xfrm>
            <a:off x="2347060" y="4624122"/>
            <a:ext cx="1569559" cy="873209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/>
              <a:t>อาคารห้อง</a:t>
            </a:r>
            <a:endParaRPr lang="en-US" sz="2000" dirty="0"/>
          </a:p>
        </p:txBody>
      </p:sp>
      <p:cxnSp>
        <p:nvCxnSpPr>
          <p:cNvPr id="23" name="Straight Connector 22"/>
          <p:cNvCxnSpPr>
            <a:stCxn id="4" idx="2"/>
            <a:endCxn id="20" idx="0"/>
          </p:cNvCxnSpPr>
          <p:nvPr/>
        </p:nvCxnSpPr>
        <p:spPr>
          <a:xfrm>
            <a:off x="3113420" y="3473093"/>
            <a:ext cx="18420" cy="1101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0" idx="3"/>
            <a:endCxn id="11" idx="1"/>
          </p:cNvCxnSpPr>
          <p:nvPr/>
        </p:nvCxnSpPr>
        <p:spPr>
          <a:xfrm>
            <a:off x="3995936" y="5060727"/>
            <a:ext cx="130083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131840" y="3356992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935892" y="4685074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6575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ตัวอย่างที่ </a:t>
            </a:r>
            <a:r>
              <a:rPr lang="en-US" dirty="0"/>
              <a:t>2: </a:t>
            </a:r>
            <a:r>
              <a:rPr lang="th-TH" dirty="0"/>
              <a:t>การสร้างตาราง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Weak Entity </a:t>
            </a:r>
            <a:r>
              <a:rPr lang="th-TH" sz="2000" dirty="0"/>
              <a:t>จะใช้ </a:t>
            </a:r>
            <a:r>
              <a:rPr lang="en-US" sz="2000" dirty="0"/>
              <a:t>primary key </a:t>
            </a:r>
            <a:r>
              <a:rPr lang="th-TH" sz="2000" dirty="0"/>
              <a:t>ของ </a:t>
            </a:r>
            <a:r>
              <a:rPr lang="en-US" sz="2000" dirty="0"/>
              <a:t>Strong Entity </a:t>
            </a:r>
            <a:r>
              <a:rPr lang="th-TH" sz="2000" dirty="0"/>
              <a:t>เป็น </a:t>
            </a:r>
            <a:r>
              <a:rPr lang="en-US" sz="2000" dirty="0"/>
              <a:t>key </a:t>
            </a:r>
            <a:r>
              <a:rPr lang="th-TH" sz="2000" dirty="0"/>
              <a:t>ร่วม</a:t>
            </a:r>
          </a:p>
          <a:p>
            <a:r>
              <a:rPr lang="en-US" sz="2000" dirty="0"/>
              <a:t>Weak Relationship </a:t>
            </a:r>
            <a:r>
              <a:rPr lang="th-TH" sz="2000" dirty="0"/>
              <a:t>ไม่ต้องสร้างตาราง</a:t>
            </a:r>
            <a:endParaRPr lang="en-US" sz="2000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550614"/>
              </p:ext>
            </p:extLst>
          </p:nvPr>
        </p:nvGraphicFramePr>
        <p:xfrm>
          <a:off x="971599" y="5273000"/>
          <a:ext cx="2735542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869">
                <a:tc>
                  <a:txBody>
                    <a:bodyPr/>
                    <a:lstStyle/>
                    <a:p>
                      <a:r>
                        <a:rPr lang="th-TH" sz="1600" u="sng" dirty="0"/>
                        <a:t>รหัสตึกเรียน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คณะ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ที่ตั้ง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899591" y="4892000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b="1" dirty="0"/>
              <a:t>อาคารเรียน</a:t>
            </a:r>
            <a:endParaRPr lang="en-US" sz="1800" b="1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080729"/>
              </p:ext>
            </p:extLst>
          </p:nvPr>
        </p:nvGraphicFramePr>
        <p:xfrm>
          <a:off x="4829867" y="5303480"/>
          <a:ext cx="3774581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8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5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869">
                <a:tc>
                  <a:txBody>
                    <a:bodyPr/>
                    <a:lstStyle/>
                    <a:p>
                      <a:r>
                        <a:rPr lang="th-TH" sz="1600" u="sng" dirty="0"/>
                        <a:t>รหัสตึกเรียน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u="sng" dirty="0"/>
                        <a:t>หมายเลขห้อง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จำนวนโต๊ะเรียน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ชั้นที่ตั้ง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8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4716015" y="498445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b="1" dirty="0"/>
              <a:t>ห้องเรียน</a:t>
            </a:r>
            <a:endParaRPr lang="en-US" sz="1800" b="1" dirty="0"/>
          </a:p>
        </p:txBody>
      </p:sp>
      <p:grpSp>
        <p:nvGrpSpPr>
          <p:cNvPr id="31" name="Group 30"/>
          <p:cNvGrpSpPr/>
          <p:nvPr/>
        </p:nvGrpSpPr>
        <p:grpSpPr>
          <a:xfrm>
            <a:off x="1619672" y="2436412"/>
            <a:ext cx="6264696" cy="2426160"/>
            <a:chOff x="467544" y="1723440"/>
            <a:chExt cx="8227132" cy="3823341"/>
          </a:xfrm>
        </p:grpSpPr>
        <p:sp>
          <p:nvSpPr>
            <p:cNvPr id="39" name="Rectangle 38"/>
            <p:cNvSpPr/>
            <p:nvPr/>
          </p:nvSpPr>
          <p:spPr>
            <a:xfrm>
              <a:off x="2429344" y="2825021"/>
              <a:ext cx="1368152" cy="6480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1600" dirty="0"/>
                <a:t>อาคารเรียน</a:t>
              </a:r>
              <a:endParaRPr lang="en-US" sz="1400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3060411" y="1793776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1400" dirty="0"/>
                <a:t>คณะ</a:t>
              </a:r>
              <a:endParaRPr lang="en-US" sz="1400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1272530" y="1723440"/>
              <a:ext cx="1647971" cy="76945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1400" u="sng" dirty="0"/>
                <a:t>รหัสตึกเรียน</a:t>
              </a:r>
              <a:endParaRPr lang="en-US" sz="1400" u="sng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467544" y="2513856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1400" dirty="0"/>
                <a:t>ที่ตั้ง</a:t>
              </a:r>
              <a:endParaRPr lang="en-US" sz="1400" dirty="0"/>
            </a:p>
          </p:txBody>
        </p:sp>
        <p:cxnSp>
          <p:nvCxnSpPr>
            <p:cNvPr id="43" name="Straight Connector 42"/>
            <p:cNvCxnSpPr>
              <a:stCxn id="40" idx="4"/>
              <a:endCxn id="39" idx="0"/>
            </p:cNvCxnSpPr>
            <p:nvPr/>
          </p:nvCxnSpPr>
          <p:spPr>
            <a:xfrm flipH="1">
              <a:off x="3113420" y="2513856"/>
              <a:ext cx="631067" cy="3111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1" idx="4"/>
              <a:endCxn id="39" idx="0"/>
            </p:cNvCxnSpPr>
            <p:nvPr/>
          </p:nvCxnSpPr>
          <p:spPr>
            <a:xfrm>
              <a:off x="2096516" y="2492896"/>
              <a:ext cx="1016904" cy="332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2" idx="6"/>
              <a:endCxn id="39" idx="1"/>
            </p:cNvCxnSpPr>
            <p:nvPr/>
          </p:nvCxnSpPr>
          <p:spPr>
            <a:xfrm>
              <a:off x="1835696" y="2873896"/>
              <a:ext cx="593648" cy="2751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5296766" y="4697228"/>
              <a:ext cx="1368152" cy="72699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1600" dirty="0"/>
                <a:t>ห้องเรียน</a:t>
              </a:r>
              <a:endParaRPr lang="en-US" sz="1400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5927832" y="3665984"/>
              <a:ext cx="1884527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1400" dirty="0"/>
                <a:t>จำนวนโต๊ะเรียน</a:t>
              </a:r>
              <a:endParaRPr lang="en-US" sz="1400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4139951" y="3473093"/>
              <a:ext cx="1647971" cy="892012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1400" dirty="0"/>
                <a:t>หมายเลขห้อง</a:t>
              </a:r>
              <a:endParaRPr lang="en-US" sz="1400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7326524" y="4386064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1400" dirty="0"/>
                <a:t>ชั้นที่ตั้ง</a:t>
              </a:r>
              <a:endParaRPr lang="en-US" sz="1400" dirty="0"/>
            </a:p>
          </p:txBody>
        </p:sp>
        <p:cxnSp>
          <p:nvCxnSpPr>
            <p:cNvPr id="50" name="Straight Connector 49"/>
            <p:cNvCxnSpPr>
              <a:stCxn id="47" idx="4"/>
              <a:endCxn id="46" idx="0"/>
            </p:cNvCxnSpPr>
            <p:nvPr/>
          </p:nvCxnSpPr>
          <p:spPr>
            <a:xfrm flipH="1">
              <a:off x="5980842" y="4386064"/>
              <a:ext cx="889254" cy="3111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8" idx="4"/>
              <a:endCxn id="46" idx="0"/>
            </p:cNvCxnSpPr>
            <p:nvPr/>
          </p:nvCxnSpPr>
          <p:spPr>
            <a:xfrm>
              <a:off x="4963938" y="4365105"/>
              <a:ext cx="1016904" cy="3321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9" idx="2"/>
              <a:endCxn id="46" idx="3"/>
            </p:cNvCxnSpPr>
            <p:nvPr/>
          </p:nvCxnSpPr>
          <p:spPr>
            <a:xfrm flipH="1">
              <a:off x="6664918" y="4746104"/>
              <a:ext cx="661606" cy="3146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499992" y="4089979"/>
              <a:ext cx="936104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368194" y="4779056"/>
              <a:ext cx="1220030" cy="56801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Diamond 54"/>
            <p:cNvSpPr/>
            <p:nvPr/>
          </p:nvSpPr>
          <p:spPr>
            <a:xfrm>
              <a:off x="2267744" y="4574673"/>
              <a:ext cx="1728192" cy="972108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56" name="Diamond 55"/>
            <p:cNvSpPr/>
            <p:nvPr/>
          </p:nvSpPr>
          <p:spPr>
            <a:xfrm>
              <a:off x="2347060" y="4624122"/>
              <a:ext cx="1569559" cy="873209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1400" dirty="0"/>
                <a:t>อาคารห้อง</a:t>
              </a:r>
              <a:endParaRPr lang="en-US" sz="1400" dirty="0"/>
            </a:p>
          </p:txBody>
        </p:sp>
        <p:cxnSp>
          <p:nvCxnSpPr>
            <p:cNvPr id="57" name="Straight Connector 56"/>
            <p:cNvCxnSpPr>
              <a:stCxn id="39" idx="2"/>
              <a:endCxn id="55" idx="0"/>
            </p:cNvCxnSpPr>
            <p:nvPr/>
          </p:nvCxnSpPr>
          <p:spPr>
            <a:xfrm>
              <a:off x="3113420" y="3473093"/>
              <a:ext cx="18420" cy="1101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5" idx="3"/>
              <a:endCxn id="46" idx="1"/>
            </p:cNvCxnSpPr>
            <p:nvPr/>
          </p:nvCxnSpPr>
          <p:spPr>
            <a:xfrm>
              <a:off x="3995936" y="5060727"/>
              <a:ext cx="130083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3131841" y="3356991"/>
              <a:ext cx="375139" cy="5820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dirty="0"/>
                <a:t>1</a:t>
              </a:r>
              <a:endParaRPr lang="en-US" sz="18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935892" y="4685073"/>
              <a:ext cx="400400" cy="4850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173362" y="6257960"/>
            <a:ext cx="24625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>
                <a:solidFill>
                  <a:srgbClr val="0070C0"/>
                </a:solidFill>
              </a:rPr>
              <a:t>อาคารเรียน</a:t>
            </a:r>
            <a:r>
              <a:rPr lang="en-US" sz="1600" dirty="0">
                <a:solidFill>
                  <a:srgbClr val="0070C0"/>
                </a:solidFill>
              </a:rPr>
              <a:t> (</a:t>
            </a:r>
            <a:r>
              <a:rPr lang="th-TH" sz="1600" u="sng" dirty="0">
                <a:solidFill>
                  <a:srgbClr val="0070C0"/>
                </a:solidFill>
              </a:rPr>
              <a:t>รหัสตึกเรียน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th-TH" sz="1600" dirty="0">
                <a:solidFill>
                  <a:srgbClr val="0070C0"/>
                </a:solidFill>
              </a:rPr>
              <a:t>คณะ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th-TH" sz="1600" dirty="0">
                <a:solidFill>
                  <a:srgbClr val="0070C0"/>
                </a:solidFill>
              </a:rPr>
              <a:t>ที่ตั้ง</a:t>
            </a:r>
            <a:r>
              <a:rPr lang="en-US" sz="16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16016" y="6303415"/>
            <a:ext cx="3951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>
                <a:solidFill>
                  <a:srgbClr val="0070C0"/>
                </a:solidFill>
              </a:rPr>
              <a:t>ห้องเรียน</a:t>
            </a:r>
            <a:r>
              <a:rPr lang="en-US" sz="1600" dirty="0">
                <a:solidFill>
                  <a:srgbClr val="0070C0"/>
                </a:solidFill>
              </a:rPr>
              <a:t>(</a:t>
            </a:r>
            <a:r>
              <a:rPr lang="th-TH" sz="1600" u="sng" dirty="0">
                <a:solidFill>
                  <a:srgbClr val="0070C0"/>
                </a:solidFill>
              </a:rPr>
              <a:t>รหัสตึกเรียน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th-TH" sz="1600" u="sng" dirty="0">
                <a:solidFill>
                  <a:srgbClr val="0070C0"/>
                </a:solidFill>
              </a:rPr>
              <a:t>หมายเลขห้อง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th-TH" sz="1600" dirty="0">
                <a:solidFill>
                  <a:srgbClr val="0070C0"/>
                </a:solidFill>
              </a:rPr>
              <a:t>จำนวนโต๊ะเรียน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th-TH" sz="1600" dirty="0">
                <a:solidFill>
                  <a:srgbClr val="0070C0"/>
                </a:solidFill>
              </a:rPr>
              <a:t>ชั้นที่ตั้ง</a:t>
            </a:r>
            <a:r>
              <a:rPr lang="en-US" sz="1600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4035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61" grpId="0"/>
      <p:bldP spid="6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 </a:t>
            </a:r>
            <a:r>
              <a:rPr lang="en-US" dirty="0" smtClean="0"/>
              <a:t>database schema </a:t>
            </a:r>
            <a:r>
              <a:rPr lang="th-TH" dirty="0" smtClean="0"/>
              <a:t>ให้ดีขึ้น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r>
              <a:rPr lang="th-TH" sz="2000" dirty="0" smtClean="0"/>
              <a:t>จากกฎปกติ </a:t>
            </a:r>
          </a:p>
          <a:p>
            <a:pPr lvl="1"/>
            <a:r>
              <a:rPr lang="th-TH" sz="1800" dirty="0" smtClean="0"/>
              <a:t>1 </a:t>
            </a:r>
            <a:r>
              <a:rPr lang="en-US" sz="1800" dirty="0" smtClean="0"/>
              <a:t>entity = </a:t>
            </a:r>
            <a:r>
              <a:rPr lang="th-TH" sz="1800" dirty="0" smtClean="0"/>
              <a:t>1</a:t>
            </a:r>
            <a:r>
              <a:rPr lang="en-US" sz="1800" dirty="0" smtClean="0"/>
              <a:t> </a:t>
            </a:r>
            <a:r>
              <a:rPr lang="th-TH" sz="1800" dirty="0" smtClean="0"/>
              <a:t>ตาราง</a:t>
            </a:r>
          </a:p>
          <a:p>
            <a:pPr lvl="1"/>
            <a:r>
              <a:rPr lang="th-TH" sz="1800" dirty="0" smtClean="0"/>
              <a:t>1 </a:t>
            </a:r>
            <a:r>
              <a:rPr lang="en-US" sz="1800" dirty="0" smtClean="0"/>
              <a:t>strong relation = </a:t>
            </a:r>
            <a:r>
              <a:rPr lang="th-TH" sz="1800" dirty="0" smtClean="0"/>
              <a:t>1 ตาราง</a:t>
            </a:r>
            <a:endParaRPr lang="en-US" sz="1800" dirty="0" smtClean="0"/>
          </a:p>
          <a:p>
            <a:r>
              <a:rPr lang="th-TH" sz="2000" dirty="0" smtClean="0"/>
              <a:t>แต่ถ้าเป็นความสัมพันธ์แบบ </a:t>
            </a:r>
            <a:r>
              <a:rPr lang="en-US" sz="2000" dirty="0" smtClean="0"/>
              <a:t>one-to-many </a:t>
            </a:r>
            <a:r>
              <a:rPr lang="th-TH" sz="2000" dirty="0" smtClean="0"/>
              <a:t>สามารถลดรูปแบบของ </a:t>
            </a:r>
            <a:r>
              <a:rPr lang="en-US" sz="2000" dirty="0" smtClean="0"/>
              <a:t>database schema </a:t>
            </a:r>
            <a:r>
              <a:rPr lang="th-TH" sz="2000" dirty="0" smtClean="0"/>
              <a:t>ได้ตัวอย่างเช่น</a:t>
            </a:r>
          </a:p>
          <a:p>
            <a:endParaRPr lang="th-TH" sz="2000" dirty="0"/>
          </a:p>
          <a:p>
            <a:endParaRPr lang="th-TH" sz="2000" dirty="0" smtClean="0"/>
          </a:p>
          <a:p>
            <a:endParaRPr lang="th-TH" sz="2000" dirty="0"/>
          </a:p>
          <a:p>
            <a:endParaRPr lang="th-TH" sz="2000" dirty="0" smtClean="0"/>
          </a:p>
          <a:p>
            <a:pPr lvl="1"/>
            <a:r>
              <a:rPr lang="th-TH" sz="2000" dirty="0" smtClean="0"/>
              <a:t>รถแต่ละคันจะมีเจ้าของแค่คนเดียวเท่านั้น จึงจะประหยัดพื้นที่ฐานข้อมูลมากกว่า ถ้านำ </a:t>
            </a:r>
            <a:r>
              <a:rPr lang="en-US" sz="2000" dirty="0" smtClean="0"/>
              <a:t>primary key </a:t>
            </a:r>
            <a:r>
              <a:rPr lang="th-TH" sz="2000" dirty="0" smtClean="0"/>
              <a:t>ของ </a:t>
            </a:r>
            <a:r>
              <a:rPr lang="en-US" sz="2000" dirty="0" smtClean="0"/>
              <a:t>Person (id) </a:t>
            </a:r>
            <a:r>
              <a:rPr lang="th-TH" sz="2000" dirty="0" smtClean="0"/>
              <a:t>ไปเก็บไว้ยังแต่ละ </a:t>
            </a:r>
            <a:r>
              <a:rPr lang="en-US" sz="2000" dirty="0" smtClean="0"/>
              <a:t>record </a:t>
            </a:r>
            <a:r>
              <a:rPr lang="th-TH" sz="2000" dirty="0" smtClean="0"/>
              <a:t>ของ </a:t>
            </a:r>
            <a:r>
              <a:rPr lang="en-US" sz="2000" dirty="0" smtClean="0"/>
              <a:t>Car </a:t>
            </a:r>
            <a:r>
              <a:rPr lang="th-TH" sz="2000" dirty="0" smtClean="0"/>
              <a:t>เลย</a:t>
            </a:r>
            <a:r>
              <a:rPr lang="en-US" sz="2000" dirty="0" smtClean="0"/>
              <a:t> </a:t>
            </a:r>
            <a:r>
              <a:rPr lang="th-TH" sz="2000" dirty="0" smtClean="0"/>
              <a:t>โดยไม่ต้องมีตาราง </a:t>
            </a:r>
            <a:r>
              <a:rPr lang="en-US" sz="2000" dirty="0" smtClean="0"/>
              <a:t>Own</a:t>
            </a:r>
            <a:endParaRPr lang="th-TH" sz="2000" dirty="0" smtClean="0"/>
          </a:p>
          <a:p>
            <a:pPr lvl="2"/>
            <a:r>
              <a:rPr lang="en-US" sz="1700" dirty="0" smtClean="0"/>
              <a:t>Person(</a:t>
            </a:r>
            <a:r>
              <a:rPr lang="en-US" sz="1700" u="sng" dirty="0" smtClean="0"/>
              <a:t>id</a:t>
            </a:r>
            <a:r>
              <a:rPr lang="en-US" sz="1700" dirty="0" smtClean="0"/>
              <a:t>, </a:t>
            </a:r>
            <a:r>
              <a:rPr lang="en-US" sz="1700" dirty="0" err="1" smtClean="0"/>
              <a:t>fname</a:t>
            </a:r>
            <a:r>
              <a:rPr lang="en-US" sz="1700" dirty="0" smtClean="0"/>
              <a:t>, </a:t>
            </a:r>
            <a:r>
              <a:rPr lang="en-US" sz="1700" dirty="0" err="1" smtClean="0"/>
              <a:t>lname</a:t>
            </a:r>
            <a:r>
              <a:rPr lang="en-US" sz="1700" dirty="0" smtClean="0"/>
              <a:t>, address, mobile)</a:t>
            </a:r>
          </a:p>
          <a:p>
            <a:pPr lvl="2"/>
            <a:r>
              <a:rPr lang="en-US" sz="1700" dirty="0" smtClean="0"/>
              <a:t>Car(</a:t>
            </a:r>
            <a:r>
              <a:rPr lang="en-US" sz="1700" u="sng" dirty="0" err="1" smtClean="0"/>
              <a:t>lnumber</a:t>
            </a:r>
            <a:r>
              <a:rPr lang="en-US" sz="1700" dirty="0" smtClean="0"/>
              <a:t>, </a:t>
            </a:r>
            <a:r>
              <a:rPr lang="en-US" sz="1700" dirty="0" err="1" smtClean="0"/>
              <a:t>cnumber</a:t>
            </a:r>
            <a:r>
              <a:rPr lang="en-US" sz="1700" dirty="0" smtClean="0"/>
              <a:t>, brand, color, </a:t>
            </a:r>
            <a:r>
              <a:rPr lang="en-US" sz="1700" b="1" dirty="0" smtClean="0">
                <a:solidFill>
                  <a:srgbClr val="00B050"/>
                </a:solidFill>
              </a:rPr>
              <a:t>Person.id</a:t>
            </a:r>
            <a:r>
              <a:rPr lang="en-US" sz="1700" dirty="0" smtClean="0"/>
              <a:t>)</a:t>
            </a:r>
            <a:endParaRPr lang="th-TH" sz="1700" dirty="0" smtClean="0"/>
          </a:p>
          <a:p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2123728" y="3140968"/>
            <a:ext cx="4856877" cy="1791068"/>
            <a:chOff x="305944" y="1660204"/>
            <a:chExt cx="8646435" cy="3847896"/>
          </a:xfrm>
        </p:grpSpPr>
        <p:sp>
          <p:nvSpPr>
            <p:cNvPr id="5" name="Rectangle 4"/>
            <p:cNvSpPr/>
            <p:nvPr/>
          </p:nvSpPr>
          <p:spPr>
            <a:xfrm>
              <a:off x="2195736" y="3284984"/>
              <a:ext cx="1368152" cy="6480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Person</a:t>
              </a:r>
              <a:endParaRPr lang="en-US" sz="105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884834" y="1660204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err="1"/>
                <a:t>lname</a:t>
              </a:r>
              <a:endParaRPr lang="en-US" sz="10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1323427" y="1664054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 err="1"/>
                <a:t>fname</a:t>
              </a:r>
              <a:endParaRPr lang="en-US" sz="105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05944" y="2579671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u="sng" dirty="0"/>
                <a:t>id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818712" y="4642810"/>
              <a:ext cx="1521040" cy="720079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address</a:t>
              </a:r>
              <a:endParaRPr lang="en-US" sz="10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691579" y="4634571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/>
                <a:t>mobile</a:t>
              </a:r>
            </a:p>
          </p:txBody>
        </p:sp>
        <p:cxnSp>
          <p:nvCxnSpPr>
            <p:cNvPr id="11" name="Straight Connector 10"/>
            <p:cNvCxnSpPr>
              <a:stCxn id="6" idx="4"/>
              <a:endCxn id="5" idx="0"/>
            </p:cNvCxnSpPr>
            <p:nvPr/>
          </p:nvCxnSpPr>
          <p:spPr>
            <a:xfrm flipH="1">
              <a:off x="2879812" y="2380284"/>
              <a:ext cx="689098" cy="904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7" idx="4"/>
              <a:endCxn id="5" idx="0"/>
            </p:cNvCxnSpPr>
            <p:nvPr/>
          </p:nvCxnSpPr>
          <p:spPr>
            <a:xfrm>
              <a:off x="2007503" y="2384134"/>
              <a:ext cx="872309" cy="900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8" idx="4"/>
              <a:endCxn id="5" idx="1"/>
            </p:cNvCxnSpPr>
            <p:nvPr/>
          </p:nvCxnSpPr>
          <p:spPr>
            <a:xfrm>
              <a:off x="990020" y="3299751"/>
              <a:ext cx="1205716" cy="309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2"/>
              <a:endCxn id="9" idx="0"/>
            </p:cNvCxnSpPr>
            <p:nvPr/>
          </p:nvCxnSpPr>
          <p:spPr>
            <a:xfrm flipH="1">
              <a:off x="1579233" y="3933055"/>
              <a:ext cx="1300580" cy="7097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10" idx="0"/>
            </p:cNvCxnSpPr>
            <p:nvPr/>
          </p:nvCxnSpPr>
          <p:spPr>
            <a:xfrm>
              <a:off x="3035549" y="3928937"/>
              <a:ext cx="340106" cy="7056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6511244" y="3285139"/>
              <a:ext cx="1368152" cy="6480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Car</a:t>
              </a:r>
              <a:endParaRPr lang="en-US" sz="11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7429763" y="2128379"/>
              <a:ext cx="1522616" cy="720079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/>
                <a:t>cnumber</a:t>
              </a:r>
              <a:endParaRPr lang="en-US" sz="10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5700737" y="2093801"/>
              <a:ext cx="1468117" cy="720079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u="sng" dirty="0" err="1"/>
                <a:t>lnumber</a:t>
              </a:r>
              <a:endParaRPr lang="en-US" sz="1000" u="sng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5700736" y="4788020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brand</a:t>
              </a:r>
              <a:endParaRPr lang="en-US" sz="1050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7397916" y="4788007"/>
              <a:ext cx="1368152" cy="72008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/>
                <a:t>color</a:t>
              </a:r>
            </a:p>
          </p:txBody>
        </p:sp>
        <p:cxnSp>
          <p:nvCxnSpPr>
            <p:cNvPr id="21" name="Straight Connector 20"/>
            <p:cNvCxnSpPr>
              <a:stCxn id="17" idx="4"/>
              <a:endCxn id="16" idx="0"/>
            </p:cNvCxnSpPr>
            <p:nvPr/>
          </p:nvCxnSpPr>
          <p:spPr>
            <a:xfrm flipH="1">
              <a:off x="7195321" y="2848458"/>
              <a:ext cx="995750" cy="4366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6" idx="2"/>
              <a:endCxn id="19" idx="0"/>
            </p:cNvCxnSpPr>
            <p:nvPr/>
          </p:nvCxnSpPr>
          <p:spPr>
            <a:xfrm flipH="1">
              <a:off x="6384812" y="3933211"/>
              <a:ext cx="810508" cy="8548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6" idx="2"/>
              <a:endCxn id="20" idx="0"/>
            </p:cNvCxnSpPr>
            <p:nvPr/>
          </p:nvCxnSpPr>
          <p:spPr>
            <a:xfrm>
              <a:off x="7195320" y="3933211"/>
              <a:ext cx="886672" cy="8547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8" idx="4"/>
              <a:endCxn id="16" idx="0"/>
            </p:cNvCxnSpPr>
            <p:nvPr/>
          </p:nvCxnSpPr>
          <p:spPr>
            <a:xfrm>
              <a:off x="6434796" y="2813880"/>
              <a:ext cx="760525" cy="4712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Diamond 24"/>
            <p:cNvSpPr/>
            <p:nvPr/>
          </p:nvSpPr>
          <p:spPr>
            <a:xfrm>
              <a:off x="4152564" y="3127544"/>
              <a:ext cx="1728192" cy="972108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Own</a:t>
              </a:r>
            </a:p>
          </p:txBody>
        </p:sp>
        <p:cxnSp>
          <p:nvCxnSpPr>
            <p:cNvPr id="26" name="Straight Connector 25"/>
            <p:cNvCxnSpPr>
              <a:stCxn id="5" idx="3"/>
              <a:endCxn id="25" idx="1"/>
            </p:cNvCxnSpPr>
            <p:nvPr/>
          </p:nvCxnSpPr>
          <p:spPr>
            <a:xfrm>
              <a:off x="3563888" y="3609020"/>
              <a:ext cx="588676" cy="4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3"/>
              <a:endCxn id="16" idx="1"/>
            </p:cNvCxnSpPr>
            <p:nvPr/>
          </p:nvCxnSpPr>
          <p:spPr>
            <a:xfrm flipV="1">
              <a:off x="5880756" y="3609175"/>
              <a:ext cx="630488" cy="44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526190" y="3109274"/>
              <a:ext cx="468586" cy="5620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  <a:endParaRPr lang="en-US" sz="1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84168" y="3140969"/>
              <a:ext cx="511390" cy="5950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156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งานครั้งที่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r>
              <a:rPr lang="th-TH" dirty="0" smtClean="0"/>
              <a:t>แบ่งกลุ่มละ 5 คน ช่วยกันออกแบบ ฐานข้อมูลให้กับ </a:t>
            </a:r>
            <a:r>
              <a:rPr lang="en-US" dirty="0" err="1" smtClean="0"/>
              <a:t>Webboard</a:t>
            </a:r>
            <a:r>
              <a:rPr lang="en-US" dirty="0" smtClean="0"/>
              <a:t> </a:t>
            </a:r>
            <a:r>
              <a:rPr lang="en-US" dirty="0" err="1" smtClean="0"/>
              <a:t>KakKak</a:t>
            </a:r>
            <a:endParaRPr lang="en-US" dirty="0" smtClean="0"/>
          </a:p>
          <a:p>
            <a:pPr lvl="1"/>
            <a:r>
              <a:rPr lang="th-TH" dirty="0" smtClean="0"/>
              <a:t>ให้คำนึงถึง ผู้ใช้มี 2 สิทธิ คือ </a:t>
            </a:r>
            <a:r>
              <a:rPr lang="en-US" dirty="0" smtClean="0"/>
              <a:t>member </a:t>
            </a:r>
            <a:r>
              <a:rPr lang="th-TH" dirty="0" smtClean="0"/>
              <a:t>และ </a:t>
            </a:r>
            <a:r>
              <a:rPr lang="en-US" dirty="0" smtClean="0"/>
              <a:t>admin</a:t>
            </a:r>
          </a:p>
          <a:p>
            <a:pPr lvl="1"/>
            <a:r>
              <a:rPr lang="th-TH" dirty="0" smtClean="0"/>
              <a:t>กระทู้มี 2 หมวดหมู่ คือ เรื่องทั่วไป และเรื่องเรียน</a:t>
            </a:r>
          </a:p>
          <a:p>
            <a:pPr lvl="1"/>
            <a:r>
              <a:rPr lang="th-TH" dirty="0" smtClean="0"/>
              <a:t>กระทู้ควรจะเก็บข้อมูลของคนสร้าง ชื่อกระทู้ เนื้อหากระทู้ วันที่ที่สร้าง</a:t>
            </a:r>
          </a:p>
          <a:p>
            <a:pPr lvl="1"/>
            <a:r>
              <a:rPr lang="th-TH" dirty="0" smtClean="0"/>
              <a:t>ภายในแต่ละกระทู้ สามารถมีผู้ใช้อื่นมาตอบต่อกันไปได้</a:t>
            </a:r>
            <a:r>
              <a:rPr lang="th-TH" dirty="0" err="1" smtClean="0"/>
              <a:t>เรื่อยๆ</a:t>
            </a:r>
            <a:r>
              <a:rPr lang="th-TH" dirty="0" smtClean="0"/>
              <a:t> </a:t>
            </a:r>
            <a:endParaRPr lang="th-TH" dirty="0"/>
          </a:p>
          <a:p>
            <a:pPr lvl="1"/>
            <a:endParaRPr lang="th-TH" dirty="0"/>
          </a:p>
          <a:p>
            <a:pPr lvl="1"/>
            <a:endParaRPr lang="th-TH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91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Entity-Relationship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/>
              <a:t>เรียกสั้นว่า </a:t>
            </a:r>
            <a:r>
              <a:rPr lang="en-US" dirty="0"/>
              <a:t>E-R model</a:t>
            </a:r>
          </a:p>
          <a:p>
            <a:r>
              <a:rPr lang="en-US" dirty="0"/>
              <a:t>E-R model </a:t>
            </a:r>
            <a:r>
              <a:rPr lang="th-TH" dirty="0"/>
              <a:t>คือ แบบจำลองที่ใช้อธิบายโครงสร้างของฐานข้อมูลซึ่งเขียนออกมาในลักษณะของรูปภาพ การอธิบายโครงสร้างและความสัมพันธ์ของข้อมูล (</a:t>
            </a:r>
            <a:r>
              <a:rPr lang="en-US" dirty="0"/>
              <a:t>Relationship)</a:t>
            </a:r>
          </a:p>
          <a:p>
            <a:r>
              <a:rPr lang="en-US" dirty="0"/>
              <a:t>E-R</a:t>
            </a:r>
            <a:r>
              <a:rPr lang="th-TH" dirty="0"/>
              <a:t> </a:t>
            </a:r>
            <a:r>
              <a:rPr lang="en-US" dirty="0"/>
              <a:t>model </a:t>
            </a:r>
            <a:r>
              <a:rPr lang="th-TH" dirty="0"/>
              <a:t>จะประกอบด้วย</a:t>
            </a:r>
            <a:r>
              <a:rPr lang="en-US" dirty="0"/>
              <a:t> 3 </a:t>
            </a:r>
            <a:r>
              <a:rPr lang="th-TH" dirty="0"/>
              <a:t>องค์ประกอบ</a:t>
            </a:r>
            <a:r>
              <a:rPr lang="en-US" dirty="0"/>
              <a:t> </a:t>
            </a:r>
            <a:r>
              <a:rPr lang="th-TH" dirty="0"/>
              <a:t>ได้แก่ </a:t>
            </a:r>
          </a:p>
          <a:p>
            <a:pPr lvl="1"/>
            <a:r>
              <a:rPr lang="en-US" dirty="0"/>
              <a:t>Entity sets</a:t>
            </a:r>
          </a:p>
          <a:p>
            <a:pPr lvl="1"/>
            <a:r>
              <a:rPr lang="en-US" dirty="0"/>
              <a:t>Relationship sets</a:t>
            </a:r>
          </a:p>
          <a:p>
            <a:pPr lvl="1"/>
            <a:r>
              <a:rPr lang="en-US" dirty="0"/>
              <a:t>Attributes</a:t>
            </a:r>
          </a:p>
        </p:txBody>
      </p:sp>
    </p:spTree>
    <p:extLst>
      <p:ext uri="{BB962C8B-B14F-4D97-AF65-F5344CB8AC3E}">
        <p14:creationId xmlns:p14="http://schemas.microsoft.com/office/powerpoint/2010/main" val="4160713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งานหาเวลาว่างทำ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post.php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82602"/>
            <a:ext cx="6275144" cy="43499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942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งานหาเวลาว่างทำ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newpost.php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76872"/>
            <a:ext cx="6120680" cy="42272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554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/>
              <a:t>Entity-Relationship Model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1520" y="2132856"/>
            <a:ext cx="8612190" cy="3877021"/>
            <a:chOff x="251520" y="2132856"/>
            <a:chExt cx="8612190" cy="3877021"/>
          </a:xfrm>
        </p:grpSpPr>
        <p:grpSp>
          <p:nvGrpSpPr>
            <p:cNvPr id="24" name="Group 34"/>
            <p:cNvGrpSpPr/>
            <p:nvPr/>
          </p:nvGrpSpPr>
          <p:grpSpPr>
            <a:xfrm>
              <a:off x="251520" y="2132856"/>
              <a:ext cx="8612190" cy="3877021"/>
              <a:chOff x="93663" y="1667223"/>
              <a:chExt cx="8612190" cy="3877021"/>
            </a:xfrm>
          </p:grpSpPr>
          <p:sp>
            <p:nvSpPr>
              <p:cNvPr id="26" name="Text Box 22"/>
              <p:cNvSpPr txBox="1">
                <a:spLocks noChangeArrowheads="1"/>
              </p:cNvSpPr>
              <p:nvPr/>
            </p:nvSpPr>
            <p:spPr bwMode="auto">
              <a:xfrm>
                <a:off x="1754378" y="4897913"/>
                <a:ext cx="5819222" cy="64633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b">
                <a:spAutoFit/>
              </a:bodyPr>
              <a:lstStyle/>
              <a:p>
                <a:pPr eaLnBrk="0" hangingPunct="0">
                  <a:defRPr/>
                </a:pPr>
                <a:r>
                  <a:rPr lang="th-TH" sz="3600" dirty="0" smtClean="0">
                    <a:solidFill>
                      <a:srgbClr val="000000"/>
                    </a:solidFill>
                    <a:latin typeface="FreesiaUPC (Body)"/>
                  </a:rPr>
                  <a:t>ความสัมพันธ์ระหว่างบุคคลกับบัญชีธนาคาร</a:t>
                </a:r>
                <a:endParaRPr lang="th-TH" sz="3600" dirty="0">
                  <a:solidFill>
                    <a:srgbClr val="000000"/>
                  </a:solidFill>
                  <a:latin typeface="FreesiaUPC (Body)"/>
                </a:endParaRPr>
              </a:p>
            </p:txBody>
          </p:sp>
          <p:grpSp>
            <p:nvGrpSpPr>
              <p:cNvPr id="28" name="Group 11"/>
              <p:cNvGrpSpPr/>
              <p:nvPr/>
            </p:nvGrpSpPr>
            <p:grpSpPr>
              <a:xfrm>
                <a:off x="93663" y="1667223"/>
                <a:ext cx="8612190" cy="2457449"/>
                <a:chOff x="93663" y="1452564"/>
                <a:chExt cx="8612190" cy="2457449"/>
              </a:xfrm>
            </p:grpSpPr>
            <p:sp>
              <p:nvSpPr>
                <p:cNvPr id="30" name="Rectangle 4"/>
                <p:cNvSpPr>
                  <a:spLocks noChangeArrowheads="1"/>
                </p:cNvSpPr>
                <p:nvPr/>
              </p:nvSpPr>
              <p:spPr bwMode="auto">
                <a:xfrm>
                  <a:off x="1828800" y="3148013"/>
                  <a:ext cx="1600200" cy="762000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th-TH" sz="2000" dirty="0">
                      <a:solidFill>
                        <a:srgbClr val="000000"/>
                      </a:solidFill>
                      <a:latin typeface="+mj-lt"/>
                      <a:cs typeface="EucrosiaUPC" pitchFamily="18" charset="-34"/>
                    </a:rPr>
                    <a:t>Customer</a:t>
                  </a:r>
                </a:p>
              </p:txBody>
            </p:sp>
            <p:grpSp>
              <p:nvGrpSpPr>
                <p:cNvPr id="32" name="Group 5"/>
                <p:cNvGrpSpPr>
                  <a:grpSpLocks/>
                </p:cNvGrpSpPr>
                <p:nvPr/>
              </p:nvGrpSpPr>
              <p:grpSpPr bwMode="auto">
                <a:xfrm>
                  <a:off x="93663" y="1957389"/>
                  <a:ext cx="4630739" cy="1381126"/>
                  <a:chOff x="-133" y="1266"/>
                  <a:chExt cx="2917" cy="870"/>
                </a:xfrm>
              </p:grpSpPr>
              <p:sp>
                <p:nvSpPr>
                  <p:cNvPr id="51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144" y="1536"/>
                    <a:ext cx="816" cy="240"/>
                  </a:xfrm>
                  <a:prstGeom prst="ellipse">
                    <a:avLst/>
                  </a:prstGeom>
                  <a:solidFill>
                    <a:srgbClr val="FFFF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sz="2000" dirty="0">
                        <a:solidFill>
                          <a:srgbClr val="000000"/>
                        </a:solidFill>
                        <a:cs typeface="EucrosiaUPC" pitchFamily="18" charset="-34"/>
                      </a:rPr>
                      <a:t>first</a:t>
                    </a:r>
                    <a:r>
                      <a:rPr lang="th-TH" sz="2000" dirty="0" err="1">
                        <a:solidFill>
                          <a:srgbClr val="000000"/>
                        </a:solidFill>
                        <a:cs typeface="EucrosiaUPC" pitchFamily="18" charset="-34"/>
                      </a:rPr>
                      <a:t>name</a:t>
                    </a:r>
                    <a:endParaRPr lang="th-TH" sz="2000" dirty="0">
                      <a:cs typeface="EucrosiaUPC" pitchFamily="18" charset="-34"/>
                    </a:endParaRPr>
                  </a:p>
                </p:txBody>
              </p:sp>
              <p:sp>
                <p:nvSpPr>
                  <p:cNvPr id="53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955" y="1266"/>
                    <a:ext cx="816" cy="240"/>
                  </a:xfrm>
                  <a:prstGeom prst="ellipse">
                    <a:avLst/>
                  </a:prstGeom>
                  <a:solidFill>
                    <a:srgbClr val="FFFF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th-TH" sz="2000" dirty="0">
                        <a:solidFill>
                          <a:srgbClr val="000000"/>
                        </a:solidFill>
                        <a:cs typeface="EucrosiaUPC" pitchFamily="18" charset="-34"/>
                      </a:rPr>
                      <a:t>address</a:t>
                    </a:r>
                    <a:endParaRPr lang="th-TH" sz="2000" dirty="0">
                      <a:cs typeface="EucrosiaUPC" pitchFamily="18" charset="-34"/>
                    </a:endParaRPr>
                  </a:p>
                </p:txBody>
              </p:sp>
              <p:sp>
                <p:nvSpPr>
                  <p:cNvPr id="59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536"/>
                    <a:ext cx="816" cy="240"/>
                  </a:xfrm>
                  <a:prstGeom prst="ellipse">
                    <a:avLst/>
                  </a:prstGeom>
                  <a:solidFill>
                    <a:srgbClr val="FFFF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th-TH" sz="2000" u="sng" dirty="0">
                        <a:solidFill>
                          <a:srgbClr val="000000"/>
                        </a:solidFill>
                        <a:latin typeface="+mj-lt"/>
                        <a:cs typeface="EucrosiaUPC" pitchFamily="18" charset="-34"/>
                      </a:rPr>
                      <a:t>SSN</a:t>
                    </a:r>
                    <a:endParaRPr lang="th-TH" sz="2000" u="sng" dirty="0">
                      <a:latin typeface="+mj-lt"/>
                      <a:cs typeface="EucrosiaUPC" pitchFamily="18" charset="-34"/>
                    </a:endParaRPr>
                  </a:p>
                </p:txBody>
              </p:sp>
              <p:sp>
                <p:nvSpPr>
                  <p:cNvPr id="61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-133" y="1896"/>
                    <a:ext cx="816" cy="240"/>
                  </a:xfrm>
                  <a:prstGeom prst="ellipse">
                    <a:avLst/>
                  </a:prstGeom>
                  <a:solidFill>
                    <a:srgbClr val="FFFF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sz="2000" dirty="0">
                        <a:solidFill>
                          <a:srgbClr val="000000"/>
                        </a:solidFill>
                        <a:cs typeface="EucrosiaUPC" pitchFamily="18" charset="-34"/>
                      </a:rPr>
                      <a:t>last</a:t>
                    </a:r>
                    <a:r>
                      <a:rPr lang="th-TH" sz="2000" dirty="0" err="1">
                        <a:solidFill>
                          <a:srgbClr val="000000"/>
                        </a:solidFill>
                        <a:cs typeface="EucrosiaUPC" pitchFamily="18" charset="-34"/>
                      </a:rPr>
                      <a:t>name</a:t>
                    </a:r>
                    <a:endParaRPr lang="th-TH" sz="2000" dirty="0">
                      <a:cs typeface="EucrosiaUPC" pitchFamily="18" charset="-34"/>
                    </a:endParaRPr>
                  </a:p>
                </p:txBody>
              </p:sp>
            </p:grpSp>
            <p:sp>
              <p:nvSpPr>
                <p:cNvPr id="34" name="Rectangle 15"/>
                <p:cNvSpPr>
                  <a:spLocks noChangeArrowheads="1"/>
                </p:cNvSpPr>
                <p:nvPr/>
              </p:nvSpPr>
              <p:spPr bwMode="auto">
                <a:xfrm>
                  <a:off x="6057900" y="3148013"/>
                  <a:ext cx="1600200" cy="762000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th-TH" sz="2000" dirty="0">
                      <a:solidFill>
                        <a:srgbClr val="000000"/>
                      </a:solidFill>
                      <a:latin typeface="+mj-lt"/>
                      <a:cs typeface="EucrosiaUPC" pitchFamily="18" charset="-34"/>
                    </a:rPr>
                    <a:t>Account</a:t>
                  </a:r>
                </a:p>
              </p:txBody>
            </p:sp>
            <p:grpSp>
              <p:nvGrpSpPr>
                <p:cNvPr id="36" name="Group 16"/>
                <p:cNvGrpSpPr>
                  <a:grpSpLocks/>
                </p:cNvGrpSpPr>
                <p:nvPr/>
              </p:nvGrpSpPr>
              <p:grpSpPr bwMode="auto">
                <a:xfrm>
                  <a:off x="5486402" y="1452564"/>
                  <a:ext cx="3219451" cy="1566863"/>
                  <a:chOff x="3312" y="948"/>
                  <a:chExt cx="2028" cy="987"/>
                </a:xfrm>
              </p:grpSpPr>
              <p:sp>
                <p:nvSpPr>
                  <p:cNvPr id="49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1536"/>
                    <a:ext cx="816" cy="240"/>
                  </a:xfrm>
                  <a:prstGeom prst="ellipse">
                    <a:avLst/>
                  </a:prstGeom>
                  <a:solidFill>
                    <a:srgbClr val="FFFF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th-TH" sz="2000" u="sng">
                        <a:solidFill>
                          <a:srgbClr val="000000"/>
                        </a:solidFill>
                        <a:latin typeface="+mj-lt"/>
                        <a:cs typeface="EucrosiaUPC" pitchFamily="18" charset="-34"/>
                      </a:rPr>
                      <a:t>Acct-No</a:t>
                    </a:r>
                    <a:endParaRPr lang="th-TH" sz="2000">
                      <a:latin typeface="+mj-lt"/>
                      <a:cs typeface="EucrosiaUPC" pitchFamily="18" charset="-34"/>
                    </a:endParaRPr>
                  </a:p>
                </p:txBody>
              </p:sp>
              <p:sp>
                <p:nvSpPr>
                  <p:cNvPr id="50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4296" y="1374"/>
                    <a:ext cx="816" cy="240"/>
                  </a:xfrm>
                  <a:prstGeom prst="ellipse">
                    <a:avLst/>
                  </a:prstGeom>
                  <a:solidFill>
                    <a:srgbClr val="FFFF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th-TH" sz="2000" dirty="0" err="1">
                        <a:solidFill>
                          <a:srgbClr val="000000"/>
                        </a:solidFill>
                        <a:latin typeface="+mj-lt"/>
                        <a:cs typeface="EucrosiaUPC" pitchFamily="18" charset="-34"/>
                      </a:rPr>
                      <a:t>Balance</a:t>
                    </a:r>
                    <a:endParaRPr lang="th-TH" sz="2000" dirty="0">
                      <a:latin typeface="+mj-lt"/>
                      <a:cs typeface="EucrosiaUPC" pitchFamily="18" charset="-34"/>
                    </a:endParaRPr>
                  </a:p>
                </p:txBody>
              </p:sp>
              <p:sp>
                <p:nvSpPr>
                  <p:cNvPr id="63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864" y="948"/>
                    <a:ext cx="816" cy="240"/>
                  </a:xfrm>
                  <a:prstGeom prst="ellipse">
                    <a:avLst/>
                  </a:prstGeom>
                  <a:solidFill>
                    <a:srgbClr val="FFFF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sz="2000" dirty="0" err="1">
                        <a:latin typeface="+mj-lt"/>
                        <a:cs typeface="EucrosiaUPC" pitchFamily="18" charset="-34"/>
                      </a:rPr>
                      <a:t>bankname</a:t>
                    </a:r>
                    <a:endParaRPr lang="th-TH" sz="2000" dirty="0">
                      <a:latin typeface="+mj-lt"/>
                      <a:cs typeface="EucrosiaUPC" pitchFamily="18" charset="-34"/>
                    </a:endParaRPr>
                  </a:p>
                </p:txBody>
              </p:sp>
              <p:sp>
                <p:nvSpPr>
                  <p:cNvPr id="65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4524" y="1695"/>
                    <a:ext cx="816" cy="240"/>
                  </a:xfrm>
                  <a:prstGeom prst="ellipse">
                    <a:avLst/>
                  </a:prstGeom>
                  <a:solidFill>
                    <a:srgbClr val="FFFF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eaLnBrk="0" hangingPunct="0"/>
                    <a:r>
                      <a:rPr lang="en-US" sz="2000" dirty="0">
                        <a:latin typeface="+mj-lt"/>
                        <a:cs typeface="EucrosiaUPC" pitchFamily="18" charset="-34"/>
                      </a:rPr>
                      <a:t>money</a:t>
                    </a:r>
                    <a:endParaRPr lang="th-TH" sz="2000" dirty="0">
                      <a:latin typeface="+mj-lt"/>
                      <a:cs typeface="EucrosiaUPC" pitchFamily="18" charset="-34"/>
                    </a:endParaRPr>
                  </a:p>
                </p:txBody>
              </p:sp>
            </p:grpSp>
            <p:sp>
              <p:nvSpPr>
                <p:cNvPr id="37" name="AutoShape 19"/>
                <p:cNvSpPr>
                  <a:spLocks noChangeArrowheads="1"/>
                </p:cNvSpPr>
                <p:nvPr/>
              </p:nvSpPr>
              <p:spPr bwMode="auto">
                <a:xfrm>
                  <a:off x="3873500" y="3186113"/>
                  <a:ext cx="1752600" cy="685800"/>
                </a:xfrm>
                <a:prstGeom prst="diamond">
                  <a:avLst/>
                </a:prstGeom>
                <a:solidFill>
                  <a:srgbClr val="CC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th-TH" sz="2000">
                      <a:solidFill>
                        <a:srgbClr val="000000"/>
                      </a:solidFill>
                      <a:latin typeface="+mj-lt"/>
                      <a:cs typeface="EucrosiaUPC" pitchFamily="18" charset="-34"/>
                    </a:rPr>
                    <a:t>has</a:t>
                  </a:r>
                </a:p>
              </p:txBody>
            </p:sp>
            <p:sp>
              <p:nvSpPr>
                <p:cNvPr id="39" name="Line 20"/>
                <p:cNvSpPr>
                  <a:spLocks noChangeShapeType="1"/>
                </p:cNvSpPr>
                <p:nvPr/>
              </p:nvSpPr>
              <p:spPr bwMode="auto">
                <a:xfrm>
                  <a:off x="3429000" y="3529013"/>
                  <a:ext cx="4572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  <p:sp>
              <p:nvSpPr>
                <p:cNvPr id="41" name="Line 21"/>
                <p:cNvSpPr>
                  <a:spLocks noChangeShapeType="1"/>
                </p:cNvSpPr>
                <p:nvPr/>
              </p:nvSpPr>
              <p:spPr bwMode="auto">
                <a:xfrm>
                  <a:off x="5580063" y="3529013"/>
                  <a:ext cx="4572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  <p:sp>
              <p:nvSpPr>
                <p:cNvPr id="43" name="Line 23"/>
                <p:cNvSpPr>
                  <a:spLocks noChangeShapeType="1"/>
                </p:cNvSpPr>
                <p:nvPr/>
              </p:nvSpPr>
              <p:spPr bwMode="auto">
                <a:xfrm>
                  <a:off x="1219200" y="2767013"/>
                  <a:ext cx="1066800" cy="3810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  <p:sp>
              <p:nvSpPr>
                <p:cNvPr id="45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3048000" y="2767013"/>
                  <a:ext cx="914400" cy="3810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  <p:sp>
              <p:nvSpPr>
                <p:cNvPr id="46" name="Line 26"/>
                <p:cNvSpPr>
                  <a:spLocks noChangeShapeType="1"/>
                </p:cNvSpPr>
                <p:nvPr/>
              </p:nvSpPr>
              <p:spPr bwMode="auto">
                <a:xfrm>
                  <a:off x="6096000" y="2767013"/>
                  <a:ext cx="533400" cy="3810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  <p:sp>
              <p:nvSpPr>
                <p:cNvPr id="47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7086600" y="2509839"/>
                  <a:ext cx="393700" cy="63817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  <p:sp>
              <p:nvSpPr>
                <p:cNvPr id="48" name="Line 23"/>
                <p:cNvSpPr>
                  <a:spLocks noChangeShapeType="1"/>
                </p:cNvSpPr>
                <p:nvPr/>
              </p:nvSpPr>
              <p:spPr bwMode="auto">
                <a:xfrm>
                  <a:off x="2417763" y="2338389"/>
                  <a:ext cx="211138" cy="80962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  <p:sp>
              <p:nvSpPr>
                <p:cNvPr id="60" name="Line 23"/>
                <p:cNvSpPr>
                  <a:spLocks noChangeShapeType="1"/>
                </p:cNvSpPr>
                <p:nvPr/>
              </p:nvSpPr>
              <p:spPr bwMode="auto">
                <a:xfrm>
                  <a:off x="1172816" y="3273553"/>
                  <a:ext cx="655984" cy="25545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  <p:sp>
              <p:nvSpPr>
                <p:cNvPr id="62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6762752" y="1815882"/>
                  <a:ext cx="285748" cy="13302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  <p:sp>
              <p:nvSpPr>
                <p:cNvPr id="64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7658100" y="3019426"/>
                  <a:ext cx="311150" cy="30991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 sz="3200">
                    <a:latin typeface="EucrosiaUPC" pitchFamily="18" charset="-34"/>
                    <a:cs typeface="EucrosiaUPC" pitchFamily="18" charset="-34"/>
                  </a:endParaRPr>
                </a:p>
              </p:txBody>
            </p:sp>
          </p:grpSp>
        </p:grpSp>
        <p:sp>
          <p:nvSpPr>
            <p:cNvPr id="29" name="TextBox 28"/>
            <p:cNvSpPr txBox="1"/>
            <p:nvPr/>
          </p:nvSpPr>
          <p:spPr>
            <a:xfrm>
              <a:off x="3712240" y="3867098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834923" y="3889225"/>
              <a:ext cx="320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N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1233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1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/>
              <a:t>Entity </a:t>
            </a:r>
            <a:r>
              <a:rPr lang="th-TH" dirty="0"/>
              <a:t>คือ สิ่งของ หรือวัตถุ ที่สามารถแยกออกจากสิ่งของหรือวัตถุอื่นๆ ได้</a:t>
            </a:r>
          </a:p>
          <a:p>
            <a:pPr lvl="1"/>
            <a:r>
              <a:rPr lang="th-TH" dirty="0"/>
              <a:t>เช่น คนหนึ่งคน  ถือว่าเป็น </a:t>
            </a:r>
            <a:r>
              <a:rPr lang="en-US" dirty="0"/>
              <a:t>entity </a:t>
            </a:r>
            <a:r>
              <a:rPr lang="th-TH" dirty="0"/>
              <a:t>ถ้ามีคุณลักษณะที่สามารถแยกออกจากคนอื่นได้</a:t>
            </a:r>
          </a:p>
          <a:p>
            <a:r>
              <a:rPr lang="en-US" dirty="0"/>
              <a:t>Entity </a:t>
            </a:r>
            <a:r>
              <a:rPr lang="th-TH" dirty="0"/>
              <a:t>จะประกอบไปด้วย </a:t>
            </a:r>
            <a:r>
              <a:rPr lang="en-US" dirty="0"/>
              <a:t>set </a:t>
            </a:r>
            <a:r>
              <a:rPr lang="th-TH" dirty="0"/>
              <a:t>ของ </a:t>
            </a:r>
            <a:r>
              <a:rPr lang="en-US" dirty="0"/>
              <a:t>attributes</a:t>
            </a:r>
            <a:endParaRPr lang="th-TH" dirty="0"/>
          </a:p>
          <a:p>
            <a:pPr lvl="1"/>
            <a:r>
              <a:rPr lang="th-TH" dirty="0"/>
              <a:t>ค่าใน </a:t>
            </a:r>
            <a:r>
              <a:rPr lang="en-US" dirty="0"/>
              <a:t>set </a:t>
            </a:r>
            <a:r>
              <a:rPr lang="th-TH" dirty="0"/>
              <a:t>ของ </a:t>
            </a:r>
            <a:r>
              <a:rPr lang="en-US" dirty="0"/>
              <a:t>attribute </a:t>
            </a:r>
            <a:r>
              <a:rPr lang="th-TH" dirty="0"/>
              <a:t>บางค่าอาจจะไม่ซ้ำกัน </a:t>
            </a:r>
            <a:r>
              <a:rPr lang="en-US" dirty="0"/>
              <a:t>(unique) </a:t>
            </a:r>
            <a:r>
              <a:rPr lang="th-TH" dirty="0"/>
              <a:t>ซึ่งจะเหมาะในการใช้เพื่อ ระบุ </a:t>
            </a:r>
            <a:r>
              <a:rPr lang="en-US" dirty="0"/>
              <a:t>entity</a:t>
            </a:r>
          </a:p>
          <a:p>
            <a:r>
              <a:rPr lang="th-TH" dirty="0"/>
              <a:t>กราฟิกที่ใช้แสดง </a:t>
            </a:r>
            <a:r>
              <a:rPr lang="en-US" dirty="0" smtClean="0"/>
              <a:t>Entity </a:t>
            </a:r>
            <a:r>
              <a:rPr lang="th-TH" dirty="0"/>
              <a:t>คือ </a:t>
            </a:r>
            <a:r>
              <a:rPr lang="th-TH" dirty="0" smtClean="0">
                <a:solidFill>
                  <a:srgbClr val="FF0000"/>
                </a:solidFill>
              </a:rPr>
              <a:t>สี่เหลี่ยมพื้นผ้า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868144" y="4221088"/>
            <a:ext cx="1993776" cy="816892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 b="1" dirty="0">
                <a:solidFill>
                  <a:srgbClr val="000000"/>
                </a:solidFill>
                <a:cs typeface="EucrosiaUPC" pitchFamily="18" charset="-34"/>
              </a:rPr>
              <a:t>Student</a:t>
            </a:r>
            <a:endParaRPr lang="th-TH" sz="3600" b="1" dirty="0">
              <a:solidFill>
                <a:srgbClr val="000000"/>
              </a:solidFill>
              <a:cs typeface="Eucrosi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85657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1"/>
            <a:ext cx="8153400" cy="4495800"/>
          </a:xfrm>
        </p:spPr>
        <p:txBody>
          <a:bodyPr>
            <a:normAutofit/>
          </a:bodyPr>
          <a:lstStyle/>
          <a:p>
            <a:r>
              <a:rPr lang="th-TH" dirty="0" smtClean="0"/>
              <a:t>ตัวอย่าง</a:t>
            </a:r>
            <a:endParaRPr lang="th-TH" dirty="0"/>
          </a:p>
          <a:p>
            <a:pPr lvl="1"/>
            <a:r>
              <a:rPr lang="th-TH" dirty="0"/>
              <a:t>นักศึกษาใน </a:t>
            </a:r>
            <a:r>
              <a:rPr lang="th-TH" dirty="0" err="1"/>
              <a:t>มจพ</a:t>
            </a:r>
            <a:r>
              <a:rPr lang="th-TH" dirty="0"/>
              <a:t>. เป็น </a:t>
            </a:r>
            <a:r>
              <a:rPr lang="en-US" dirty="0"/>
              <a:t>entity </a:t>
            </a:r>
            <a:r>
              <a:rPr lang="th-TH" dirty="0"/>
              <a:t>ที่อาจมี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2"/>
            <a:r>
              <a:rPr lang="th-TH" dirty="0"/>
              <a:t>ชื่อ</a:t>
            </a:r>
          </a:p>
          <a:p>
            <a:pPr lvl="2"/>
            <a:r>
              <a:rPr lang="th-TH" dirty="0"/>
              <a:t>นามสกุล</a:t>
            </a:r>
          </a:p>
          <a:p>
            <a:pPr lvl="2"/>
            <a:r>
              <a:rPr lang="th-TH" dirty="0"/>
              <a:t>ที่อยู่</a:t>
            </a:r>
          </a:p>
          <a:p>
            <a:pPr lvl="2"/>
            <a:r>
              <a:rPr lang="th-TH" dirty="0"/>
              <a:t>รหัสนักศึกษา </a:t>
            </a:r>
            <a:r>
              <a:rPr lang="en-US" dirty="0">
                <a:sym typeface="Wingdings" panose="05000000000000000000" pitchFamily="2" charset="2"/>
              </a:rPr>
              <a:t> </a:t>
            </a:r>
            <a:r>
              <a:rPr lang="en-US" dirty="0" smtClean="0">
                <a:sym typeface="Wingdings" panose="05000000000000000000" pitchFamily="2" charset="2"/>
              </a:rPr>
              <a:t>Unique</a:t>
            </a:r>
          </a:p>
          <a:p>
            <a:pPr lvl="2"/>
            <a:endParaRPr lang="th-TH" dirty="0" smtClean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ttribute </a:t>
            </a:r>
            <a:r>
              <a:rPr lang="th-TH" dirty="0" smtClean="0"/>
              <a:t>คือ</a:t>
            </a:r>
            <a:r>
              <a:rPr lang="en-US" dirty="0" smtClean="0"/>
              <a:t> </a:t>
            </a:r>
            <a:r>
              <a:rPr lang="th-TH" dirty="0" smtClean="0">
                <a:sym typeface="Wingdings" panose="05000000000000000000" pitchFamily="2" charset="2"/>
              </a:rPr>
              <a:t>คุณลักษณะ</a:t>
            </a:r>
            <a:r>
              <a:rPr lang="th-TH" dirty="0">
                <a:sym typeface="Wingdings" panose="05000000000000000000" pitchFamily="2" charset="2"/>
              </a:rPr>
              <a:t>ที่อธิบายถึง </a:t>
            </a:r>
            <a:r>
              <a:rPr lang="en-US" dirty="0">
                <a:sym typeface="Wingdings" panose="05000000000000000000" pitchFamily="2" charset="2"/>
              </a:rPr>
              <a:t>Entity </a:t>
            </a:r>
            <a:r>
              <a:rPr lang="th-TH" dirty="0" smtClean="0">
                <a:sym typeface="Wingdings" panose="05000000000000000000" pitchFamily="2" charset="2"/>
              </a:rPr>
              <a:t>หนึ่งๆ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th-TH" dirty="0">
                <a:sym typeface="Wingdings" panose="05000000000000000000" pitchFamily="2" charset="2"/>
              </a:rPr>
              <a:t>กราฟิกที่ใช้แสดง </a:t>
            </a:r>
            <a:r>
              <a:rPr lang="en-US" dirty="0">
                <a:sym typeface="Wingdings" panose="05000000000000000000" pitchFamily="2" charset="2"/>
              </a:rPr>
              <a:t>Attribute </a:t>
            </a:r>
            <a:r>
              <a:rPr lang="th-TH" dirty="0">
                <a:sym typeface="Wingdings" panose="05000000000000000000" pitchFamily="2" charset="2"/>
              </a:rPr>
              <a:t>คือ </a:t>
            </a:r>
            <a:r>
              <a:rPr lang="th-TH" dirty="0">
                <a:solidFill>
                  <a:srgbClr val="FF0000"/>
                </a:solidFill>
                <a:sym typeface="Wingdings" panose="05000000000000000000" pitchFamily="2" charset="2"/>
              </a:rPr>
              <a:t>วงรี</a:t>
            </a:r>
            <a:r>
              <a:rPr lang="th-TH" dirty="0">
                <a:sym typeface="Wingdings" panose="05000000000000000000" pitchFamily="2" charset="2"/>
              </a:rPr>
              <a:t>โดยมีเส้นเชื่อมโยงกับ </a:t>
            </a:r>
            <a:r>
              <a:rPr lang="en-US" dirty="0">
                <a:sym typeface="Wingdings" panose="05000000000000000000" pitchFamily="2" charset="2"/>
              </a:rPr>
              <a:t>Entity</a:t>
            </a:r>
          </a:p>
          <a:p>
            <a:pPr lvl="1"/>
            <a:endParaRPr lang="th-TH" dirty="0">
              <a:sym typeface="Wingdings" panose="05000000000000000000" pitchFamily="2" charset="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004048" y="2132856"/>
            <a:ext cx="3442364" cy="2452256"/>
            <a:chOff x="5004048" y="2132856"/>
            <a:chExt cx="3442364" cy="2452256"/>
          </a:xfrm>
        </p:grpSpPr>
        <p:grpSp>
          <p:nvGrpSpPr>
            <p:cNvPr id="5" name="Group 4"/>
            <p:cNvGrpSpPr/>
            <p:nvPr/>
          </p:nvGrpSpPr>
          <p:grpSpPr>
            <a:xfrm>
              <a:off x="5004048" y="2132856"/>
              <a:ext cx="3442364" cy="2452256"/>
              <a:chOff x="4486904" y="2567517"/>
              <a:chExt cx="3442364" cy="2452256"/>
            </a:xfrm>
          </p:grpSpPr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>
                <a:off x="5317213" y="4454363"/>
                <a:ext cx="1728192" cy="56541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1" dirty="0">
                    <a:solidFill>
                      <a:srgbClr val="000000"/>
                    </a:solidFill>
                    <a:cs typeface="EucrosiaUPC" pitchFamily="18" charset="-34"/>
                  </a:rPr>
                  <a:t>Student</a:t>
                </a:r>
                <a:endParaRPr lang="th-TH" sz="2400" b="1" dirty="0">
                  <a:solidFill>
                    <a:srgbClr val="000000"/>
                  </a:solidFill>
                  <a:cs typeface="EucrosiaUPC" pitchFamily="18" charset="-34"/>
                </a:endParaRPr>
              </a:p>
            </p:txBody>
          </p:sp>
          <p:sp>
            <p:nvSpPr>
              <p:cNvPr id="6" name="Line 7"/>
              <p:cNvSpPr>
                <a:spLocks noChangeShapeType="1"/>
              </p:cNvSpPr>
              <p:nvPr/>
            </p:nvSpPr>
            <p:spPr bwMode="auto">
              <a:xfrm flipH="1" flipV="1">
                <a:off x="5177377" y="4161177"/>
                <a:ext cx="343583" cy="29318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>
                  <a:latin typeface="EucrosiaUPC" pitchFamily="18" charset="-34"/>
                  <a:cs typeface="EucrosiaUPC" pitchFamily="18" charset="-34"/>
                </a:endParaRPr>
              </a:p>
            </p:txBody>
          </p:sp>
          <p:sp>
            <p:nvSpPr>
              <p:cNvPr id="7" name="Line 7"/>
              <p:cNvSpPr>
                <a:spLocks noChangeShapeType="1"/>
              </p:cNvSpPr>
              <p:nvPr/>
            </p:nvSpPr>
            <p:spPr bwMode="auto">
              <a:xfrm flipV="1">
                <a:off x="5881001" y="3526855"/>
                <a:ext cx="108053" cy="91892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>
                  <a:latin typeface="EucrosiaUPC" pitchFamily="18" charset="-34"/>
                  <a:cs typeface="EucrosiaUPC" pitchFamily="18" charset="-34"/>
                </a:endParaRPr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 flipV="1">
                <a:off x="6844394" y="4020682"/>
                <a:ext cx="299611" cy="44227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>
                  <a:latin typeface="EucrosiaUPC" pitchFamily="18" charset="-34"/>
                  <a:cs typeface="EucrosiaUPC" pitchFamily="18" charset="-34"/>
                </a:endParaRPr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 flipV="1">
                <a:off x="6455503" y="3063068"/>
                <a:ext cx="340773" cy="139599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>
                  <a:latin typeface="EucrosiaUPC" pitchFamily="18" charset="-34"/>
                  <a:cs typeface="EucrosiaUPC" pitchFamily="18" charset="-34"/>
                </a:endParaRPr>
              </a:p>
            </p:txBody>
          </p:sp>
          <p:sp>
            <p:nvSpPr>
              <p:cNvPr id="14" name="Oval 7"/>
              <p:cNvSpPr>
                <a:spLocks noChangeArrowheads="1"/>
              </p:cNvSpPr>
              <p:nvPr/>
            </p:nvSpPr>
            <p:spPr bwMode="auto">
              <a:xfrm>
                <a:off x="4486904" y="3725709"/>
                <a:ext cx="1219200" cy="521218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000" dirty="0" err="1" smtClean="0">
                    <a:cs typeface="+mj-cs"/>
                  </a:rPr>
                  <a:t>firstname</a:t>
                </a:r>
                <a:endParaRPr lang="th-TH" sz="2000" dirty="0">
                  <a:cs typeface="+mj-cs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auto">
              <a:xfrm>
                <a:off x="5379454" y="3063068"/>
                <a:ext cx="1219200" cy="565409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000" dirty="0" err="1" smtClean="0">
                    <a:cs typeface="+mj-cs"/>
                  </a:rPr>
                  <a:t>lastname</a:t>
                </a:r>
                <a:endParaRPr lang="th-TH" sz="2000" dirty="0">
                  <a:cs typeface="+mj-cs"/>
                </a:endParaRPr>
              </a:p>
            </p:txBody>
          </p:sp>
          <p:sp>
            <p:nvSpPr>
              <p:cNvPr id="16" name="Oval 7"/>
              <p:cNvSpPr>
                <a:spLocks noChangeArrowheads="1"/>
              </p:cNvSpPr>
              <p:nvPr/>
            </p:nvSpPr>
            <p:spPr bwMode="auto">
              <a:xfrm>
                <a:off x="6710068" y="3560430"/>
                <a:ext cx="1219200" cy="577348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000" dirty="0" err="1" smtClean="0">
                    <a:latin typeface="+mj-lt"/>
                    <a:cs typeface="+mj-cs"/>
                  </a:rPr>
                  <a:t>id_std</a:t>
                </a:r>
                <a:endParaRPr lang="th-TH" sz="2000" dirty="0">
                  <a:latin typeface="+mj-lt"/>
                  <a:cs typeface="+mj-cs"/>
                </a:endParaRPr>
              </a:p>
            </p:txBody>
          </p:sp>
          <p:sp>
            <p:nvSpPr>
              <p:cNvPr id="17" name="Oval 7"/>
              <p:cNvSpPr>
                <a:spLocks noChangeArrowheads="1"/>
              </p:cNvSpPr>
              <p:nvPr/>
            </p:nvSpPr>
            <p:spPr bwMode="auto">
              <a:xfrm>
                <a:off x="6287104" y="2567517"/>
                <a:ext cx="1219200" cy="610101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000" dirty="0" smtClean="0">
                    <a:cs typeface="+mj-cs"/>
                  </a:rPr>
                  <a:t>address</a:t>
                </a:r>
                <a:endParaRPr lang="th-TH" sz="2000" dirty="0">
                  <a:cs typeface="+mj-cs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7545131" y="3535844"/>
              <a:ext cx="609851" cy="0"/>
            </a:xfrm>
            <a:prstGeom prst="line">
              <a:avLst/>
            </a:prstGeom>
            <a:ln w="254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820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Entity set </a:t>
            </a:r>
            <a:r>
              <a:rPr lang="th-TH" dirty="0"/>
              <a:t>คือ </a:t>
            </a:r>
            <a:r>
              <a:rPr lang="en-US" dirty="0"/>
              <a:t>set </a:t>
            </a:r>
            <a:r>
              <a:rPr lang="th-TH" dirty="0"/>
              <a:t>ที่รวม </a:t>
            </a:r>
            <a:r>
              <a:rPr lang="en-US" dirty="0"/>
              <a:t>entity </a:t>
            </a:r>
            <a:r>
              <a:rPr lang="th-TH" dirty="0"/>
              <a:t>ที่มี </a:t>
            </a:r>
            <a:r>
              <a:rPr lang="en-US" dirty="0"/>
              <a:t>attribute </a:t>
            </a:r>
            <a:r>
              <a:rPr lang="th-TH" dirty="0"/>
              <a:t>เหมือนกัน เช่น</a:t>
            </a:r>
          </a:p>
          <a:p>
            <a:pPr lvl="1"/>
            <a:r>
              <a:rPr lang="en-US" dirty="0"/>
              <a:t>Entity </a:t>
            </a:r>
            <a:r>
              <a:rPr lang="th-TH" dirty="0"/>
              <a:t>ของ นักศึกษา </a:t>
            </a:r>
            <a:r>
              <a:rPr lang="th-TH" dirty="0" err="1"/>
              <a:t>มจพ</a:t>
            </a:r>
            <a:r>
              <a:rPr lang="th-TH" dirty="0"/>
              <a:t> ที่มี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2"/>
            <a:r>
              <a:rPr lang="th-TH" dirty="0"/>
              <a:t>ชื่อ</a:t>
            </a:r>
          </a:p>
          <a:p>
            <a:pPr lvl="2"/>
            <a:r>
              <a:rPr lang="th-TH" dirty="0"/>
              <a:t>นามสกุล</a:t>
            </a:r>
          </a:p>
          <a:p>
            <a:pPr lvl="2"/>
            <a:r>
              <a:rPr lang="th-TH" dirty="0"/>
              <a:t>ที่อยู่</a:t>
            </a:r>
          </a:p>
          <a:p>
            <a:pPr lvl="2"/>
            <a:r>
              <a:rPr lang="th-TH" dirty="0"/>
              <a:t>รหัสนักศึกษา</a:t>
            </a:r>
          </a:p>
          <a:p>
            <a:pPr lvl="1"/>
            <a:r>
              <a:rPr lang="th-TH" dirty="0"/>
              <a:t>ดังนั้น </a:t>
            </a:r>
            <a:r>
              <a:rPr lang="en-US" dirty="0"/>
              <a:t>Entity set </a:t>
            </a:r>
            <a:r>
              <a:rPr lang="th-TH" dirty="0"/>
              <a:t>ของ นักศึกษา </a:t>
            </a:r>
            <a:r>
              <a:rPr lang="th-TH" dirty="0" err="1"/>
              <a:t>มจพ</a:t>
            </a:r>
            <a:r>
              <a:rPr lang="th-TH" dirty="0"/>
              <a:t> เช่น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76407" y="5013176"/>
            <a:ext cx="1008112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สมชาย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28535" y="5013176"/>
            <a:ext cx="1008112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นามกุล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80663" y="5013176"/>
            <a:ext cx="1008112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กรุงเทพ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32791" y="5013176"/>
            <a:ext cx="2376264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5903051558709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776407" y="5517232"/>
            <a:ext cx="1008112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สมหญิง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928535" y="5517232"/>
            <a:ext cx="1008112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กุลสตรี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080663" y="5517232"/>
            <a:ext cx="1008112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นนทบุรี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2791" y="5517232"/>
            <a:ext cx="2376264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5903051687815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6913" y="5013176"/>
            <a:ext cx="1096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Entity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6913" y="5487615"/>
            <a:ext cx="1096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Entity 2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7740352" y="5013176"/>
            <a:ext cx="216024" cy="93610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047225" y="5081639"/>
            <a:ext cx="9268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Entity </a:t>
            </a:r>
          </a:p>
          <a:p>
            <a:r>
              <a:rPr lang="en-US" sz="2400" dirty="0"/>
              <a:t>Set</a:t>
            </a:r>
          </a:p>
        </p:txBody>
      </p:sp>
    </p:spTree>
    <p:extLst>
      <p:ext uri="{BB962C8B-B14F-4D97-AF65-F5344CB8AC3E}">
        <p14:creationId xmlns:p14="http://schemas.microsoft.com/office/powerpoint/2010/main" val="11305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Relationship </a:t>
            </a:r>
            <a:r>
              <a:rPr lang="th-TH" dirty="0"/>
              <a:t>คือ ความสัมพันธ์ระหว่าง </a:t>
            </a:r>
            <a:r>
              <a:rPr lang="en-US" dirty="0"/>
              <a:t>Entity </a:t>
            </a:r>
            <a:r>
              <a:rPr lang="th-TH" dirty="0"/>
              <a:t>เช่น</a:t>
            </a:r>
          </a:p>
          <a:p>
            <a:pPr lvl="1"/>
            <a:r>
              <a:rPr lang="en-US" dirty="0"/>
              <a:t>Entity </a:t>
            </a:r>
            <a:r>
              <a:rPr lang="th-TH" dirty="0"/>
              <a:t>บุคคลมี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2"/>
            <a:r>
              <a:rPr lang="th-TH" dirty="0"/>
              <a:t>รหัสบัตรประชาชน</a:t>
            </a:r>
          </a:p>
          <a:p>
            <a:pPr lvl="2"/>
            <a:r>
              <a:rPr lang="th-TH" dirty="0"/>
              <a:t>ชื่อ</a:t>
            </a:r>
          </a:p>
          <a:p>
            <a:pPr lvl="2"/>
            <a:r>
              <a:rPr lang="th-TH" dirty="0"/>
              <a:t>นามสกุล</a:t>
            </a:r>
          </a:p>
          <a:p>
            <a:pPr lvl="2"/>
            <a:r>
              <a:rPr lang="th-TH" dirty="0"/>
              <a:t>ที่อยู่</a:t>
            </a:r>
          </a:p>
          <a:p>
            <a:pPr lvl="1"/>
            <a:r>
              <a:rPr lang="en-US" dirty="0"/>
              <a:t>Entity </a:t>
            </a:r>
            <a:r>
              <a:rPr lang="th-TH" dirty="0"/>
              <a:t>บัญชีธนาคาร มี </a:t>
            </a:r>
            <a:r>
              <a:rPr lang="en-US" dirty="0"/>
              <a:t>attribute </a:t>
            </a:r>
            <a:r>
              <a:rPr lang="th-TH" dirty="0"/>
              <a:t>คือ</a:t>
            </a:r>
          </a:p>
          <a:p>
            <a:pPr lvl="2"/>
            <a:r>
              <a:rPr lang="th-TH" dirty="0"/>
              <a:t>เลขที่บัญชี</a:t>
            </a:r>
          </a:p>
          <a:p>
            <a:pPr lvl="2"/>
            <a:r>
              <a:rPr lang="th-TH" dirty="0"/>
              <a:t>ชื่อธนาคาร</a:t>
            </a:r>
          </a:p>
          <a:p>
            <a:pPr lvl="2"/>
            <a:r>
              <a:rPr lang="th-TH" dirty="0"/>
              <a:t>สาขาธนาคาร</a:t>
            </a:r>
          </a:p>
          <a:p>
            <a:pPr lvl="2"/>
            <a:r>
              <a:rPr lang="th-TH" dirty="0"/>
              <a:t>จำนวนเงิน</a:t>
            </a:r>
          </a:p>
          <a:p>
            <a:r>
              <a:rPr lang="th-TH" dirty="0"/>
              <a:t>ถ้าบุคคลเช่น </a:t>
            </a:r>
            <a:r>
              <a:rPr lang="en-US" dirty="0"/>
              <a:t>X </a:t>
            </a:r>
            <a:r>
              <a:rPr lang="th-TH" dirty="0"/>
              <a:t>มีบัญชีธนาคาร 1 บัญชี ก็ถือว่า </a:t>
            </a:r>
            <a:r>
              <a:rPr lang="en-US" dirty="0"/>
              <a:t>Entity </a:t>
            </a:r>
            <a:r>
              <a:rPr lang="th-TH" dirty="0"/>
              <a:t>ของบุคคล มีความสัมพันธ์กันกับ </a:t>
            </a:r>
            <a:r>
              <a:rPr lang="en-US" dirty="0"/>
              <a:t>Entity </a:t>
            </a:r>
            <a:r>
              <a:rPr lang="th-TH" dirty="0"/>
              <a:t>บัญชีธนาคาร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81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Relationship </a:t>
            </a:r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8153400" cy="2736304"/>
          </a:xfrm>
        </p:spPr>
        <p:txBody>
          <a:bodyPr>
            <a:normAutofit/>
          </a:bodyPr>
          <a:lstStyle/>
          <a:p>
            <a:r>
              <a:rPr lang="th-TH" dirty="0"/>
              <a:t>กราฟิกที่ใช้แสดง </a:t>
            </a:r>
            <a:r>
              <a:rPr lang="en-US" dirty="0"/>
              <a:t>Relationship Set </a:t>
            </a:r>
            <a:r>
              <a:rPr lang="th-TH" dirty="0"/>
              <a:t>คือ รูปข้าวหลามตัด โดยมีเส้นเชื่อมโยงกับกลุ่มของ </a:t>
            </a:r>
            <a:r>
              <a:rPr lang="en-US" dirty="0"/>
              <a:t>Entities </a:t>
            </a:r>
            <a:endParaRPr lang="th-TH" dirty="0" smtClean="0"/>
          </a:p>
          <a:p>
            <a:r>
              <a:rPr lang="th-TH" dirty="0"/>
              <a:t>โดยที่การตั้งชื่อ </a:t>
            </a:r>
            <a:r>
              <a:rPr lang="en-US" dirty="0"/>
              <a:t>Relationship </a:t>
            </a:r>
            <a:r>
              <a:rPr lang="th-TH" dirty="0"/>
              <a:t>ให้ตั้งชื่อในลักษณะที่อ่านได้จาก </a:t>
            </a:r>
            <a:r>
              <a:rPr lang="th-TH" dirty="0" smtClean="0"/>
              <a:t>                    </a:t>
            </a:r>
            <a:r>
              <a:rPr lang="th-TH" dirty="0" smtClean="0">
                <a:solidFill>
                  <a:srgbClr val="FF0000"/>
                </a:solidFill>
              </a:rPr>
              <a:t>ซ้าย</a:t>
            </a:r>
            <a:r>
              <a:rPr lang="th-TH" dirty="0">
                <a:solidFill>
                  <a:srgbClr val="FF0000"/>
                </a:solidFill>
              </a:rPr>
              <a:t>ไปขวา </a:t>
            </a:r>
            <a:r>
              <a:rPr lang="th-TH" dirty="0" smtClean="0"/>
              <a:t>หรือ </a:t>
            </a:r>
            <a:r>
              <a:rPr lang="th-TH" dirty="0" smtClean="0">
                <a:solidFill>
                  <a:srgbClr val="FF0000"/>
                </a:solidFill>
              </a:rPr>
              <a:t>จาก</a:t>
            </a:r>
            <a:r>
              <a:rPr lang="th-TH" dirty="0">
                <a:solidFill>
                  <a:srgbClr val="FF0000"/>
                </a:solidFill>
              </a:rPr>
              <a:t>บนลงล่าง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527048" y="5229200"/>
            <a:ext cx="6324600" cy="1152128"/>
            <a:chOff x="1354138" y="3657799"/>
            <a:chExt cx="6324600" cy="1152128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354138" y="3814763"/>
              <a:ext cx="1600200" cy="8382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800" dirty="0" smtClean="0">
                  <a:cs typeface="+mj-cs"/>
                </a:rPr>
                <a:t>Student</a:t>
              </a:r>
              <a:endParaRPr lang="th-TH" sz="2800" dirty="0">
                <a:cs typeface="+mj-cs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>
              <a:off x="2954338" y="4233863"/>
              <a:ext cx="685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>
                <a:latin typeface="Tw Cen MT (Body)"/>
                <a:cs typeface="EucrosiaUPC" pitchFamily="18" charset="-34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3474443" y="3657799"/>
              <a:ext cx="2160190" cy="1152128"/>
            </a:xfrm>
            <a:prstGeom prst="diamond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/>
                <a:t>Member-of</a:t>
              </a:r>
              <a:endParaRPr lang="th-TH" sz="2400" dirty="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6078538" y="3814763"/>
              <a:ext cx="1600200" cy="8382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800" dirty="0" smtClean="0">
                  <a:latin typeface="+mj-lt"/>
                  <a:cs typeface="+mj-cs"/>
                </a:rPr>
                <a:t>Faculty</a:t>
              </a:r>
              <a:endParaRPr lang="th-TH" sz="2800" dirty="0">
                <a:latin typeface="+mj-lt"/>
                <a:cs typeface="+mj-cs"/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5634632" y="4233863"/>
              <a:ext cx="44390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>
                <a:latin typeface="Tw Cen MT (Body)"/>
                <a:cs typeface="EucrosiaUPC" pitchFamily="18" charset="-34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27048" y="3904493"/>
            <a:ext cx="6324600" cy="1152128"/>
            <a:chOff x="1354138" y="3657799"/>
            <a:chExt cx="6324600" cy="1152128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354138" y="3814763"/>
              <a:ext cx="1600200" cy="8382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dirty="0" smtClean="0">
                  <a:cs typeface="+mj-cs"/>
                </a:rPr>
                <a:t>Customer</a:t>
              </a:r>
              <a:endParaRPr lang="th-TH" sz="2800" dirty="0">
                <a:cs typeface="+mj-cs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 flipH="1">
              <a:off x="2954338" y="4233863"/>
              <a:ext cx="685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>
                <a:latin typeface="Tw Cen MT (Body)"/>
                <a:cs typeface="EucrosiaUPC" pitchFamily="18" charset="-34"/>
              </a:endParaRPr>
            </a:p>
          </p:txBody>
        </p:sp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3474443" y="3657799"/>
              <a:ext cx="2160190" cy="1152128"/>
            </a:xfrm>
            <a:prstGeom prst="diamond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dirty="0" smtClean="0">
                  <a:cs typeface="+mj-cs"/>
                </a:rPr>
                <a:t>has</a:t>
              </a:r>
              <a:endParaRPr lang="th-TH" dirty="0">
                <a:cs typeface="+mj-cs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078538" y="3814763"/>
              <a:ext cx="1600200" cy="8382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800" dirty="0" smtClean="0">
                  <a:latin typeface="+mj-lt"/>
                  <a:cs typeface="+mj-cs"/>
                </a:rPr>
                <a:t>Account</a:t>
              </a:r>
              <a:endParaRPr lang="th-TH" sz="2800" dirty="0">
                <a:latin typeface="+mj-lt"/>
                <a:cs typeface="+mj-cs"/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 flipH="1">
              <a:off x="5634632" y="4233863"/>
              <a:ext cx="44390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>
                <a:latin typeface="Tw Cen MT (Body)"/>
                <a:cs typeface="EucrosiaUPC" pitchFamily="18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8017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33944</TotalTime>
  <Words>1692</Words>
  <Application>Microsoft Office PowerPoint</Application>
  <PresentationFormat>On-screen Show (4:3)</PresentationFormat>
  <Paragraphs>442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Calibri</vt:lpstr>
      <vt:lpstr>EucrosiaUPC</vt:lpstr>
      <vt:lpstr>FreesiaUPC</vt:lpstr>
      <vt:lpstr>FreesiaUPC (Body)</vt:lpstr>
      <vt:lpstr>Tw Cen MT</vt:lpstr>
      <vt:lpstr>Tw Cen MT (Body)</vt:lpstr>
      <vt:lpstr>Wingdings</vt:lpstr>
      <vt:lpstr>Wingdings 2</vt:lpstr>
      <vt:lpstr>ตรงกลาง</vt:lpstr>
      <vt:lpstr>Database design E-R Diagram </vt:lpstr>
      <vt:lpstr>ระบบฐานข้อมูล</vt:lpstr>
      <vt:lpstr>Entity-Relationship Model</vt:lpstr>
      <vt:lpstr>Entity-Relationship Model</vt:lpstr>
      <vt:lpstr>Entity</vt:lpstr>
      <vt:lpstr>Entity</vt:lpstr>
      <vt:lpstr>Entity Sets</vt:lpstr>
      <vt:lpstr>Relationship</vt:lpstr>
      <vt:lpstr>Relationship sets</vt:lpstr>
      <vt:lpstr>ตัวอย่างความสัมพันธ์</vt:lpstr>
      <vt:lpstr>Mapping cardinalities</vt:lpstr>
      <vt:lpstr>Keys</vt:lpstr>
      <vt:lpstr>Keys : Superkey</vt:lpstr>
      <vt:lpstr>Keys: Candidate Keys</vt:lpstr>
      <vt:lpstr>Primary key และ Relationship sets</vt:lpstr>
      <vt:lpstr>Example : Relationship sets</vt:lpstr>
      <vt:lpstr>Exercise 1 </vt:lpstr>
      <vt:lpstr>Strong Entity และ Weak Entity</vt:lpstr>
      <vt:lpstr>E-R diagram (Chen’s Notation) [1]</vt:lpstr>
      <vt:lpstr>E-R diagram (Chen’s Notation) [2]</vt:lpstr>
      <vt:lpstr>ตัวอย่างที่ 1 (1)</vt:lpstr>
      <vt:lpstr>ตัวอย่างที่ 1 (2)</vt:lpstr>
      <vt:lpstr>ตัวอย่างที่ 1 (3)</vt:lpstr>
      <vt:lpstr>ตัวอย่างที่ 1: การสร้างตาราง</vt:lpstr>
      <vt:lpstr>ตัวอย่างที่ 2 (1)</vt:lpstr>
      <vt:lpstr>ตัวอย่างที่ 2 (2)</vt:lpstr>
      <vt:lpstr>ตัวอย่างที่ 2: การสร้างตาราง</vt:lpstr>
      <vt:lpstr>การเขียน database schema ให้ดีขึ้น</vt:lpstr>
      <vt:lpstr>งานครั้งที่ 7</vt:lpstr>
      <vt:lpstr>งานหาเวลาว่างทำ (1)</vt:lpstr>
      <vt:lpstr>งานหาเวลาว่างทำ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Programming</dc:title>
  <dc:creator>choopan</dc:creator>
  <cp:lastModifiedBy>Choopan Rattanapoka</cp:lastModifiedBy>
  <cp:revision>411</cp:revision>
  <cp:lastPrinted>2017-03-28T08:42:18Z</cp:lastPrinted>
  <dcterms:created xsi:type="dcterms:W3CDTF">2010-02-28T04:09:14Z</dcterms:created>
  <dcterms:modified xsi:type="dcterms:W3CDTF">2017-07-03T01:33:55Z</dcterms:modified>
</cp:coreProperties>
</file>