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7" r:id="rId2"/>
    <p:sldId id="376" r:id="rId3"/>
    <p:sldId id="377" r:id="rId4"/>
    <p:sldId id="310" r:id="rId5"/>
    <p:sldId id="341" r:id="rId6"/>
    <p:sldId id="342" r:id="rId7"/>
    <p:sldId id="343" r:id="rId8"/>
    <p:sldId id="344" r:id="rId9"/>
    <p:sldId id="345" r:id="rId10"/>
    <p:sldId id="346" r:id="rId11"/>
    <p:sldId id="375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7" r:id="rId20"/>
    <p:sldId id="374" r:id="rId21"/>
    <p:sldId id="359" r:id="rId22"/>
    <p:sldId id="360" r:id="rId23"/>
    <p:sldId id="358" r:id="rId24"/>
    <p:sldId id="361" r:id="rId25"/>
    <p:sldId id="362" r:id="rId26"/>
    <p:sldId id="363" r:id="rId27"/>
    <p:sldId id="378" r:id="rId28"/>
    <p:sldId id="379" r:id="rId29"/>
    <p:sldId id="380" r:id="rId30"/>
    <p:sldId id="381" r:id="rId3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0" autoAdjust="0"/>
    <p:restoredTop sz="94660"/>
  </p:normalViewPr>
  <p:slideViewPr>
    <p:cSldViewPr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30/06/60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30/06/60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30/06/60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30/06/60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30/06/60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30/06/60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30/06/60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30/06/60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30/06/60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30/06/60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30/06/60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30/06/60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BootStrap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Front-end framework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030523315 – Web Programming and Web Database</a:t>
            </a:r>
          </a:p>
          <a:p>
            <a:r>
              <a:rPr lang="en-US" dirty="0"/>
              <a:t>Asst. Prof. Dr. Choopan </a:t>
            </a:r>
            <a:r>
              <a:rPr lang="en-US" dirty="0" smtClean="0"/>
              <a:t>Rattanapoka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9529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ตัวอย่างการใช้งาน </a:t>
            </a:r>
            <a:r>
              <a:rPr lang="en-US" dirty="0" smtClean="0"/>
              <a:t>Grid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6552728" cy="4925144"/>
          </a:xfrm>
          <a:ln>
            <a:solidFill>
              <a:srgbClr val="00B0F0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 </a:t>
            </a:r>
            <a:r>
              <a:rPr lang="en-US" dirty="0" err="1"/>
              <a:t>lang</a:t>
            </a:r>
            <a:r>
              <a:rPr lang="en-US" dirty="0"/>
              <a:t>="</a:t>
            </a:r>
            <a:r>
              <a:rPr lang="en-US" dirty="0" err="1"/>
              <a:t>en</a:t>
            </a:r>
            <a:r>
              <a:rPr lang="en-US" dirty="0"/>
              <a:t>"&gt;</a:t>
            </a:r>
          </a:p>
          <a:p>
            <a:pPr marL="0" indent="0">
              <a:buNone/>
            </a:pPr>
            <a:r>
              <a:rPr lang="en-US" dirty="0"/>
              <a:t>&lt;head&gt;</a:t>
            </a:r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meta charset="utf-8"&gt;</a:t>
            </a:r>
          </a:p>
          <a:p>
            <a:pPr marL="0" indent="0">
              <a:buNone/>
            </a:pPr>
            <a:r>
              <a:rPr lang="en-US" dirty="0"/>
              <a:t>  &lt;meta name="viewport" content="width=device-width, initial-scale=1"&gt;</a:t>
            </a:r>
          </a:p>
          <a:p>
            <a:pPr marL="0" indent="0">
              <a:buNone/>
            </a:pPr>
            <a:r>
              <a:rPr lang="en-US" dirty="0"/>
              <a:t>  &lt;link </a:t>
            </a:r>
            <a:r>
              <a:rPr lang="en-US" dirty="0" err="1"/>
              <a:t>rel</a:t>
            </a:r>
            <a:r>
              <a:rPr lang="en-US" dirty="0"/>
              <a:t>="stylesheet" </a:t>
            </a:r>
            <a:r>
              <a:rPr lang="en-US" dirty="0" err="1"/>
              <a:t>href</a:t>
            </a:r>
            <a:r>
              <a:rPr lang="en-US" dirty="0"/>
              <a:t>="http://maxcdn.bootstrapcdn.com/bootstrap/3.3.5/</a:t>
            </a:r>
            <a:r>
              <a:rPr lang="en-US" dirty="0" err="1"/>
              <a:t>css</a:t>
            </a:r>
            <a:r>
              <a:rPr lang="en-US" dirty="0"/>
              <a:t>/bootstrap.min.css"&gt;</a:t>
            </a:r>
          </a:p>
          <a:p>
            <a:pPr marL="0" indent="0">
              <a:buNone/>
            </a:pPr>
            <a:r>
              <a:rPr lang="en-US" dirty="0"/>
              <a:t>  &lt;script </a:t>
            </a:r>
            <a:r>
              <a:rPr lang="en-US" dirty="0" err="1"/>
              <a:t>src</a:t>
            </a:r>
            <a:r>
              <a:rPr lang="en-US" dirty="0"/>
              <a:t>="https://ajax.googleapis.com/ajax/libs/</a:t>
            </a:r>
            <a:r>
              <a:rPr lang="en-US" dirty="0" err="1"/>
              <a:t>jquery</a:t>
            </a:r>
            <a:r>
              <a:rPr lang="en-US" dirty="0"/>
              <a:t>/1.11.3/jquery.min.js"&gt;&lt;/script&gt;</a:t>
            </a:r>
          </a:p>
          <a:p>
            <a:pPr marL="0" indent="0">
              <a:buNone/>
            </a:pPr>
            <a:r>
              <a:rPr lang="en-US" dirty="0"/>
              <a:t>  &lt;script </a:t>
            </a:r>
            <a:r>
              <a:rPr lang="en-US" dirty="0" err="1"/>
              <a:t>src</a:t>
            </a:r>
            <a:r>
              <a:rPr lang="en-US" dirty="0"/>
              <a:t>="http://maxcdn.bootstrapcdn.com/bootstrap/3.3.5/</a:t>
            </a:r>
            <a:r>
              <a:rPr lang="en-US" dirty="0" err="1"/>
              <a:t>js</a:t>
            </a:r>
            <a:r>
              <a:rPr lang="en-US" dirty="0"/>
              <a:t>/bootstrap.min.js"&gt;&lt;/script&gt;</a:t>
            </a:r>
          </a:p>
          <a:p>
            <a:pPr marL="0" indent="0">
              <a:buNone/>
            </a:pPr>
            <a:r>
              <a:rPr lang="en-US" dirty="0"/>
              <a:t>&lt;/head&gt;</a:t>
            </a:r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div class="container-fluid"&gt;</a:t>
            </a:r>
          </a:p>
          <a:p>
            <a:pPr marL="0" indent="0">
              <a:buNone/>
            </a:pPr>
            <a:r>
              <a:rPr lang="en-US" dirty="0"/>
              <a:t>  &lt;h1&gt;Hello World!&lt;/h1&gt;</a:t>
            </a:r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div class="row"&gt;</a:t>
            </a:r>
          </a:p>
          <a:p>
            <a:pPr marL="0" indent="0">
              <a:buNone/>
            </a:pPr>
            <a:r>
              <a:rPr lang="en-US" dirty="0"/>
              <a:t>    &lt;div class="col-sm-4" style="background-color:#FFAAAA;"&gt;1&lt;/div&gt;</a:t>
            </a:r>
          </a:p>
          <a:p>
            <a:pPr marL="0" indent="0">
              <a:buNone/>
            </a:pPr>
            <a:r>
              <a:rPr lang="en-US" dirty="0"/>
              <a:t>    &lt;div class="col-sm-4" style="background-color:#AAFFAA;"&gt;2&lt;/div&gt;</a:t>
            </a:r>
          </a:p>
          <a:p>
            <a:pPr marL="0" indent="0">
              <a:buNone/>
            </a:pPr>
            <a:r>
              <a:rPr lang="en-US" dirty="0"/>
              <a:t>    &lt;div class="col-sm-4" style="background-color:#AAAAFF;"&gt;3&lt;/div&gt;</a:t>
            </a:r>
          </a:p>
          <a:p>
            <a:pPr marL="0" indent="0">
              <a:buNone/>
            </a:pPr>
            <a:r>
              <a:rPr lang="en-US" dirty="0"/>
              <a:t>  &lt;/div&gt;</a:t>
            </a:r>
          </a:p>
          <a:p>
            <a:pPr marL="0" indent="0">
              <a:buNone/>
            </a:pPr>
            <a:r>
              <a:rPr lang="en-US" dirty="0"/>
              <a:t>&lt;/div&gt;</a:t>
            </a:r>
          </a:p>
          <a:p>
            <a:pPr marL="0" indent="0">
              <a:buNone/>
            </a:pPr>
            <a:r>
              <a:rPr lang="en-US" dirty="0" smtClean="0"/>
              <a:t>&lt;/</a:t>
            </a:r>
            <a:r>
              <a:rPr lang="en-US" dirty="0"/>
              <a:t>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600200"/>
            <a:ext cx="5377982" cy="7574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396" y="2450357"/>
            <a:ext cx="1847482" cy="8526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5320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การข้าม </a:t>
            </a:r>
            <a:r>
              <a:rPr lang="en-US" dirty="0" smtClean="0"/>
              <a:t>Grid (offset)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&lt;div class = “col-</a:t>
            </a:r>
            <a:r>
              <a:rPr lang="en-US" dirty="0" smtClean="0">
                <a:solidFill>
                  <a:srgbClr val="FF0000"/>
                </a:solidFill>
              </a:rPr>
              <a:t>xx</a:t>
            </a:r>
            <a:r>
              <a:rPr lang="en-US" dirty="0" smtClean="0"/>
              <a:t>-offset-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dirty="0" smtClean="0"/>
              <a:t>  col-xx-x&gt;</a:t>
            </a:r>
          </a:p>
          <a:p>
            <a:pPr lvl="1"/>
            <a:r>
              <a:rPr lang="th-TH" dirty="0" smtClean="0"/>
              <a:t>หมายถึงให้ </a:t>
            </a:r>
            <a:r>
              <a:rPr lang="en-US" dirty="0" smtClean="0"/>
              <a:t>grid </a:t>
            </a:r>
            <a:r>
              <a:rPr lang="th-TH" dirty="0" smtClean="0"/>
              <a:t>นี้มีการขนาด </a:t>
            </a:r>
            <a:r>
              <a:rPr lang="en-US" dirty="0" smtClean="0">
                <a:solidFill>
                  <a:srgbClr val="FF0000"/>
                </a:solidFill>
              </a:rPr>
              <a:t>xx</a:t>
            </a:r>
            <a:r>
              <a:rPr lang="en-US" dirty="0" smtClean="0"/>
              <a:t> </a:t>
            </a:r>
            <a:r>
              <a:rPr lang="th-TH" dirty="0" smtClean="0"/>
              <a:t>และมีช่องว่างนำหน้าทั้งหมด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dirty="0" smtClean="0"/>
              <a:t> grid</a:t>
            </a:r>
          </a:p>
          <a:p>
            <a:r>
              <a:rPr lang="th-TH" dirty="0" smtClean="0"/>
              <a:t>ตัวอย่าง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3138264"/>
            <a:ext cx="8298504" cy="2883024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rmAutofit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&lt;body&gt;</a:t>
            </a:r>
          </a:p>
          <a:p>
            <a:pPr marL="0" indent="0">
              <a:buNone/>
            </a:pPr>
            <a:r>
              <a:rPr lang="en-US" sz="1800" dirty="0" smtClean="0"/>
              <a:t>   &lt;</a:t>
            </a:r>
            <a:r>
              <a:rPr lang="en-US" sz="1800" dirty="0"/>
              <a:t>div class="container-fluid"&gt;</a:t>
            </a:r>
          </a:p>
          <a:p>
            <a:pPr marL="0" indent="0">
              <a:buNone/>
            </a:pPr>
            <a:r>
              <a:rPr lang="en-US" sz="1800" dirty="0" smtClean="0"/>
              <a:t>      &lt;</a:t>
            </a:r>
            <a:r>
              <a:rPr lang="en-US" sz="1800" dirty="0"/>
              <a:t>div class="row"&gt;</a:t>
            </a:r>
          </a:p>
          <a:p>
            <a:pPr marL="0" indent="0">
              <a:buNone/>
            </a:pPr>
            <a:r>
              <a:rPr lang="en-US" sz="1800" dirty="0" smtClean="0"/>
              <a:t>               &lt;</a:t>
            </a:r>
            <a:r>
              <a:rPr lang="en-US" sz="1800" dirty="0"/>
              <a:t>div class="col-xs-offset-4 col-xs-3" style="</a:t>
            </a:r>
            <a:r>
              <a:rPr lang="en-US" sz="1800" dirty="0" err="1"/>
              <a:t>background-color:red</a:t>
            </a:r>
            <a:r>
              <a:rPr lang="en-US" sz="1800" dirty="0"/>
              <a:t>"&gt;1&lt;/div&gt;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&lt;</a:t>
            </a:r>
            <a:r>
              <a:rPr lang="en-US" sz="1800" dirty="0"/>
              <a:t>div class="col-xs-offset-3 col-xs-2" style="</a:t>
            </a:r>
            <a:r>
              <a:rPr lang="en-US" sz="1800" dirty="0" err="1"/>
              <a:t>background-color:blue</a:t>
            </a:r>
            <a:r>
              <a:rPr lang="en-US" sz="1800" dirty="0"/>
              <a:t>"&gt;2&lt;/div&gt;</a:t>
            </a:r>
          </a:p>
          <a:p>
            <a:pPr marL="0" indent="0">
              <a:buNone/>
            </a:pPr>
            <a:r>
              <a:rPr lang="en-US" sz="1800" dirty="0" smtClean="0"/>
              <a:t>       &lt;/</a:t>
            </a:r>
            <a:r>
              <a:rPr lang="en-US" sz="1800" dirty="0"/>
              <a:t>div&gt;</a:t>
            </a:r>
          </a:p>
          <a:p>
            <a:pPr marL="0" indent="0">
              <a:buNone/>
            </a:pPr>
            <a:r>
              <a:rPr lang="en-US" sz="1800" dirty="0" smtClean="0"/>
              <a:t>    &lt;/</a:t>
            </a:r>
            <a:r>
              <a:rPr lang="en-US" sz="1800" dirty="0"/>
              <a:t>div&gt;</a:t>
            </a:r>
          </a:p>
          <a:p>
            <a:pPr marL="0" indent="0">
              <a:buNone/>
            </a:pPr>
            <a:r>
              <a:rPr lang="en-US" sz="1800" dirty="0"/>
              <a:t>&lt;/body&gt;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333"/>
          <a:stretch/>
        </p:blipFill>
        <p:spPr>
          <a:xfrm>
            <a:off x="2973659" y="5229200"/>
            <a:ext cx="5774805" cy="6147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48662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ข้อแตกต่างระหว่าง </a:t>
            </a:r>
            <a:r>
              <a:rPr lang="en-US" dirty="0" smtClean="0"/>
              <a:t>Bootstrap </a:t>
            </a:r>
            <a:r>
              <a:rPr lang="th-TH" dirty="0" smtClean="0"/>
              <a:t>และค่าปกติ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1556792"/>
            <a:ext cx="3744416" cy="1728192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/>
              <a:t>&lt;</a:t>
            </a:r>
            <a:r>
              <a:rPr lang="en-US" sz="1200" dirty="0"/>
              <a:t>h1&gt;Hello &lt;small&gt;world&lt;/small&gt;&lt;/h1&gt;</a:t>
            </a:r>
          </a:p>
          <a:p>
            <a:pPr marL="0" indent="0">
              <a:buNone/>
            </a:pPr>
            <a:r>
              <a:rPr lang="en-US" sz="1200" dirty="0"/>
              <a:t>&lt;p&gt;This is &lt;mark&gt;mark&lt;/mark&gt;&lt;/p&gt;</a:t>
            </a:r>
          </a:p>
          <a:p>
            <a:pPr marL="0" indent="0">
              <a:buNone/>
            </a:pPr>
            <a:r>
              <a:rPr lang="en-US" sz="1200" dirty="0"/>
              <a:t>&lt;p&gt;This is &lt;</a:t>
            </a:r>
            <a:r>
              <a:rPr lang="en-US" sz="1200" dirty="0" err="1"/>
              <a:t>abbr</a:t>
            </a:r>
            <a:r>
              <a:rPr lang="en-US" sz="1200" dirty="0"/>
              <a:t> title="Full name"&gt;name&lt;/</a:t>
            </a:r>
            <a:r>
              <a:rPr lang="en-US" sz="1200" dirty="0" err="1"/>
              <a:t>abbr</a:t>
            </a:r>
            <a:r>
              <a:rPr lang="en-US" sz="1200" dirty="0"/>
              <a:t>&gt;&lt;/p&gt;</a:t>
            </a:r>
          </a:p>
          <a:p>
            <a:pPr marL="0" indent="0">
              <a:buNone/>
            </a:pPr>
            <a:r>
              <a:rPr lang="en-US" sz="1200" dirty="0"/>
              <a:t>&lt;p&gt;This is &lt;code&gt;code&lt;/code&gt;&lt;/p&gt;</a:t>
            </a:r>
          </a:p>
          <a:p>
            <a:pPr marL="0" indent="0">
              <a:buNone/>
            </a:pPr>
            <a:r>
              <a:rPr lang="en-US" sz="1200" dirty="0"/>
              <a:t>&lt;p&gt;This is &lt;</a:t>
            </a:r>
            <a:r>
              <a:rPr lang="en-US" sz="1200" dirty="0" err="1"/>
              <a:t>kbd</a:t>
            </a:r>
            <a:r>
              <a:rPr lang="en-US" sz="1200" dirty="0"/>
              <a:t>&gt;ctrl + c&lt;/</a:t>
            </a:r>
            <a:r>
              <a:rPr lang="en-US" sz="1200" dirty="0" err="1"/>
              <a:t>kbd</a:t>
            </a:r>
            <a:r>
              <a:rPr lang="en-US" sz="1200" dirty="0"/>
              <a:t>&gt;&lt;/p&gt;</a:t>
            </a:r>
          </a:p>
          <a:p>
            <a:pPr marL="0" indent="0">
              <a:buNone/>
            </a:pPr>
            <a:r>
              <a:rPr lang="en-US" sz="1200" dirty="0"/>
              <a:t>&lt;p style="color: blue;"&gt;This is blue text.&lt;/p</a:t>
            </a:r>
            <a:r>
              <a:rPr lang="en-US" sz="1200" dirty="0" smtClean="0"/>
              <a:t>&gt;</a:t>
            </a:r>
            <a:endParaRPr lang="en-US" sz="1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88024" y="1556792"/>
            <a:ext cx="3888432" cy="2376264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/>
              <a:t>&lt;</a:t>
            </a:r>
            <a:r>
              <a:rPr lang="en-US" sz="1200" dirty="0"/>
              <a:t>div class="container-fluid"&gt;</a:t>
            </a:r>
          </a:p>
          <a:p>
            <a:pPr marL="0" indent="0">
              <a:buNone/>
            </a:pPr>
            <a:r>
              <a:rPr lang="en-US" sz="1200" dirty="0"/>
              <a:t>&lt;h1&gt;Hello &lt;small&gt;world&lt;/small&gt;&lt;/h1&gt;</a:t>
            </a:r>
          </a:p>
          <a:p>
            <a:pPr marL="0" indent="0">
              <a:buNone/>
            </a:pPr>
            <a:r>
              <a:rPr lang="en-US" sz="1200" dirty="0"/>
              <a:t>&lt;p&gt;This is &lt;mark&gt;mark&lt;/mark&gt;&lt;/p&gt;</a:t>
            </a:r>
          </a:p>
          <a:p>
            <a:pPr marL="0" indent="0">
              <a:buNone/>
            </a:pPr>
            <a:r>
              <a:rPr lang="en-US" sz="1200" dirty="0"/>
              <a:t>&lt;p&gt;This is &lt;</a:t>
            </a:r>
            <a:r>
              <a:rPr lang="en-US" sz="1200" dirty="0" err="1"/>
              <a:t>abbr</a:t>
            </a:r>
            <a:r>
              <a:rPr lang="en-US" sz="1200" dirty="0"/>
              <a:t> title="Full name"&gt;name&lt;/</a:t>
            </a:r>
            <a:r>
              <a:rPr lang="en-US" sz="1200" dirty="0" err="1"/>
              <a:t>abbr</a:t>
            </a:r>
            <a:r>
              <a:rPr lang="en-US" sz="1200" dirty="0"/>
              <a:t>&gt;&lt;/p&gt;</a:t>
            </a:r>
          </a:p>
          <a:p>
            <a:pPr marL="0" indent="0">
              <a:buNone/>
            </a:pPr>
            <a:r>
              <a:rPr lang="en-US" sz="1200" dirty="0"/>
              <a:t>&lt;p&gt;This is &lt;code&gt;code&lt;/code&gt;&lt;/p&gt;</a:t>
            </a:r>
          </a:p>
          <a:p>
            <a:pPr marL="0" indent="0">
              <a:buNone/>
            </a:pPr>
            <a:r>
              <a:rPr lang="en-US" sz="1200" dirty="0"/>
              <a:t>&lt;p&gt;This is &lt;</a:t>
            </a:r>
            <a:r>
              <a:rPr lang="en-US" sz="1200" dirty="0" err="1"/>
              <a:t>kbd</a:t>
            </a:r>
            <a:r>
              <a:rPr lang="en-US" sz="1200" dirty="0"/>
              <a:t>&gt;ctrl + c&lt;/</a:t>
            </a:r>
            <a:r>
              <a:rPr lang="en-US" sz="1200" dirty="0" err="1"/>
              <a:t>kbd</a:t>
            </a:r>
            <a:r>
              <a:rPr lang="en-US" sz="1200" dirty="0"/>
              <a:t>&gt;&lt;/p&gt;</a:t>
            </a:r>
          </a:p>
          <a:p>
            <a:pPr marL="0" indent="0">
              <a:buNone/>
            </a:pPr>
            <a:r>
              <a:rPr lang="en-US" sz="1200" dirty="0"/>
              <a:t>&lt;p class="text-primary"&gt;This is blue text.&lt;/p&gt;</a:t>
            </a:r>
          </a:p>
          <a:p>
            <a:pPr marL="0" indent="0">
              <a:buNone/>
            </a:pPr>
            <a:r>
              <a:rPr lang="en-US" sz="1200" dirty="0"/>
              <a:t>&lt;/div</a:t>
            </a:r>
            <a:r>
              <a:rPr lang="en-US" sz="1200" dirty="0" smtClean="0"/>
              <a:t>&gt;</a:t>
            </a:r>
            <a:endParaRPr lang="en-US" sz="1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192" y="4042175"/>
            <a:ext cx="1838095" cy="22952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495" y="3889794"/>
            <a:ext cx="1771429" cy="244761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1895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tables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1556792"/>
            <a:ext cx="4608512" cy="1656184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/>
              <a:t>&lt;table&gt;</a:t>
            </a:r>
          </a:p>
          <a:p>
            <a:pPr marL="0" indent="0">
              <a:buNone/>
            </a:pPr>
            <a:r>
              <a:rPr lang="en-US" sz="1200" dirty="0" smtClean="0"/>
              <a:t>&lt;</a:t>
            </a:r>
            <a:r>
              <a:rPr lang="en-US" sz="1200" dirty="0" err="1" smtClean="0"/>
              <a:t>tr</a:t>
            </a:r>
            <a:r>
              <a:rPr lang="en-US" sz="1200" dirty="0" smtClean="0"/>
              <a:t>&gt;&lt;</a:t>
            </a:r>
            <a:r>
              <a:rPr lang="en-US" sz="1200" dirty="0" err="1" smtClean="0"/>
              <a:t>th</a:t>
            </a:r>
            <a:r>
              <a:rPr lang="en-US" sz="1200" dirty="0" smtClean="0"/>
              <a:t>&gt;ID&lt;/</a:t>
            </a:r>
            <a:r>
              <a:rPr lang="en-US" sz="1200" dirty="0" err="1" smtClean="0"/>
              <a:t>th</a:t>
            </a:r>
            <a:r>
              <a:rPr lang="en-US" sz="1200" dirty="0" smtClean="0"/>
              <a:t>&gt;&lt;</a:t>
            </a:r>
            <a:r>
              <a:rPr lang="en-US" sz="1200" dirty="0" err="1" smtClean="0"/>
              <a:t>th</a:t>
            </a:r>
            <a:r>
              <a:rPr lang="en-US" sz="1200" dirty="0" smtClean="0"/>
              <a:t>&gt;Name&lt;/</a:t>
            </a:r>
            <a:r>
              <a:rPr lang="en-US" sz="1200" dirty="0" err="1" smtClean="0"/>
              <a:t>th</a:t>
            </a:r>
            <a:r>
              <a:rPr lang="en-US" sz="1200" dirty="0" smtClean="0"/>
              <a:t>&gt;&lt;</a:t>
            </a:r>
            <a:r>
              <a:rPr lang="en-US" sz="1200" dirty="0" err="1" smtClean="0"/>
              <a:t>th</a:t>
            </a:r>
            <a:r>
              <a:rPr lang="en-US" sz="1200" dirty="0" smtClean="0"/>
              <a:t>&gt;City&lt;/</a:t>
            </a:r>
            <a:r>
              <a:rPr lang="en-US" sz="1200" dirty="0" err="1" smtClean="0"/>
              <a:t>th</a:t>
            </a:r>
            <a:r>
              <a:rPr lang="en-US" sz="1200" dirty="0" smtClean="0"/>
              <a:t>&gt;&lt;/</a:t>
            </a:r>
            <a:r>
              <a:rPr lang="en-US" sz="1200" dirty="0" err="1" smtClean="0"/>
              <a:t>tr</a:t>
            </a:r>
            <a:r>
              <a:rPr lang="en-US" sz="1200" dirty="0" smtClean="0"/>
              <a:t>&gt;</a:t>
            </a:r>
          </a:p>
          <a:p>
            <a:pPr marL="0" indent="0">
              <a:buNone/>
            </a:pPr>
            <a:r>
              <a:rPr lang="en-US" sz="1200" dirty="0"/>
              <a:t>&lt;</a:t>
            </a:r>
            <a:r>
              <a:rPr lang="en-US" sz="1200" dirty="0" err="1"/>
              <a:t>tr</a:t>
            </a:r>
            <a:r>
              <a:rPr lang="en-US" sz="1200" dirty="0"/>
              <a:t>&gt;&lt;</a:t>
            </a:r>
            <a:r>
              <a:rPr lang="en-US" sz="1200" dirty="0" smtClean="0"/>
              <a:t>td&gt;1&lt;/td&gt;&lt;td&gt;Choopan&lt;/td&gt;&lt;td&gt;</a:t>
            </a:r>
            <a:r>
              <a:rPr lang="en-US" sz="1200" dirty="0" err="1" smtClean="0"/>
              <a:t>Nonthaburi</a:t>
            </a:r>
            <a:r>
              <a:rPr lang="en-US" sz="1200" dirty="0" smtClean="0"/>
              <a:t>&lt;/td&gt;&lt;/</a:t>
            </a:r>
            <a:r>
              <a:rPr lang="en-US" sz="1200" dirty="0" err="1"/>
              <a:t>tr</a:t>
            </a:r>
            <a:r>
              <a:rPr lang="en-US" sz="1200" dirty="0" smtClean="0"/>
              <a:t>&gt;</a:t>
            </a:r>
          </a:p>
          <a:p>
            <a:pPr marL="0" indent="0">
              <a:buNone/>
            </a:pPr>
            <a:r>
              <a:rPr lang="en-US" sz="1200" dirty="0"/>
              <a:t>&lt;</a:t>
            </a:r>
            <a:r>
              <a:rPr lang="en-US" sz="1200" dirty="0" err="1"/>
              <a:t>tr</a:t>
            </a:r>
            <a:r>
              <a:rPr lang="en-US" sz="1200" dirty="0"/>
              <a:t>&gt;&lt;</a:t>
            </a:r>
            <a:r>
              <a:rPr lang="en-US" sz="1200" dirty="0" smtClean="0"/>
              <a:t>td&gt;2&lt;/</a:t>
            </a:r>
            <a:r>
              <a:rPr lang="en-US" sz="1200" dirty="0"/>
              <a:t>td&gt;&lt;</a:t>
            </a:r>
            <a:r>
              <a:rPr lang="en-US" sz="1200" dirty="0" smtClean="0"/>
              <a:t>td&gt;</a:t>
            </a:r>
            <a:r>
              <a:rPr lang="en-US" sz="1200" dirty="0" err="1" smtClean="0"/>
              <a:t>Suphot</a:t>
            </a:r>
            <a:r>
              <a:rPr lang="en-US" sz="1200" dirty="0" smtClean="0"/>
              <a:t>&lt;/</a:t>
            </a:r>
            <a:r>
              <a:rPr lang="en-US" sz="1200" dirty="0"/>
              <a:t>td&gt;&lt;</a:t>
            </a:r>
            <a:r>
              <a:rPr lang="en-US" sz="1200" dirty="0" smtClean="0"/>
              <a:t>td&gt;</a:t>
            </a:r>
            <a:r>
              <a:rPr lang="en-US" sz="1200" dirty="0" err="1" smtClean="0"/>
              <a:t>Samutprakan</a:t>
            </a:r>
            <a:r>
              <a:rPr lang="en-US" sz="1200" dirty="0" smtClean="0"/>
              <a:t>&lt;/</a:t>
            </a:r>
            <a:r>
              <a:rPr lang="en-US" sz="1200" dirty="0"/>
              <a:t>td&gt;&lt;/</a:t>
            </a:r>
            <a:r>
              <a:rPr lang="en-US" sz="1200" dirty="0" err="1"/>
              <a:t>tr</a:t>
            </a:r>
            <a:r>
              <a:rPr lang="en-US" sz="1200" dirty="0"/>
              <a:t>&gt;</a:t>
            </a:r>
          </a:p>
          <a:p>
            <a:pPr marL="0" indent="0">
              <a:buNone/>
            </a:pPr>
            <a:r>
              <a:rPr lang="en-US" sz="1200" dirty="0"/>
              <a:t>&lt;</a:t>
            </a:r>
            <a:r>
              <a:rPr lang="en-US" sz="1200" dirty="0" err="1"/>
              <a:t>tr</a:t>
            </a:r>
            <a:r>
              <a:rPr lang="en-US" sz="1200" dirty="0"/>
              <a:t>&gt;&lt;</a:t>
            </a:r>
            <a:r>
              <a:rPr lang="en-US" sz="1200" dirty="0" smtClean="0"/>
              <a:t>td&gt;3&lt;/</a:t>
            </a:r>
            <a:r>
              <a:rPr lang="en-US" sz="1200" dirty="0"/>
              <a:t>td&gt;&lt;</a:t>
            </a:r>
            <a:r>
              <a:rPr lang="en-US" sz="1200" dirty="0" smtClean="0"/>
              <a:t>td&gt;</a:t>
            </a:r>
            <a:r>
              <a:rPr lang="en-US" sz="1200" dirty="0" err="1" smtClean="0"/>
              <a:t>Damrongkiat</a:t>
            </a:r>
            <a:r>
              <a:rPr lang="en-US" sz="1200" dirty="0" smtClean="0"/>
              <a:t>&lt;/</a:t>
            </a:r>
            <a:r>
              <a:rPr lang="en-US" sz="1200" dirty="0"/>
              <a:t>td&gt;&lt;</a:t>
            </a:r>
            <a:r>
              <a:rPr lang="en-US" sz="1200" dirty="0" smtClean="0"/>
              <a:t>td&gt;Bangkok&lt;/</a:t>
            </a:r>
            <a:r>
              <a:rPr lang="en-US" sz="1200" dirty="0"/>
              <a:t>td&gt;&lt;/</a:t>
            </a:r>
            <a:r>
              <a:rPr lang="en-US" sz="1200" dirty="0" err="1"/>
              <a:t>tr</a:t>
            </a:r>
            <a:r>
              <a:rPr lang="en-US" sz="1200" dirty="0"/>
              <a:t>&gt;</a:t>
            </a:r>
          </a:p>
          <a:p>
            <a:pPr marL="0" indent="0">
              <a:buNone/>
            </a:pPr>
            <a:r>
              <a:rPr lang="en-US" sz="1200" dirty="0" smtClean="0"/>
              <a:t>&lt;/table&gt;</a:t>
            </a: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556792"/>
            <a:ext cx="2495238" cy="8761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3284984"/>
            <a:ext cx="4608512" cy="1656184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/>
              <a:t>&lt;table </a:t>
            </a:r>
            <a:r>
              <a:rPr lang="en-US" sz="1200" dirty="0" smtClean="0">
                <a:solidFill>
                  <a:srgbClr val="00B050"/>
                </a:solidFill>
              </a:rPr>
              <a:t>class=“table”</a:t>
            </a:r>
            <a:r>
              <a:rPr lang="en-US" sz="1200" dirty="0" smtClean="0"/>
              <a:t>&gt;</a:t>
            </a:r>
          </a:p>
          <a:p>
            <a:pPr marL="0" indent="0">
              <a:buNone/>
            </a:pPr>
            <a:r>
              <a:rPr lang="en-US" sz="1200" dirty="0" smtClean="0"/>
              <a:t>&lt;</a:t>
            </a:r>
            <a:r>
              <a:rPr lang="en-US" sz="1200" dirty="0" err="1" smtClean="0"/>
              <a:t>tr</a:t>
            </a:r>
            <a:r>
              <a:rPr lang="en-US" sz="1200" dirty="0" smtClean="0"/>
              <a:t>&gt;&lt;</a:t>
            </a:r>
            <a:r>
              <a:rPr lang="en-US" sz="1200" dirty="0" err="1" smtClean="0"/>
              <a:t>th</a:t>
            </a:r>
            <a:r>
              <a:rPr lang="en-US" sz="1200" dirty="0" smtClean="0"/>
              <a:t>&gt;ID&lt;/</a:t>
            </a:r>
            <a:r>
              <a:rPr lang="en-US" sz="1200" dirty="0" err="1" smtClean="0"/>
              <a:t>th</a:t>
            </a:r>
            <a:r>
              <a:rPr lang="en-US" sz="1200" dirty="0" smtClean="0"/>
              <a:t>&gt;&lt;</a:t>
            </a:r>
            <a:r>
              <a:rPr lang="en-US" sz="1200" dirty="0" err="1" smtClean="0"/>
              <a:t>th</a:t>
            </a:r>
            <a:r>
              <a:rPr lang="en-US" sz="1200" dirty="0" smtClean="0"/>
              <a:t>&gt;Name&lt;/</a:t>
            </a:r>
            <a:r>
              <a:rPr lang="en-US" sz="1200" dirty="0" err="1" smtClean="0"/>
              <a:t>th</a:t>
            </a:r>
            <a:r>
              <a:rPr lang="en-US" sz="1200" dirty="0" smtClean="0"/>
              <a:t>&gt;&lt;</a:t>
            </a:r>
            <a:r>
              <a:rPr lang="en-US" sz="1200" dirty="0" err="1" smtClean="0"/>
              <a:t>th</a:t>
            </a:r>
            <a:r>
              <a:rPr lang="en-US" sz="1200" dirty="0" smtClean="0"/>
              <a:t>&gt;City&lt;/</a:t>
            </a:r>
            <a:r>
              <a:rPr lang="en-US" sz="1200" dirty="0" err="1" smtClean="0"/>
              <a:t>th</a:t>
            </a:r>
            <a:r>
              <a:rPr lang="en-US" sz="1200" dirty="0" smtClean="0"/>
              <a:t>&gt;&lt;/</a:t>
            </a:r>
            <a:r>
              <a:rPr lang="en-US" sz="1200" dirty="0" err="1" smtClean="0"/>
              <a:t>tr</a:t>
            </a:r>
            <a:r>
              <a:rPr lang="en-US" sz="1200" dirty="0" smtClean="0"/>
              <a:t>&gt;</a:t>
            </a:r>
          </a:p>
          <a:p>
            <a:pPr marL="0" indent="0">
              <a:buNone/>
            </a:pPr>
            <a:r>
              <a:rPr lang="en-US" sz="1200" dirty="0"/>
              <a:t>&lt;</a:t>
            </a:r>
            <a:r>
              <a:rPr lang="en-US" sz="1200" dirty="0" err="1"/>
              <a:t>tr</a:t>
            </a:r>
            <a:r>
              <a:rPr lang="en-US" sz="1200" dirty="0"/>
              <a:t>&gt;&lt;</a:t>
            </a:r>
            <a:r>
              <a:rPr lang="en-US" sz="1200" dirty="0" smtClean="0"/>
              <a:t>td&gt;1&lt;/td&gt;&lt;td&gt;Choopan&lt;/td&gt;&lt;td&gt;</a:t>
            </a:r>
            <a:r>
              <a:rPr lang="en-US" sz="1200" dirty="0" err="1" smtClean="0"/>
              <a:t>Nonthaburi</a:t>
            </a:r>
            <a:r>
              <a:rPr lang="en-US" sz="1200" dirty="0" smtClean="0"/>
              <a:t>&lt;/td&gt;&lt;/</a:t>
            </a:r>
            <a:r>
              <a:rPr lang="en-US" sz="1200" dirty="0" err="1"/>
              <a:t>tr</a:t>
            </a:r>
            <a:r>
              <a:rPr lang="en-US" sz="1200" dirty="0" smtClean="0"/>
              <a:t>&gt;</a:t>
            </a:r>
          </a:p>
          <a:p>
            <a:pPr marL="0" indent="0">
              <a:buNone/>
            </a:pPr>
            <a:r>
              <a:rPr lang="en-US" sz="1200" dirty="0"/>
              <a:t>&lt;</a:t>
            </a:r>
            <a:r>
              <a:rPr lang="en-US" sz="1200" dirty="0" err="1"/>
              <a:t>tr</a:t>
            </a:r>
            <a:r>
              <a:rPr lang="en-US" sz="1200" dirty="0"/>
              <a:t>&gt;&lt;</a:t>
            </a:r>
            <a:r>
              <a:rPr lang="en-US" sz="1200" dirty="0" smtClean="0"/>
              <a:t>td&gt;2&lt;/</a:t>
            </a:r>
            <a:r>
              <a:rPr lang="en-US" sz="1200" dirty="0"/>
              <a:t>td&gt;&lt;</a:t>
            </a:r>
            <a:r>
              <a:rPr lang="en-US" sz="1200" dirty="0" smtClean="0"/>
              <a:t>td&gt;</a:t>
            </a:r>
            <a:r>
              <a:rPr lang="en-US" sz="1200" dirty="0" err="1" smtClean="0"/>
              <a:t>Suphot</a:t>
            </a:r>
            <a:r>
              <a:rPr lang="en-US" sz="1200" dirty="0" smtClean="0"/>
              <a:t>&lt;/</a:t>
            </a:r>
            <a:r>
              <a:rPr lang="en-US" sz="1200" dirty="0"/>
              <a:t>td&gt;&lt;</a:t>
            </a:r>
            <a:r>
              <a:rPr lang="en-US" sz="1200" dirty="0" smtClean="0"/>
              <a:t>td&gt;</a:t>
            </a:r>
            <a:r>
              <a:rPr lang="en-US" sz="1200" dirty="0" err="1" smtClean="0"/>
              <a:t>Samutprakan</a:t>
            </a:r>
            <a:r>
              <a:rPr lang="en-US" sz="1200" dirty="0" smtClean="0"/>
              <a:t>&lt;/</a:t>
            </a:r>
            <a:r>
              <a:rPr lang="en-US" sz="1200" dirty="0"/>
              <a:t>td&gt;&lt;/</a:t>
            </a:r>
            <a:r>
              <a:rPr lang="en-US" sz="1200" dirty="0" err="1"/>
              <a:t>tr</a:t>
            </a:r>
            <a:r>
              <a:rPr lang="en-US" sz="1200" dirty="0"/>
              <a:t>&gt;</a:t>
            </a:r>
          </a:p>
          <a:p>
            <a:pPr marL="0" indent="0">
              <a:buNone/>
            </a:pPr>
            <a:r>
              <a:rPr lang="en-US" sz="1200" dirty="0"/>
              <a:t>&lt;</a:t>
            </a:r>
            <a:r>
              <a:rPr lang="en-US" sz="1200" dirty="0" err="1"/>
              <a:t>tr</a:t>
            </a:r>
            <a:r>
              <a:rPr lang="en-US" sz="1200" dirty="0"/>
              <a:t>&gt;&lt;</a:t>
            </a:r>
            <a:r>
              <a:rPr lang="en-US" sz="1200" dirty="0" smtClean="0"/>
              <a:t>td&gt;3&lt;/</a:t>
            </a:r>
            <a:r>
              <a:rPr lang="en-US" sz="1200" dirty="0"/>
              <a:t>td&gt;&lt;</a:t>
            </a:r>
            <a:r>
              <a:rPr lang="en-US" sz="1200" dirty="0" smtClean="0"/>
              <a:t>td&gt;</a:t>
            </a:r>
            <a:r>
              <a:rPr lang="en-US" sz="1200" dirty="0" err="1" smtClean="0"/>
              <a:t>Damrongkiat</a:t>
            </a:r>
            <a:r>
              <a:rPr lang="en-US" sz="1200" dirty="0" smtClean="0"/>
              <a:t>&lt;/</a:t>
            </a:r>
            <a:r>
              <a:rPr lang="en-US" sz="1200" dirty="0"/>
              <a:t>td&gt;&lt;</a:t>
            </a:r>
            <a:r>
              <a:rPr lang="en-US" sz="1200" dirty="0" smtClean="0"/>
              <a:t>td&gt;Bangkok&lt;/</a:t>
            </a:r>
            <a:r>
              <a:rPr lang="en-US" sz="1200" dirty="0"/>
              <a:t>td&gt;&lt;/</a:t>
            </a:r>
            <a:r>
              <a:rPr lang="en-US" sz="1200" dirty="0" err="1"/>
              <a:t>tr</a:t>
            </a:r>
            <a:r>
              <a:rPr lang="en-US" sz="1200" dirty="0"/>
              <a:t>&gt;</a:t>
            </a:r>
          </a:p>
          <a:p>
            <a:pPr marL="0" indent="0">
              <a:buNone/>
            </a:pPr>
            <a:r>
              <a:rPr lang="en-US" sz="1200" dirty="0" smtClean="0"/>
              <a:t>&lt;/table&gt;</a:t>
            </a:r>
            <a:endParaRPr lang="en-US" sz="1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5" y="3284984"/>
            <a:ext cx="3547045" cy="12241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5013176"/>
            <a:ext cx="4608512" cy="1656184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/>
              <a:t>&lt;table </a:t>
            </a:r>
            <a:r>
              <a:rPr lang="en-US" sz="1200" dirty="0" smtClean="0">
                <a:solidFill>
                  <a:srgbClr val="00B050"/>
                </a:solidFill>
              </a:rPr>
              <a:t>class=“table table-striped”</a:t>
            </a:r>
            <a:r>
              <a:rPr lang="en-US" sz="1200" dirty="0" smtClean="0"/>
              <a:t>&gt;</a:t>
            </a:r>
          </a:p>
          <a:p>
            <a:pPr marL="0" indent="0">
              <a:buNone/>
            </a:pPr>
            <a:r>
              <a:rPr lang="en-US" sz="1200" dirty="0" smtClean="0"/>
              <a:t>&lt;</a:t>
            </a:r>
            <a:r>
              <a:rPr lang="en-US" sz="1200" dirty="0" err="1" smtClean="0"/>
              <a:t>tr</a:t>
            </a:r>
            <a:r>
              <a:rPr lang="en-US" sz="1200" dirty="0" smtClean="0"/>
              <a:t>&gt;&lt;</a:t>
            </a:r>
            <a:r>
              <a:rPr lang="en-US" sz="1200" dirty="0" err="1" smtClean="0"/>
              <a:t>th</a:t>
            </a:r>
            <a:r>
              <a:rPr lang="en-US" sz="1200" dirty="0" smtClean="0"/>
              <a:t>&gt;ID&lt;/</a:t>
            </a:r>
            <a:r>
              <a:rPr lang="en-US" sz="1200" dirty="0" err="1" smtClean="0"/>
              <a:t>th</a:t>
            </a:r>
            <a:r>
              <a:rPr lang="en-US" sz="1200" dirty="0" smtClean="0"/>
              <a:t>&gt;&lt;</a:t>
            </a:r>
            <a:r>
              <a:rPr lang="en-US" sz="1200" dirty="0" err="1" smtClean="0"/>
              <a:t>th</a:t>
            </a:r>
            <a:r>
              <a:rPr lang="en-US" sz="1200" dirty="0" smtClean="0"/>
              <a:t>&gt;Name&lt;/</a:t>
            </a:r>
            <a:r>
              <a:rPr lang="en-US" sz="1200" dirty="0" err="1" smtClean="0"/>
              <a:t>th</a:t>
            </a:r>
            <a:r>
              <a:rPr lang="en-US" sz="1200" dirty="0" smtClean="0"/>
              <a:t>&gt;&lt;</a:t>
            </a:r>
            <a:r>
              <a:rPr lang="en-US" sz="1200" dirty="0" err="1" smtClean="0"/>
              <a:t>th</a:t>
            </a:r>
            <a:r>
              <a:rPr lang="en-US" sz="1200" dirty="0" smtClean="0"/>
              <a:t>&gt;City&lt;/</a:t>
            </a:r>
            <a:r>
              <a:rPr lang="en-US" sz="1200" dirty="0" err="1" smtClean="0"/>
              <a:t>th</a:t>
            </a:r>
            <a:r>
              <a:rPr lang="en-US" sz="1200" dirty="0" smtClean="0"/>
              <a:t>&gt;&lt;/</a:t>
            </a:r>
            <a:r>
              <a:rPr lang="en-US" sz="1200" dirty="0" err="1" smtClean="0"/>
              <a:t>tr</a:t>
            </a:r>
            <a:r>
              <a:rPr lang="en-US" sz="1200" dirty="0" smtClean="0"/>
              <a:t>&gt;</a:t>
            </a:r>
          </a:p>
          <a:p>
            <a:pPr marL="0" indent="0">
              <a:buNone/>
            </a:pPr>
            <a:r>
              <a:rPr lang="en-US" sz="1200" dirty="0"/>
              <a:t>&lt;</a:t>
            </a:r>
            <a:r>
              <a:rPr lang="en-US" sz="1200" dirty="0" err="1"/>
              <a:t>tr</a:t>
            </a:r>
            <a:r>
              <a:rPr lang="en-US" sz="1200" dirty="0"/>
              <a:t>&gt;&lt;</a:t>
            </a:r>
            <a:r>
              <a:rPr lang="en-US" sz="1200" dirty="0" smtClean="0"/>
              <a:t>td&gt;1&lt;/td&gt;&lt;td&gt;Choopan&lt;/td&gt;&lt;td&gt;</a:t>
            </a:r>
            <a:r>
              <a:rPr lang="en-US" sz="1200" dirty="0" err="1" smtClean="0"/>
              <a:t>Nonthaburi</a:t>
            </a:r>
            <a:r>
              <a:rPr lang="en-US" sz="1200" dirty="0" smtClean="0"/>
              <a:t>&lt;/td&gt;&lt;/</a:t>
            </a:r>
            <a:r>
              <a:rPr lang="en-US" sz="1200" dirty="0" err="1"/>
              <a:t>tr</a:t>
            </a:r>
            <a:r>
              <a:rPr lang="en-US" sz="1200" dirty="0" smtClean="0"/>
              <a:t>&gt;</a:t>
            </a:r>
          </a:p>
          <a:p>
            <a:pPr marL="0" indent="0">
              <a:buNone/>
            </a:pPr>
            <a:r>
              <a:rPr lang="en-US" sz="1200" dirty="0"/>
              <a:t>&lt;</a:t>
            </a:r>
            <a:r>
              <a:rPr lang="en-US" sz="1200" dirty="0" err="1"/>
              <a:t>tr</a:t>
            </a:r>
            <a:r>
              <a:rPr lang="en-US" sz="1200" dirty="0"/>
              <a:t>&gt;&lt;</a:t>
            </a:r>
            <a:r>
              <a:rPr lang="en-US" sz="1200" dirty="0" smtClean="0"/>
              <a:t>td&gt;2&lt;/</a:t>
            </a:r>
            <a:r>
              <a:rPr lang="en-US" sz="1200" dirty="0"/>
              <a:t>td&gt;&lt;</a:t>
            </a:r>
            <a:r>
              <a:rPr lang="en-US" sz="1200" dirty="0" smtClean="0"/>
              <a:t>td&gt;</a:t>
            </a:r>
            <a:r>
              <a:rPr lang="en-US" sz="1200" dirty="0" err="1" smtClean="0"/>
              <a:t>Suphot</a:t>
            </a:r>
            <a:r>
              <a:rPr lang="en-US" sz="1200" dirty="0" smtClean="0"/>
              <a:t>&lt;/</a:t>
            </a:r>
            <a:r>
              <a:rPr lang="en-US" sz="1200" dirty="0"/>
              <a:t>td&gt;&lt;</a:t>
            </a:r>
            <a:r>
              <a:rPr lang="en-US" sz="1200" dirty="0" smtClean="0"/>
              <a:t>td&gt;</a:t>
            </a:r>
            <a:r>
              <a:rPr lang="en-US" sz="1200" dirty="0" err="1" smtClean="0"/>
              <a:t>Samutprakan</a:t>
            </a:r>
            <a:r>
              <a:rPr lang="en-US" sz="1200" dirty="0" smtClean="0"/>
              <a:t>&lt;/</a:t>
            </a:r>
            <a:r>
              <a:rPr lang="en-US" sz="1200" dirty="0"/>
              <a:t>td&gt;&lt;/</a:t>
            </a:r>
            <a:r>
              <a:rPr lang="en-US" sz="1200" dirty="0" err="1"/>
              <a:t>tr</a:t>
            </a:r>
            <a:r>
              <a:rPr lang="en-US" sz="1200" dirty="0"/>
              <a:t>&gt;</a:t>
            </a:r>
          </a:p>
          <a:p>
            <a:pPr marL="0" indent="0">
              <a:buNone/>
            </a:pPr>
            <a:r>
              <a:rPr lang="en-US" sz="1200" dirty="0"/>
              <a:t>&lt;</a:t>
            </a:r>
            <a:r>
              <a:rPr lang="en-US" sz="1200" dirty="0" err="1"/>
              <a:t>tr</a:t>
            </a:r>
            <a:r>
              <a:rPr lang="en-US" sz="1200" dirty="0"/>
              <a:t>&gt;&lt;</a:t>
            </a:r>
            <a:r>
              <a:rPr lang="en-US" sz="1200" dirty="0" smtClean="0"/>
              <a:t>td&gt;3&lt;/</a:t>
            </a:r>
            <a:r>
              <a:rPr lang="en-US" sz="1200" dirty="0"/>
              <a:t>td&gt;&lt;</a:t>
            </a:r>
            <a:r>
              <a:rPr lang="en-US" sz="1200" dirty="0" smtClean="0"/>
              <a:t>td&gt;</a:t>
            </a:r>
            <a:r>
              <a:rPr lang="en-US" sz="1200" dirty="0" err="1" smtClean="0"/>
              <a:t>Damrongkiat</a:t>
            </a:r>
            <a:r>
              <a:rPr lang="en-US" sz="1200" dirty="0" smtClean="0"/>
              <a:t>&lt;/</a:t>
            </a:r>
            <a:r>
              <a:rPr lang="en-US" sz="1200" dirty="0"/>
              <a:t>td&gt;&lt;</a:t>
            </a:r>
            <a:r>
              <a:rPr lang="en-US" sz="1200" dirty="0" smtClean="0"/>
              <a:t>td&gt;Bangkok&lt;/</a:t>
            </a:r>
            <a:r>
              <a:rPr lang="en-US" sz="1200" dirty="0"/>
              <a:t>td&gt;&lt;/</a:t>
            </a:r>
            <a:r>
              <a:rPr lang="en-US" sz="1200" dirty="0" err="1"/>
              <a:t>tr</a:t>
            </a:r>
            <a:r>
              <a:rPr lang="en-US" sz="1200" dirty="0"/>
              <a:t>&gt;</a:t>
            </a:r>
          </a:p>
          <a:p>
            <a:pPr marL="0" indent="0">
              <a:buNone/>
            </a:pPr>
            <a:r>
              <a:rPr lang="en-US" sz="1200" dirty="0" smtClean="0"/>
              <a:t>&lt;/table&gt;</a:t>
            </a:r>
            <a:endParaRPr lang="en-US" sz="1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5" y="5018710"/>
            <a:ext cx="3498159" cy="13051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3923928" y="1196752"/>
            <a:ext cx="5184576" cy="33855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600" dirty="0"/>
              <a:t>http://www.w3schools.com/bootstrap/bootstrap_tables.asp</a:t>
            </a:r>
          </a:p>
        </p:txBody>
      </p:sp>
    </p:spTree>
    <p:extLst>
      <p:ext uri="{BB962C8B-B14F-4D97-AF65-F5344CB8AC3E}">
        <p14:creationId xmlns:p14="http://schemas.microsoft.com/office/powerpoint/2010/main" val="81806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Images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1772816"/>
            <a:ext cx="7632848" cy="1584176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&lt;</a:t>
            </a:r>
            <a:r>
              <a:rPr lang="en-US" sz="1800" dirty="0" err="1" smtClean="0"/>
              <a:t>img</a:t>
            </a:r>
            <a:r>
              <a:rPr lang="en-US" sz="1800" dirty="0" smtClean="0"/>
              <a:t> </a:t>
            </a:r>
            <a:r>
              <a:rPr lang="en-US" sz="1800" dirty="0" err="1" smtClean="0"/>
              <a:t>src</a:t>
            </a:r>
            <a:r>
              <a:rPr lang="en-US" sz="1800" dirty="0" smtClean="0"/>
              <a:t>=“a.png” width=“200” height=“200”&gt;</a:t>
            </a:r>
          </a:p>
          <a:p>
            <a:pPr marL="0" indent="0">
              <a:buNone/>
            </a:pPr>
            <a:r>
              <a:rPr lang="en-US" sz="1800" dirty="0"/>
              <a:t>&lt;</a:t>
            </a:r>
            <a:r>
              <a:rPr lang="en-US" sz="1800" dirty="0" err="1"/>
              <a:t>img</a:t>
            </a:r>
            <a:r>
              <a:rPr lang="en-US" sz="1800" dirty="0"/>
              <a:t> </a:t>
            </a:r>
            <a:r>
              <a:rPr lang="en-US" sz="1800" dirty="0" err="1"/>
              <a:t>src</a:t>
            </a:r>
            <a:r>
              <a:rPr lang="en-US" sz="1800" dirty="0" smtClean="0"/>
              <a:t>=“a.png</a:t>
            </a:r>
            <a:r>
              <a:rPr lang="en-US" sz="1800" dirty="0"/>
              <a:t>” </a:t>
            </a:r>
            <a:r>
              <a:rPr lang="en-US" sz="1800" dirty="0" smtClean="0">
                <a:solidFill>
                  <a:srgbClr val="0070C0"/>
                </a:solidFill>
              </a:rPr>
              <a:t>class=“</a:t>
            </a:r>
            <a:r>
              <a:rPr lang="en-US" sz="1800" dirty="0" err="1" smtClean="0">
                <a:solidFill>
                  <a:srgbClr val="0070C0"/>
                </a:solidFill>
              </a:rPr>
              <a:t>img</a:t>
            </a:r>
            <a:r>
              <a:rPr lang="en-US" sz="1800" dirty="0" smtClean="0">
                <a:solidFill>
                  <a:srgbClr val="0070C0"/>
                </a:solidFill>
              </a:rPr>
              <a:t>-rounded”</a:t>
            </a:r>
            <a:r>
              <a:rPr lang="en-US" sz="1800" dirty="0" smtClean="0"/>
              <a:t> width</a:t>
            </a:r>
            <a:r>
              <a:rPr lang="en-US" sz="1800" dirty="0"/>
              <a:t>=“200” height=“200”&gt;</a:t>
            </a:r>
          </a:p>
          <a:p>
            <a:pPr marL="0" indent="0">
              <a:buNone/>
            </a:pPr>
            <a:r>
              <a:rPr lang="en-US" sz="1800" dirty="0" smtClean="0"/>
              <a:t>&lt;</a:t>
            </a:r>
            <a:r>
              <a:rPr lang="en-US" sz="1800" dirty="0" err="1"/>
              <a:t>img</a:t>
            </a:r>
            <a:r>
              <a:rPr lang="en-US" sz="1800" dirty="0"/>
              <a:t> </a:t>
            </a:r>
            <a:r>
              <a:rPr lang="en-US" sz="1800" dirty="0" err="1"/>
              <a:t>src</a:t>
            </a:r>
            <a:r>
              <a:rPr lang="en-US" sz="1800" dirty="0" smtClean="0"/>
              <a:t>=“a.png</a:t>
            </a:r>
            <a:r>
              <a:rPr lang="en-US" sz="1800" dirty="0"/>
              <a:t>” </a:t>
            </a:r>
            <a:r>
              <a:rPr lang="en-US" sz="1800" dirty="0" smtClean="0">
                <a:solidFill>
                  <a:srgbClr val="0070C0"/>
                </a:solidFill>
              </a:rPr>
              <a:t>class=“</a:t>
            </a:r>
            <a:r>
              <a:rPr lang="en-US" sz="1800" dirty="0" err="1" smtClean="0">
                <a:solidFill>
                  <a:srgbClr val="0070C0"/>
                </a:solidFill>
              </a:rPr>
              <a:t>img</a:t>
            </a:r>
            <a:r>
              <a:rPr lang="en-US" sz="1800" dirty="0" smtClean="0">
                <a:solidFill>
                  <a:srgbClr val="0070C0"/>
                </a:solidFill>
              </a:rPr>
              <a:t>-circle” </a:t>
            </a:r>
            <a:r>
              <a:rPr lang="en-US" sz="1800" dirty="0" smtClean="0"/>
              <a:t>width</a:t>
            </a:r>
            <a:r>
              <a:rPr lang="en-US" sz="1800" dirty="0"/>
              <a:t>=“200” height=“200”&gt;</a:t>
            </a:r>
          </a:p>
          <a:p>
            <a:pPr marL="0" indent="0">
              <a:buNone/>
            </a:pPr>
            <a:r>
              <a:rPr lang="en-US" sz="1800" dirty="0" smtClean="0"/>
              <a:t>&lt;</a:t>
            </a:r>
            <a:r>
              <a:rPr lang="en-US" sz="1800" dirty="0" err="1"/>
              <a:t>img</a:t>
            </a:r>
            <a:r>
              <a:rPr lang="en-US" sz="1800" dirty="0"/>
              <a:t> </a:t>
            </a:r>
            <a:r>
              <a:rPr lang="en-US" sz="1800" dirty="0" err="1"/>
              <a:t>src</a:t>
            </a:r>
            <a:r>
              <a:rPr lang="en-US" sz="1800" dirty="0" smtClean="0"/>
              <a:t>=“a.png</a:t>
            </a:r>
            <a:r>
              <a:rPr lang="en-US" sz="1800" dirty="0"/>
              <a:t>” </a:t>
            </a:r>
            <a:r>
              <a:rPr lang="en-US" sz="1800" dirty="0" smtClean="0">
                <a:solidFill>
                  <a:srgbClr val="0070C0"/>
                </a:solidFill>
              </a:rPr>
              <a:t>class=“</a:t>
            </a:r>
            <a:r>
              <a:rPr lang="en-US" sz="1800" dirty="0" err="1" smtClean="0">
                <a:solidFill>
                  <a:srgbClr val="0070C0"/>
                </a:solidFill>
              </a:rPr>
              <a:t>img</a:t>
            </a:r>
            <a:r>
              <a:rPr lang="en-US" sz="1800" dirty="0" smtClean="0">
                <a:solidFill>
                  <a:srgbClr val="0070C0"/>
                </a:solidFill>
              </a:rPr>
              <a:t>-thumbnail”</a:t>
            </a:r>
            <a:r>
              <a:rPr lang="en-US" sz="1800" dirty="0" smtClean="0"/>
              <a:t> width</a:t>
            </a:r>
            <a:r>
              <a:rPr lang="en-US" sz="1800" dirty="0"/>
              <a:t>=“200” height=“200”&gt;</a:t>
            </a: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20" y="3515367"/>
            <a:ext cx="8921076" cy="2433913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72924" y="6021288"/>
            <a:ext cx="6939436" cy="432048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class  = “</a:t>
            </a:r>
            <a:r>
              <a:rPr lang="en-US" sz="2000" dirty="0" err="1" smtClean="0"/>
              <a:t>img</a:t>
            </a:r>
            <a:r>
              <a:rPr lang="en-US" sz="2000" dirty="0" smtClean="0"/>
              <a:t>-responsive”  </a:t>
            </a:r>
            <a:r>
              <a:rPr lang="th-TH" sz="2000" dirty="0" smtClean="0"/>
              <a:t>จะทำให้รูปภาพสามารถย่อขยายได้ตามขนาดของหน้าจอ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60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Alert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512" y="1570916"/>
            <a:ext cx="4824536" cy="3312368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/>
              <a:t>&lt;div class="alert alert-success"&gt;</a:t>
            </a:r>
            <a:br>
              <a:rPr lang="en-US" sz="1200" dirty="0"/>
            </a:br>
            <a:r>
              <a:rPr lang="en-US" sz="1200" dirty="0"/>
              <a:t>  &lt;strong&gt;Success!&lt;/strong&gt; Indicates a successful or positive action.</a:t>
            </a:r>
            <a:br>
              <a:rPr lang="en-US" sz="1200" dirty="0"/>
            </a:br>
            <a:r>
              <a:rPr lang="en-US" sz="1200" dirty="0"/>
              <a:t>&lt;/div&gt;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&lt;div class="alert alert-info"&gt;</a:t>
            </a:r>
            <a:br>
              <a:rPr lang="en-US" sz="1200" dirty="0"/>
            </a:br>
            <a:r>
              <a:rPr lang="en-US" sz="1200" dirty="0"/>
              <a:t>  &lt;strong&gt;Info!&lt;/strong&gt; Indicates a neutral informative change or action.</a:t>
            </a:r>
            <a:br>
              <a:rPr lang="en-US" sz="1200" dirty="0"/>
            </a:br>
            <a:r>
              <a:rPr lang="en-US" sz="1200" dirty="0"/>
              <a:t>&lt;/div&gt;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&lt;div class="alert alert-warning"&gt;</a:t>
            </a:r>
            <a:br>
              <a:rPr lang="en-US" sz="1200" dirty="0"/>
            </a:br>
            <a:r>
              <a:rPr lang="en-US" sz="1200" dirty="0"/>
              <a:t>  &lt;strong&gt;Warning!&lt;/strong&gt; Indicates a warning that might need attention.</a:t>
            </a:r>
            <a:br>
              <a:rPr lang="en-US" sz="1200" dirty="0"/>
            </a:br>
            <a:r>
              <a:rPr lang="en-US" sz="1200" dirty="0"/>
              <a:t>&lt;/div&gt;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&lt;div class="alert alert-danger"&gt;</a:t>
            </a:r>
            <a:br>
              <a:rPr lang="en-US" sz="1200" dirty="0"/>
            </a:br>
            <a:r>
              <a:rPr lang="en-US" sz="1200" dirty="0"/>
              <a:t>  &lt;strong&gt;Danger!&lt;/strong&gt; Indicates a dangerous or potentially negative action.</a:t>
            </a:r>
            <a:br>
              <a:rPr lang="en-US" sz="1200" dirty="0"/>
            </a:br>
            <a:r>
              <a:rPr lang="en-US" sz="1200" dirty="0"/>
              <a:t>&lt;/div&gt;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930" y="1556792"/>
            <a:ext cx="4102273" cy="2472714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92394" y="5373216"/>
            <a:ext cx="5315710" cy="936104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/>
              <a:t>&lt;div class="alert alert-success"&gt;</a:t>
            </a:r>
            <a:br>
              <a:rPr lang="en-US" sz="1200" dirty="0"/>
            </a:br>
            <a:r>
              <a:rPr lang="en-US" sz="1200" dirty="0"/>
              <a:t>  </a:t>
            </a:r>
            <a:r>
              <a:rPr lang="en-US" sz="1200" dirty="0">
                <a:solidFill>
                  <a:srgbClr val="0070C0"/>
                </a:solidFill>
              </a:rPr>
              <a:t>&lt;a </a:t>
            </a:r>
            <a:r>
              <a:rPr lang="en-US" sz="1200" dirty="0" err="1">
                <a:solidFill>
                  <a:srgbClr val="0070C0"/>
                </a:solidFill>
              </a:rPr>
              <a:t>href</a:t>
            </a:r>
            <a:r>
              <a:rPr lang="en-US" sz="1200" dirty="0">
                <a:solidFill>
                  <a:srgbClr val="0070C0"/>
                </a:solidFill>
              </a:rPr>
              <a:t>="#" class="close" data-dismiss="alert" aria-label="close"&gt;&amp;times;&lt;/a&gt;</a:t>
            </a:r>
            <a:br>
              <a:rPr lang="en-US" sz="1200" dirty="0">
                <a:solidFill>
                  <a:srgbClr val="0070C0"/>
                </a:solidFill>
              </a:rPr>
            </a:br>
            <a:r>
              <a:rPr lang="en-US" sz="1200" dirty="0"/>
              <a:t>  &lt;strong&gt;Success!&lt;/strong&gt; Indicates a successful or positive action.</a:t>
            </a:r>
            <a:br>
              <a:rPr lang="en-US" sz="1200" dirty="0"/>
            </a:br>
            <a:r>
              <a:rPr lang="en-US" sz="1200" dirty="0"/>
              <a:t>&lt;/div&gt;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5034945"/>
            <a:ext cx="2906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 smtClean="0"/>
              <a:t>ถ้าต้องการทำให้มีปุ่มปิดข้อความเตือน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994" y="5318795"/>
            <a:ext cx="3384376" cy="52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50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Buttons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19672" y="1916832"/>
            <a:ext cx="5832648" cy="184027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&lt;button type="button" class="</a:t>
            </a:r>
            <a:r>
              <a:rPr lang="en-US" sz="1600" dirty="0" err="1"/>
              <a:t>btn</a:t>
            </a:r>
            <a:r>
              <a:rPr lang="en-US" sz="1600" dirty="0"/>
              <a:t> </a:t>
            </a:r>
            <a:r>
              <a:rPr lang="en-US" sz="1600" dirty="0" err="1"/>
              <a:t>btn</a:t>
            </a:r>
            <a:r>
              <a:rPr lang="en-US" sz="1600" dirty="0"/>
              <a:t>-default"&gt;Default&lt;/button&gt;</a:t>
            </a:r>
            <a:br>
              <a:rPr lang="en-US" sz="1600" dirty="0"/>
            </a:br>
            <a:r>
              <a:rPr lang="en-US" sz="1600" dirty="0"/>
              <a:t>&lt;button type="button" class="</a:t>
            </a:r>
            <a:r>
              <a:rPr lang="en-US" sz="1600" dirty="0" err="1"/>
              <a:t>btn</a:t>
            </a:r>
            <a:r>
              <a:rPr lang="en-US" sz="1600" dirty="0"/>
              <a:t> </a:t>
            </a:r>
            <a:r>
              <a:rPr lang="en-US" sz="1600" dirty="0" err="1"/>
              <a:t>btn</a:t>
            </a:r>
            <a:r>
              <a:rPr lang="en-US" sz="1600" dirty="0"/>
              <a:t>-primary"&gt;Primary&lt;/button&gt;</a:t>
            </a:r>
            <a:br>
              <a:rPr lang="en-US" sz="1600" dirty="0"/>
            </a:br>
            <a:r>
              <a:rPr lang="en-US" sz="1600" dirty="0"/>
              <a:t>&lt;button type="button" class="</a:t>
            </a:r>
            <a:r>
              <a:rPr lang="en-US" sz="1600" dirty="0" err="1"/>
              <a:t>btn</a:t>
            </a:r>
            <a:r>
              <a:rPr lang="en-US" sz="1600" dirty="0"/>
              <a:t> </a:t>
            </a:r>
            <a:r>
              <a:rPr lang="en-US" sz="1600" dirty="0" err="1"/>
              <a:t>btn</a:t>
            </a:r>
            <a:r>
              <a:rPr lang="en-US" sz="1600" dirty="0"/>
              <a:t>-success"&gt;Success&lt;/button&gt;</a:t>
            </a:r>
            <a:br>
              <a:rPr lang="en-US" sz="1600" dirty="0"/>
            </a:br>
            <a:r>
              <a:rPr lang="en-US" sz="1600" dirty="0"/>
              <a:t>&lt;button type="button" class="</a:t>
            </a:r>
            <a:r>
              <a:rPr lang="en-US" sz="1600" dirty="0" err="1"/>
              <a:t>btn</a:t>
            </a:r>
            <a:r>
              <a:rPr lang="en-US" sz="1600" dirty="0"/>
              <a:t> </a:t>
            </a:r>
            <a:r>
              <a:rPr lang="en-US" sz="1600" dirty="0" err="1"/>
              <a:t>btn</a:t>
            </a:r>
            <a:r>
              <a:rPr lang="en-US" sz="1600" dirty="0"/>
              <a:t>-info"&gt;Info&lt;/button&gt;</a:t>
            </a:r>
            <a:br>
              <a:rPr lang="en-US" sz="1600" dirty="0"/>
            </a:br>
            <a:r>
              <a:rPr lang="en-US" sz="1600" dirty="0"/>
              <a:t>&lt;button type="button" class="</a:t>
            </a:r>
            <a:r>
              <a:rPr lang="en-US" sz="1600" dirty="0" err="1"/>
              <a:t>btn</a:t>
            </a:r>
            <a:r>
              <a:rPr lang="en-US" sz="1600" dirty="0"/>
              <a:t> </a:t>
            </a:r>
            <a:r>
              <a:rPr lang="en-US" sz="1600" dirty="0" err="1"/>
              <a:t>btn</a:t>
            </a:r>
            <a:r>
              <a:rPr lang="en-US" sz="1600" dirty="0"/>
              <a:t>-warning"&gt;Warning&lt;/button&gt;</a:t>
            </a:r>
            <a:br>
              <a:rPr lang="en-US" sz="1600" dirty="0"/>
            </a:br>
            <a:r>
              <a:rPr lang="en-US" sz="1600" dirty="0"/>
              <a:t>&lt;button type="button" class="</a:t>
            </a:r>
            <a:r>
              <a:rPr lang="en-US" sz="1600" dirty="0" err="1"/>
              <a:t>btn</a:t>
            </a:r>
            <a:r>
              <a:rPr lang="en-US" sz="1600" dirty="0"/>
              <a:t> </a:t>
            </a:r>
            <a:r>
              <a:rPr lang="en-US" sz="1600" dirty="0" err="1"/>
              <a:t>btn</a:t>
            </a:r>
            <a:r>
              <a:rPr lang="en-US" sz="1600" dirty="0"/>
              <a:t>-danger"&gt;Danger&lt;/button&gt;</a:t>
            </a:r>
            <a:br>
              <a:rPr lang="en-US" sz="1600" dirty="0"/>
            </a:br>
            <a:r>
              <a:rPr lang="en-US" sz="1600" dirty="0"/>
              <a:t>&lt;button type="button" class="</a:t>
            </a:r>
            <a:r>
              <a:rPr lang="en-US" sz="1600" dirty="0" err="1"/>
              <a:t>btn</a:t>
            </a:r>
            <a:r>
              <a:rPr lang="en-US" sz="1600" dirty="0"/>
              <a:t> </a:t>
            </a:r>
            <a:r>
              <a:rPr lang="en-US" sz="1600" dirty="0" err="1"/>
              <a:t>btn</a:t>
            </a:r>
            <a:r>
              <a:rPr lang="en-US" sz="1600" dirty="0"/>
              <a:t>-link"&gt;Link&lt;/button&gt;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843" y="3861048"/>
            <a:ext cx="6215493" cy="6918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85160" y="1518783"/>
            <a:ext cx="67617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btn</a:t>
            </a:r>
            <a:r>
              <a:rPr lang="en-US" sz="2000" dirty="0" smtClean="0"/>
              <a:t> class </a:t>
            </a:r>
            <a:r>
              <a:rPr lang="th-TH" sz="2000" dirty="0" smtClean="0"/>
              <a:t>สามารถใช้ได้กับ </a:t>
            </a:r>
            <a:r>
              <a:rPr lang="en-US" sz="2000" dirty="0" smtClean="0"/>
              <a:t>&lt;a&gt;,  &lt;button&gt; </a:t>
            </a:r>
            <a:r>
              <a:rPr lang="th-TH" sz="2000" dirty="0" smtClean="0"/>
              <a:t>และ </a:t>
            </a:r>
            <a:r>
              <a:rPr lang="en-US" sz="2000" dirty="0" smtClean="0"/>
              <a:t>&lt;input</a:t>
            </a:r>
            <a:r>
              <a:rPr lang="th-TH" sz="2000" dirty="0" smtClean="0"/>
              <a:t> </a:t>
            </a:r>
            <a:r>
              <a:rPr lang="en-US" sz="2000" dirty="0" smtClean="0"/>
              <a:t>type=“button”&gt;</a:t>
            </a:r>
            <a:endParaRPr lang="en-US" sz="2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87624" y="4611986"/>
            <a:ext cx="6912768" cy="1087271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&lt;button type="button" class="</a:t>
            </a:r>
            <a:r>
              <a:rPr lang="en-US" sz="1600" dirty="0" err="1"/>
              <a:t>btn</a:t>
            </a:r>
            <a:r>
              <a:rPr lang="en-US" sz="1600" dirty="0"/>
              <a:t> </a:t>
            </a:r>
            <a:r>
              <a:rPr lang="en-US" sz="1600" dirty="0" err="1"/>
              <a:t>btn</a:t>
            </a:r>
            <a:r>
              <a:rPr lang="en-US" sz="1600" dirty="0"/>
              <a:t>-primary </a:t>
            </a:r>
            <a:r>
              <a:rPr lang="en-US" sz="1600" dirty="0" err="1">
                <a:solidFill>
                  <a:srgbClr val="0070C0"/>
                </a:solidFill>
              </a:rPr>
              <a:t>btn-lg</a:t>
            </a:r>
            <a:r>
              <a:rPr lang="en-US" sz="1600" dirty="0"/>
              <a:t>"&gt;Large&lt;/button&gt;</a:t>
            </a:r>
            <a:br>
              <a:rPr lang="en-US" sz="1600" dirty="0"/>
            </a:br>
            <a:r>
              <a:rPr lang="en-US" sz="1600" dirty="0"/>
              <a:t>&lt;button type="button" class="</a:t>
            </a:r>
            <a:r>
              <a:rPr lang="en-US" sz="1600" dirty="0" err="1"/>
              <a:t>btn</a:t>
            </a:r>
            <a:r>
              <a:rPr lang="en-US" sz="1600" dirty="0"/>
              <a:t> </a:t>
            </a:r>
            <a:r>
              <a:rPr lang="en-US" sz="1600" dirty="0" err="1"/>
              <a:t>btn</a:t>
            </a:r>
            <a:r>
              <a:rPr lang="en-US" sz="1600" dirty="0"/>
              <a:t>-primary </a:t>
            </a:r>
            <a:r>
              <a:rPr lang="en-US" sz="1600" dirty="0" err="1">
                <a:solidFill>
                  <a:srgbClr val="0070C0"/>
                </a:solidFill>
              </a:rPr>
              <a:t>btn</a:t>
            </a:r>
            <a:r>
              <a:rPr lang="en-US" sz="1600" dirty="0">
                <a:solidFill>
                  <a:srgbClr val="0070C0"/>
                </a:solidFill>
              </a:rPr>
              <a:t>-md</a:t>
            </a:r>
            <a:r>
              <a:rPr lang="en-US" sz="1600" dirty="0"/>
              <a:t>"&gt;Medium&lt;/button&gt;</a:t>
            </a:r>
            <a:br>
              <a:rPr lang="en-US" sz="1600" dirty="0"/>
            </a:br>
            <a:r>
              <a:rPr lang="en-US" sz="1600" dirty="0"/>
              <a:t>&lt;button type="button" class="</a:t>
            </a:r>
            <a:r>
              <a:rPr lang="en-US" sz="1600" dirty="0" err="1"/>
              <a:t>btn</a:t>
            </a:r>
            <a:r>
              <a:rPr lang="en-US" sz="1600" dirty="0"/>
              <a:t> </a:t>
            </a:r>
            <a:r>
              <a:rPr lang="en-US" sz="1600" dirty="0" err="1"/>
              <a:t>btn</a:t>
            </a:r>
            <a:r>
              <a:rPr lang="en-US" sz="1600" dirty="0"/>
              <a:t>-primary </a:t>
            </a:r>
            <a:r>
              <a:rPr lang="en-US" sz="1600" dirty="0" err="1">
                <a:solidFill>
                  <a:srgbClr val="0070C0"/>
                </a:solidFill>
              </a:rPr>
              <a:t>btn-sm</a:t>
            </a:r>
            <a:r>
              <a:rPr lang="en-US" sz="1600" dirty="0"/>
              <a:t>"&gt;Small&lt;/button&gt;</a:t>
            </a:r>
            <a:br>
              <a:rPr lang="en-US" sz="1600" dirty="0"/>
            </a:br>
            <a:r>
              <a:rPr lang="en-US" sz="1600" dirty="0"/>
              <a:t>&lt;button type="button" class="</a:t>
            </a:r>
            <a:r>
              <a:rPr lang="en-US" sz="1600" dirty="0" err="1"/>
              <a:t>btn</a:t>
            </a:r>
            <a:r>
              <a:rPr lang="en-US" sz="1600" dirty="0"/>
              <a:t> </a:t>
            </a:r>
            <a:r>
              <a:rPr lang="en-US" sz="1600" dirty="0" err="1"/>
              <a:t>btn</a:t>
            </a:r>
            <a:r>
              <a:rPr lang="en-US" sz="1600" dirty="0"/>
              <a:t>-primary </a:t>
            </a:r>
            <a:r>
              <a:rPr lang="en-US" sz="1600" dirty="0" err="1">
                <a:solidFill>
                  <a:srgbClr val="0070C0"/>
                </a:solidFill>
              </a:rPr>
              <a:t>btn-xs</a:t>
            </a:r>
            <a:r>
              <a:rPr lang="en-US" sz="1600" dirty="0"/>
              <a:t>"&gt;</a:t>
            </a:r>
            <a:r>
              <a:rPr lang="en-US" sz="1600" dirty="0" err="1"/>
              <a:t>XSmall</a:t>
            </a:r>
            <a:r>
              <a:rPr lang="en-US" sz="1600" dirty="0"/>
              <a:t>&lt;/button&gt;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2"/>
          <a:stretch/>
        </p:blipFill>
        <p:spPr>
          <a:xfrm>
            <a:off x="2843808" y="5758345"/>
            <a:ext cx="3168352" cy="61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78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</a:t>
            </a:r>
            <a:r>
              <a:rPr lang="en-US" dirty="0" err="1" smtClean="0"/>
              <a:t>Glyphicons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Bootstrap </a:t>
            </a:r>
            <a:r>
              <a:rPr lang="th-TH" sz="2000" dirty="0" smtClean="0"/>
              <a:t>มาพร้อมกับ </a:t>
            </a:r>
            <a:r>
              <a:rPr lang="en-US" sz="2000" dirty="0" smtClean="0"/>
              <a:t>200 </a:t>
            </a:r>
            <a:r>
              <a:rPr lang="en-US" sz="2000" dirty="0" err="1" smtClean="0"/>
              <a:t>Glyphicons</a:t>
            </a:r>
            <a:r>
              <a:rPr lang="en-US" sz="2000" dirty="0" smtClean="0"/>
              <a:t> </a:t>
            </a:r>
            <a:r>
              <a:rPr lang="th-TH" sz="2000" dirty="0" smtClean="0"/>
              <a:t>สามารถเรียกแสดงผลด้วย</a:t>
            </a:r>
          </a:p>
          <a:p>
            <a:pPr marL="0" indent="0" algn="ctr">
              <a:buNone/>
            </a:pPr>
            <a:r>
              <a:rPr lang="en-US" sz="2000" dirty="0"/>
              <a:t>&lt;span class="</a:t>
            </a:r>
            <a:r>
              <a:rPr lang="en-US" sz="2000" dirty="0" err="1"/>
              <a:t>glyphicon</a:t>
            </a:r>
            <a:r>
              <a:rPr lang="en-US" sz="2000" dirty="0"/>
              <a:t> </a:t>
            </a:r>
            <a:r>
              <a:rPr lang="th-TH" sz="2000" dirty="0" smtClean="0"/>
              <a:t>ชื่อ</a:t>
            </a:r>
            <a:r>
              <a:rPr lang="en-US" sz="2000" dirty="0" err="1" smtClean="0"/>
              <a:t>glyphicons</a:t>
            </a:r>
            <a:r>
              <a:rPr lang="en-US" sz="2000" dirty="0" smtClean="0"/>
              <a:t>"&gt;&lt;/</a:t>
            </a:r>
            <a:r>
              <a:rPr lang="en-US" sz="2000" dirty="0"/>
              <a:t>span&gt;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1" y="2548601"/>
            <a:ext cx="5908456" cy="39781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201005" y="1203935"/>
            <a:ext cx="4932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http://getbootstrap.com/components/#glyphicons</a:t>
            </a:r>
          </a:p>
        </p:txBody>
      </p:sp>
    </p:spTree>
    <p:extLst>
      <p:ext uri="{BB962C8B-B14F-4D97-AF65-F5344CB8AC3E}">
        <p14:creationId xmlns:p14="http://schemas.microsoft.com/office/powerpoint/2010/main" val="36200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Panel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700808"/>
            <a:ext cx="5112568" cy="1368152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/>
              <a:t>&lt;div class="panel panel-default"&gt;</a:t>
            </a:r>
          </a:p>
          <a:p>
            <a:pPr marL="0" indent="0">
              <a:buNone/>
            </a:pPr>
            <a:r>
              <a:rPr lang="en-US" sz="1200" dirty="0"/>
              <a:t>  &lt;div class="panel-heading"&gt;Panel Heading&lt;/div&gt;</a:t>
            </a:r>
          </a:p>
          <a:p>
            <a:pPr marL="0" indent="0">
              <a:buNone/>
            </a:pPr>
            <a:r>
              <a:rPr lang="en-US" sz="1200" dirty="0"/>
              <a:t>  &lt;div class="panel-body"&gt;Panel Content&lt;/div&gt;</a:t>
            </a:r>
          </a:p>
          <a:p>
            <a:pPr marL="0" indent="0">
              <a:buNone/>
            </a:pPr>
            <a:r>
              <a:rPr lang="en-US" sz="1200" dirty="0"/>
              <a:t>  &lt;div class="panel-footer"&gt;Panel Footer&lt;/div&gt;</a:t>
            </a:r>
          </a:p>
          <a:p>
            <a:pPr marL="0" indent="0">
              <a:buNone/>
            </a:pPr>
            <a:r>
              <a:rPr lang="en-US" sz="1200" dirty="0"/>
              <a:t>&lt;/div&gt;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032" y="1700808"/>
            <a:ext cx="3094448" cy="12851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140968"/>
            <a:ext cx="2448272" cy="3186745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51520" y="3140968"/>
            <a:ext cx="6066256" cy="3096344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dirty="0"/>
              <a:t>&lt;div class="panel </a:t>
            </a:r>
            <a:r>
              <a:rPr lang="en-US" sz="1100" dirty="0">
                <a:solidFill>
                  <a:srgbClr val="0070C0"/>
                </a:solidFill>
              </a:rPr>
              <a:t>panel-primary</a:t>
            </a:r>
            <a:r>
              <a:rPr lang="en-US" sz="1100" dirty="0"/>
              <a:t>"&gt;</a:t>
            </a:r>
          </a:p>
          <a:p>
            <a:pPr marL="0" indent="0">
              <a:buNone/>
            </a:pPr>
            <a:r>
              <a:rPr lang="en-US" sz="1100" dirty="0"/>
              <a:t>  &lt;div class="panel-heading"&gt;Panel Heading&lt;/div</a:t>
            </a:r>
            <a:r>
              <a:rPr lang="en-US" sz="1100" dirty="0" smtClean="0"/>
              <a:t>&gt;&lt;</a:t>
            </a:r>
            <a:r>
              <a:rPr lang="en-US" sz="1100" dirty="0"/>
              <a:t>div class="panel-body"&gt;Panel Content&lt;/div&gt;</a:t>
            </a:r>
          </a:p>
          <a:p>
            <a:pPr marL="0" indent="0">
              <a:buNone/>
            </a:pPr>
            <a:r>
              <a:rPr lang="en-US" sz="1100" dirty="0"/>
              <a:t>&lt;/div&gt;</a:t>
            </a:r>
          </a:p>
          <a:p>
            <a:pPr marL="0" indent="0">
              <a:buNone/>
            </a:pPr>
            <a:r>
              <a:rPr lang="en-US" sz="1100" dirty="0"/>
              <a:t>&lt;div class="panel </a:t>
            </a:r>
            <a:r>
              <a:rPr lang="en-US" sz="1100" dirty="0">
                <a:solidFill>
                  <a:srgbClr val="0070C0"/>
                </a:solidFill>
              </a:rPr>
              <a:t>panel-warning</a:t>
            </a:r>
            <a:r>
              <a:rPr lang="en-US" sz="1100" dirty="0"/>
              <a:t>"&gt;</a:t>
            </a:r>
          </a:p>
          <a:p>
            <a:pPr marL="0" indent="0">
              <a:buNone/>
            </a:pPr>
            <a:r>
              <a:rPr lang="en-US" sz="1100" dirty="0"/>
              <a:t>  &lt;div class="panel-heading"&gt;Panel Heading&lt;/div</a:t>
            </a:r>
            <a:r>
              <a:rPr lang="en-US" sz="1100" dirty="0" smtClean="0"/>
              <a:t>&gt; </a:t>
            </a:r>
            <a:r>
              <a:rPr lang="en-US" sz="1100" dirty="0"/>
              <a:t>&lt;div class="panel-body"&gt;Panel Content&lt;/div&gt;</a:t>
            </a:r>
          </a:p>
          <a:p>
            <a:pPr marL="0" indent="0">
              <a:buNone/>
            </a:pPr>
            <a:r>
              <a:rPr lang="en-US" sz="1100" dirty="0"/>
              <a:t>&lt;/div&gt;</a:t>
            </a:r>
          </a:p>
          <a:p>
            <a:pPr marL="0" indent="0">
              <a:buNone/>
            </a:pPr>
            <a:r>
              <a:rPr lang="en-US" sz="1100" dirty="0"/>
              <a:t>&lt;div class="panel </a:t>
            </a:r>
            <a:r>
              <a:rPr lang="en-US" sz="1100" dirty="0">
                <a:solidFill>
                  <a:srgbClr val="0070C0"/>
                </a:solidFill>
              </a:rPr>
              <a:t>panel-success</a:t>
            </a:r>
            <a:r>
              <a:rPr lang="en-US" sz="1100" dirty="0"/>
              <a:t>"&gt;</a:t>
            </a:r>
          </a:p>
          <a:p>
            <a:pPr marL="0" indent="0">
              <a:buNone/>
            </a:pPr>
            <a:r>
              <a:rPr lang="en-US" sz="1100" dirty="0"/>
              <a:t>  &lt;div class="panel-heading"&gt;Panel Heading&lt;/div</a:t>
            </a:r>
            <a:r>
              <a:rPr lang="en-US" sz="1100" dirty="0" smtClean="0"/>
              <a:t>&gt;&lt;</a:t>
            </a:r>
            <a:r>
              <a:rPr lang="en-US" sz="1100" dirty="0"/>
              <a:t>div class="panel-body"&gt;Panel Content&lt;/div&gt;</a:t>
            </a:r>
          </a:p>
          <a:p>
            <a:pPr marL="0" indent="0">
              <a:buNone/>
            </a:pPr>
            <a:r>
              <a:rPr lang="en-US" sz="1100" dirty="0"/>
              <a:t>&lt;/div&gt;</a:t>
            </a:r>
          </a:p>
          <a:p>
            <a:pPr marL="0" indent="0">
              <a:buNone/>
            </a:pPr>
            <a:r>
              <a:rPr lang="en-US" sz="1100" dirty="0"/>
              <a:t>&lt;div class="panel </a:t>
            </a:r>
            <a:r>
              <a:rPr lang="en-US" sz="1100" dirty="0">
                <a:solidFill>
                  <a:srgbClr val="0070C0"/>
                </a:solidFill>
              </a:rPr>
              <a:t>panel-danger</a:t>
            </a:r>
            <a:r>
              <a:rPr lang="en-US" sz="1100" dirty="0"/>
              <a:t>"&gt;</a:t>
            </a:r>
          </a:p>
          <a:p>
            <a:pPr marL="0" indent="0">
              <a:buNone/>
            </a:pPr>
            <a:r>
              <a:rPr lang="en-US" sz="1100" dirty="0"/>
              <a:t>  &lt;div class="panel-heading"&gt;Panel Heading&lt;/div</a:t>
            </a:r>
            <a:r>
              <a:rPr lang="en-US" sz="1100" dirty="0" smtClean="0"/>
              <a:t>&gt;&lt;</a:t>
            </a:r>
            <a:r>
              <a:rPr lang="en-US" sz="1100" dirty="0"/>
              <a:t>div class="panel-body"&gt;Panel Content&lt;/div&gt;</a:t>
            </a:r>
          </a:p>
          <a:p>
            <a:pPr marL="0" indent="0">
              <a:buNone/>
            </a:pPr>
            <a:r>
              <a:rPr lang="en-US" sz="1100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115682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Navigation Bar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512" y="1556792"/>
            <a:ext cx="4824536" cy="4392488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0070C0"/>
                </a:solidFill>
              </a:rPr>
              <a:t>&lt;</a:t>
            </a:r>
            <a:r>
              <a:rPr lang="en-US" sz="1600" dirty="0" err="1">
                <a:solidFill>
                  <a:srgbClr val="0070C0"/>
                </a:solidFill>
              </a:rPr>
              <a:t>nav</a:t>
            </a:r>
            <a:r>
              <a:rPr lang="en-US" sz="1600" dirty="0">
                <a:solidFill>
                  <a:srgbClr val="0070C0"/>
                </a:solidFill>
              </a:rPr>
              <a:t> class="</a:t>
            </a:r>
            <a:r>
              <a:rPr lang="en-US" sz="1600" dirty="0" err="1">
                <a:solidFill>
                  <a:srgbClr val="0070C0"/>
                </a:solidFill>
              </a:rPr>
              <a:t>navbar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navbar</a:t>
            </a:r>
            <a:r>
              <a:rPr lang="en-US" sz="1600" dirty="0">
                <a:solidFill>
                  <a:srgbClr val="0070C0"/>
                </a:solidFill>
              </a:rPr>
              <a:t>-default"&gt;</a:t>
            </a:r>
            <a:br>
              <a:rPr lang="en-US" sz="1600" dirty="0">
                <a:solidFill>
                  <a:srgbClr val="0070C0"/>
                </a:solidFill>
              </a:rPr>
            </a:br>
            <a:r>
              <a:rPr lang="en-US" sz="1600" dirty="0"/>
              <a:t>  &lt;div class="container-fluid"&gt;</a:t>
            </a:r>
            <a:br>
              <a:rPr lang="en-US" sz="1600" dirty="0"/>
            </a:br>
            <a:r>
              <a:rPr lang="en-US" sz="1600" dirty="0"/>
              <a:t>  </a:t>
            </a:r>
            <a:r>
              <a:rPr lang="en-US" sz="1600" dirty="0">
                <a:solidFill>
                  <a:srgbClr val="00B050"/>
                </a:solidFill>
              </a:rPr>
              <a:t>  &lt;div class="</a:t>
            </a:r>
            <a:r>
              <a:rPr lang="en-US" sz="1600" dirty="0" err="1">
                <a:solidFill>
                  <a:srgbClr val="00B050"/>
                </a:solidFill>
              </a:rPr>
              <a:t>navbar</a:t>
            </a:r>
            <a:r>
              <a:rPr lang="en-US" sz="1600" dirty="0">
                <a:solidFill>
                  <a:srgbClr val="00B050"/>
                </a:solidFill>
              </a:rPr>
              <a:t>-header"&gt;</a:t>
            </a:r>
            <a:br>
              <a:rPr lang="en-US" sz="1600" dirty="0">
                <a:solidFill>
                  <a:srgbClr val="00B050"/>
                </a:solidFill>
              </a:rPr>
            </a:br>
            <a:r>
              <a:rPr lang="en-US" sz="1600" dirty="0">
                <a:solidFill>
                  <a:srgbClr val="00B050"/>
                </a:solidFill>
              </a:rPr>
              <a:t>      &lt;a class="</a:t>
            </a:r>
            <a:r>
              <a:rPr lang="en-US" sz="1600" dirty="0" err="1">
                <a:solidFill>
                  <a:srgbClr val="00B050"/>
                </a:solidFill>
              </a:rPr>
              <a:t>navbar</a:t>
            </a:r>
            <a:r>
              <a:rPr lang="en-US" sz="1600" dirty="0">
                <a:solidFill>
                  <a:srgbClr val="00B050"/>
                </a:solidFill>
              </a:rPr>
              <a:t>-brand" </a:t>
            </a:r>
            <a:r>
              <a:rPr lang="en-US" sz="1600" dirty="0" err="1">
                <a:solidFill>
                  <a:srgbClr val="00B050"/>
                </a:solidFill>
              </a:rPr>
              <a:t>href</a:t>
            </a:r>
            <a:r>
              <a:rPr lang="en-US" sz="1600" dirty="0" smtClean="0">
                <a:solidFill>
                  <a:srgbClr val="00B050"/>
                </a:solidFill>
              </a:rPr>
              <a:t>="#"&gt;</a:t>
            </a:r>
            <a:endParaRPr lang="th-TH" sz="16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th-TH" sz="1600" dirty="0">
                <a:solidFill>
                  <a:srgbClr val="00B050"/>
                </a:solidFill>
              </a:rPr>
              <a:t> </a:t>
            </a:r>
            <a:r>
              <a:rPr lang="th-TH" sz="1600" dirty="0" smtClean="0">
                <a:solidFill>
                  <a:srgbClr val="00B050"/>
                </a:solidFill>
              </a:rPr>
              <a:t>                  </a:t>
            </a:r>
            <a:r>
              <a:rPr lang="en-US" sz="1600" dirty="0" err="1" smtClean="0">
                <a:solidFill>
                  <a:srgbClr val="00B050"/>
                </a:solidFill>
              </a:rPr>
              <a:t>WebSiteName</a:t>
            </a:r>
            <a:endParaRPr lang="th-TH" sz="16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th-TH" sz="1600" dirty="0">
                <a:solidFill>
                  <a:srgbClr val="00B050"/>
                </a:solidFill>
              </a:rPr>
              <a:t> </a:t>
            </a:r>
            <a:r>
              <a:rPr lang="th-TH" sz="1600" dirty="0" smtClean="0">
                <a:solidFill>
                  <a:srgbClr val="00B050"/>
                </a:solidFill>
              </a:rPr>
              <a:t>      </a:t>
            </a:r>
            <a:r>
              <a:rPr lang="en-US" sz="1600" dirty="0" smtClean="0">
                <a:solidFill>
                  <a:srgbClr val="00B050"/>
                </a:solidFill>
              </a:rPr>
              <a:t>&lt;/</a:t>
            </a:r>
            <a:r>
              <a:rPr lang="en-US" sz="1600" dirty="0">
                <a:solidFill>
                  <a:srgbClr val="00B050"/>
                </a:solidFill>
              </a:rPr>
              <a:t>a&gt;</a:t>
            </a:r>
            <a:br>
              <a:rPr lang="en-US" sz="1600" dirty="0">
                <a:solidFill>
                  <a:srgbClr val="00B050"/>
                </a:solidFill>
              </a:rPr>
            </a:br>
            <a:r>
              <a:rPr lang="en-US" sz="1600" dirty="0">
                <a:solidFill>
                  <a:srgbClr val="00B050"/>
                </a:solidFill>
              </a:rPr>
              <a:t>    &lt;/div&gt;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 &lt;div&gt;</a:t>
            </a:r>
            <a:br>
              <a:rPr lang="en-US" sz="1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      &lt;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ul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 class="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nav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navbar-nav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"&gt;</a:t>
            </a:r>
            <a:br>
              <a:rPr lang="en-US" sz="1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        &lt;li class="active"&gt;&lt;a 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href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="#"&gt;Home&lt;/a&gt;&lt;/li&gt;</a:t>
            </a:r>
            <a:br>
              <a:rPr lang="en-US" sz="1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        &lt;li&gt;&lt;a 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href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="#"&gt;Page 1&lt;/a&gt;&lt;/li&gt;</a:t>
            </a:r>
            <a:br>
              <a:rPr lang="en-US" sz="1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        &lt;li&gt;&lt;a 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href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="#"&gt;Page 2&lt;/a&gt;&lt;/li&gt; </a:t>
            </a:r>
            <a:br>
              <a:rPr lang="en-US" sz="1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        &lt;li&gt;&lt;a 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href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="#"&gt;Page 3&lt;/a&gt;&lt;/li&gt; </a:t>
            </a:r>
            <a:br>
              <a:rPr lang="en-US" sz="1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      &lt;/</a:t>
            </a:r>
            <a:r>
              <a:rPr lang="en-US" sz="1600" dirty="0" err="1">
                <a:solidFill>
                  <a:schemeClr val="accent2">
                    <a:lumMod val="50000"/>
                  </a:schemeClr>
                </a:solidFill>
              </a:rPr>
              <a:t>ul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&gt;</a:t>
            </a:r>
            <a:br>
              <a:rPr lang="en-US" sz="1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>    &lt;/div&gt;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&lt;/div&gt;</a:t>
            </a:r>
            <a:br>
              <a:rPr lang="en-US" sz="1600" dirty="0"/>
            </a:br>
            <a:r>
              <a:rPr lang="en-US" sz="1600" dirty="0">
                <a:solidFill>
                  <a:srgbClr val="0070C0"/>
                </a:solidFill>
              </a:rPr>
              <a:t>&lt;/</a:t>
            </a:r>
            <a:r>
              <a:rPr lang="en-US" sz="1600" dirty="0" err="1">
                <a:solidFill>
                  <a:srgbClr val="0070C0"/>
                </a:solidFill>
              </a:rPr>
              <a:t>nav</a:t>
            </a:r>
            <a:r>
              <a:rPr lang="en-US" sz="1600" dirty="0">
                <a:solidFill>
                  <a:srgbClr val="0070C0"/>
                </a:solidFill>
              </a:rPr>
              <a:t>&gt;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021288"/>
            <a:ext cx="4680520" cy="67190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5076056" y="1556792"/>
            <a:ext cx="3960440" cy="720080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1600" dirty="0" smtClean="0"/>
              <a:t>ใช้  </a:t>
            </a:r>
            <a:r>
              <a:rPr lang="en-US" sz="1600" dirty="0" err="1" smtClean="0"/>
              <a:t>nav</a:t>
            </a:r>
            <a:r>
              <a:rPr lang="en-US" sz="1600" dirty="0" smtClean="0"/>
              <a:t> class = “</a:t>
            </a:r>
            <a:r>
              <a:rPr lang="en-US" sz="1600" dirty="0" err="1" smtClean="0"/>
              <a:t>navbar</a:t>
            </a:r>
            <a:r>
              <a:rPr lang="en-US" sz="1600" dirty="0" smtClean="0"/>
              <a:t> </a:t>
            </a:r>
            <a:r>
              <a:rPr lang="en-US" sz="1600" dirty="0" err="1" smtClean="0"/>
              <a:t>navbar</a:t>
            </a:r>
            <a:r>
              <a:rPr lang="en-US" sz="1600" dirty="0" smtClean="0"/>
              <a:t>-inverse” </a:t>
            </a:r>
            <a:r>
              <a:rPr lang="th-TH" sz="1600" dirty="0" smtClean="0"/>
              <a:t>สำหรับเปลี่ยนสี </a:t>
            </a:r>
            <a:r>
              <a:rPr lang="en-US" sz="1600" dirty="0" err="1" smtClean="0"/>
              <a:t>navbar</a:t>
            </a:r>
            <a:r>
              <a:rPr lang="en-US" sz="1600" dirty="0" smtClean="0"/>
              <a:t> </a:t>
            </a:r>
            <a:r>
              <a:rPr lang="th-TH" sz="1600" dirty="0" smtClean="0"/>
              <a:t>ให้เป็นสีเข้ม</a:t>
            </a:r>
            <a:endParaRPr lang="en-US" sz="1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449" y="2322383"/>
            <a:ext cx="3360999" cy="481125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076056" y="2780928"/>
            <a:ext cx="3971754" cy="1080120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class="</a:t>
            </a:r>
            <a:r>
              <a:rPr lang="en-US" sz="1600" dirty="0" err="1" smtClean="0"/>
              <a:t>navbar</a:t>
            </a:r>
            <a:r>
              <a:rPr lang="en-US" sz="1600" dirty="0" smtClean="0"/>
              <a:t> </a:t>
            </a:r>
            <a:r>
              <a:rPr lang="en-US" sz="1600" dirty="0" err="1"/>
              <a:t>navbar</a:t>
            </a:r>
            <a:r>
              <a:rPr lang="en-US" sz="1600" dirty="0"/>
              <a:t>-inverse </a:t>
            </a:r>
            <a:r>
              <a:rPr lang="en-US" sz="1600" dirty="0" err="1" smtClean="0">
                <a:solidFill>
                  <a:srgbClr val="00B0F0"/>
                </a:solidFill>
              </a:rPr>
              <a:t>navbar</a:t>
            </a:r>
            <a:r>
              <a:rPr lang="en-US" sz="1600" dirty="0" smtClean="0">
                <a:solidFill>
                  <a:srgbClr val="00B0F0"/>
                </a:solidFill>
              </a:rPr>
              <a:t>-fixed-top</a:t>
            </a:r>
            <a:r>
              <a:rPr lang="en-US" sz="1600" dirty="0" smtClean="0"/>
              <a:t>"&gt;</a:t>
            </a:r>
            <a:endParaRPr lang="th-TH" sz="1600" dirty="0" smtClean="0"/>
          </a:p>
          <a:p>
            <a:pPr marL="0" indent="0">
              <a:buNone/>
            </a:pPr>
            <a:r>
              <a:rPr lang="th-TH" sz="1600" dirty="0" smtClean="0"/>
              <a:t>จะทำให้ </a:t>
            </a:r>
            <a:r>
              <a:rPr lang="en-US" sz="1600" dirty="0" err="1" smtClean="0"/>
              <a:t>navbar</a:t>
            </a:r>
            <a:r>
              <a:rPr lang="en-US" sz="1600" dirty="0" smtClean="0"/>
              <a:t> </a:t>
            </a:r>
            <a:r>
              <a:rPr lang="th-TH" sz="1600" dirty="0" smtClean="0"/>
              <a:t>อยู่ส่วนบนของหน้าเว็บตลอดเวลา</a:t>
            </a:r>
            <a:endParaRPr lang="en-US" sz="16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076056" y="3933056"/>
            <a:ext cx="3971754" cy="280831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1400" dirty="0" smtClean="0"/>
              <a:t>ภายใน </a:t>
            </a:r>
            <a:r>
              <a:rPr lang="en-US" sz="1400" dirty="0" smtClean="0"/>
              <a:t>Link </a:t>
            </a:r>
            <a:r>
              <a:rPr lang="th-TH" sz="1400" dirty="0" smtClean="0"/>
              <a:t>ของ </a:t>
            </a:r>
            <a:r>
              <a:rPr lang="en-US" sz="1400" dirty="0" err="1" smtClean="0"/>
              <a:t>navbar</a:t>
            </a:r>
            <a:r>
              <a:rPr lang="en-US" sz="1400" dirty="0" smtClean="0"/>
              <a:t> </a:t>
            </a:r>
            <a:r>
              <a:rPr lang="th-TH" sz="1400" dirty="0" smtClean="0"/>
              <a:t>ถ้าต้องการให้เป็น </a:t>
            </a:r>
            <a:r>
              <a:rPr lang="en-US" sz="1400" dirty="0" smtClean="0"/>
              <a:t>dropdown </a:t>
            </a:r>
            <a:r>
              <a:rPr lang="th-TH" sz="1400" dirty="0" smtClean="0"/>
              <a:t>สามารถใช้ </a:t>
            </a:r>
            <a:r>
              <a:rPr lang="en-US" sz="1400" dirty="0" smtClean="0"/>
              <a:t>class </a:t>
            </a:r>
            <a:r>
              <a:rPr lang="th-TH" sz="1400" dirty="0" smtClean="0"/>
              <a:t>ของ </a:t>
            </a:r>
            <a:r>
              <a:rPr lang="en-US" sz="1400" dirty="0" smtClean="0"/>
              <a:t>dropdown </a:t>
            </a:r>
            <a:r>
              <a:rPr lang="th-TH" sz="1400" dirty="0" smtClean="0"/>
              <a:t>มาเสริมได้เลย</a:t>
            </a:r>
            <a:r>
              <a:rPr lang="en-US" sz="1400" dirty="0"/>
              <a:t>    </a:t>
            </a:r>
            <a:endParaRPr lang="th-TH" sz="1400" dirty="0" smtClean="0"/>
          </a:p>
          <a:p>
            <a:pPr marL="0" indent="0">
              <a:buNone/>
            </a:pPr>
            <a:r>
              <a:rPr lang="en-US" sz="1400" dirty="0" smtClean="0"/>
              <a:t>&lt;</a:t>
            </a:r>
            <a:r>
              <a:rPr lang="en-US" sz="1400" dirty="0"/>
              <a:t>li class="dropdown"&gt;</a:t>
            </a:r>
            <a:br>
              <a:rPr lang="en-US" sz="1400" dirty="0"/>
            </a:br>
            <a:r>
              <a:rPr lang="en-US" sz="1400" dirty="0"/>
              <a:t>   </a:t>
            </a:r>
            <a:r>
              <a:rPr lang="en-US" sz="1400" dirty="0" smtClean="0"/>
              <a:t>       &lt;</a:t>
            </a:r>
            <a:r>
              <a:rPr lang="en-US" sz="1400" dirty="0"/>
              <a:t>a class="dropdown-toggle" data-toggle="dropdown" </a:t>
            </a:r>
            <a:r>
              <a:rPr lang="en-US" sz="1400" dirty="0" err="1"/>
              <a:t>href</a:t>
            </a:r>
            <a:r>
              <a:rPr lang="en-US" sz="1400" dirty="0"/>
              <a:t>="#"&gt;Page 1</a:t>
            </a:r>
            <a:br>
              <a:rPr lang="en-US" sz="1400" dirty="0"/>
            </a:br>
            <a:r>
              <a:rPr lang="en-US" sz="1400" dirty="0"/>
              <a:t>          &lt;span class="caret"&gt;&lt;/span&gt;&lt;/a&gt;</a:t>
            </a:r>
            <a:br>
              <a:rPr lang="en-US" sz="1400" dirty="0"/>
            </a:br>
            <a:r>
              <a:rPr lang="en-US" sz="1400" dirty="0"/>
              <a:t>          &lt;</a:t>
            </a:r>
            <a:r>
              <a:rPr lang="en-US" sz="1400" dirty="0" err="1"/>
              <a:t>ul</a:t>
            </a:r>
            <a:r>
              <a:rPr lang="en-US" sz="1400" dirty="0"/>
              <a:t> class="dropdown-menu"&gt;</a:t>
            </a:r>
            <a:br>
              <a:rPr lang="en-US" sz="1400" dirty="0"/>
            </a:br>
            <a:r>
              <a:rPr lang="en-US" sz="1400" dirty="0"/>
              <a:t>            &lt;li&gt;&lt;a </a:t>
            </a:r>
            <a:r>
              <a:rPr lang="en-US" sz="1400" dirty="0" err="1"/>
              <a:t>href</a:t>
            </a:r>
            <a:r>
              <a:rPr lang="en-US" sz="1400" dirty="0"/>
              <a:t>="#"&gt;Page 1-1&lt;/a&gt;&lt;/li&gt;</a:t>
            </a:r>
            <a:br>
              <a:rPr lang="en-US" sz="1400" dirty="0"/>
            </a:br>
            <a:r>
              <a:rPr lang="en-US" sz="1400" dirty="0"/>
              <a:t>            &lt;li&gt;&lt;a </a:t>
            </a:r>
            <a:r>
              <a:rPr lang="en-US" sz="1400" dirty="0" err="1"/>
              <a:t>href</a:t>
            </a:r>
            <a:r>
              <a:rPr lang="en-US" sz="1400" dirty="0"/>
              <a:t>="#"&gt;Page 1-2&lt;/a&gt;&lt;/li&gt;</a:t>
            </a:r>
            <a:br>
              <a:rPr lang="en-US" sz="1400" dirty="0"/>
            </a:br>
            <a:r>
              <a:rPr lang="en-US" sz="1400" dirty="0"/>
              <a:t>            &lt;li&gt;&lt;a </a:t>
            </a:r>
            <a:r>
              <a:rPr lang="en-US" sz="1400" dirty="0" err="1"/>
              <a:t>href</a:t>
            </a:r>
            <a:r>
              <a:rPr lang="en-US" sz="1400" dirty="0"/>
              <a:t>="#"&gt;Page 1-3&lt;/a&gt;&lt;/li&gt; </a:t>
            </a:r>
            <a:br>
              <a:rPr lang="en-US" sz="1400" dirty="0"/>
            </a:br>
            <a:r>
              <a:rPr lang="en-US" sz="1400" dirty="0"/>
              <a:t>          &lt;/</a:t>
            </a:r>
            <a:r>
              <a:rPr lang="en-US" sz="1400" dirty="0" err="1"/>
              <a:t>ul</a:t>
            </a:r>
            <a:r>
              <a:rPr lang="en-US" sz="1400" dirty="0"/>
              <a:t>&gt;</a:t>
            </a:r>
            <a:br>
              <a:rPr lang="en-US" sz="1400" dirty="0"/>
            </a:br>
            <a:r>
              <a:rPr lang="en-US" sz="1400" dirty="0"/>
              <a:t>        &lt;/li&gt;</a:t>
            </a:r>
          </a:p>
        </p:txBody>
      </p:sp>
    </p:spTree>
    <p:extLst>
      <p:ext uri="{BB962C8B-B14F-4D97-AF65-F5344CB8AC3E}">
        <p14:creationId xmlns:p14="http://schemas.microsoft.com/office/powerpoint/2010/main" val="56295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งานที่ 6 </a:t>
            </a:r>
            <a:r>
              <a:rPr lang="en-US" dirty="0" smtClean="0"/>
              <a:t>: review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4656" y="5302152"/>
            <a:ext cx="8153400" cy="938808"/>
          </a:xfrm>
        </p:spPr>
        <p:txBody>
          <a:bodyPr/>
          <a:lstStyle/>
          <a:p>
            <a:r>
              <a:rPr lang="th-TH" dirty="0" smtClean="0"/>
              <a:t>จะตกแต่งหน้าเว็บให้ดูดีมากขึ้น และรองรับการทำงานแบบ </a:t>
            </a:r>
            <a:r>
              <a:rPr lang="en-US" dirty="0" smtClean="0"/>
              <a:t>responsive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9"/>
          <a:stretch/>
        </p:blipFill>
        <p:spPr>
          <a:xfrm>
            <a:off x="539552" y="1635656"/>
            <a:ext cx="5112568" cy="27951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89"/>
          <a:stretch/>
        </p:blipFill>
        <p:spPr>
          <a:xfrm>
            <a:off x="6588224" y="1628800"/>
            <a:ext cx="1872208" cy="33450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ight Arrow 5"/>
          <p:cNvSpPr/>
          <p:nvPr/>
        </p:nvSpPr>
        <p:spPr>
          <a:xfrm>
            <a:off x="5878408" y="3001139"/>
            <a:ext cx="50405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39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การทำให้ </a:t>
            </a:r>
            <a:r>
              <a:rPr lang="en-US" dirty="0" err="1" smtClean="0"/>
              <a:t>navbar</a:t>
            </a:r>
            <a:r>
              <a:rPr lang="en-US" dirty="0" smtClean="0"/>
              <a:t> </a:t>
            </a:r>
            <a:r>
              <a:rPr lang="th-TH" dirty="0" smtClean="0"/>
              <a:t>ย่อตัวเมื่อแสดงผลในหน้าจอเล็ก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512" y="1556792"/>
            <a:ext cx="8712968" cy="504056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&lt;</a:t>
            </a:r>
            <a:r>
              <a:rPr lang="en-US" sz="1600" dirty="0" err="1"/>
              <a:t>nav</a:t>
            </a:r>
            <a:r>
              <a:rPr lang="en-US" sz="1600" dirty="0"/>
              <a:t> class="</a:t>
            </a:r>
            <a:r>
              <a:rPr lang="en-US" sz="1600" dirty="0" err="1"/>
              <a:t>navbar</a:t>
            </a:r>
            <a:r>
              <a:rPr lang="en-US" sz="1600" dirty="0"/>
              <a:t> </a:t>
            </a:r>
            <a:r>
              <a:rPr lang="en-US" sz="1600" dirty="0" err="1"/>
              <a:t>navbar</a:t>
            </a:r>
            <a:r>
              <a:rPr lang="en-US" sz="1600" dirty="0"/>
              <a:t>-default"&gt;</a:t>
            </a:r>
            <a:br>
              <a:rPr lang="en-US" sz="1600" dirty="0"/>
            </a:br>
            <a:r>
              <a:rPr lang="en-US" sz="1600" dirty="0"/>
              <a:t>  &lt;div class="container-fluid"&gt;</a:t>
            </a:r>
            <a:br>
              <a:rPr lang="en-US" sz="1600" dirty="0"/>
            </a:br>
            <a:r>
              <a:rPr lang="en-US" sz="1600" dirty="0"/>
              <a:t>    &lt;div class="</a:t>
            </a:r>
            <a:r>
              <a:rPr lang="en-US" sz="1600" dirty="0" err="1"/>
              <a:t>navbar</a:t>
            </a:r>
            <a:r>
              <a:rPr lang="en-US" sz="1600" dirty="0"/>
              <a:t>-header</a:t>
            </a:r>
            <a:r>
              <a:rPr lang="en-US" sz="1600" dirty="0" smtClean="0"/>
              <a:t>"&gt;</a:t>
            </a:r>
            <a:endParaRPr lang="th-TH" sz="1600" dirty="0"/>
          </a:p>
          <a:p>
            <a:pPr marL="0" indent="0">
              <a:buNone/>
            </a:pPr>
            <a:r>
              <a:rPr lang="th-TH" sz="1600" dirty="0" smtClean="0">
                <a:solidFill>
                  <a:srgbClr val="0070C0"/>
                </a:solidFill>
              </a:rPr>
              <a:t>             </a:t>
            </a:r>
            <a:r>
              <a:rPr lang="en-US" sz="1600" dirty="0" smtClean="0">
                <a:solidFill>
                  <a:srgbClr val="0070C0"/>
                </a:solidFill>
              </a:rPr>
              <a:t>&lt;</a:t>
            </a:r>
            <a:r>
              <a:rPr lang="en-US" sz="1600" dirty="0">
                <a:solidFill>
                  <a:srgbClr val="0070C0"/>
                </a:solidFill>
              </a:rPr>
              <a:t>button type="button" class="</a:t>
            </a:r>
            <a:r>
              <a:rPr lang="en-US" sz="1600" dirty="0" err="1">
                <a:solidFill>
                  <a:srgbClr val="0070C0"/>
                </a:solidFill>
              </a:rPr>
              <a:t>navbar</a:t>
            </a:r>
            <a:r>
              <a:rPr lang="en-US" sz="1600" dirty="0">
                <a:solidFill>
                  <a:srgbClr val="0070C0"/>
                </a:solidFill>
              </a:rPr>
              <a:t>-toggle" data-toggle="collapse" </a:t>
            </a:r>
            <a:r>
              <a:rPr lang="en-US" sz="1600" dirty="0" smtClean="0">
                <a:solidFill>
                  <a:srgbClr val="0070C0"/>
                </a:solidFill>
              </a:rPr>
              <a:t>data-target="</a:t>
            </a:r>
            <a:r>
              <a:rPr lang="en-US" sz="1600" dirty="0" smtClean="0">
                <a:solidFill>
                  <a:srgbClr val="FF0000"/>
                </a:solidFill>
              </a:rPr>
              <a:t>#</a:t>
            </a:r>
            <a:r>
              <a:rPr lang="en-US" sz="1600" dirty="0" err="1" smtClean="0">
                <a:solidFill>
                  <a:srgbClr val="FF0000"/>
                </a:solidFill>
              </a:rPr>
              <a:t>navbar</a:t>
            </a:r>
            <a:r>
              <a:rPr lang="en-US" sz="1600" dirty="0" smtClean="0">
                <a:solidFill>
                  <a:srgbClr val="0070C0"/>
                </a:solidFill>
              </a:rPr>
              <a:t>"&gt;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&lt;span class="icon-bar"&gt;&lt;/span&gt;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70C0"/>
                </a:solidFill>
              </a:rPr>
              <a:t>	</a:t>
            </a:r>
            <a:r>
              <a:rPr lang="en-US" sz="1600" dirty="0" smtClean="0">
                <a:solidFill>
                  <a:srgbClr val="0070C0"/>
                </a:solidFill>
              </a:rPr>
              <a:t>&lt;</a:t>
            </a:r>
            <a:r>
              <a:rPr lang="en-US" sz="1600" dirty="0">
                <a:solidFill>
                  <a:srgbClr val="0070C0"/>
                </a:solidFill>
              </a:rPr>
              <a:t>span class="icon-bar"&gt;&lt;/span&gt;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70C0"/>
                </a:solidFill>
              </a:rPr>
              <a:t>	</a:t>
            </a:r>
            <a:r>
              <a:rPr lang="en-US" sz="1600" dirty="0" smtClean="0">
                <a:solidFill>
                  <a:srgbClr val="0070C0"/>
                </a:solidFill>
              </a:rPr>
              <a:t>&lt;</a:t>
            </a:r>
            <a:r>
              <a:rPr lang="en-US" sz="1600" dirty="0">
                <a:solidFill>
                  <a:srgbClr val="0070C0"/>
                </a:solidFill>
              </a:rPr>
              <a:t>span class="icon-bar"&gt;&lt;/span&gt;</a:t>
            </a:r>
          </a:p>
          <a:p>
            <a:pPr marL="0" indent="0">
              <a:buNone/>
            </a:pPr>
            <a:r>
              <a:rPr lang="th-TH" sz="1600" dirty="0" smtClean="0">
                <a:solidFill>
                  <a:srgbClr val="0070C0"/>
                </a:solidFill>
              </a:rPr>
              <a:t>             </a:t>
            </a:r>
            <a:r>
              <a:rPr lang="en-US" sz="1600" dirty="0" smtClean="0">
                <a:solidFill>
                  <a:srgbClr val="0070C0"/>
                </a:solidFill>
              </a:rPr>
              <a:t>&lt;/</a:t>
            </a:r>
            <a:r>
              <a:rPr lang="en-US" sz="1600" dirty="0">
                <a:solidFill>
                  <a:srgbClr val="0070C0"/>
                </a:solidFill>
              </a:rPr>
              <a:t>button&gt;</a:t>
            </a:r>
            <a:br>
              <a:rPr lang="en-US" sz="1600" dirty="0">
                <a:solidFill>
                  <a:srgbClr val="0070C0"/>
                </a:solidFill>
              </a:rPr>
            </a:br>
            <a:r>
              <a:rPr lang="en-US" sz="1600" dirty="0"/>
              <a:t>      &lt;a class="</a:t>
            </a:r>
            <a:r>
              <a:rPr lang="en-US" sz="1600" dirty="0" err="1"/>
              <a:t>navbar</a:t>
            </a:r>
            <a:r>
              <a:rPr lang="en-US" sz="1600" dirty="0"/>
              <a:t>-brand" </a:t>
            </a:r>
            <a:r>
              <a:rPr lang="en-US" sz="1600" dirty="0" err="1"/>
              <a:t>href</a:t>
            </a:r>
            <a:r>
              <a:rPr lang="en-US" sz="1600" dirty="0" smtClean="0"/>
              <a:t>="#"&gt;</a:t>
            </a:r>
            <a:r>
              <a:rPr lang="en-US" sz="1600" dirty="0" err="1" smtClean="0"/>
              <a:t>WebSiteName</a:t>
            </a:r>
            <a:r>
              <a:rPr lang="en-US" sz="1600" dirty="0" smtClean="0"/>
              <a:t>&lt;/</a:t>
            </a:r>
            <a:r>
              <a:rPr lang="en-US" sz="1600" dirty="0"/>
              <a:t>a&gt;</a:t>
            </a:r>
            <a:br>
              <a:rPr lang="en-US" sz="1600" dirty="0"/>
            </a:br>
            <a:r>
              <a:rPr lang="en-US" sz="1600" dirty="0"/>
              <a:t>    &lt;/div&gt;</a:t>
            </a:r>
            <a:br>
              <a:rPr lang="en-US" sz="1600" dirty="0"/>
            </a:br>
            <a:r>
              <a:rPr lang="en-US" sz="1600" dirty="0"/>
              <a:t>    &lt;</a:t>
            </a:r>
            <a:r>
              <a:rPr lang="en-US" sz="1600" dirty="0" smtClean="0"/>
              <a:t>div</a:t>
            </a:r>
            <a:r>
              <a:rPr lang="th-TH" sz="1600" dirty="0" smtClean="0"/>
              <a:t> </a:t>
            </a:r>
            <a:r>
              <a:rPr lang="en-US" sz="1600" dirty="0">
                <a:solidFill>
                  <a:srgbClr val="0070C0"/>
                </a:solidFill>
              </a:rPr>
              <a:t>id="</a:t>
            </a:r>
            <a:r>
              <a:rPr lang="en-US" sz="1600" dirty="0" err="1">
                <a:solidFill>
                  <a:srgbClr val="FF0000"/>
                </a:solidFill>
              </a:rPr>
              <a:t>navbar</a:t>
            </a:r>
            <a:r>
              <a:rPr lang="en-US" sz="1600" dirty="0">
                <a:solidFill>
                  <a:srgbClr val="0070C0"/>
                </a:solidFill>
              </a:rPr>
              <a:t>" class="</a:t>
            </a:r>
            <a:r>
              <a:rPr lang="en-US" sz="1600" dirty="0" err="1">
                <a:solidFill>
                  <a:srgbClr val="0070C0"/>
                </a:solidFill>
              </a:rPr>
              <a:t>navbar</a:t>
            </a:r>
            <a:r>
              <a:rPr lang="en-US" sz="1600" dirty="0">
                <a:solidFill>
                  <a:srgbClr val="0070C0"/>
                </a:solidFill>
              </a:rPr>
              <a:t>-collapse collapse"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      &lt;</a:t>
            </a:r>
            <a:r>
              <a:rPr lang="en-US" sz="1600" dirty="0" err="1"/>
              <a:t>ul</a:t>
            </a:r>
            <a:r>
              <a:rPr lang="en-US" sz="1600" dirty="0"/>
              <a:t> class="</a:t>
            </a:r>
            <a:r>
              <a:rPr lang="en-US" sz="1600" dirty="0" err="1"/>
              <a:t>nav</a:t>
            </a:r>
            <a:r>
              <a:rPr lang="en-US" sz="1600" dirty="0"/>
              <a:t> </a:t>
            </a:r>
            <a:r>
              <a:rPr lang="en-US" sz="1600" dirty="0" err="1"/>
              <a:t>navbar-nav</a:t>
            </a:r>
            <a:r>
              <a:rPr lang="en-US" sz="1600" dirty="0"/>
              <a:t>"&gt;</a:t>
            </a:r>
            <a:br>
              <a:rPr lang="en-US" sz="1600" dirty="0"/>
            </a:br>
            <a:r>
              <a:rPr lang="en-US" sz="1600" dirty="0"/>
              <a:t>        &lt;</a:t>
            </a:r>
            <a:r>
              <a:rPr lang="en-US" sz="1600" dirty="0" smtClean="0"/>
              <a:t>li&gt;&lt;</a:t>
            </a:r>
            <a:r>
              <a:rPr lang="en-US" sz="1600" dirty="0"/>
              <a:t>a </a:t>
            </a:r>
            <a:r>
              <a:rPr lang="en-US" sz="1600" dirty="0" err="1"/>
              <a:t>href</a:t>
            </a:r>
            <a:r>
              <a:rPr lang="en-US" sz="1600" dirty="0"/>
              <a:t>="#"&gt;Home&lt;/a&gt;&lt;/li&gt;</a:t>
            </a:r>
            <a:br>
              <a:rPr lang="en-US" sz="1600" dirty="0"/>
            </a:br>
            <a:r>
              <a:rPr lang="en-US" sz="1600" dirty="0"/>
              <a:t>        &lt;li&gt;&lt;a </a:t>
            </a:r>
            <a:r>
              <a:rPr lang="en-US" sz="1600" dirty="0" err="1"/>
              <a:t>href</a:t>
            </a:r>
            <a:r>
              <a:rPr lang="en-US" sz="1600" dirty="0"/>
              <a:t>="#"&gt;Page 1&lt;/a&gt;&lt;/li&gt;</a:t>
            </a:r>
            <a:br>
              <a:rPr lang="en-US" sz="1600" dirty="0"/>
            </a:br>
            <a:r>
              <a:rPr lang="en-US" sz="1600" dirty="0"/>
              <a:t>      &lt;/</a:t>
            </a:r>
            <a:r>
              <a:rPr lang="en-US" sz="1600" dirty="0" err="1"/>
              <a:t>ul</a:t>
            </a:r>
            <a:r>
              <a:rPr lang="en-US" sz="1600" dirty="0"/>
              <a:t>&gt;</a:t>
            </a:r>
            <a:br>
              <a:rPr lang="en-US" sz="1600" dirty="0"/>
            </a:br>
            <a:r>
              <a:rPr lang="en-US" sz="1600" dirty="0"/>
              <a:t>    &lt;/div&gt;</a:t>
            </a:r>
            <a:br>
              <a:rPr lang="en-US" sz="1600" dirty="0"/>
            </a:br>
            <a:r>
              <a:rPr lang="en-US" sz="1600" dirty="0"/>
              <a:t>  &lt;/div&gt;</a:t>
            </a:r>
            <a:br>
              <a:rPr lang="en-US" sz="1600" dirty="0"/>
            </a:br>
            <a:r>
              <a:rPr lang="en-US" sz="1600" dirty="0"/>
              <a:t>&lt;/</a:t>
            </a:r>
            <a:r>
              <a:rPr lang="en-US" sz="1600" dirty="0" err="1"/>
              <a:t>nav</a:t>
            </a:r>
            <a:r>
              <a:rPr lang="en-US" sz="1600" dirty="0"/>
              <a:t>&gt;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979"/>
          <a:stretch/>
        </p:blipFill>
        <p:spPr>
          <a:xfrm>
            <a:off x="5796136" y="3068960"/>
            <a:ext cx="3014247" cy="8380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560" y="4149080"/>
            <a:ext cx="2897904" cy="6828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560" y="5209062"/>
            <a:ext cx="2897904" cy="1188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323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Bootstrap </a:t>
            </a:r>
            <a:r>
              <a:rPr lang="th-TH" sz="2800" dirty="0" smtClean="0"/>
              <a:t>มีรูปแบบของ </a:t>
            </a:r>
            <a:r>
              <a:rPr lang="en-US" sz="2800" dirty="0" smtClean="0"/>
              <a:t>form </a:t>
            </a:r>
            <a:r>
              <a:rPr lang="th-TH" sz="2800" dirty="0" smtClean="0"/>
              <a:t>ให้ใช้ทั้งหมด 3 แบบ</a:t>
            </a:r>
          </a:p>
          <a:p>
            <a:pPr lvl="1"/>
            <a:r>
              <a:rPr lang="en-US" sz="2400" dirty="0" smtClean="0"/>
              <a:t>Vertical form (default)</a:t>
            </a:r>
          </a:p>
          <a:p>
            <a:pPr lvl="1"/>
            <a:r>
              <a:rPr lang="en-US" sz="2400" dirty="0"/>
              <a:t>Inline </a:t>
            </a:r>
            <a:r>
              <a:rPr lang="en-US" sz="2400" dirty="0" smtClean="0"/>
              <a:t>form</a:t>
            </a:r>
          </a:p>
          <a:p>
            <a:pPr lvl="1"/>
            <a:r>
              <a:rPr lang="en-US" sz="2400" dirty="0" smtClean="0"/>
              <a:t>Horizontal form</a:t>
            </a:r>
          </a:p>
          <a:p>
            <a:r>
              <a:rPr lang="th-TH" sz="2800" dirty="0" smtClean="0"/>
              <a:t>กฎมาตรฐานในการใช้รูปแบบ </a:t>
            </a:r>
            <a:r>
              <a:rPr lang="en-US" sz="2800" dirty="0" smtClean="0"/>
              <a:t>form </a:t>
            </a:r>
            <a:r>
              <a:rPr lang="th-TH" sz="2800" dirty="0" smtClean="0"/>
              <a:t>ทั้ง 3 แบบ</a:t>
            </a:r>
          </a:p>
          <a:p>
            <a:pPr lvl="1"/>
            <a:r>
              <a:rPr lang="th-TH" sz="2000" dirty="0" smtClean="0"/>
              <a:t>ต้องใช้ </a:t>
            </a:r>
            <a:r>
              <a:rPr lang="en-US" sz="2000" dirty="0" smtClean="0">
                <a:solidFill>
                  <a:srgbClr val="0070C0"/>
                </a:solidFill>
              </a:rPr>
              <a:t>&lt;form role=“form”&gt; </a:t>
            </a:r>
            <a:r>
              <a:rPr lang="th-TH" sz="2000" dirty="0" smtClean="0"/>
              <a:t>เพื่อช่วยคนที่ใช้ </a:t>
            </a:r>
            <a:r>
              <a:rPr lang="en-US" sz="2000" dirty="0" smtClean="0"/>
              <a:t>screen reader</a:t>
            </a:r>
          </a:p>
          <a:p>
            <a:pPr lvl="1"/>
            <a:r>
              <a:rPr lang="en-US" sz="2000" dirty="0" smtClean="0"/>
              <a:t>Label </a:t>
            </a:r>
            <a:r>
              <a:rPr lang="th-TH" sz="2000" dirty="0" smtClean="0"/>
              <a:t>และ </a:t>
            </a:r>
            <a:r>
              <a:rPr lang="en-US" sz="2000" dirty="0" smtClean="0"/>
              <a:t>form control </a:t>
            </a:r>
            <a:r>
              <a:rPr lang="th-TH" sz="2000" dirty="0" smtClean="0"/>
              <a:t>จะต้องอยู่ภายใน </a:t>
            </a:r>
            <a:r>
              <a:rPr lang="en-US" sz="2000" dirty="0" smtClean="0">
                <a:solidFill>
                  <a:srgbClr val="0070C0"/>
                </a:solidFill>
              </a:rPr>
              <a:t>&lt;div class=“form-group”&gt;</a:t>
            </a:r>
          </a:p>
          <a:p>
            <a:pPr lvl="1"/>
            <a:r>
              <a:rPr lang="th-TH" sz="2000" dirty="0" smtClean="0"/>
              <a:t>ใช้ </a:t>
            </a:r>
            <a:r>
              <a:rPr lang="en-US" sz="2000" dirty="0" smtClean="0">
                <a:solidFill>
                  <a:srgbClr val="0070C0"/>
                </a:solidFill>
              </a:rPr>
              <a:t>class = “form-control” </a:t>
            </a:r>
            <a:r>
              <a:rPr lang="th-TH" sz="2000" dirty="0" smtClean="0"/>
              <a:t>กับ </a:t>
            </a:r>
            <a:r>
              <a:rPr lang="en-US" sz="2000" dirty="0" smtClean="0"/>
              <a:t>&lt;input&gt;, &lt;</a:t>
            </a:r>
            <a:r>
              <a:rPr lang="en-US" sz="2000" dirty="0" err="1" smtClean="0"/>
              <a:t>textarea</a:t>
            </a:r>
            <a:r>
              <a:rPr lang="en-US" sz="2000" dirty="0" smtClean="0"/>
              <a:t>&gt; </a:t>
            </a:r>
            <a:r>
              <a:rPr lang="th-TH" sz="2000" dirty="0" smtClean="0"/>
              <a:t>และ </a:t>
            </a:r>
            <a:r>
              <a:rPr lang="en-US" sz="2000" dirty="0" smtClean="0"/>
              <a:t>&lt;select&gt;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3726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Vertical Form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512" y="1556792"/>
            <a:ext cx="5760640" cy="3816424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0070C0"/>
                </a:solidFill>
              </a:rPr>
              <a:t>&lt;form role="form"&gt;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</a:t>
            </a:r>
            <a:r>
              <a:rPr lang="en-US" sz="1600" dirty="0">
                <a:solidFill>
                  <a:srgbClr val="00B050"/>
                </a:solidFill>
              </a:rPr>
              <a:t> &lt;div class="form-group"&gt;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&lt;label for="email"&gt;Email address:&lt;/label&gt;</a:t>
            </a:r>
            <a:br>
              <a:rPr lang="en-US" sz="1600" dirty="0"/>
            </a:br>
            <a:r>
              <a:rPr lang="en-US" sz="1600" dirty="0"/>
              <a:t>    &lt;input type="email" class="form-control" id="email"&gt;</a:t>
            </a:r>
            <a:br>
              <a:rPr lang="en-US" sz="1600" dirty="0"/>
            </a:br>
            <a:r>
              <a:rPr lang="en-US" sz="1600" dirty="0"/>
              <a:t>  </a:t>
            </a:r>
            <a:r>
              <a:rPr lang="en-US" sz="1600" dirty="0">
                <a:solidFill>
                  <a:srgbClr val="00B050"/>
                </a:solidFill>
              </a:rPr>
              <a:t>&lt;/div&gt;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</a:t>
            </a:r>
            <a:r>
              <a:rPr lang="en-US" sz="1600" dirty="0">
                <a:solidFill>
                  <a:srgbClr val="00B050"/>
                </a:solidFill>
              </a:rPr>
              <a:t>&lt;div class="form-group"&gt;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&lt;label for="</a:t>
            </a:r>
            <a:r>
              <a:rPr lang="en-US" sz="1600" dirty="0" err="1"/>
              <a:t>pwd</a:t>
            </a:r>
            <a:r>
              <a:rPr lang="en-US" sz="1600" dirty="0"/>
              <a:t>"&gt;Password:&lt;/label&gt;</a:t>
            </a:r>
            <a:br>
              <a:rPr lang="en-US" sz="1600" dirty="0"/>
            </a:br>
            <a:r>
              <a:rPr lang="en-US" sz="1600" dirty="0"/>
              <a:t>    &lt;input type="password" class="form-control" id="</a:t>
            </a:r>
            <a:r>
              <a:rPr lang="en-US" sz="1600" dirty="0" err="1"/>
              <a:t>pwd</a:t>
            </a:r>
            <a:r>
              <a:rPr lang="en-US" sz="1600" dirty="0"/>
              <a:t>"&gt;</a:t>
            </a:r>
            <a:br>
              <a:rPr lang="en-US" sz="1600" dirty="0"/>
            </a:br>
            <a:r>
              <a:rPr lang="en-US" sz="1600" dirty="0"/>
              <a:t>  </a:t>
            </a:r>
            <a:r>
              <a:rPr lang="en-US" sz="1600" dirty="0">
                <a:solidFill>
                  <a:srgbClr val="00B050"/>
                </a:solidFill>
              </a:rPr>
              <a:t>&lt;/div&gt;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&lt;div class="checkbox"&gt;</a:t>
            </a:r>
            <a:br>
              <a:rPr lang="en-US" sz="1600" dirty="0"/>
            </a:br>
            <a:r>
              <a:rPr lang="en-US" sz="1600" dirty="0"/>
              <a:t>    &lt;label&gt;&lt;input type="checkbox"&gt; Remember me&lt;/label&gt;</a:t>
            </a:r>
            <a:br>
              <a:rPr lang="en-US" sz="1600" dirty="0"/>
            </a:br>
            <a:r>
              <a:rPr lang="en-US" sz="1600" dirty="0"/>
              <a:t>  &lt;/div&gt;</a:t>
            </a:r>
            <a:br>
              <a:rPr lang="en-US" sz="1600" dirty="0"/>
            </a:br>
            <a:r>
              <a:rPr lang="en-US" sz="1600" dirty="0"/>
              <a:t>  &lt;button type="submit" class="</a:t>
            </a:r>
            <a:r>
              <a:rPr lang="en-US" sz="1600" dirty="0" err="1"/>
              <a:t>btn</a:t>
            </a:r>
            <a:r>
              <a:rPr lang="en-US" sz="1600" dirty="0"/>
              <a:t> </a:t>
            </a:r>
            <a:r>
              <a:rPr lang="en-US" sz="1600" dirty="0" err="1"/>
              <a:t>btn</a:t>
            </a:r>
            <a:r>
              <a:rPr lang="en-US" sz="1600" dirty="0"/>
              <a:t>-default"&gt;Submit&lt;/button&gt;</a:t>
            </a:r>
            <a:br>
              <a:rPr lang="en-US" sz="1600" dirty="0"/>
            </a:br>
            <a:r>
              <a:rPr lang="en-US" sz="1600" dirty="0">
                <a:solidFill>
                  <a:srgbClr val="0070C0"/>
                </a:solidFill>
              </a:rPr>
              <a:t>&lt;/form&gt;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725649"/>
            <a:ext cx="3600400" cy="19652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62536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</a:t>
            </a:r>
            <a:r>
              <a:rPr lang="en-US" dirty="0" smtClean="0"/>
              <a:t>Inline </a:t>
            </a:r>
            <a:r>
              <a:rPr lang="en-US" dirty="0"/>
              <a:t>Form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19672" y="1556633"/>
            <a:ext cx="5688632" cy="423406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rgbClr val="0070C0"/>
                </a:solidFill>
              </a:rPr>
              <a:t>&lt;form class="form-inline" role="form"&gt;</a:t>
            </a:r>
          </a:p>
          <a:p>
            <a:pPr marL="0" indent="0">
              <a:buNone/>
            </a:pPr>
            <a:r>
              <a:rPr lang="en-US" sz="1400" dirty="0"/>
              <a:t>  &lt;div class="form-group"&gt;</a:t>
            </a:r>
          </a:p>
          <a:p>
            <a:pPr marL="0" indent="0">
              <a:buNone/>
            </a:pPr>
            <a:r>
              <a:rPr lang="en-US" sz="1400" dirty="0"/>
              <a:t>    &lt;label for="email"&gt;Email address:&lt;/label&gt;</a:t>
            </a:r>
          </a:p>
          <a:p>
            <a:pPr marL="0" indent="0">
              <a:buNone/>
            </a:pPr>
            <a:r>
              <a:rPr lang="en-US" sz="1400" dirty="0"/>
              <a:t>    &lt;input type="email" class="form-control" id="email"&gt;</a:t>
            </a:r>
          </a:p>
          <a:p>
            <a:pPr marL="0" indent="0">
              <a:buNone/>
            </a:pPr>
            <a:r>
              <a:rPr lang="en-US" sz="1400" dirty="0"/>
              <a:t>  &lt;/div&gt;</a:t>
            </a:r>
          </a:p>
          <a:p>
            <a:pPr marL="0" indent="0">
              <a:buNone/>
            </a:pPr>
            <a:r>
              <a:rPr lang="en-US" sz="1400" dirty="0"/>
              <a:t>  &lt;div class="form-group"&gt;</a:t>
            </a:r>
          </a:p>
          <a:p>
            <a:pPr marL="0" indent="0">
              <a:buNone/>
            </a:pPr>
            <a:r>
              <a:rPr lang="en-US" sz="1400" dirty="0"/>
              <a:t>    &lt;label for="</a:t>
            </a:r>
            <a:r>
              <a:rPr lang="en-US" sz="1400" dirty="0" err="1"/>
              <a:t>pwd</a:t>
            </a:r>
            <a:r>
              <a:rPr lang="en-US" sz="1400" dirty="0"/>
              <a:t>"&gt;Password:&lt;/label&gt;</a:t>
            </a:r>
          </a:p>
          <a:p>
            <a:pPr marL="0" indent="0">
              <a:buNone/>
            </a:pPr>
            <a:r>
              <a:rPr lang="en-US" sz="1400" dirty="0"/>
              <a:t>    &lt;input type="password" class="form-control" id="</a:t>
            </a:r>
            <a:r>
              <a:rPr lang="en-US" sz="1400" dirty="0" err="1"/>
              <a:t>pwd</a:t>
            </a:r>
            <a:r>
              <a:rPr lang="en-US" sz="1400" dirty="0"/>
              <a:t>"&gt;</a:t>
            </a:r>
          </a:p>
          <a:p>
            <a:pPr marL="0" indent="0">
              <a:buNone/>
            </a:pPr>
            <a:r>
              <a:rPr lang="en-US" sz="1400" dirty="0"/>
              <a:t>  &lt;/div&gt;</a:t>
            </a:r>
          </a:p>
          <a:p>
            <a:pPr marL="0" indent="0">
              <a:buNone/>
            </a:pPr>
            <a:r>
              <a:rPr lang="en-US" sz="1400" dirty="0"/>
              <a:t>  &lt;div class="checkbox"&gt;</a:t>
            </a:r>
          </a:p>
          <a:p>
            <a:pPr marL="0" indent="0">
              <a:buNone/>
            </a:pPr>
            <a:r>
              <a:rPr lang="en-US" sz="1400" dirty="0"/>
              <a:t>    &lt;label&gt;&lt;input type="checkbox"&gt; Remember me&lt;/label&gt;</a:t>
            </a:r>
          </a:p>
          <a:p>
            <a:pPr marL="0" indent="0">
              <a:buNone/>
            </a:pPr>
            <a:r>
              <a:rPr lang="en-US" sz="1400" dirty="0"/>
              <a:t>  &lt;/div&gt;</a:t>
            </a:r>
          </a:p>
          <a:p>
            <a:pPr marL="0" indent="0">
              <a:buNone/>
            </a:pPr>
            <a:r>
              <a:rPr lang="en-US" sz="1400" dirty="0"/>
              <a:t>  &lt;button type="submit" class="</a:t>
            </a:r>
            <a:r>
              <a:rPr lang="en-US" sz="1400" dirty="0" err="1"/>
              <a:t>btn</a:t>
            </a:r>
            <a:r>
              <a:rPr lang="en-US" sz="1400" dirty="0"/>
              <a:t> </a:t>
            </a:r>
            <a:r>
              <a:rPr lang="en-US" sz="1400" dirty="0" err="1"/>
              <a:t>btn</a:t>
            </a:r>
            <a:r>
              <a:rPr lang="en-US" sz="1400" dirty="0"/>
              <a:t>-default"&gt;Submit&lt;/button&gt;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70C0"/>
                </a:solidFill>
              </a:rPr>
              <a:t>&lt;/form&gt;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877272"/>
            <a:ext cx="8285714" cy="5904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81138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</a:t>
            </a:r>
            <a:r>
              <a:rPr lang="en-US" dirty="0" smtClean="0"/>
              <a:t>Horizontal </a:t>
            </a:r>
            <a:r>
              <a:rPr lang="en-US" dirty="0"/>
              <a:t>Form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512" y="1556792"/>
            <a:ext cx="8586536" cy="4968552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/>
              <a:t>&lt;form class="form-horizontal" role="form"&gt;</a:t>
            </a:r>
            <a:br>
              <a:rPr lang="en-US" sz="1200" dirty="0"/>
            </a:br>
            <a:r>
              <a:rPr lang="en-US" sz="1200" dirty="0"/>
              <a:t>  &lt;div class="form-group"&gt;</a:t>
            </a:r>
            <a:br>
              <a:rPr lang="en-US" sz="1200" dirty="0"/>
            </a:br>
            <a:r>
              <a:rPr lang="en-US" sz="1200" dirty="0"/>
              <a:t>    &lt;label class="control-label col-sm-2" for="email"&gt;Email:&lt;/label&gt;</a:t>
            </a:r>
            <a:br>
              <a:rPr lang="en-US" sz="1200" dirty="0"/>
            </a:br>
            <a:r>
              <a:rPr lang="en-US" sz="1200" dirty="0"/>
              <a:t>    &lt;div class="col-sm-10"&gt;</a:t>
            </a:r>
            <a:br>
              <a:rPr lang="en-US" sz="1200" dirty="0"/>
            </a:br>
            <a:r>
              <a:rPr lang="en-US" sz="1200" dirty="0"/>
              <a:t>      &lt;input type="email" class="form-control" id="email" placeholder="Enter email"&gt;</a:t>
            </a:r>
            <a:br>
              <a:rPr lang="en-US" sz="1200" dirty="0"/>
            </a:br>
            <a:r>
              <a:rPr lang="en-US" sz="1200" dirty="0"/>
              <a:t>    &lt;/div&gt;</a:t>
            </a:r>
            <a:br>
              <a:rPr lang="en-US" sz="1200" dirty="0"/>
            </a:br>
            <a:r>
              <a:rPr lang="en-US" sz="1200" dirty="0"/>
              <a:t>  &lt;/div&gt;</a:t>
            </a:r>
            <a:br>
              <a:rPr lang="en-US" sz="1200" dirty="0"/>
            </a:br>
            <a:r>
              <a:rPr lang="en-US" sz="1200" dirty="0"/>
              <a:t>  &lt;div class="form-group"&gt;</a:t>
            </a:r>
            <a:br>
              <a:rPr lang="en-US" sz="1200" dirty="0"/>
            </a:br>
            <a:r>
              <a:rPr lang="en-US" sz="1200" dirty="0"/>
              <a:t>    &lt;label class="control-label col-sm-2" for="</a:t>
            </a:r>
            <a:r>
              <a:rPr lang="en-US" sz="1200" dirty="0" err="1"/>
              <a:t>pwd</a:t>
            </a:r>
            <a:r>
              <a:rPr lang="en-US" sz="1200" dirty="0"/>
              <a:t>"&gt;Password:&lt;/label&gt;</a:t>
            </a:r>
            <a:br>
              <a:rPr lang="en-US" sz="1200" dirty="0"/>
            </a:br>
            <a:r>
              <a:rPr lang="en-US" sz="1200" dirty="0"/>
              <a:t>    &lt;div class="col-sm-10"&gt; </a:t>
            </a:r>
            <a:br>
              <a:rPr lang="en-US" sz="1200" dirty="0"/>
            </a:br>
            <a:r>
              <a:rPr lang="en-US" sz="1200" dirty="0"/>
              <a:t>      &lt;input type="password" class="form-control" id="</a:t>
            </a:r>
            <a:r>
              <a:rPr lang="en-US" sz="1200" dirty="0" err="1"/>
              <a:t>pwd</a:t>
            </a:r>
            <a:r>
              <a:rPr lang="en-US" sz="1200" dirty="0"/>
              <a:t>" placeholder="Enter password"&gt;</a:t>
            </a:r>
            <a:br>
              <a:rPr lang="en-US" sz="1200" dirty="0"/>
            </a:br>
            <a:r>
              <a:rPr lang="en-US" sz="1200" dirty="0"/>
              <a:t>    &lt;/div&gt;</a:t>
            </a:r>
            <a:br>
              <a:rPr lang="en-US" sz="1200" dirty="0"/>
            </a:br>
            <a:r>
              <a:rPr lang="en-US" sz="1200" dirty="0"/>
              <a:t>  &lt;/div&gt;</a:t>
            </a:r>
            <a:br>
              <a:rPr lang="en-US" sz="1200" dirty="0"/>
            </a:br>
            <a:r>
              <a:rPr lang="en-US" sz="1200" dirty="0"/>
              <a:t>  &lt;div class="form-group"&gt; </a:t>
            </a:r>
            <a:br>
              <a:rPr lang="en-US" sz="1200" dirty="0"/>
            </a:br>
            <a:r>
              <a:rPr lang="en-US" sz="1200" dirty="0"/>
              <a:t>    &lt;div class="col-sm-offset-2 col-sm-10"&gt;</a:t>
            </a:r>
            <a:br>
              <a:rPr lang="en-US" sz="1200" dirty="0"/>
            </a:br>
            <a:r>
              <a:rPr lang="en-US" sz="1200" dirty="0"/>
              <a:t>      &lt;div class="checkbox"&gt;</a:t>
            </a:r>
            <a:br>
              <a:rPr lang="en-US" sz="1200" dirty="0"/>
            </a:br>
            <a:r>
              <a:rPr lang="en-US" sz="1200" dirty="0"/>
              <a:t>        &lt;label&gt;&lt;input type="checkbox"&gt; Remember me&lt;/label&gt;</a:t>
            </a:r>
            <a:br>
              <a:rPr lang="en-US" sz="1200" dirty="0"/>
            </a:br>
            <a:r>
              <a:rPr lang="en-US" sz="1200" dirty="0"/>
              <a:t>      &lt;/div&gt;</a:t>
            </a:r>
            <a:br>
              <a:rPr lang="en-US" sz="1200" dirty="0"/>
            </a:br>
            <a:r>
              <a:rPr lang="en-US" sz="1200" dirty="0"/>
              <a:t>    &lt;/div&gt;</a:t>
            </a:r>
            <a:br>
              <a:rPr lang="en-US" sz="1200" dirty="0"/>
            </a:br>
            <a:r>
              <a:rPr lang="en-US" sz="1200" dirty="0"/>
              <a:t>  &lt;/div&gt;</a:t>
            </a:r>
            <a:br>
              <a:rPr lang="en-US" sz="1200" dirty="0"/>
            </a:br>
            <a:r>
              <a:rPr lang="en-US" sz="1200" dirty="0"/>
              <a:t>  &lt;div class="form-group"&gt; </a:t>
            </a:r>
            <a:br>
              <a:rPr lang="en-US" sz="1200" dirty="0"/>
            </a:br>
            <a:r>
              <a:rPr lang="en-US" sz="1200" dirty="0"/>
              <a:t>    &lt;div class="col-sm-offset-2 col-sm-10"&gt;</a:t>
            </a:r>
            <a:br>
              <a:rPr lang="en-US" sz="1200" dirty="0"/>
            </a:br>
            <a:r>
              <a:rPr lang="en-US" sz="1200" dirty="0"/>
              <a:t>      &lt;button type="submit" class="</a:t>
            </a:r>
            <a:r>
              <a:rPr lang="en-US" sz="1200" dirty="0" err="1"/>
              <a:t>btn</a:t>
            </a:r>
            <a:r>
              <a:rPr lang="en-US" sz="1200" dirty="0"/>
              <a:t> </a:t>
            </a:r>
            <a:r>
              <a:rPr lang="en-US" sz="1200" dirty="0" err="1"/>
              <a:t>btn</a:t>
            </a:r>
            <a:r>
              <a:rPr lang="en-US" sz="1200" dirty="0"/>
              <a:t>-default"&gt;Submit&lt;/button&gt;</a:t>
            </a:r>
            <a:br>
              <a:rPr lang="en-US" sz="1200" dirty="0"/>
            </a:br>
            <a:r>
              <a:rPr lang="en-US" sz="1200" dirty="0"/>
              <a:t>    &lt;/div&gt;</a:t>
            </a:r>
            <a:br>
              <a:rPr lang="en-US" sz="1200" dirty="0"/>
            </a:br>
            <a:r>
              <a:rPr lang="en-US" sz="1200" dirty="0"/>
              <a:t>  &lt;/div&gt;</a:t>
            </a:r>
            <a:br>
              <a:rPr lang="en-US" sz="1200" dirty="0"/>
            </a:br>
            <a:r>
              <a:rPr lang="en-US" sz="1200" dirty="0"/>
              <a:t>&lt;/form&gt;</a:t>
            </a:r>
            <a:endParaRPr lang="en-US" sz="12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861048"/>
            <a:ext cx="4572000" cy="11953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62052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ดูรายละเอียดเพิ่มเติมเกี่ยวกับ </a:t>
            </a:r>
            <a:r>
              <a:rPr lang="en-US" dirty="0" smtClean="0"/>
              <a:t>class </a:t>
            </a:r>
            <a:r>
              <a:rPr lang="th-TH" dirty="0" smtClean="0"/>
              <a:t>ที่ใช้ใน </a:t>
            </a:r>
            <a:r>
              <a:rPr lang="en-US" dirty="0" smtClean="0"/>
              <a:t>input </a:t>
            </a:r>
            <a:r>
              <a:rPr lang="th-TH" dirty="0" smtClean="0"/>
              <a:t>ของ </a:t>
            </a:r>
            <a:r>
              <a:rPr lang="en-US" dirty="0" smtClean="0"/>
              <a:t>bootstrap </a:t>
            </a:r>
            <a:r>
              <a:rPr lang="th-TH" dirty="0" smtClean="0"/>
              <a:t>ที่</a:t>
            </a:r>
          </a:p>
          <a:p>
            <a:pPr lvl="1"/>
            <a:r>
              <a:rPr lang="en-US" sz="2000" dirty="0"/>
              <a:t>http://</a:t>
            </a:r>
            <a:r>
              <a:rPr lang="en-US" sz="2000" dirty="0" smtClean="0"/>
              <a:t>www.w3schools.com/bootstrap/bootstrap_forms_inputs.asp</a:t>
            </a:r>
            <a:endParaRPr lang="th-TH" sz="2000" dirty="0" smtClean="0"/>
          </a:p>
          <a:p>
            <a:pPr lvl="1"/>
            <a:r>
              <a:rPr lang="en-US" sz="2000" dirty="0"/>
              <a:t>http://</a:t>
            </a:r>
            <a:r>
              <a:rPr lang="en-US" sz="2000" dirty="0" smtClean="0"/>
              <a:t>www.w3schools.com/bootstrap/bootstrap_forms_inputs2.asp</a:t>
            </a:r>
            <a:endParaRPr lang="th-TH" sz="2000" dirty="0" smtClean="0"/>
          </a:p>
          <a:p>
            <a:pPr lvl="1"/>
            <a:r>
              <a:rPr lang="en-US" sz="2000" dirty="0"/>
              <a:t>http://www.w3schools.com/bootstrap/bootstrap_forms_sizing.asp</a:t>
            </a:r>
            <a:endParaRPr lang="th-TH" sz="20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9698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Modal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Modal </a:t>
            </a:r>
            <a:r>
              <a:rPr lang="th-TH" sz="2000" dirty="0" smtClean="0"/>
              <a:t>เป็น </a:t>
            </a:r>
            <a:r>
              <a:rPr lang="en-US" sz="2000" dirty="0" smtClean="0"/>
              <a:t>dialog </a:t>
            </a:r>
            <a:r>
              <a:rPr lang="th-TH" sz="2000" dirty="0" smtClean="0"/>
              <a:t>หรือ </a:t>
            </a:r>
            <a:r>
              <a:rPr lang="en-US" sz="2000" dirty="0" smtClean="0"/>
              <a:t>popup windows </a:t>
            </a:r>
            <a:r>
              <a:rPr lang="th-TH" sz="2000" dirty="0" smtClean="0"/>
              <a:t>ที่แสดงอยู่บนหน้าเว็บ </a:t>
            </a:r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504" y="1988840"/>
            <a:ext cx="8928992" cy="4752528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&lt;button type="button" class="</a:t>
            </a:r>
            <a:r>
              <a:rPr lang="en-US" sz="1400" dirty="0" err="1"/>
              <a:t>btn</a:t>
            </a:r>
            <a:r>
              <a:rPr lang="en-US" sz="1400" dirty="0"/>
              <a:t> </a:t>
            </a:r>
            <a:r>
              <a:rPr lang="en-US" sz="1400" dirty="0" err="1"/>
              <a:t>btn</a:t>
            </a:r>
            <a:r>
              <a:rPr lang="en-US" sz="1400" dirty="0"/>
              <a:t>-info </a:t>
            </a:r>
            <a:r>
              <a:rPr lang="en-US" sz="1400" dirty="0" err="1"/>
              <a:t>btn-lg</a:t>
            </a:r>
            <a:r>
              <a:rPr lang="en-US" sz="1400" dirty="0"/>
              <a:t>" data-toggle="modal" data-target="#</a:t>
            </a:r>
            <a:r>
              <a:rPr lang="en-US" sz="1400" dirty="0" err="1"/>
              <a:t>myModal</a:t>
            </a:r>
            <a:r>
              <a:rPr lang="en-US" sz="1400" dirty="0"/>
              <a:t>"&gt;</a:t>
            </a:r>
            <a:r>
              <a:rPr lang="en-US" sz="1400" dirty="0" smtClean="0"/>
              <a:t>Open&lt;/</a:t>
            </a:r>
            <a:r>
              <a:rPr lang="en-US" sz="1400" dirty="0"/>
              <a:t>button&gt;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&lt;!-- Modal --&gt;</a:t>
            </a:r>
            <a:br>
              <a:rPr lang="en-US" sz="1400" dirty="0"/>
            </a:br>
            <a:r>
              <a:rPr lang="en-US" sz="1400" dirty="0"/>
              <a:t>&lt;div id="</a:t>
            </a:r>
            <a:r>
              <a:rPr lang="en-US" sz="1400" dirty="0" err="1"/>
              <a:t>myModal</a:t>
            </a:r>
            <a:r>
              <a:rPr lang="en-US" sz="1400" dirty="0"/>
              <a:t>" class="modal fade" role="dialog"&gt;</a:t>
            </a:r>
            <a:br>
              <a:rPr lang="en-US" sz="1400" dirty="0"/>
            </a:br>
            <a:r>
              <a:rPr lang="en-US" sz="1400" dirty="0"/>
              <a:t>  &lt;div class="modal-dialog"&gt;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 &lt;!-- Modal content--&gt;</a:t>
            </a:r>
            <a:br>
              <a:rPr lang="en-US" sz="1400" dirty="0"/>
            </a:br>
            <a:r>
              <a:rPr lang="en-US" sz="1400" dirty="0"/>
              <a:t>    &lt;div class="modal-content"&gt;</a:t>
            </a:r>
            <a:br>
              <a:rPr lang="en-US" sz="1400" dirty="0"/>
            </a:br>
            <a:r>
              <a:rPr lang="en-US" sz="1400" dirty="0"/>
              <a:t>      &lt;div class="modal-header"&gt;</a:t>
            </a:r>
            <a:br>
              <a:rPr lang="en-US" sz="1400" dirty="0"/>
            </a:br>
            <a:r>
              <a:rPr lang="en-US" sz="1400" dirty="0"/>
              <a:t>        &lt;button type="button" class="close" data-dismiss="modal"&gt;&amp;times;&lt;/button&gt;</a:t>
            </a:r>
            <a:br>
              <a:rPr lang="en-US" sz="1400" dirty="0"/>
            </a:br>
            <a:r>
              <a:rPr lang="en-US" sz="1400" dirty="0"/>
              <a:t>        &lt;h4 class="modal-title"&gt;Modal Header&lt;/h4&gt;</a:t>
            </a:r>
            <a:br>
              <a:rPr lang="en-US" sz="1400" dirty="0"/>
            </a:br>
            <a:r>
              <a:rPr lang="en-US" sz="1400" dirty="0"/>
              <a:t>      &lt;/div&gt;</a:t>
            </a:r>
            <a:br>
              <a:rPr lang="en-US" sz="1400" dirty="0"/>
            </a:br>
            <a:r>
              <a:rPr lang="en-US" sz="1400" dirty="0"/>
              <a:t>      &lt;div class="modal-body"&gt;</a:t>
            </a:r>
            <a:br>
              <a:rPr lang="en-US" sz="1400" dirty="0"/>
            </a:br>
            <a:r>
              <a:rPr lang="en-US" sz="1400" dirty="0"/>
              <a:t>        &lt;p&gt;Some text in the modal.&lt;/p&gt;</a:t>
            </a:r>
            <a:br>
              <a:rPr lang="en-US" sz="1400" dirty="0"/>
            </a:br>
            <a:r>
              <a:rPr lang="en-US" sz="1400" dirty="0"/>
              <a:t>      &lt;/div&gt;</a:t>
            </a:r>
            <a:br>
              <a:rPr lang="en-US" sz="1400" dirty="0"/>
            </a:br>
            <a:r>
              <a:rPr lang="en-US" sz="1400" dirty="0"/>
              <a:t>      &lt;div class="modal-footer"&gt;</a:t>
            </a:r>
            <a:br>
              <a:rPr lang="en-US" sz="1400" dirty="0"/>
            </a:br>
            <a:r>
              <a:rPr lang="en-US" sz="1400" dirty="0"/>
              <a:t>        &lt;button type="button" class="</a:t>
            </a:r>
            <a:r>
              <a:rPr lang="en-US" sz="1400" dirty="0" err="1"/>
              <a:t>btn</a:t>
            </a:r>
            <a:r>
              <a:rPr lang="en-US" sz="1400" dirty="0"/>
              <a:t> </a:t>
            </a:r>
            <a:r>
              <a:rPr lang="en-US" sz="1400" dirty="0" err="1"/>
              <a:t>btn</a:t>
            </a:r>
            <a:r>
              <a:rPr lang="en-US" sz="1400" dirty="0"/>
              <a:t>-default" data-dismiss="modal"&gt;Close&lt;/button&gt;</a:t>
            </a:r>
            <a:br>
              <a:rPr lang="en-US" sz="1400" dirty="0"/>
            </a:br>
            <a:r>
              <a:rPr lang="en-US" sz="1400" dirty="0"/>
              <a:t>      &lt;/div&gt;</a:t>
            </a:r>
            <a:br>
              <a:rPr lang="en-US" sz="1400" dirty="0"/>
            </a:br>
            <a:r>
              <a:rPr lang="en-US" sz="1400" dirty="0"/>
              <a:t>    &lt;/div&gt;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&lt;/div&gt;</a:t>
            </a:r>
            <a:br>
              <a:rPr lang="en-US" sz="1400" dirty="0"/>
            </a:br>
            <a:r>
              <a:rPr lang="en-US" sz="1400" dirty="0"/>
              <a:t>&lt;/div&gt;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6978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งานที่ 6 </a:t>
            </a:r>
            <a:r>
              <a:rPr lang="en-US" dirty="0" smtClean="0"/>
              <a:t>: </a:t>
            </a:r>
            <a:r>
              <a:rPr lang="en-US" dirty="0" err="1" smtClean="0"/>
              <a:t>index.php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39"/>
          <a:stretch/>
        </p:blipFill>
        <p:spPr>
          <a:xfrm>
            <a:off x="899592" y="1700808"/>
            <a:ext cx="7344816" cy="40187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868144" y="4811649"/>
            <a:ext cx="3024336" cy="181588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dirty="0" smtClean="0"/>
              <a:t>ปรับปรุงหน้าเว็บเดิม ให้กลายเป็นหน้าเว็บดังภาพ และรองรับการทำงานแบบ </a:t>
            </a:r>
            <a:r>
              <a:rPr lang="en-US" dirty="0" smtClean="0"/>
              <a:t>responsive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980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งานที่ 6 </a:t>
            </a:r>
            <a:r>
              <a:rPr lang="en-US" dirty="0"/>
              <a:t>: </a:t>
            </a:r>
            <a:r>
              <a:rPr lang="en-US" dirty="0" err="1" smtClean="0"/>
              <a:t>index.php</a:t>
            </a:r>
            <a:r>
              <a:rPr lang="th-TH" dirty="0"/>
              <a:t> </a:t>
            </a:r>
            <a:r>
              <a:rPr lang="en-US" dirty="0" smtClean="0"/>
              <a:t>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4"/>
          <a:stretch/>
        </p:blipFill>
        <p:spPr>
          <a:xfrm>
            <a:off x="179512" y="1628800"/>
            <a:ext cx="4917475" cy="29523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086" y="1638249"/>
            <a:ext cx="3694978" cy="12866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04656" y="5000177"/>
            <a:ext cx="8153400" cy="1381151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 smtClean="0"/>
              <a:t>ตกแต่ง</a:t>
            </a:r>
            <a:r>
              <a:rPr lang="en-US" dirty="0" smtClean="0"/>
              <a:t> Link </a:t>
            </a:r>
            <a:r>
              <a:rPr lang="th-TH" dirty="0" smtClean="0"/>
              <a:t>สร้างกระทู้ใหม่ และ </a:t>
            </a:r>
            <a:r>
              <a:rPr lang="en-US" dirty="0" smtClean="0"/>
              <a:t>Link </a:t>
            </a:r>
            <a:r>
              <a:rPr lang="th-TH" dirty="0" smtClean="0"/>
              <a:t>สำหรับลบกระทู้ในกรณีเป็น </a:t>
            </a:r>
            <a:r>
              <a:rPr lang="en-US" dirty="0" smtClean="0"/>
              <a:t>“admin” </a:t>
            </a:r>
            <a:r>
              <a:rPr lang="th-TH" dirty="0" smtClean="0"/>
              <a:t>ใช้ </a:t>
            </a:r>
            <a:r>
              <a:rPr lang="en-US" dirty="0" smtClean="0"/>
              <a:t>table-striped </a:t>
            </a:r>
            <a:r>
              <a:rPr lang="th-TH" dirty="0" smtClean="0"/>
              <a:t>ในแทน </a:t>
            </a:r>
            <a:r>
              <a:rPr lang="en-US" dirty="0" smtClean="0"/>
              <a:t>UL-Li</a:t>
            </a:r>
          </a:p>
          <a:p>
            <a:r>
              <a:rPr lang="th-TH" dirty="0" smtClean="0"/>
              <a:t>เมื่อ </a:t>
            </a:r>
            <a:r>
              <a:rPr lang="en-US" dirty="0" smtClean="0"/>
              <a:t>Login </a:t>
            </a:r>
            <a:r>
              <a:rPr lang="th-TH" dirty="0" smtClean="0"/>
              <a:t>เข้ามาแล้ว </a:t>
            </a:r>
            <a:r>
              <a:rPr lang="en-US" dirty="0" smtClean="0"/>
              <a:t>Link </a:t>
            </a:r>
            <a:r>
              <a:rPr lang="th-TH" dirty="0" smtClean="0"/>
              <a:t>เข้าสู่ระบบจะกลายเป็น แสดงชื่อผู้ใช้ และทำงานลักษณะ </a:t>
            </a:r>
            <a:r>
              <a:rPr lang="en-US" dirty="0" smtClean="0"/>
              <a:t>dropdown </a:t>
            </a:r>
            <a:r>
              <a:rPr lang="th-TH" dirty="0" smtClean="0"/>
              <a:t>พอกดจะเห็นเมนู ออกจากระบบ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7364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งานที่ 6 </a:t>
            </a:r>
            <a:r>
              <a:rPr lang="en-US" dirty="0"/>
              <a:t>: </a:t>
            </a:r>
            <a:r>
              <a:rPr lang="en-US" dirty="0" err="1" smtClean="0"/>
              <a:t>login.php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5589240"/>
            <a:ext cx="8153400" cy="1080120"/>
          </a:xfrm>
        </p:spPr>
        <p:txBody>
          <a:bodyPr/>
          <a:lstStyle/>
          <a:p>
            <a:r>
              <a:rPr lang="th-TH" dirty="0" smtClean="0"/>
              <a:t>จัดหน้า </a:t>
            </a:r>
            <a:r>
              <a:rPr lang="en-US" dirty="0" smtClean="0"/>
              <a:t>Login </a:t>
            </a:r>
            <a:r>
              <a:rPr lang="th-TH" dirty="0" smtClean="0"/>
              <a:t>ให้ดูดีขึ้น โดยการใช้ </a:t>
            </a:r>
            <a:r>
              <a:rPr lang="en-US" dirty="0" smtClean="0"/>
              <a:t>class panel </a:t>
            </a:r>
            <a:r>
              <a:rPr lang="th-TH" dirty="0" smtClean="0"/>
              <a:t>ของ </a:t>
            </a:r>
            <a:r>
              <a:rPr lang="en-US" dirty="0" smtClean="0"/>
              <a:t>bootstrap</a:t>
            </a:r>
          </a:p>
          <a:p>
            <a:r>
              <a:rPr lang="th-TH" dirty="0" smtClean="0"/>
              <a:t>ถ้า </a:t>
            </a:r>
            <a:r>
              <a:rPr lang="en-US" dirty="0" smtClean="0"/>
              <a:t>Login </a:t>
            </a:r>
            <a:r>
              <a:rPr lang="th-TH" dirty="0" smtClean="0"/>
              <a:t>ผิดจะขึ้นเตือนในลักษณะ </a:t>
            </a:r>
            <a:r>
              <a:rPr lang="en-US" dirty="0" smtClean="0"/>
              <a:t>class alert </a:t>
            </a:r>
            <a:r>
              <a:rPr lang="th-TH" dirty="0" smtClean="0"/>
              <a:t>ของ </a:t>
            </a:r>
            <a:r>
              <a:rPr lang="en-US" dirty="0" smtClean="0"/>
              <a:t>bootstrap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79999"/>
            <a:ext cx="5586033" cy="34091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00"/>
          <a:stretch/>
        </p:blipFill>
        <p:spPr>
          <a:xfrm>
            <a:off x="4788024" y="2996952"/>
            <a:ext cx="4086123" cy="25922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6784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งานที่ 6 </a:t>
            </a:r>
            <a:r>
              <a:rPr lang="en-US" dirty="0"/>
              <a:t>: review </a:t>
            </a:r>
            <a:r>
              <a:rPr lang="en-US" dirty="0" smtClean="0"/>
              <a:t>(2)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1737"/>
            <a:ext cx="4144877" cy="25296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51"/>
          <a:stretch/>
        </p:blipFill>
        <p:spPr>
          <a:xfrm>
            <a:off x="4702012" y="1551737"/>
            <a:ext cx="4064036" cy="25296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27"/>
          <a:stretch/>
        </p:blipFill>
        <p:spPr>
          <a:xfrm>
            <a:off x="331734" y="4185083"/>
            <a:ext cx="4128463" cy="24771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84"/>
          <a:stretch/>
        </p:blipFill>
        <p:spPr>
          <a:xfrm>
            <a:off x="4703749" y="4185082"/>
            <a:ext cx="4130268" cy="24771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738353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งานที่ 6 </a:t>
            </a:r>
            <a:r>
              <a:rPr lang="en-US" dirty="0" smtClean="0"/>
              <a:t>: </a:t>
            </a:r>
            <a:r>
              <a:rPr lang="en-US" dirty="0" err="1" smtClean="0"/>
              <a:t>verify.php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ปรับเปลี่ยนการทำงานของ </a:t>
            </a:r>
            <a:r>
              <a:rPr lang="en-US" dirty="0" err="1" smtClean="0"/>
              <a:t>verify.php</a:t>
            </a:r>
            <a:endParaRPr lang="en-US" dirty="0" smtClean="0"/>
          </a:p>
          <a:p>
            <a:pPr lvl="1"/>
            <a:r>
              <a:rPr lang="th-TH" dirty="0" smtClean="0"/>
              <a:t>ถ้าผู้ใช้ </a:t>
            </a:r>
            <a:r>
              <a:rPr lang="en-US" dirty="0" smtClean="0"/>
              <a:t>Login </a:t>
            </a:r>
            <a:r>
              <a:rPr lang="th-TH" dirty="0" smtClean="0"/>
              <a:t>ถูกต้อง </a:t>
            </a:r>
            <a:r>
              <a:rPr lang="en-US" dirty="0" smtClean="0"/>
              <a:t>(</a:t>
            </a:r>
            <a:r>
              <a:rPr lang="th-TH" dirty="0" smtClean="0"/>
              <a:t>ตอนนี้มี </a:t>
            </a:r>
            <a:r>
              <a:rPr lang="en-US" dirty="0" smtClean="0"/>
              <a:t>admin/ad1234 </a:t>
            </a:r>
            <a:r>
              <a:rPr lang="th-TH" dirty="0" smtClean="0"/>
              <a:t>และ </a:t>
            </a:r>
            <a:r>
              <a:rPr lang="en-US" dirty="0" smtClean="0"/>
              <a:t>member/mem1234) </a:t>
            </a:r>
            <a:r>
              <a:rPr lang="th-TH" dirty="0" smtClean="0"/>
              <a:t>ให้ </a:t>
            </a:r>
            <a:r>
              <a:rPr lang="en-US" dirty="0" smtClean="0"/>
              <a:t>redirect </a:t>
            </a:r>
            <a:r>
              <a:rPr lang="th-TH" dirty="0" smtClean="0"/>
              <a:t>ไปที่ </a:t>
            </a:r>
            <a:r>
              <a:rPr lang="en-US" dirty="0" err="1" smtClean="0"/>
              <a:t>index.php</a:t>
            </a:r>
            <a:r>
              <a:rPr lang="en-US" dirty="0" smtClean="0"/>
              <a:t> </a:t>
            </a:r>
            <a:r>
              <a:rPr lang="th-TH" dirty="0" smtClean="0"/>
              <a:t>ทันที</a:t>
            </a:r>
          </a:p>
          <a:p>
            <a:pPr lvl="1"/>
            <a:r>
              <a:rPr lang="th-TH" dirty="0" smtClean="0"/>
              <a:t>ถ้าผู้ใช้ </a:t>
            </a:r>
            <a:r>
              <a:rPr lang="en-US" dirty="0" smtClean="0"/>
              <a:t>Login </a:t>
            </a:r>
            <a:r>
              <a:rPr lang="th-TH" dirty="0" smtClean="0"/>
              <a:t>ไม่ถูกต้อง ให้สร้างตัวแปร </a:t>
            </a:r>
            <a:r>
              <a:rPr lang="en-US" dirty="0" smtClean="0"/>
              <a:t>session </a:t>
            </a:r>
            <a:r>
              <a:rPr lang="th-TH" dirty="0" smtClean="0"/>
              <a:t>ขึ้น 1 ตัว </a:t>
            </a:r>
            <a:r>
              <a:rPr lang="en-US" dirty="0" smtClean="0"/>
              <a:t>(</a:t>
            </a:r>
            <a:r>
              <a:rPr lang="th-TH" dirty="0" smtClean="0"/>
              <a:t>ผมใช้ </a:t>
            </a:r>
            <a:r>
              <a:rPr lang="en-US" dirty="0" smtClean="0"/>
              <a:t>$_SESSION[‘error’]) </a:t>
            </a:r>
            <a:r>
              <a:rPr lang="th-TH" dirty="0" smtClean="0"/>
              <a:t>จากนั้นให้ </a:t>
            </a:r>
            <a:r>
              <a:rPr lang="en-US" dirty="0" smtClean="0"/>
              <a:t>redirect </a:t>
            </a:r>
            <a:r>
              <a:rPr lang="th-TH" dirty="0" smtClean="0"/>
              <a:t>ไปที่ </a:t>
            </a:r>
            <a:r>
              <a:rPr lang="en-US" dirty="0" err="1" smtClean="0"/>
              <a:t>login.php</a:t>
            </a:r>
            <a:r>
              <a:rPr lang="en-US" dirty="0" smtClean="0"/>
              <a:t> </a:t>
            </a:r>
            <a:r>
              <a:rPr lang="th-TH" dirty="0" smtClean="0"/>
              <a:t>เพื่อให้หน้า </a:t>
            </a:r>
            <a:r>
              <a:rPr lang="en-US" dirty="0" err="1" smtClean="0"/>
              <a:t>login.php</a:t>
            </a:r>
            <a:r>
              <a:rPr lang="en-US" dirty="0" smtClean="0"/>
              <a:t> </a:t>
            </a:r>
            <a:r>
              <a:rPr lang="th-TH" dirty="0" smtClean="0"/>
              <a:t>เป็นคนตรวจสอบถ้ามีตัวแปร </a:t>
            </a:r>
            <a:r>
              <a:rPr lang="en-US" dirty="0" smtClean="0"/>
              <a:t>session </a:t>
            </a:r>
            <a:r>
              <a:rPr lang="th-TH" dirty="0" smtClean="0"/>
              <a:t>นี้ ก็จะแสดง </a:t>
            </a:r>
            <a:r>
              <a:rPr lang="en-US" dirty="0" smtClean="0"/>
              <a:t>alert </a:t>
            </a:r>
            <a:r>
              <a:rPr lang="th-TH" dirty="0" smtClean="0"/>
              <a:t>และให้ทำการ </a:t>
            </a:r>
            <a:r>
              <a:rPr lang="en-US" dirty="0" smtClean="0"/>
              <a:t>clear </a:t>
            </a:r>
            <a:r>
              <a:rPr lang="th-TH" dirty="0" smtClean="0"/>
              <a:t>ค่าของตัวแปร </a:t>
            </a:r>
            <a:r>
              <a:rPr lang="en-US" dirty="0" smtClean="0"/>
              <a:t>session </a:t>
            </a:r>
            <a:r>
              <a:rPr lang="th-TH" dirty="0" smtClean="0"/>
              <a:t>นี้ทิ้งทันที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5117663"/>
            <a:ext cx="7776864" cy="95410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dirty="0" smtClean="0"/>
              <a:t>หลังจากทำเสร็จสิ้น ลองคำนึงถึงการใช้ </a:t>
            </a:r>
            <a:r>
              <a:rPr lang="en-US" dirty="0" smtClean="0"/>
              <a:t>include/require </a:t>
            </a:r>
            <a:r>
              <a:rPr lang="th-TH" dirty="0" smtClean="0"/>
              <a:t>ของ </a:t>
            </a:r>
            <a:r>
              <a:rPr lang="en-US" dirty="0" smtClean="0"/>
              <a:t>PHP </a:t>
            </a:r>
            <a:r>
              <a:rPr lang="th-TH" dirty="0" smtClean="0"/>
              <a:t>เพื่อที่จะทำให้</a:t>
            </a:r>
            <a:r>
              <a:rPr lang="th-TH" dirty="0" err="1" smtClean="0"/>
              <a:t>การจัด</a:t>
            </a:r>
            <a:r>
              <a:rPr lang="th-TH" dirty="0" smtClean="0"/>
              <a:t>การหน้าเว็บหลายๆ หน้าสะดวกขึ้น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414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ทบทวนเกี่ยวกับ </a:t>
            </a:r>
            <a:r>
              <a:rPr lang="en-US" dirty="0" smtClean="0"/>
              <a:t>front-end, back-end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232947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Front-end </a:t>
            </a:r>
            <a:r>
              <a:rPr lang="th-TH" dirty="0" smtClean="0"/>
              <a:t>หมายถึงด้านหน้า เช่น </a:t>
            </a:r>
            <a:r>
              <a:rPr lang="en-US" dirty="0" smtClean="0"/>
              <a:t>CSS, </a:t>
            </a:r>
            <a:r>
              <a:rPr lang="en-US" dirty="0" err="1" smtClean="0"/>
              <a:t>javascript</a:t>
            </a:r>
            <a:r>
              <a:rPr lang="en-US" dirty="0" smtClean="0"/>
              <a:t>, jQuery</a:t>
            </a:r>
            <a:r>
              <a:rPr lang="th-TH" dirty="0" smtClean="0"/>
              <a:t> ที่จัดการกับข้อมูลหน้าเว็บที่ </a:t>
            </a:r>
            <a:r>
              <a:rPr lang="en-US" dirty="0" smtClean="0"/>
              <a:t>web browser </a:t>
            </a:r>
            <a:r>
              <a:rPr lang="th-TH" dirty="0" smtClean="0"/>
              <a:t>เอง</a:t>
            </a:r>
          </a:p>
          <a:p>
            <a:pPr lvl="1"/>
            <a:r>
              <a:rPr lang="en-US" dirty="0" smtClean="0"/>
              <a:t>Front-end Framework </a:t>
            </a:r>
            <a:r>
              <a:rPr lang="th-TH" dirty="0" smtClean="0"/>
              <a:t>คือการนำเทคโนโลยีต่างๆ ที่จัดการกับหน้าเว็บมารวมกัน เช่น </a:t>
            </a:r>
            <a:r>
              <a:rPr lang="en-US" dirty="0" smtClean="0"/>
              <a:t>Bootstrap </a:t>
            </a:r>
            <a:r>
              <a:rPr lang="th-TH" dirty="0" smtClean="0"/>
              <a:t>ที่จะเรียนกันในคาบนี้</a:t>
            </a:r>
          </a:p>
          <a:p>
            <a:r>
              <a:rPr lang="en-US" dirty="0" smtClean="0"/>
              <a:t>Back-end </a:t>
            </a:r>
            <a:r>
              <a:rPr lang="th-TH" dirty="0" smtClean="0"/>
              <a:t>หมายถึงด้านหลัง เป็นการประมวลผลที่ฝั่งของ </a:t>
            </a:r>
            <a:r>
              <a:rPr lang="en-US" dirty="0" smtClean="0"/>
              <a:t>Server </a:t>
            </a:r>
            <a:r>
              <a:rPr lang="th-TH" dirty="0" smtClean="0"/>
              <a:t>เช่น </a:t>
            </a:r>
            <a:r>
              <a:rPr lang="en-US" dirty="0" smtClean="0"/>
              <a:t>PHP, ASP, Ruby </a:t>
            </a:r>
            <a:r>
              <a:rPr lang="th-TH" dirty="0" smtClean="0"/>
              <a:t>เป็นต้น</a:t>
            </a:r>
          </a:p>
          <a:p>
            <a:pPr lvl="1"/>
            <a:r>
              <a:rPr lang="en-US" dirty="0" smtClean="0"/>
              <a:t>Back-end Framework </a:t>
            </a:r>
            <a:r>
              <a:rPr lang="th-TH" dirty="0" smtClean="0"/>
              <a:t>คือการนำเทคโนโลยีที่จัดการประมวลผลที่ฝั่ง </a:t>
            </a:r>
            <a:r>
              <a:rPr lang="en-US" dirty="0" smtClean="0"/>
              <a:t>Server </a:t>
            </a:r>
            <a:r>
              <a:rPr lang="th-TH" dirty="0" smtClean="0"/>
              <a:t>มาทำให้เป็นระเบียบมากขึ้น สำหรับ </a:t>
            </a:r>
            <a:r>
              <a:rPr lang="en-US" dirty="0" smtClean="0"/>
              <a:t>PHP </a:t>
            </a:r>
            <a:r>
              <a:rPr lang="th-TH" dirty="0" smtClean="0"/>
              <a:t>เช่น </a:t>
            </a:r>
            <a:r>
              <a:rPr lang="en-US" dirty="0" err="1" smtClean="0"/>
              <a:t>CodeIgniter</a:t>
            </a:r>
            <a:r>
              <a:rPr lang="en-US" dirty="0" smtClean="0"/>
              <a:t>, </a:t>
            </a:r>
            <a:r>
              <a:rPr lang="en-US" dirty="0" err="1" smtClean="0"/>
              <a:t>Yii</a:t>
            </a:r>
            <a:r>
              <a:rPr lang="en-US" dirty="0" smtClean="0"/>
              <a:t>, </a:t>
            </a:r>
            <a:r>
              <a:rPr lang="en-US" dirty="0" err="1" smtClean="0"/>
              <a:t>Phalcon</a:t>
            </a:r>
            <a:r>
              <a:rPr lang="en-US" dirty="0" smtClean="0"/>
              <a:t>, </a:t>
            </a:r>
            <a:r>
              <a:rPr lang="en-US" dirty="0" err="1" smtClean="0"/>
              <a:t>Laravel</a:t>
            </a:r>
            <a:r>
              <a:rPr lang="en-US" dirty="0" smtClean="0"/>
              <a:t> </a:t>
            </a:r>
            <a:r>
              <a:rPr lang="th-TH" dirty="0" smtClean="0"/>
              <a:t>เป็นต้น  ส่วนใหญ่จะอยู่ในรูปแบบ </a:t>
            </a:r>
            <a:r>
              <a:rPr lang="en-US" dirty="0" smtClean="0"/>
              <a:t>MVC (Model – View – Controller)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6182" y="4273593"/>
            <a:ext cx="1008112" cy="14139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4566148"/>
            <a:ext cx="1080120" cy="10755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67444" y="5641745"/>
            <a:ext cx="19964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Client </a:t>
            </a:r>
          </a:p>
          <a:p>
            <a:pPr algn="ctr"/>
            <a:r>
              <a:rPr lang="en-US" sz="2400" dirty="0" smtClean="0"/>
              <a:t>(Web Browser)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327600" y="5674844"/>
            <a:ext cx="18448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Server </a:t>
            </a:r>
          </a:p>
          <a:p>
            <a:pPr algn="ctr"/>
            <a:r>
              <a:rPr lang="en-US" sz="2400" dirty="0" smtClean="0"/>
              <a:t>(Web Server)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131840" y="4417609"/>
            <a:ext cx="324036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58331" y="3933056"/>
            <a:ext cx="1821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HTTP Request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203848" y="5209697"/>
            <a:ext cx="316835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773879" y="5199592"/>
            <a:ext cx="20794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HTTP Reply </a:t>
            </a:r>
          </a:p>
          <a:p>
            <a:pPr algn="ctr"/>
            <a:r>
              <a:rPr lang="en-US" sz="2400" dirty="0" smtClean="0"/>
              <a:t>(HTML, </a:t>
            </a:r>
            <a:r>
              <a:rPr lang="th-TH" sz="2400" dirty="0" smtClean="0"/>
              <a:t>ภาพ</a:t>
            </a:r>
            <a:r>
              <a:rPr lang="en-US" sz="2400" dirty="0" smtClean="0"/>
              <a:t>, </a:t>
            </a:r>
            <a:r>
              <a:rPr lang="en-US" sz="2400" dirty="0" err="1" smtClean="0"/>
              <a:t>etc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380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800" dirty="0" smtClean="0"/>
              <a:t>Bootstrap </a:t>
            </a:r>
            <a:r>
              <a:rPr lang="th-TH" sz="1800" dirty="0" smtClean="0"/>
              <a:t>เป็น </a:t>
            </a:r>
            <a:r>
              <a:rPr lang="en-US" sz="1800" dirty="0" smtClean="0"/>
              <a:t>HTML, CSS, JS framework </a:t>
            </a:r>
            <a:r>
              <a:rPr lang="th-TH" sz="1800" dirty="0" smtClean="0"/>
              <a:t>ที่ได้รับความนิยมมากสำหรับการสร้างเว็บไซต์ในรูปแบบ </a:t>
            </a:r>
            <a:r>
              <a:rPr lang="en-US" sz="1800" dirty="0" smtClean="0"/>
              <a:t>responsive</a:t>
            </a:r>
            <a:endParaRPr lang="th-TH" sz="1800" dirty="0" smtClean="0"/>
          </a:p>
          <a:p>
            <a:r>
              <a:rPr lang="en-US" sz="1800" dirty="0" smtClean="0"/>
              <a:t>Bootstrap </a:t>
            </a:r>
            <a:r>
              <a:rPr lang="th-TH" sz="1800" dirty="0" smtClean="0"/>
              <a:t>เป็น </a:t>
            </a:r>
            <a:r>
              <a:rPr lang="en-US" sz="1800" dirty="0" smtClean="0"/>
              <a:t>front-end framework </a:t>
            </a:r>
            <a:r>
              <a:rPr lang="th-TH" sz="1800" dirty="0" smtClean="0"/>
              <a:t>ที่ฟรี และสามารถทำให้การพัฒนาเว็บรวดเร็วและง่ายขึ้น</a:t>
            </a:r>
          </a:p>
          <a:p>
            <a:r>
              <a:rPr lang="th-TH" sz="1800" dirty="0" smtClean="0"/>
              <a:t>กลุ่มเล็กๆ ในทีมงานของ </a:t>
            </a:r>
            <a:r>
              <a:rPr lang="en-US" sz="1800" dirty="0" smtClean="0"/>
              <a:t>Twitter </a:t>
            </a:r>
            <a:r>
              <a:rPr lang="th-TH" sz="1800" dirty="0" smtClean="0"/>
              <a:t>เป็นผู้สร้าง</a:t>
            </a:r>
            <a:endParaRPr lang="en-US" sz="1800" dirty="0" smtClean="0"/>
          </a:p>
          <a:p>
            <a:r>
              <a:rPr lang="en-US" sz="1800" dirty="0" smtClean="0"/>
              <a:t>Download </a:t>
            </a:r>
            <a:r>
              <a:rPr lang="th-TH" sz="1800" dirty="0" smtClean="0"/>
              <a:t>ได้ที่</a:t>
            </a:r>
            <a:r>
              <a:rPr lang="en-US" sz="1800" dirty="0" smtClean="0"/>
              <a:t> http://getbootstrap.com</a:t>
            </a:r>
            <a:endParaRPr lang="th-TH" sz="1800" dirty="0" smtClean="0"/>
          </a:p>
          <a:p>
            <a:r>
              <a:rPr lang="th-TH" sz="1800" dirty="0" smtClean="0"/>
              <a:t>การใช้งาน</a:t>
            </a:r>
            <a:r>
              <a:rPr lang="en-US" sz="1800" dirty="0" smtClean="0"/>
              <a:t> Bootstrap </a:t>
            </a:r>
            <a:r>
              <a:rPr lang="th-TH" sz="1800" dirty="0" smtClean="0"/>
              <a:t>สามารถแตกไฟล์ที่ </a:t>
            </a:r>
            <a:r>
              <a:rPr lang="en-US" sz="1800" dirty="0" smtClean="0"/>
              <a:t>download </a:t>
            </a:r>
            <a:r>
              <a:rPr lang="th-TH" sz="1800" dirty="0" smtClean="0"/>
              <a:t>มาใช้งานโดยตรง หรือสามารถอ้างอิงผ่าน </a:t>
            </a:r>
            <a:r>
              <a:rPr lang="en-US" sz="1800" dirty="0" smtClean="0"/>
              <a:t>CDN </a:t>
            </a:r>
            <a:r>
              <a:rPr lang="th-TH" sz="1800" dirty="0" smtClean="0"/>
              <a:t>ได้</a:t>
            </a:r>
            <a:r>
              <a:rPr lang="th-TH" sz="1800" dirty="0" smtClean="0"/>
              <a:t>ดังนี้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     (</a:t>
            </a:r>
            <a:r>
              <a:rPr lang="th-TH" sz="1800" dirty="0" smtClean="0"/>
              <a:t>ดูได้จาก </a:t>
            </a:r>
            <a:r>
              <a:rPr lang="en-US" sz="1800" dirty="0" smtClean="0"/>
              <a:t>http://getbootstrap.com/getting-started/ )</a:t>
            </a:r>
            <a:endParaRPr lang="en-US" sz="1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4014787"/>
            <a:ext cx="7618179" cy="2462213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 &lt;script</a:t>
            </a:r>
          </a:p>
          <a:p>
            <a:r>
              <a:rPr lang="en-US" sz="1100" dirty="0">
                <a:solidFill>
                  <a:srgbClr val="FF0000"/>
                </a:solidFill>
              </a:rPr>
              <a:t>    </a:t>
            </a:r>
            <a:r>
              <a:rPr lang="en-US" sz="1100" dirty="0" err="1">
                <a:solidFill>
                  <a:srgbClr val="FF0000"/>
                </a:solidFill>
              </a:rPr>
              <a:t>src</a:t>
            </a:r>
            <a:r>
              <a:rPr lang="en-US" sz="1100" dirty="0">
                <a:solidFill>
                  <a:srgbClr val="FF0000"/>
                </a:solidFill>
              </a:rPr>
              <a:t>="https://code.jquery.com/jquery-3.2.1.min.js"</a:t>
            </a:r>
          </a:p>
          <a:p>
            <a:r>
              <a:rPr lang="en-US" sz="1100" dirty="0">
                <a:solidFill>
                  <a:srgbClr val="FF0000"/>
                </a:solidFill>
              </a:rPr>
              <a:t>    integrity="sha256-hwg4gsxgFZhOsEEamdOYGBf13FyQuiTwlAQgxVSNgt4="</a:t>
            </a:r>
          </a:p>
          <a:p>
            <a:r>
              <a:rPr lang="en-US" sz="1100" dirty="0">
                <a:solidFill>
                  <a:srgbClr val="FF0000"/>
                </a:solidFill>
              </a:rPr>
              <a:t>    </a:t>
            </a:r>
            <a:r>
              <a:rPr lang="en-US" sz="1100" dirty="0" err="1">
                <a:solidFill>
                  <a:srgbClr val="FF0000"/>
                </a:solidFill>
              </a:rPr>
              <a:t>crossorigin</a:t>
            </a:r>
            <a:r>
              <a:rPr lang="en-US" sz="1100" dirty="0">
                <a:solidFill>
                  <a:srgbClr val="FF0000"/>
                </a:solidFill>
              </a:rPr>
              <a:t>="anonymous"&gt;&lt;/script&gt;</a:t>
            </a:r>
          </a:p>
          <a:p>
            <a:endParaRPr lang="en-US" sz="1100" dirty="0"/>
          </a:p>
          <a:p>
            <a:r>
              <a:rPr lang="en-US" sz="1100" dirty="0"/>
              <a:t>    &lt;link </a:t>
            </a:r>
            <a:r>
              <a:rPr lang="en-US" sz="1100" dirty="0" err="1"/>
              <a:t>rel</a:t>
            </a:r>
            <a:r>
              <a:rPr lang="en-US" sz="1100" dirty="0"/>
              <a:t>="stylesheet" </a:t>
            </a:r>
            <a:r>
              <a:rPr lang="en-US" sz="1100" dirty="0" err="1"/>
              <a:t>href</a:t>
            </a:r>
            <a:r>
              <a:rPr lang="en-US" sz="1100" dirty="0"/>
              <a:t>="https://maxcdn.bootstrapcdn.com/bootstrap/3.3.7/</a:t>
            </a:r>
            <a:r>
              <a:rPr lang="en-US" sz="1100" dirty="0" err="1"/>
              <a:t>css</a:t>
            </a:r>
            <a:r>
              <a:rPr lang="en-US" sz="1100" dirty="0"/>
              <a:t>/bootstrap.min.css" integrity="sha384-BVYiiSIFeK1dGmJRAkycuHAHRg32OmUcww7on3RYdg4Va+PmSTsz/K68vbdEjh4u" </a:t>
            </a:r>
            <a:r>
              <a:rPr lang="en-US" sz="1100" dirty="0" err="1"/>
              <a:t>crossorigin</a:t>
            </a:r>
            <a:r>
              <a:rPr lang="en-US" sz="1100" dirty="0"/>
              <a:t>="anonymous"&gt;</a:t>
            </a:r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    &lt;link </a:t>
            </a:r>
            <a:r>
              <a:rPr lang="en-US" sz="1100" dirty="0" err="1"/>
              <a:t>rel</a:t>
            </a:r>
            <a:r>
              <a:rPr lang="en-US" sz="1100" dirty="0"/>
              <a:t>="stylesheet" </a:t>
            </a:r>
            <a:r>
              <a:rPr lang="en-US" sz="1100" dirty="0" err="1"/>
              <a:t>href</a:t>
            </a:r>
            <a:r>
              <a:rPr lang="en-US" sz="1100" dirty="0"/>
              <a:t>="https://maxcdn.bootstrapcdn.com/bootstrap/3.3.7/</a:t>
            </a:r>
            <a:r>
              <a:rPr lang="en-US" sz="1100" dirty="0" err="1"/>
              <a:t>css</a:t>
            </a:r>
            <a:r>
              <a:rPr lang="en-US" sz="1100" dirty="0"/>
              <a:t>/bootstrap-theme.min.css" integrity="sha384-rHyoN1iRsVXV4nD0JutlnGaslCJuC7uwjduW9SVrLvRYooPp2bWYgmgJQIXwl/</a:t>
            </a:r>
            <a:r>
              <a:rPr lang="en-US" sz="1100" dirty="0" err="1"/>
              <a:t>Sp</a:t>
            </a:r>
            <a:r>
              <a:rPr lang="en-US" sz="1100" dirty="0"/>
              <a:t>" </a:t>
            </a:r>
            <a:r>
              <a:rPr lang="en-US" sz="1100" dirty="0" err="1"/>
              <a:t>crossorigin</a:t>
            </a:r>
            <a:r>
              <a:rPr lang="en-US" sz="1100" dirty="0"/>
              <a:t>="anonymous"&gt;</a:t>
            </a:r>
          </a:p>
          <a:p>
            <a:endParaRPr lang="en-US" sz="1100" dirty="0"/>
          </a:p>
          <a:p>
            <a:r>
              <a:rPr lang="en-US" sz="1100" dirty="0"/>
              <a:t>    &lt;script </a:t>
            </a:r>
            <a:r>
              <a:rPr lang="en-US" sz="1100" dirty="0" err="1"/>
              <a:t>src</a:t>
            </a:r>
            <a:r>
              <a:rPr lang="en-US" sz="1100" dirty="0"/>
              <a:t>="https://maxcdn.bootstrapcdn.com/bootstrap/3.3.7/</a:t>
            </a:r>
            <a:r>
              <a:rPr lang="en-US" sz="1100" dirty="0" err="1"/>
              <a:t>js</a:t>
            </a:r>
            <a:r>
              <a:rPr lang="en-US" sz="1100" dirty="0"/>
              <a:t>/bootstrap.min.js" integrity="sha384-Tc5IQib027qvyjSMfHjOMaLkfuWVxZxUPnCJA7l2mCWNIpG9mGCD8wGNIcPD7Txa" </a:t>
            </a:r>
            <a:r>
              <a:rPr lang="en-US" sz="1100" dirty="0" err="1"/>
              <a:t>crossorigin</a:t>
            </a:r>
            <a:r>
              <a:rPr lang="en-US" sz="1100" dirty="0"/>
              <a:t>="anonymous"&gt;&lt;/script&gt;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925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เริ่มต้นการใช้งาน </a:t>
            </a:r>
            <a:r>
              <a:rPr lang="en-US" dirty="0" smtClean="0"/>
              <a:t>Bootstrap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dirty="0" smtClean="0"/>
              <a:t>จะต้องใช้กับ </a:t>
            </a:r>
            <a:r>
              <a:rPr lang="en-US" dirty="0" smtClean="0"/>
              <a:t>HTML 5 </a:t>
            </a:r>
            <a:r>
              <a:rPr lang="th-TH" dirty="0" smtClean="0"/>
              <a:t>เพราะฉะนั้นจะต้องมี </a:t>
            </a:r>
            <a:r>
              <a:rPr lang="en-US" dirty="0" smtClean="0"/>
              <a:t>DOCTYPE </a:t>
            </a:r>
            <a:r>
              <a:rPr lang="th-TH" dirty="0" smtClean="0"/>
              <a:t>เสมอ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th-TH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Bootstrap v.3 </a:t>
            </a:r>
            <a:r>
              <a:rPr lang="th-TH" dirty="0" smtClean="0"/>
              <a:t>ได้ถูกพัฒนามาเพื่อให้ทำงานได้เหมาะสมกับอุปกรณ์พกพา ดังนั้นจึงต้องใส่ข้อมูลต่อไปนี้ใน </a:t>
            </a:r>
            <a:r>
              <a:rPr lang="en-US" dirty="0" smtClean="0"/>
              <a:t>&lt;meta&gt; </a:t>
            </a:r>
            <a:r>
              <a:rPr lang="th-TH" dirty="0" smtClean="0"/>
              <a:t>ด้วย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Container </a:t>
            </a:r>
            <a:r>
              <a:rPr lang="th-TH" dirty="0" smtClean="0"/>
              <a:t>ใน </a:t>
            </a:r>
            <a:r>
              <a:rPr lang="en-US" dirty="0" smtClean="0"/>
              <a:t>Bootstrap </a:t>
            </a:r>
            <a:r>
              <a:rPr lang="th-TH" dirty="0" smtClean="0"/>
              <a:t>มี 2 คลาสให้ใช้คือ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/>
              <a:t>.container </a:t>
            </a:r>
            <a:r>
              <a:rPr lang="th-TH" dirty="0" smtClean="0"/>
              <a:t>ที่เป็นลักษณะ </a:t>
            </a:r>
            <a:r>
              <a:rPr lang="en-US" dirty="0" smtClean="0"/>
              <a:t>fixed width container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/>
              <a:t>.container-fluid </a:t>
            </a:r>
            <a:r>
              <a:rPr lang="th-TH" dirty="0" smtClean="0"/>
              <a:t>ที่เป็นลักษณะ </a:t>
            </a:r>
            <a:r>
              <a:rPr lang="en-US" dirty="0" smtClean="0"/>
              <a:t>full width container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059204"/>
            <a:ext cx="2952328" cy="14424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365104"/>
            <a:ext cx="7111277" cy="5040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9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ตัวอย่างโครงสร้างของ </a:t>
            </a:r>
            <a:r>
              <a:rPr lang="en-US" dirty="0" smtClean="0"/>
              <a:t>Bootstrap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741512"/>
            <a:ext cx="8712968" cy="3847728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&lt;!DOCTYPE html&gt;</a:t>
            </a:r>
            <a:br>
              <a:rPr lang="en-US" dirty="0"/>
            </a:br>
            <a:r>
              <a:rPr lang="en-US" dirty="0"/>
              <a:t>&lt;html </a:t>
            </a:r>
            <a:r>
              <a:rPr lang="en-US" dirty="0" err="1"/>
              <a:t>lang</a:t>
            </a:r>
            <a:r>
              <a:rPr lang="en-US" dirty="0"/>
              <a:t>="</a:t>
            </a:r>
            <a:r>
              <a:rPr lang="en-US" dirty="0" err="1"/>
              <a:t>en</a:t>
            </a:r>
            <a:r>
              <a:rPr lang="en-US" dirty="0"/>
              <a:t>"&gt;</a:t>
            </a:r>
            <a:br>
              <a:rPr lang="en-US" dirty="0"/>
            </a:br>
            <a:r>
              <a:rPr lang="en-US" dirty="0"/>
              <a:t>&lt;head&gt;</a:t>
            </a:r>
            <a:br>
              <a:rPr lang="en-US" dirty="0"/>
            </a:br>
            <a:r>
              <a:rPr lang="en-US" dirty="0"/>
              <a:t>  &lt;title&gt;Bootstrap Example&lt;/title&gt;</a:t>
            </a:r>
            <a:br>
              <a:rPr lang="en-US" dirty="0"/>
            </a:br>
            <a:r>
              <a:rPr lang="en-US" dirty="0"/>
              <a:t>  &lt;meta charset="utf-8"&gt;</a:t>
            </a:r>
            <a:br>
              <a:rPr lang="en-US" dirty="0"/>
            </a:br>
            <a:r>
              <a:rPr lang="en-US" dirty="0"/>
              <a:t>  </a:t>
            </a:r>
            <a:r>
              <a:rPr lang="en-US" dirty="0">
                <a:solidFill>
                  <a:srgbClr val="0070C0"/>
                </a:solidFill>
              </a:rPr>
              <a:t>&lt;meta name="viewport" content="width=device-width, initial-scale=1"&gt;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&lt;link 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rel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="stylesheet" 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href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="http://maxcdn.bootstrapcdn.com/bootstrap/3.3.5/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css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/bootstrap.min.css"&gt;</a:t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  &lt;script 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src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="https://ajax.googleapis.com/ajax/libs/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jquery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/1.11.3/jquery.min.js"&gt;&lt;/script&gt;</a:t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  &lt;script 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src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="http://maxcdn.bootstrapcdn.com/bootstrap/3.3.5/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js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/bootstrap.min.js"&gt;&lt;/script&gt;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&lt;/head&gt;</a:t>
            </a:r>
            <a:br>
              <a:rPr lang="en-US" dirty="0"/>
            </a:br>
            <a:r>
              <a:rPr lang="en-US" dirty="0"/>
              <a:t>&lt;body&gt;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B050"/>
                </a:solidFill>
              </a:rPr>
              <a:t>&lt;div class="container"&gt;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&lt;h1&gt;My First Bootstrap Page&lt;/h1&gt;</a:t>
            </a:r>
            <a:br>
              <a:rPr lang="en-US" dirty="0"/>
            </a:br>
            <a:r>
              <a:rPr lang="en-US" dirty="0"/>
              <a:t>  &lt;p&gt;This is some text.&lt;/p&gt; </a:t>
            </a:r>
            <a:br>
              <a:rPr lang="en-US" dirty="0"/>
            </a:br>
            <a:r>
              <a:rPr lang="en-US" dirty="0">
                <a:solidFill>
                  <a:srgbClr val="00B050"/>
                </a:solidFill>
              </a:rPr>
              <a:t>&lt;/div&gt;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&lt;/body&gt;</a:t>
            </a:r>
            <a:br>
              <a:rPr lang="en-US" dirty="0"/>
            </a:br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36189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Grid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85000" lnSpcReduction="20000"/>
          </a:bodyPr>
          <a:lstStyle/>
          <a:p>
            <a:r>
              <a:rPr lang="th-TH" dirty="0" smtClean="0"/>
              <a:t>การออกแบบหน้าจอด้วย </a:t>
            </a:r>
            <a:r>
              <a:rPr lang="en-US" dirty="0" smtClean="0"/>
              <a:t>Bootstrap </a:t>
            </a:r>
            <a:r>
              <a:rPr lang="th-TH" dirty="0" smtClean="0"/>
              <a:t>จะเป็นระบบตารางซึ่งมีมากสุด 12 คอลัมน์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th-TH" dirty="0" smtClean="0"/>
              <a:t>ใน </a:t>
            </a:r>
            <a:r>
              <a:rPr lang="en-US" dirty="0" smtClean="0"/>
              <a:t>Bootstrap </a:t>
            </a:r>
            <a:r>
              <a:rPr lang="th-TH" dirty="0" smtClean="0"/>
              <a:t>รูปแบบตารางจะมีทั้งหมด 4</a:t>
            </a:r>
            <a:r>
              <a:rPr lang="en-US" dirty="0" smtClean="0"/>
              <a:t> Classes </a:t>
            </a:r>
            <a:endParaRPr lang="th-TH" dirty="0" smtClean="0"/>
          </a:p>
          <a:p>
            <a:pPr lvl="1"/>
            <a:r>
              <a:rPr lang="en-US" dirty="0" err="1" smtClean="0"/>
              <a:t>xs</a:t>
            </a:r>
            <a:r>
              <a:rPr lang="en-US" dirty="0" smtClean="0"/>
              <a:t>   (</a:t>
            </a:r>
            <a:r>
              <a:rPr lang="th-TH" dirty="0" smtClean="0"/>
              <a:t>สำหรับโทรศัพท์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sm</a:t>
            </a:r>
            <a:r>
              <a:rPr lang="en-US" dirty="0" smtClean="0"/>
              <a:t>  (</a:t>
            </a:r>
            <a:r>
              <a:rPr lang="th-TH" dirty="0" smtClean="0"/>
              <a:t>สำหรับ </a:t>
            </a:r>
            <a:r>
              <a:rPr lang="en-US" dirty="0" smtClean="0"/>
              <a:t>tablet)</a:t>
            </a:r>
          </a:p>
          <a:p>
            <a:pPr lvl="1"/>
            <a:r>
              <a:rPr lang="en-US" dirty="0" smtClean="0"/>
              <a:t>md  (</a:t>
            </a:r>
            <a:r>
              <a:rPr lang="th-TH" dirty="0" smtClean="0"/>
              <a:t>สำหรับเครื่องคอมพิวเตอร์ตั้งโต๊ะ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lg</a:t>
            </a:r>
            <a:r>
              <a:rPr lang="en-US" dirty="0" smtClean="0"/>
              <a:t>    (</a:t>
            </a:r>
            <a:r>
              <a:rPr lang="th-TH" dirty="0" smtClean="0"/>
              <a:t>สำหรับเครื่องคอมพิวเตอร์ตั้งโต๊ะ จอขนาดใหญ่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46929"/>
            <a:ext cx="8568952" cy="18861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6498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การใช้งานระบบ </a:t>
            </a:r>
            <a:r>
              <a:rPr lang="en-US" dirty="0" smtClean="0"/>
              <a:t>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844824"/>
            <a:ext cx="4320480" cy="446449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&lt;div class="row"&gt;</a:t>
            </a:r>
            <a:br>
              <a:rPr lang="en-US" sz="2400" dirty="0"/>
            </a:br>
            <a:r>
              <a:rPr lang="en-US" sz="2400" dirty="0"/>
              <a:t>  &lt;div class="col-*-*"&gt;&lt;/div&gt;</a:t>
            </a:r>
            <a:br>
              <a:rPr lang="en-US" sz="2400" dirty="0"/>
            </a:br>
            <a:r>
              <a:rPr lang="en-US" sz="2400" dirty="0"/>
              <a:t>&lt;/div&gt;</a:t>
            </a:r>
            <a:br>
              <a:rPr lang="en-US" sz="2400" dirty="0"/>
            </a:br>
            <a:r>
              <a:rPr lang="en-US" sz="2400" dirty="0"/>
              <a:t>&lt;div class="row"&gt;</a:t>
            </a:r>
            <a:br>
              <a:rPr lang="en-US" sz="2400" dirty="0"/>
            </a:br>
            <a:r>
              <a:rPr lang="en-US" sz="2400" dirty="0"/>
              <a:t>  &lt;div class="col-*-*"&gt;&lt;/div&gt;</a:t>
            </a:r>
            <a:br>
              <a:rPr lang="en-US" sz="2400" dirty="0"/>
            </a:br>
            <a:r>
              <a:rPr lang="en-US" sz="2400" dirty="0"/>
              <a:t>  &lt;div class="col-*-*"&gt;&lt;/div&gt;</a:t>
            </a:r>
            <a:br>
              <a:rPr lang="en-US" sz="2400" dirty="0"/>
            </a:br>
            <a:r>
              <a:rPr lang="en-US" sz="2400" dirty="0"/>
              <a:t>  &lt;div class="col-*-*"&gt;&lt;/div&gt;</a:t>
            </a:r>
            <a:br>
              <a:rPr lang="en-US" sz="2400" dirty="0"/>
            </a:br>
            <a:r>
              <a:rPr lang="en-US" sz="2400" dirty="0"/>
              <a:t>&lt;/div&gt;</a:t>
            </a:r>
            <a:br>
              <a:rPr lang="en-US" sz="2400" dirty="0"/>
            </a:br>
            <a:r>
              <a:rPr lang="en-US" sz="2400" dirty="0"/>
              <a:t>&lt;div class="row"&gt;</a:t>
            </a:r>
            <a:br>
              <a:rPr lang="en-US" sz="2400" dirty="0"/>
            </a:br>
            <a:r>
              <a:rPr lang="en-US" sz="2400" dirty="0"/>
              <a:t>  ...</a:t>
            </a:r>
            <a:br>
              <a:rPr lang="en-US" sz="2400" dirty="0"/>
            </a:br>
            <a:r>
              <a:rPr lang="en-US" sz="2400" dirty="0"/>
              <a:t>&lt;/div&gt;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16016" y="1844824"/>
            <a:ext cx="4248472" cy="3240360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dirty="0" smtClean="0"/>
              <a:t>แต่ละแถ</a:t>
            </a:r>
            <a:r>
              <a:rPr lang="th-TH" sz="2400" dirty="0"/>
              <a:t>ว</a:t>
            </a:r>
            <a:r>
              <a:rPr lang="th-TH" sz="2400" dirty="0" smtClean="0"/>
              <a:t>จะต้องคลุมด้วย </a:t>
            </a:r>
            <a:endParaRPr lang="en-US" sz="2400" dirty="0" smtClean="0"/>
          </a:p>
          <a:p>
            <a:pPr lvl="1"/>
            <a:r>
              <a:rPr lang="en-US" sz="1800" dirty="0" smtClean="0"/>
              <a:t>&lt;div class=“row”&gt; … &lt;/div&gt;</a:t>
            </a:r>
            <a:endParaRPr lang="th-TH" sz="1800" dirty="0" smtClean="0"/>
          </a:p>
          <a:p>
            <a:r>
              <a:rPr lang="en-US" sz="2400" dirty="0" smtClean="0"/>
              <a:t>col-*-*</a:t>
            </a:r>
          </a:p>
          <a:p>
            <a:pPr lvl="1"/>
            <a:r>
              <a:rPr lang="en-US" sz="1800" dirty="0" smtClean="0"/>
              <a:t>* </a:t>
            </a:r>
            <a:r>
              <a:rPr lang="th-TH" sz="1800" dirty="0" smtClean="0"/>
              <a:t>ตัวแรกแทนคลาสของ </a:t>
            </a:r>
            <a:r>
              <a:rPr lang="en-US" sz="1800" dirty="0" smtClean="0"/>
              <a:t>grid</a:t>
            </a:r>
          </a:p>
          <a:p>
            <a:pPr lvl="1"/>
            <a:r>
              <a:rPr lang="en-US" sz="1800" dirty="0" smtClean="0"/>
              <a:t>* </a:t>
            </a:r>
            <a:r>
              <a:rPr lang="th-TH" sz="1800" dirty="0" smtClean="0"/>
              <a:t>ตัวที่ 2 แทนขนาดของ </a:t>
            </a:r>
            <a:r>
              <a:rPr lang="en-US" sz="1800" dirty="0" smtClean="0"/>
              <a:t>grid (</a:t>
            </a:r>
            <a:r>
              <a:rPr lang="th-TH" sz="1800" dirty="0" smtClean="0"/>
              <a:t>รวมกันในแถวจะต้องไม่เกิน </a:t>
            </a:r>
            <a:r>
              <a:rPr lang="en-US" sz="1800" dirty="0" smtClean="0"/>
              <a:t>12</a:t>
            </a:r>
            <a:endParaRPr lang="th-TH" sz="1800" dirty="0" smtClean="0"/>
          </a:p>
          <a:p>
            <a:r>
              <a:rPr lang="th-TH" sz="2400" dirty="0"/>
              <a:t>การใช้คลาสของ </a:t>
            </a:r>
            <a:r>
              <a:rPr lang="en-US" sz="2400" dirty="0"/>
              <a:t>Grid </a:t>
            </a:r>
            <a:r>
              <a:rPr lang="th-TH" sz="2400" dirty="0"/>
              <a:t>จะเริ่มตั้งแต่ขนาดที่ระบุไปจนถึงขนาดที่ใหญ่</a:t>
            </a:r>
            <a:r>
              <a:rPr lang="th-TH" sz="2400" dirty="0" smtClean="0"/>
              <a:t>ที่สุด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3294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21875</TotalTime>
  <Words>2008</Words>
  <Application>Microsoft Office PowerPoint</Application>
  <PresentationFormat>On-screen Show (4:3)</PresentationFormat>
  <Paragraphs>238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FreesiaUPC</vt:lpstr>
      <vt:lpstr>Tw Cen MT</vt:lpstr>
      <vt:lpstr>Wingdings</vt:lpstr>
      <vt:lpstr>Wingdings 2</vt:lpstr>
      <vt:lpstr>ตรงกลาง</vt:lpstr>
      <vt:lpstr>BootStrap Front-end framework</vt:lpstr>
      <vt:lpstr>งานที่ 6 : review (1)</vt:lpstr>
      <vt:lpstr>งานที่ 6 : review (2)</vt:lpstr>
      <vt:lpstr>ทบทวนเกี่ยวกับ front-end, back-end</vt:lpstr>
      <vt:lpstr>Bootstrap</vt:lpstr>
      <vt:lpstr>เริ่มต้นการใช้งาน Bootstrap</vt:lpstr>
      <vt:lpstr>ตัวอย่างโครงสร้างของ Bootstrap</vt:lpstr>
      <vt:lpstr>Bootstrap Grid System</vt:lpstr>
      <vt:lpstr>การใช้งานระบบ Grid</vt:lpstr>
      <vt:lpstr>ตัวอย่างการใช้งาน Grid </vt:lpstr>
      <vt:lpstr>การข้าม Grid (offset)</vt:lpstr>
      <vt:lpstr>ข้อแตกต่างระหว่าง Bootstrap และค่าปกติ</vt:lpstr>
      <vt:lpstr>Bootstrap tables</vt:lpstr>
      <vt:lpstr>Bootstrap Images</vt:lpstr>
      <vt:lpstr>Bootstrap Alert</vt:lpstr>
      <vt:lpstr>Bootstrap Buttons</vt:lpstr>
      <vt:lpstr>Bootstrap Glyphicons</vt:lpstr>
      <vt:lpstr>Bootstrap Panel</vt:lpstr>
      <vt:lpstr>Bootstrap Navigation Bar</vt:lpstr>
      <vt:lpstr>การทำให้ navbar ย่อตัวเมื่อแสดงผลในหน้าจอเล็ก</vt:lpstr>
      <vt:lpstr>Bootstrap Form</vt:lpstr>
      <vt:lpstr>Bootstrap Vertical Form</vt:lpstr>
      <vt:lpstr>Bootstrap Inline Form</vt:lpstr>
      <vt:lpstr>Bootstrap Horizontal Form</vt:lpstr>
      <vt:lpstr>Bootstrap Input</vt:lpstr>
      <vt:lpstr>Bootstrap Modal</vt:lpstr>
      <vt:lpstr>งานที่ 6 : index.php</vt:lpstr>
      <vt:lpstr>งานที่ 6 : index.php (ต่อ)</vt:lpstr>
      <vt:lpstr>งานที่ 6 : login.php</vt:lpstr>
      <vt:lpstr>งานที่ 6 : verify.php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Programming</dc:title>
  <dc:creator>choopan</dc:creator>
  <cp:lastModifiedBy>Choopan Rattanapoka</cp:lastModifiedBy>
  <cp:revision>265</cp:revision>
  <dcterms:created xsi:type="dcterms:W3CDTF">2010-02-28T04:09:14Z</dcterms:created>
  <dcterms:modified xsi:type="dcterms:W3CDTF">2017-06-30T03:00:33Z</dcterms:modified>
</cp:coreProperties>
</file>