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307" r:id="rId2"/>
    <p:sldId id="421" r:id="rId3"/>
    <p:sldId id="415" r:id="rId4"/>
    <p:sldId id="387" r:id="rId5"/>
    <p:sldId id="388" r:id="rId6"/>
    <p:sldId id="389" r:id="rId7"/>
    <p:sldId id="392" r:id="rId8"/>
    <p:sldId id="395" r:id="rId9"/>
    <p:sldId id="400" r:id="rId10"/>
    <p:sldId id="401" r:id="rId11"/>
    <p:sldId id="402" r:id="rId12"/>
    <p:sldId id="403" r:id="rId13"/>
    <p:sldId id="404" r:id="rId14"/>
    <p:sldId id="405" r:id="rId15"/>
    <p:sldId id="406" r:id="rId16"/>
    <p:sldId id="407" r:id="rId17"/>
    <p:sldId id="408" r:id="rId18"/>
    <p:sldId id="423" r:id="rId19"/>
    <p:sldId id="422" r:id="rId20"/>
    <p:sldId id="427" r:id="rId21"/>
    <p:sldId id="424" r:id="rId22"/>
    <p:sldId id="426" r:id="rId23"/>
    <p:sldId id="425" r:id="rId24"/>
  </p:sldIdLst>
  <p:sldSz cx="9144000" cy="6858000" type="screen4x3"/>
  <p:notesSz cx="7315200" cy="96012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0" autoAdjust="0"/>
    <p:restoredTop sz="94660"/>
  </p:normalViewPr>
  <p:slideViewPr>
    <p:cSldViewPr>
      <p:cViewPr varScale="1">
        <p:scale>
          <a:sx n="60" d="100"/>
          <a:sy n="60" d="100"/>
        </p:scale>
        <p:origin x="83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mtClean="0"/>
              <a:t>PHP - 3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5E2D145-6EB5-4CA9-9AF7-D1ADB7AE1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60199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mtClean="0"/>
              <a:t>PHP - 3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42762B6-16A5-45DC-8CD5-D6BC35E08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616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13" name="ตัวยึด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8" name="ตัวยึดวันที่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10" name="ตัวยึดหมายเลขภาพนิ่ง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2" name="ตัวยึดท้ายกระดา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12" name="ตัวยึดหมายเลขภาพนิ่ง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  <p:sp>
        <p:nvSpPr>
          <p:cNvPr id="16" name="ตัวยึดข้อความ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5" name="ตัวยึดข้อความ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13" name="ตัวยึด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200BC8-F64B-4CE0-A41F-FDAF29A98050}" type="datetimeFigureOut">
              <a:rPr lang="th-TH" smtClean="0"/>
              <a:pPr/>
              <a:t>28/06/60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651603-DB20-428F-95F4-3C2A0EA92157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PHP</a:t>
            </a:r>
            <a:r>
              <a:rPr lang="th-TH" dirty="0" smtClean="0"/>
              <a:t> </a:t>
            </a:r>
            <a:r>
              <a:rPr lang="en-US" dirty="0" smtClean="0"/>
              <a:t>(3)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- Function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- cookie</a:t>
            </a:r>
            <a:br>
              <a:rPr lang="en-US" dirty="0" smtClean="0"/>
            </a:br>
            <a:r>
              <a:rPr lang="en-US" dirty="0" smtClean="0"/>
              <a:t> - Session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/>
              <a:t>030523315 – Web Programming and Web Database</a:t>
            </a:r>
          </a:p>
          <a:p>
            <a:r>
              <a:rPr lang="en-US" sz="2000" dirty="0"/>
              <a:t>Asst. Prof. Dr. Choopan Rattanapoka</a:t>
            </a:r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39529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Cookie</a:t>
            </a:r>
            <a:r>
              <a:rPr lang="th-TH" dirty="0" smtClean="0"/>
              <a:t> และ </a:t>
            </a:r>
            <a:r>
              <a:rPr lang="en-US" dirty="0" smtClean="0"/>
              <a:t>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h-TH" dirty="0" smtClean="0"/>
              <a:t>ทั้ง </a:t>
            </a:r>
            <a:r>
              <a:rPr lang="en-US" dirty="0" smtClean="0"/>
              <a:t>Cookie </a:t>
            </a:r>
            <a:r>
              <a:rPr lang="th-TH" dirty="0" smtClean="0"/>
              <a:t>และ </a:t>
            </a:r>
            <a:r>
              <a:rPr lang="en-US" dirty="0" smtClean="0"/>
              <a:t>Session </a:t>
            </a:r>
            <a:r>
              <a:rPr lang="th-TH" dirty="0" smtClean="0"/>
              <a:t>เป็นการเก็บค่าข้อมูลเพื่อใช้กับหน้าเว็บทุกหน้า โดยมีข้อแตกต่างกันคือ</a:t>
            </a:r>
          </a:p>
          <a:p>
            <a:pPr lvl="1"/>
            <a:r>
              <a:rPr lang="en-US" dirty="0" smtClean="0"/>
              <a:t>Cookie </a:t>
            </a:r>
            <a:r>
              <a:rPr lang="th-TH" dirty="0" smtClean="0"/>
              <a:t>จะเก็บข้อมูลลงบนเครื่องผู้ใช้งาน และข้อมูลจะหายเมื่อมีการเปลี่ยนเครื่องใช้งาน หรือ </a:t>
            </a:r>
            <a:r>
              <a:rPr lang="en-US" dirty="0" smtClean="0"/>
              <a:t>cookie </a:t>
            </a:r>
            <a:r>
              <a:rPr lang="th-TH" dirty="0" smtClean="0"/>
              <a:t>ที่เก็บไว้หมดอายุ</a:t>
            </a:r>
          </a:p>
          <a:p>
            <a:pPr lvl="1"/>
            <a:r>
              <a:rPr lang="en-US" dirty="0" smtClean="0"/>
              <a:t>Session </a:t>
            </a:r>
            <a:r>
              <a:rPr lang="th-TH" dirty="0" smtClean="0"/>
              <a:t>จะเก็บข้อมูลที่ฝั่ง </a:t>
            </a:r>
            <a:r>
              <a:rPr lang="en-US" dirty="0" smtClean="0"/>
              <a:t>server </a:t>
            </a:r>
            <a:r>
              <a:rPr lang="th-TH" dirty="0" smtClean="0"/>
              <a:t>และข้อมูลจะหายเหมือนมีการปิด </a:t>
            </a:r>
            <a:r>
              <a:rPr lang="en-US" dirty="0" smtClean="0"/>
              <a:t>session </a:t>
            </a:r>
            <a:r>
              <a:rPr lang="th-TH" dirty="0" smtClean="0"/>
              <a:t>หรือ </a:t>
            </a:r>
            <a:r>
              <a:rPr lang="en-US" dirty="0" smtClean="0"/>
              <a:t>session </a:t>
            </a:r>
            <a:r>
              <a:rPr lang="th-TH" dirty="0" smtClean="0"/>
              <a:t>หมดอายุ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7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การสร้าง </a:t>
            </a:r>
            <a:r>
              <a:rPr lang="en-US" dirty="0" smtClean="0"/>
              <a:t>Cookie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 smtClean="0"/>
              <a:t>วิธีการสร้าง </a:t>
            </a:r>
            <a:r>
              <a:rPr lang="en-US" dirty="0" smtClean="0"/>
              <a:t>Cookie</a:t>
            </a:r>
          </a:p>
          <a:p>
            <a:pPr lvl="1"/>
            <a:r>
              <a:rPr lang="en-US" dirty="0" err="1" smtClean="0"/>
              <a:t>setcookie</a:t>
            </a:r>
            <a:r>
              <a:rPr lang="en-US" dirty="0" smtClean="0"/>
              <a:t>(</a:t>
            </a:r>
            <a:r>
              <a:rPr lang="th-TH" dirty="0" smtClean="0"/>
              <a:t>ชื่อตัวแปร</a:t>
            </a:r>
            <a:r>
              <a:rPr lang="en-US" dirty="0" smtClean="0"/>
              <a:t>, </a:t>
            </a:r>
            <a:r>
              <a:rPr lang="th-TH" dirty="0" smtClean="0"/>
              <a:t>ค่า</a:t>
            </a:r>
            <a:r>
              <a:rPr lang="en-US" dirty="0" smtClean="0"/>
              <a:t>, </a:t>
            </a:r>
            <a:r>
              <a:rPr lang="th-TH" dirty="0" smtClean="0"/>
              <a:t>เวลาหยุดอายุ</a:t>
            </a:r>
            <a:r>
              <a:rPr lang="en-US" dirty="0" smtClean="0"/>
              <a:t>, path </a:t>
            </a:r>
            <a:r>
              <a:rPr lang="th-TH" dirty="0" smtClean="0"/>
              <a:t>ที่ </a:t>
            </a:r>
            <a:r>
              <a:rPr lang="en-US" dirty="0" smtClean="0"/>
              <a:t>cookie </a:t>
            </a:r>
            <a:r>
              <a:rPr lang="th-TH" dirty="0" smtClean="0"/>
              <a:t>ใช้งานได้</a:t>
            </a:r>
            <a:r>
              <a:rPr lang="en-US" dirty="0" smtClean="0"/>
              <a:t>, domain, secure, </a:t>
            </a:r>
            <a:r>
              <a:rPr lang="en-US" dirty="0" err="1" smtClean="0"/>
              <a:t>httponly</a:t>
            </a:r>
            <a:r>
              <a:rPr lang="en-US" dirty="0" smtClean="0"/>
              <a:t>);</a:t>
            </a:r>
          </a:p>
          <a:p>
            <a:pPr lvl="1"/>
            <a:r>
              <a:rPr lang="th-TH" dirty="0" smtClean="0"/>
              <a:t>ข้อมูลที่จำเป็นต้องใส่คือ ชื่อตัวแปร</a:t>
            </a:r>
            <a:endParaRPr lang="en-US" dirty="0" smtClean="0"/>
          </a:p>
          <a:p>
            <a:pPr lvl="1"/>
            <a:r>
              <a:rPr lang="th-TH" dirty="0" smtClean="0"/>
              <a:t>เวลาหยุดอายุ </a:t>
            </a:r>
            <a:r>
              <a:rPr lang="en-US" dirty="0" smtClean="0"/>
              <a:t>(</a:t>
            </a:r>
            <a:r>
              <a:rPr lang="th-TH" dirty="0" smtClean="0"/>
              <a:t>วินาที</a:t>
            </a:r>
            <a:r>
              <a:rPr lang="en-US" dirty="0" smtClean="0"/>
              <a:t>) </a:t>
            </a:r>
            <a:r>
              <a:rPr lang="th-TH" dirty="0" smtClean="0"/>
              <a:t>ถ้าไม่ใส่จะถือว่าอายุจะหมดเมื่อมีการปิดเว็บ </a:t>
            </a:r>
            <a:r>
              <a:rPr lang="en-US" dirty="0" smtClean="0"/>
              <a:t>browser</a:t>
            </a:r>
          </a:p>
          <a:p>
            <a:pPr lvl="1"/>
            <a:r>
              <a:rPr lang="en-US" dirty="0" smtClean="0"/>
              <a:t>path, domain </a:t>
            </a:r>
            <a:r>
              <a:rPr lang="th-TH" dirty="0" smtClean="0"/>
              <a:t>ถ้าไม่ใส่จะเป็น </a:t>
            </a:r>
            <a:r>
              <a:rPr lang="en-US" dirty="0" smtClean="0"/>
              <a:t>path </a:t>
            </a:r>
            <a:r>
              <a:rPr lang="th-TH" dirty="0" smtClean="0"/>
              <a:t>ปัจจุบัน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php.net/manual/en/function.setcookie.php</a:t>
            </a:r>
          </a:p>
          <a:p>
            <a:r>
              <a:rPr lang="th-TH" dirty="0" smtClean="0"/>
              <a:t>ตัวอย่าง</a:t>
            </a:r>
          </a:p>
          <a:p>
            <a:pPr lvl="1"/>
            <a:r>
              <a:rPr lang="en-US" dirty="0" err="1" smtClean="0"/>
              <a:t>setcookie</a:t>
            </a:r>
            <a:r>
              <a:rPr lang="en-US" dirty="0" smtClean="0"/>
              <a:t>(“username”, “choopan”);</a:t>
            </a:r>
          </a:p>
          <a:p>
            <a:pPr lvl="1"/>
            <a:r>
              <a:rPr lang="en-US" dirty="0" err="1" smtClean="0"/>
              <a:t>setcookie</a:t>
            </a:r>
            <a:r>
              <a:rPr lang="en-US" dirty="0" smtClean="0"/>
              <a:t>(“username”, “choopan”, time() + (10 * 60));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94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การใช้งาน </a:t>
            </a:r>
            <a:r>
              <a:rPr lang="en-US" dirty="0" smtClean="0"/>
              <a:t>cookie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2000" dirty="0" smtClean="0"/>
              <a:t>เมื่อการสร้าง </a:t>
            </a:r>
            <a:r>
              <a:rPr lang="en-US" sz="2000" dirty="0" smtClean="0"/>
              <a:t>cookie </a:t>
            </a:r>
            <a:r>
              <a:rPr lang="th-TH" sz="2000" dirty="0" smtClean="0"/>
              <a:t>แล้ว ทุกหน้าเว็บที่อยู่ภายใต้ </a:t>
            </a:r>
            <a:r>
              <a:rPr lang="en-US" sz="2000" dirty="0" smtClean="0"/>
              <a:t>domain </a:t>
            </a:r>
            <a:r>
              <a:rPr lang="th-TH" sz="2000" dirty="0" smtClean="0"/>
              <a:t>และ </a:t>
            </a:r>
            <a:r>
              <a:rPr lang="en-US" sz="2000" dirty="0" smtClean="0"/>
              <a:t>path </a:t>
            </a:r>
            <a:r>
              <a:rPr lang="th-TH" sz="2000" dirty="0" smtClean="0"/>
              <a:t>ที่กำหนดจะสามารถดึงค่าของ </a:t>
            </a:r>
            <a:r>
              <a:rPr lang="en-US" sz="2000" dirty="0" smtClean="0"/>
              <a:t>cookie </a:t>
            </a:r>
            <a:r>
              <a:rPr lang="th-TH" sz="2000" dirty="0" smtClean="0"/>
              <a:t>ได้ผ่าน </a:t>
            </a:r>
            <a:r>
              <a:rPr lang="en-US" sz="2000" dirty="0" smtClean="0"/>
              <a:t>$_COOKIE</a:t>
            </a:r>
          </a:p>
          <a:p>
            <a:r>
              <a:rPr lang="th-TH" sz="2000" dirty="0" smtClean="0"/>
              <a:t>ตัวอย่าง</a:t>
            </a:r>
          </a:p>
          <a:p>
            <a:pPr lvl="1"/>
            <a:r>
              <a:rPr lang="en-US" sz="1800" dirty="0" smtClean="0"/>
              <a:t>$username = $_COOKIE[‘username’];</a:t>
            </a:r>
            <a:endParaRPr lang="en-US" sz="1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3140968"/>
            <a:ext cx="4320480" cy="14401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&lt;?</a:t>
            </a:r>
            <a:r>
              <a:rPr lang="en-US" sz="1600" dirty="0" err="1"/>
              <a:t>php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     </a:t>
            </a:r>
            <a:r>
              <a:rPr lang="en-US" sz="1600" dirty="0" err="1" smtClean="0"/>
              <a:t>setcookie</a:t>
            </a:r>
            <a:r>
              <a:rPr lang="en-US" sz="1600" dirty="0"/>
              <a:t>('username', 'choopan', time</a:t>
            </a:r>
            <a:r>
              <a:rPr lang="en-US" sz="1600" dirty="0" smtClean="0"/>
              <a:t>()+(1*60</a:t>
            </a:r>
            <a:r>
              <a:rPr lang="en-US" sz="1600" dirty="0"/>
              <a:t>));</a:t>
            </a:r>
          </a:p>
          <a:p>
            <a:pPr marL="0" indent="0">
              <a:buNone/>
            </a:pPr>
            <a:r>
              <a:rPr lang="en-US" sz="1600" dirty="0"/>
              <a:t>?&gt;</a:t>
            </a:r>
          </a:p>
          <a:p>
            <a:pPr marL="0" indent="0">
              <a:buNone/>
            </a:pPr>
            <a:r>
              <a:rPr lang="en-US" sz="1600" dirty="0" smtClean="0"/>
              <a:t>&lt;</a:t>
            </a:r>
            <a:r>
              <a:rPr lang="en-US" sz="1600" dirty="0"/>
              <a:t>a </a:t>
            </a:r>
            <a:r>
              <a:rPr lang="en-US" sz="1600" dirty="0" err="1"/>
              <a:t>href</a:t>
            </a:r>
            <a:r>
              <a:rPr lang="en-US" sz="1600" dirty="0"/>
              <a:t>="2.php"&gt;next page&lt;/a&gt;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36096" y="3128020"/>
            <a:ext cx="2901261" cy="10210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&lt;?</a:t>
            </a:r>
            <a:r>
              <a:rPr lang="en-US" sz="1600" dirty="0" err="1"/>
              <a:t>php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     echo </a:t>
            </a:r>
            <a:r>
              <a:rPr lang="en-US" sz="1600" dirty="0"/>
              <a:t>$_COOKIE['username'];</a:t>
            </a:r>
          </a:p>
          <a:p>
            <a:pPr marL="0" indent="0">
              <a:buNone/>
            </a:pPr>
            <a:r>
              <a:rPr lang="en-US" sz="1600" dirty="0"/>
              <a:t>?&gt;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40296" y="2725120"/>
            <a:ext cx="776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2.php</a:t>
            </a:r>
            <a:endParaRPr lang="en-US" sz="2000" dirty="0"/>
          </a:p>
        </p:txBody>
      </p:sp>
      <p:sp>
        <p:nvSpPr>
          <p:cNvPr id="7" name="Right Arrow 6"/>
          <p:cNvSpPr/>
          <p:nvPr/>
        </p:nvSpPr>
        <p:spPr>
          <a:xfrm>
            <a:off x="4716016" y="3573016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4797152"/>
            <a:ext cx="2592287" cy="9361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Right Arrow 8"/>
          <p:cNvSpPr/>
          <p:nvPr/>
        </p:nvSpPr>
        <p:spPr>
          <a:xfrm rot="20750523">
            <a:off x="3860552" y="4880889"/>
            <a:ext cx="142289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293096"/>
            <a:ext cx="2520281" cy="9247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Down Arrow 10"/>
          <p:cNvSpPr/>
          <p:nvPr/>
        </p:nvSpPr>
        <p:spPr>
          <a:xfrm>
            <a:off x="6588224" y="5265203"/>
            <a:ext cx="432048" cy="3336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20272" y="5191163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 </a:t>
            </a:r>
            <a:r>
              <a:rPr lang="th-TH" sz="2000" dirty="0" smtClean="0"/>
              <a:t>นาที แล้ว </a:t>
            </a:r>
            <a:r>
              <a:rPr lang="en-US" sz="2000" dirty="0" smtClean="0"/>
              <a:t>refresh</a:t>
            </a:r>
            <a:endParaRPr lang="en-US" sz="20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5658208"/>
            <a:ext cx="4891762" cy="9888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0705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9" grpId="0" animBg="1"/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การเปลี่ยนค่า และยกเลิก </a:t>
            </a:r>
            <a:r>
              <a:rPr lang="en-US" dirty="0" smtClean="0"/>
              <a:t>cookie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h-TH" dirty="0" smtClean="0"/>
              <a:t>ถ้าต้องการเปลี่ยนค่าของตัวแปรใน </a:t>
            </a:r>
            <a:r>
              <a:rPr lang="en-US" dirty="0" smtClean="0"/>
              <a:t>cookie </a:t>
            </a:r>
            <a:r>
              <a:rPr lang="th-TH" dirty="0" smtClean="0"/>
              <a:t>สามารถใช้ </a:t>
            </a:r>
            <a:r>
              <a:rPr lang="en-US" dirty="0" err="1" smtClean="0"/>
              <a:t>setcookie</a:t>
            </a:r>
            <a:r>
              <a:rPr lang="en-US" dirty="0" smtClean="0"/>
              <a:t> </a:t>
            </a:r>
            <a:r>
              <a:rPr lang="th-TH" dirty="0" smtClean="0"/>
              <a:t>ตัวแปรเดิมด้วยค่าใหม่ได้เลย</a:t>
            </a:r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etcookie</a:t>
            </a:r>
            <a:r>
              <a:rPr lang="en-US" dirty="0" smtClean="0"/>
              <a:t> (</a:t>
            </a:r>
            <a:r>
              <a:rPr lang="th-TH" dirty="0" smtClean="0"/>
              <a:t>ชื่อตัวแปร</a:t>
            </a:r>
            <a:r>
              <a:rPr lang="en-US" dirty="0" smtClean="0"/>
              <a:t>,  </a:t>
            </a:r>
            <a:r>
              <a:rPr lang="th-TH" b="1" dirty="0" smtClean="0">
                <a:solidFill>
                  <a:srgbClr val="0070C0"/>
                </a:solidFill>
              </a:rPr>
              <a:t>ค่าใหม่</a:t>
            </a:r>
            <a:r>
              <a:rPr lang="en-US" dirty="0" smtClean="0"/>
              <a:t>,  </a:t>
            </a:r>
            <a:r>
              <a:rPr lang="th-TH" dirty="0" smtClean="0"/>
              <a:t>ระยะเวลา</a:t>
            </a:r>
            <a:r>
              <a:rPr lang="en-US" dirty="0" smtClean="0"/>
              <a:t>…);</a:t>
            </a:r>
          </a:p>
          <a:p>
            <a:r>
              <a:rPr lang="th-TH" dirty="0" smtClean="0"/>
              <a:t>ถ้าต้องการยกเลิกการใช้งาน </a:t>
            </a:r>
            <a:r>
              <a:rPr lang="en-US" dirty="0" smtClean="0"/>
              <a:t>cookie </a:t>
            </a:r>
            <a:r>
              <a:rPr lang="th-TH" dirty="0" smtClean="0"/>
              <a:t>สำหรับตัวแปรใดๆ ให้ตั้งเวลาติดลบจากปัจจุบันเช่น</a:t>
            </a:r>
          </a:p>
          <a:p>
            <a:pPr lvl="1"/>
            <a:r>
              <a:rPr lang="en-US" dirty="0" err="1" smtClean="0"/>
              <a:t>setcookie</a:t>
            </a:r>
            <a:r>
              <a:rPr lang="en-US" dirty="0" smtClean="0"/>
              <a:t>(</a:t>
            </a:r>
            <a:r>
              <a:rPr lang="th-TH" dirty="0" smtClean="0"/>
              <a:t>ชื่อตัวแปร</a:t>
            </a:r>
            <a:r>
              <a:rPr lang="en-US" dirty="0" smtClean="0"/>
              <a:t>, “”, </a:t>
            </a:r>
            <a:r>
              <a:rPr lang="en-US" dirty="0" smtClean="0">
                <a:solidFill>
                  <a:srgbClr val="0070C0"/>
                </a:solidFill>
              </a:rPr>
              <a:t>time() – 3600</a:t>
            </a:r>
            <a:r>
              <a:rPr lang="en-US" dirty="0" smtClean="0"/>
              <a:t>); </a:t>
            </a:r>
          </a:p>
          <a:p>
            <a:r>
              <a:rPr lang="th-TH" dirty="0" smtClean="0"/>
              <a:t>การใช้งาน </a:t>
            </a:r>
            <a:r>
              <a:rPr lang="en-US" dirty="0" smtClean="0"/>
              <a:t>cookie </a:t>
            </a:r>
            <a:r>
              <a:rPr lang="th-TH" dirty="0" smtClean="0"/>
              <a:t>บางครั้งจะมีปัญหา หรือใช้งานไม่ได้เนื่องจากผู้ใช้อาจจะปิดไม่ยอมรับ </a:t>
            </a:r>
            <a:r>
              <a:rPr lang="en-US" dirty="0" smtClean="0"/>
              <a:t>cookie </a:t>
            </a:r>
            <a:r>
              <a:rPr lang="th-TH" dirty="0" smtClean="0"/>
              <a:t>จาก </a:t>
            </a:r>
            <a:r>
              <a:rPr lang="en-US" dirty="0" smtClean="0"/>
              <a:t>option </a:t>
            </a:r>
            <a:r>
              <a:rPr lang="th-TH" dirty="0" smtClean="0"/>
              <a:t>ใน </a:t>
            </a:r>
            <a:r>
              <a:rPr lang="en-US" dirty="0" smtClean="0"/>
              <a:t>web browser </a:t>
            </a:r>
            <a:r>
              <a:rPr lang="th-TH" dirty="0" smtClean="0"/>
              <a:t>ของตัวเอง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9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Session</a:t>
            </a:r>
            <a:r>
              <a:rPr lang="th-TH" dirty="0" smtClean="0"/>
              <a:t> </a:t>
            </a:r>
            <a:r>
              <a:rPr lang="en-US" dirty="0" smtClean="0"/>
              <a:t>: </a:t>
            </a:r>
            <a:r>
              <a:rPr lang="th-TH" dirty="0" smtClean="0"/>
              <a:t>สร้างและใช้งาน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2000" dirty="0" smtClean="0"/>
              <a:t>เป็นตัวแปรที่ใช้ร่วมกันทุกหน้าเว็บ ภายใต้ </a:t>
            </a:r>
            <a:r>
              <a:rPr lang="en-US" sz="2000" dirty="0" smtClean="0"/>
              <a:t>session </a:t>
            </a:r>
            <a:r>
              <a:rPr lang="th-TH" sz="2000" dirty="0" smtClean="0"/>
              <a:t>ของ </a:t>
            </a:r>
            <a:r>
              <a:rPr lang="en-US" sz="2000" dirty="0" smtClean="0"/>
              <a:t>web browser (</a:t>
            </a:r>
            <a:r>
              <a:rPr lang="th-TH" sz="2000" dirty="0" smtClean="0"/>
              <a:t>ตั้งแต่เปิด </a:t>
            </a:r>
            <a:r>
              <a:rPr lang="en-US" sz="2000" dirty="0" smtClean="0"/>
              <a:t>browser </a:t>
            </a:r>
            <a:r>
              <a:rPr lang="th-TH" sz="2000" dirty="0" smtClean="0"/>
              <a:t>จนปิด </a:t>
            </a:r>
            <a:r>
              <a:rPr lang="en-US" sz="2000" dirty="0" smtClean="0"/>
              <a:t>browser) </a:t>
            </a:r>
            <a:r>
              <a:rPr lang="th-TH" sz="2000" dirty="0" smtClean="0"/>
              <a:t>จะเก็บข้อมูลที่ฝั่ง </a:t>
            </a:r>
            <a:r>
              <a:rPr lang="en-US" sz="2000" dirty="0" smtClean="0"/>
              <a:t>Server</a:t>
            </a:r>
          </a:p>
          <a:p>
            <a:r>
              <a:rPr lang="th-TH" sz="2000" dirty="0" smtClean="0"/>
              <a:t>การสร้างและใช้งานตัวแปร </a:t>
            </a:r>
            <a:r>
              <a:rPr lang="en-US" sz="2000" dirty="0" smtClean="0"/>
              <a:t>session</a:t>
            </a:r>
          </a:p>
          <a:p>
            <a:pPr lvl="1"/>
            <a:r>
              <a:rPr lang="th-TH" sz="1800" dirty="0" smtClean="0"/>
              <a:t>จะต้องใช้คำสั่ง </a:t>
            </a:r>
            <a:r>
              <a:rPr lang="en-US" sz="1800" dirty="0" err="1" smtClean="0"/>
              <a:t>session_start</a:t>
            </a:r>
            <a:r>
              <a:rPr lang="en-US" sz="1800" dirty="0" smtClean="0"/>
              <a:t>(); </a:t>
            </a:r>
            <a:r>
              <a:rPr lang="th-TH" sz="1800" dirty="0" smtClean="0"/>
              <a:t>จะต้องมีการเรียกใช้งาน ก่อนมีการ </a:t>
            </a:r>
            <a:r>
              <a:rPr lang="en-US" sz="1800" dirty="0" smtClean="0"/>
              <a:t>output </a:t>
            </a:r>
            <a:r>
              <a:rPr lang="th-TH" sz="1800" dirty="0" smtClean="0"/>
              <a:t>ข้อมูลหน้าเว็บเสมอ</a:t>
            </a:r>
          </a:p>
          <a:p>
            <a:pPr lvl="1"/>
            <a:r>
              <a:rPr lang="th-TH" sz="1800" dirty="0" smtClean="0"/>
              <a:t>จากนั้นจะสามารถใช้งานตัวแปร </a:t>
            </a:r>
            <a:r>
              <a:rPr lang="en-US" sz="1800" dirty="0" smtClean="0"/>
              <a:t>$_SESSION </a:t>
            </a:r>
            <a:r>
              <a:rPr lang="th-TH" sz="1800" dirty="0" smtClean="0"/>
              <a:t>ได้</a:t>
            </a:r>
            <a:endParaRPr lang="en-US" sz="1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411760" y="3429000"/>
            <a:ext cx="4320480" cy="316835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&lt;?</a:t>
            </a:r>
            <a:r>
              <a:rPr lang="en-US" sz="1600" dirty="0" err="1"/>
              <a:t>php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th-TH" sz="1600" dirty="0" smtClean="0"/>
              <a:t>      </a:t>
            </a:r>
            <a:r>
              <a:rPr lang="en-US" sz="1600" dirty="0" err="1" smtClean="0">
                <a:solidFill>
                  <a:srgbClr val="0070C0"/>
                </a:solidFill>
              </a:rPr>
              <a:t>session_start</a:t>
            </a:r>
            <a:r>
              <a:rPr lang="en-US" sz="1600" dirty="0">
                <a:solidFill>
                  <a:srgbClr val="0070C0"/>
                </a:solidFill>
              </a:rPr>
              <a:t>();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?&gt;</a:t>
            </a:r>
            <a:br>
              <a:rPr lang="en-US" sz="1600" dirty="0"/>
            </a:br>
            <a:r>
              <a:rPr lang="en-US" sz="1600" dirty="0"/>
              <a:t>&lt;!DOCTYPE html&gt;</a:t>
            </a:r>
            <a:br>
              <a:rPr lang="en-US" sz="1600" dirty="0"/>
            </a:br>
            <a:r>
              <a:rPr lang="en-US" sz="1600" dirty="0"/>
              <a:t>&lt;html&gt;</a:t>
            </a:r>
            <a:br>
              <a:rPr lang="en-US" sz="1600" dirty="0"/>
            </a:br>
            <a:r>
              <a:rPr lang="en-US" sz="1600" dirty="0"/>
              <a:t>&lt;body&gt;</a:t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&lt;?</a:t>
            </a:r>
            <a:r>
              <a:rPr lang="en-US" sz="1600" dirty="0" err="1"/>
              <a:t>php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th-TH" sz="1600" dirty="0" smtClean="0"/>
              <a:t>       </a:t>
            </a:r>
            <a:r>
              <a:rPr lang="en-US" sz="1600" dirty="0" smtClean="0">
                <a:solidFill>
                  <a:srgbClr val="FF0000"/>
                </a:solidFill>
              </a:rPr>
              <a:t>$_</a:t>
            </a:r>
            <a:r>
              <a:rPr lang="en-US" sz="1600" dirty="0">
                <a:solidFill>
                  <a:srgbClr val="FF0000"/>
                </a:solidFill>
              </a:rPr>
              <a:t>SESSION["</a:t>
            </a:r>
            <a:r>
              <a:rPr lang="en-US" sz="1600" dirty="0" err="1">
                <a:solidFill>
                  <a:srgbClr val="FF0000"/>
                </a:solidFill>
              </a:rPr>
              <a:t>favcolor</a:t>
            </a:r>
            <a:r>
              <a:rPr lang="en-US" sz="1600" dirty="0">
                <a:solidFill>
                  <a:srgbClr val="FF0000"/>
                </a:solidFill>
              </a:rPr>
              <a:t>"] = "green";</a:t>
            </a:r>
            <a:br>
              <a:rPr lang="en-US" sz="1600" dirty="0">
                <a:solidFill>
                  <a:srgbClr val="FF0000"/>
                </a:solidFill>
              </a:rPr>
            </a:br>
            <a:r>
              <a:rPr lang="th-TH" sz="1600" dirty="0" smtClean="0">
                <a:solidFill>
                  <a:srgbClr val="FF0000"/>
                </a:solidFill>
              </a:rPr>
              <a:t>       </a:t>
            </a:r>
            <a:r>
              <a:rPr lang="en-US" sz="1600" dirty="0" smtClean="0">
                <a:solidFill>
                  <a:srgbClr val="FF0000"/>
                </a:solidFill>
              </a:rPr>
              <a:t>$_</a:t>
            </a:r>
            <a:r>
              <a:rPr lang="en-US" sz="1600" dirty="0">
                <a:solidFill>
                  <a:srgbClr val="FF0000"/>
                </a:solidFill>
              </a:rPr>
              <a:t>SESSION["</a:t>
            </a:r>
            <a:r>
              <a:rPr lang="en-US" sz="1600" dirty="0" err="1">
                <a:solidFill>
                  <a:srgbClr val="FF0000"/>
                </a:solidFill>
              </a:rPr>
              <a:t>favanimal</a:t>
            </a:r>
            <a:r>
              <a:rPr lang="en-US" sz="1600" dirty="0">
                <a:solidFill>
                  <a:srgbClr val="FF0000"/>
                </a:solidFill>
              </a:rPr>
              <a:t>"] = "cat";</a:t>
            </a:r>
            <a:br>
              <a:rPr lang="en-US" sz="1600" dirty="0">
                <a:solidFill>
                  <a:srgbClr val="FF0000"/>
                </a:solidFill>
              </a:rPr>
            </a:br>
            <a:r>
              <a:rPr lang="en-US" sz="1600" dirty="0" smtClean="0"/>
              <a:t>?&gt;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&lt;/body&gt;</a:t>
            </a:r>
            <a:br>
              <a:rPr lang="en-US" sz="1600" dirty="0"/>
            </a:br>
            <a:r>
              <a:rPr lang="en-US" sz="1600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23294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PHP Session</a:t>
            </a:r>
            <a:r>
              <a:rPr lang="th-TH" dirty="0"/>
              <a:t> </a:t>
            </a:r>
            <a:r>
              <a:rPr lang="en-US" dirty="0"/>
              <a:t>: </a:t>
            </a:r>
            <a:r>
              <a:rPr lang="th-TH" dirty="0" smtClean="0"/>
              <a:t>การทำลาย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2400" dirty="0" smtClean="0"/>
              <a:t>การทำลาย </a:t>
            </a:r>
            <a:r>
              <a:rPr lang="en-US" sz="2400" dirty="0" smtClean="0"/>
              <a:t>session </a:t>
            </a:r>
            <a:r>
              <a:rPr lang="th-TH" sz="2400" dirty="0" smtClean="0"/>
              <a:t>นั้น จะใช้ </a:t>
            </a:r>
            <a:endParaRPr lang="en-US" sz="2400" dirty="0"/>
          </a:p>
          <a:p>
            <a:pPr lvl="1"/>
            <a:r>
              <a:rPr lang="en-US" sz="2000" dirty="0" err="1" smtClean="0"/>
              <a:t>session_unset</a:t>
            </a:r>
            <a:r>
              <a:rPr lang="en-US" sz="2000" dirty="0" smtClean="0"/>
              <a:t>( ); </a:t>
            </a:r>
            <a:r>
              <a:rPr lang="th-TH" sz="2000" dirty="0" smtClean="0"/>
              <a:t>เพื่อ </a:t>
            </a:r>
            <a:r>
              <a:rPr lang="en-US" sz="2000" dirty="0" smtClean="0"/>
              <a:t>clear </a:t>
            </a:r>
            <a:r>
              <a:rPr lang="th-TH" sz="2000" dirty="0" smtClean="0"/>
              <a:t>ตัวแปรทุกตัวใน</a:t>
            </a:r>
            <a:r>
              <a:rPr lang="en-US" sz="2000" dirty="0" smtClean="0"/>
              <a:t> session</a:t>
            </a:r>
          </a:p>
          <a:p>
            <a:pPr lvl="1"/>
            <a:r>
              <a:rPr lang="en-US" sz="2000" dirty="0" err="1" smtClean="0"/>
              <a:t>session_destroy</a:t>
            </a:r>
            <a:r>
              <a:rPr lang="en-US" sz="2000" dirty="0" smtClean="0"/>
              <a:t>( ); </a:t>
            </a:r>
            <a:r>
              <a:rPr lang="th-TH" sz="2000" dirty="0" smtClean="0"/>
              <a:t>เพื่อทำลาย </a:t>
            </a:r>
            <a:r>
              <a:rPr lang="en-US" sz="2000" dirty="0" smtClean="0"/>
              <a:t>session </a:t>
            </a:r>
            <a:r>
              <a:rPr lang="th-TH" sz="2000" dirty="0" smtClean="0"/>
              <a:t>นั้นทิ้ง</a:t>
            </a: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411760" y="2852936"/>
            <a:ext cx="4320480" cy="374441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/>
              <a:t>&lt;?</a:t>
            </a:r>
            <a:r>
              <a:rPr lang="en-US" sz="1400" dirty="0" err="1"/>
              <a:t>php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th-TH" sz="1400" dirty="0" smtClean="0"/>
              <a:t>      </a:t>
            </a:r>
            <a:r>
              <a:rPr lang="th-TH" sz="1400" dirty="0" smtClean="0">
                <a:solidFill>
                  <a:srgbClr val="0070C0"/>
                </a:solidFill>
              </a:rPr>
              <a:t> </a:t>
            </a:r>
            <a:r>
              <a:rPr lang="en-US" sz="1400" dirty="0" err="1" smtClean="0">
                <a:solidFill>
                  <a:srgbClr val="0070C0"/>
                </a:solidFill>
              </a:rPr>
              <a:t>session_start</a:t>
            </a:r>
            <a:r>
              <a:rPr lang="en-US" sz="1400" dirty="0">
                <a:solidFill>
                  <a:srgbClr val="0070C0"/>
                </a:solidFill>
              </a:rPr>
              <a:t>();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?&gt;</a:t>
            </a:r>
            <a:br>
              <a:rPr lang="en-US" sz="1400" dirty="0"/>
            </a:br>
            <a:r>
              <a:rPr lang="en-US" sz="1400" dirty="0"/>
              <a:t>&lt;!DOCTYPE html&gt;</a:t>
            </a:r>
            <a:br>
              <a:rPr lang="en-US" sz="1400" dirty="0"/>
            </a:br>
            <a:r>
              <a:rPr lang="en-US" sz="1400" dirty="0"/>
              <a:t>&lt;html&gt;</a:t>
            </a:r>
            <a:br>
              <a:rPr lang="en-US" sz="1400" dirty="0"/>
            </a:br>
            <a:r>
              <a:rPr lang="en-US" sz="1400" dirty="0"/>
              <a:t>&lt;body&gt;</a:t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&lt;?</a:t>
            </a:r>
            <a:r>
              <a:rPr lang="en-US" sz="1400" dirty="0" err="1"/>
              <a:t>php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th-TH" sz="1400" dirty="0" smtClean="0"/>
              <a:t>     </a:t>
            </a:r>
            <a:r>
              <a:rPr lang="en-US" sz="1400" dirty="0" smtClean="0"/>
              <a:t>// </a:t>
            </a:r>
            <a:r>
              <a:rPr lang="en-US" sz="1400" dirty="0"/>
              <a:t>remove all session variables</a:t>
            </a:r>
            <a:br>
              <a:rPr lang="en-US" sz="1400" dirty="0"/>
            </a:br>
            <a:r>
              <a:rPr lang="th-TH" sz="1400" dirty="0" smtClean="0"/>
              <a:t>     </a:t>
            </a:r>
            <a:r>
              <a:rPr lang="en-US" sz="1400" dirty="0" err="1" smtClean="0">
                <a:solidFill>
                  <a:srgbClr val="FF0000"/>
                </a:solidFill>
              </a:rPr>
              <a:t>session_unset</a:t>
            </a:r>
            <a:r>
              <a:rPr lang="en-US" sz="1400" dirty="0">
                <a:solidFill>
                  <a:srgbClr val="FF0000"/>
                </a:solidFill>
              </a:rPr>
              <a:t>(); 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th-TH" sz="1400" dirty="0" smtClean="0"/>
              <a:t>     </a:t>
            </a:r>
            <a:r>
              <a:rPr lang="en-US" sz="1400" dirty="0" smtClean="0"/>
              <a:t>// </a:t>
            </a:r>
            <a:r>
              <a:rPr lang="en-US" sz="1400" dirty="0"/>
              <a:t>destroy the session </a:t>
            </a:r>
            <a:br>
              <a:rPr lang="en-US" sz="1400" dirty="0"/>
            </a:br>
            <a:r>
              <a:rPr lang="th-TH" sz="1400" dirty="0" smtClean="0"/>
              <a:t>     </a:t>
            </a:r>
            <a:r>
              <a:rPr lang="en-US" sz="1400" dirty="0" err="1" smtClean="0">
                <a:solidFill>
                  <a:srgbClr val="FF0000"/>
                </a:solidFill>
              </a:rPr>
              <a:t>session_destroy</a:t>
            </a:r>
            <a:r>
              <a:rPr lang="en-US" sz="1400" dirty="0">
                <a:solidFill>
                  <a:srgbClr val="FF0000"/>
                </a:solidFill>
              </a:rPr>
              <a:t>(); 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?&gt;</a:t>
            </a:r>
            <a:br>
              <a:rPr lang="en-US" sz="1400" dirty="0"/>
            </a:b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/>
              <a:t>&lt;/body&gt;</a:t>
            </a:r>
            <a:br>
              <a:rPr lang="en-US" sz="1400" dirty="0"/>
            </a:br>
            <a:r>
              <a:rPr lang="en-US" sz="1400" dirty="0"/>
              <a:t>&lt;/html&gt;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8892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Session: </a:t>
            </a:r>
            <a:r>
              <a:rPr lang="en-US" dirty="0" err="1" smtClean="0"/>
              <a:t>isset</a:t>
            </a:r>
            <a:r>
              <a:rPr lang="en-US" dirty="0" smtClean="0"/>
              <a:t> </a:t>
            </a:r>
            <a:r>
              <a:rPr lang="th-TH" dirty="0" smtClean="0"/>
              <a:t>และ </a:t>
            </a:r>
            <a:r>
              <a:rPr lang="en-US" dirty="0" smtClean="0"/>
              <a:t>unset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session_unset</a:t>
            </a:r>
            <a:r>
              <a:rPr lang="en-US" dirty="0" smtClean="0"/>
              <a:t>( ) </a:t>
            </a:r>
            <a:r>
              <a:rPr lang="th-TH" dirty="0" smtClean="0"/>
              <a:t>และ </a:t>
            </a:r>
            <a:r>
              <a:rPr lang="en-US" dirty="0" err="1" smtClean="0"/>
              <a:t>session_destroy</a:t>
            </a:r>
            <a:r>
              <a:rPr lang="en-US" dirty="0" smtClean="0"/>
              <a:t>( ) </a:t>
            </a:r>
            <a:r>
              <a:rPr lang="th-TH" dirty="0" smtClean="0"/>
              <a:t>เป็นการล้าง หรือ ทำลายข้อมูลของ </a:t>
            </a:r>
            <a:r>
              <a:rPr lang="en-US" dirty="0" smtClean="0"/>
              <a:t>session </a:t>
            </a:r>
            <a:r>
              <a:rPr lang="th-TH" dirty="0" smtClean="0"/>
              <a:t>ทั้งหมด</a:t>
            </a:r>
          </a:p>
          <a:p>
            <a:r>
              <a:rPr lang="th-TH" dirty="0" smtClean="0"/>
              <a:t>ถ้าต้องการล้างค่าของ ตัวแปร บางตัวใน </a:t>
            </a:r>
            <a:r>
              <a:rPr lang="en-US" dirty="0" smtClean="0"/>
              <a:t>session </a:t>
            </a:r>
            <a:r>
              <a:rPr lang="th-TH" dirty="0" smtClean="0"/>
              <a:t>จะใช้ </a:t>
            </a:r>
            <a:endParaRPr lang="en-US" dirty="0" smtClean="0"/>
          </a:p>
          <a:p>
            <a:pPr marL="0" indent="0" algn="ctr">
              <a:buNone/>
            </a:pPr>
            <a:r>
              <a:rPr lang="en-US" sz="3200" dirty="0" smtClean="0">
                <a:solidFill>
                  <a:srgbClr val="0070C0"/>
                </a:solidFill>
              </a:rPr>
              <a:t>unset(</a:t>
            </a:r>
            <a:r>
              <a:rPr lang="th-TH" sz="3200" dirty="0" smtClean="0">
                <a:solidFill>
                  <a:srgbClr val="0070C0"/>
                </a:solidFill>
              </a:rPr>
              <a:t>ชื่อตัวแปร</a:t>
            </a:r>
            <a:r>
              <a:rPr lang="en-US" sz="3200" dirty="0" smtClean="0">
                <a:solidFill>
                  <a:srgbClr val="0070C0"/>
                </a:solidFill>
              </a:rPr>
              <a:t>)</a:t>
            </a:r>
            <a:endParaRPr lang="th-TH" sz="32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th-TH" dirty="0" smtClean="0"/>
              <a:t>เช่น </a:t>
            </a:r>
            <a:r>
              <a:rPr lang="en-US" dirty="0" smtClean="0"/>
              <a:t>unset($_SESSION[‘name’]);</a:t>
            </a:r>
          </a:p>
          <a:p>
            <a:r>
              <a:rPr lang="th-TH" dirty="0" smtClean="0"/>
              <a:t>ถ้าต้องการตรวจสอบว่า มีค่าตัวแปรนี้ใน </a:t>
            </a:r>
            <a:r>
              <a:rPr lang="en-US" dirty="0" smtClean="0"/>
              <a:t>session </a:t>
            </a:r>
            <a:r>
              <a:rPr lang="th-TH" dirty="0" smtClean="0"/>
              <a:t>หรือไม่จะใช้</a:t>
            </a:r>
          </a:p>
          <a:p>
            <a:pPr marL="365760" lvl="1" indent="0" algn="ctr">
              <a:buNone/>
            </a:pPr>
            <a:r>
              <a:rPr lang="en-US" sz="3200" dirty="0" err="1" smtClean="0">
                <a:solidFill>
                  <a:srgbClr val="0070C0"/>
                </a:solidFill>
              </a:rPr>
              <a:t>isset</a:t>
            </a:r>
            <a:r>
              <a:rPr lang="en-US" sz="3200" dirty="0" smtClean="0">
                <a:solidFill>
                  <a:srgbClr val="0070C0"/>
                </a:solidFill>
              </a:rPr>
              <a:t>(</a:t>
            </a:r>
            <a:r>
              <a:rPr lang="th-TH" sz="3200" dirty="0" smtClean="0">
                <a:solidFill>
                  <a:srgbClr val="0070C0"/>
                </a:solidFill>
              </a:rPr>
              <a:t>ชื่อตัวแปร</a:t>
            </a:r>
            <a:r>
              <a:rPr lang="en-US" sz="3200" dirty="0" smtClean="0">
                <a:solidFill>
                  <a:srgbClr val="0070C0"/>
                </a:solidFill>
              </a:rPr>
              <a:t>)</a:t>
            </a:r>
          </a:p>
          <a:p>
            <a:pPr marL="365760" lvl="1" indent="0">
              <a:buNone/>
            </a:pPr>
            <a:r>
              <a:rPr lang="th-TH" dirty="0" smtClean="0"/>
              <a:t>เช่น </a:t>
            </a:r>
            <a:r>
              <a:rPr lang="en-US" dirty="0" err="1" smtClean="0"/>
              <a:t>isset</a:t>
            </a:r>
            <a:r>
              <a:rPr lang="en-US" dirty="0" smtClean="0"/>
              <a:t>($_SESSION[‘name’]); </a:t>
            </a:r>
            <a:r>
              <a:rPr lang="th-TH" dirty="0" smtClean="0"/>
              <a:t>ผลลัพธ์จะคืน</a:t>
            </a:r>
            <a:r>
              <a:rPr lang="th-TH" dirty="0" err="1" smtClean="0"/>
              <a:t>เป็นบูลีน</a:t>
            </a:r>
            <a:r>
              <a:rPr lang="th-TH" dirty="0" smtClean="0"/>
              <a:t> </a:t>
            </a:r>
            <a:r>
              <a:rPr lang="en-US" dirty="0" smtClean="0"/>
              <a:t>true/false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41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ตรวจสอบสิทธิการเข้าถึงหน้าเว็บด้วย </a:t>
            </a:r>
            <a:r>
              <a:rPr lang="en-US" dirty="0" smtClean="0"/>
              <a:t>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 fontScale="85000" lnSpcReduction="20000"/>
          </a:bodyPr>
          <a:lstStyle/>
          <a:p>
            <a:r>
              <a:rPr lang="th-TH" dirty="0" smtClean="0"/>
              <a:t>ตัวอย่างกระบวนการง่ายๆ</a:t>
            </a:r>
          </a:p>
          <a:p>
            <a:r>
              <a:rPr lang="th-TH" dirty="0" smtClean="0"/>
              <a:t>หน้า </a:t>
            </a:r>
            <a:r>
              <a:rPr lang="en-US" dirty="0" smtClean="0"/>
              <a:t>Login</a:t>
            </a:r>
            <a:endParaRPr lang="th-TH" dirty="0" smtClean="0"/>
          </a:p>
          <a:p>
            <a:pPr lvl="1"/>
            <a:r>
              <a:rPr lang="th-TH" dirty="0" smtClean="0"/>
              <a:t>เรียกใช้ </a:t>
            </a:r>
            <a:r>
              <a:rPr lang="en-US" dirty="0" err="1" smtClean="0"/>
              <a:t>session_start</a:t>
            </a:r>
            <a:r>
              <a:rPr lang="en-US" dirty="0" smtClean="0"/>
              <a:t>() </a:t>
            </a:r>
            <a:r>
              <a:rPr lang="th-TH" dirty="0" smtClean="0"/>
              <a:t>เพื่อเปิดการทำงานของ </a:t>
            </a:r>
            <a:r>
              <a:rPr lang="en-US" dirty="0" smtClean="0"/>
              <a:t>session</a:t>
            </a:r>
          </a:p>
          <a:p>
            <a:pPr lvl="1"/>
            <a:r>
              <a:rPr lang="th-TH" dirty="0" smtClean="0"/>
              <a:t>เมื่อมีการ </a:t>
            </a:r>
            <a:r>
              <a:rPr lang="en-US" dirty="0" smtClean="0"/>
              <a:t>Login </a:t>
            </a:r>
            <a:r>
              <a:rPr lang="th-TH" dirty="0" smtClean="0"/>
              <a:t>สำเร็จ</a:t>
            </a:r>
            <a:r>
              <a:rPr lang="en-US" dirty="0" smtClean="0"/>
              <a:t> </a:t>
            </a:r>
            <a:r>
              <a:rPr lang="th-TH" dirty="0" smtClean="0"/>
              <a:t>สร้างตัวแปร </a:t>
            </a:r>
            <a:r>
              <a:rPr lang="en-US" dirty="0" smtClean="0"/>
              <a:t>session </a:t>
            </a:r>
            <a:r>
              <a:rPr lang="th-TH" dirty="0" smtClean="0"/>
              <a:t>อย่างน้อยหนึ่งตัว เช่น </a:t>
            </a:r>
            <a:r>
              <a:rPr lang="en-US" dirty="0" err="1" smtClean="0"/>
              <a:t>userID</a:t>
            </a:r>
            <a:r>
              <a:rPr lang="en-US" dirty="0"/>
              <a:t> </a:t>
            </a:r>
            <a:r>
              <a:rPr lang="th-TH" dirty="0" smtClean="0"/>
              <a:t>เป็นต้น หรือบางครั้งอาจจะใช้ </a:t>
            </a:r>
            <a:r>
              <a:rPr lang="en-US" dirty="0" err="1" smtClean="0"/>
              <a:t>session_id</a:t>
            </a:r>
            <a:r>
              <a:rPr lang="en-US" dirty="0" smtClean="0"/>
              <a:t>( ) </a:t>
            </a:r>
            <a:r>
              <a:rPr lang="th-TH" dirty="0" smtClean="0"/>
              <a:t>เพื่อดึงค่า </a:t>
            </a:r>
            <a:r>
              <a:rPr lang="en-US" dirty="0" smtClean="0"/>
              <a:t>ID </a:t>
            </a:r>
            <a:r>
              <a:rPr lang="th-TH" dirty="0" smtClean="0"/>
              <a:t>ของ </a:t>
            </a:r>
            <a:r>
              <a:rPr lang="en-US" dirty="0" smtClean="0"/>
              <a:t>session </a:t>
            </a:r>
            <a:r>
              <a:rPr lang="th-TH" dirty="0" smtClean="0"/>
              <a:t>เช่น</a:t>
            </a:r>
            <a:r>
              <a:rPr lang="en-US" dirty="0" smtClean="0"/>
              <a:t>  </a:t>
            </a:r>
            <a:endParaRPr lang="th-TH" dirty="0" smtClean="0"/>
          </a:p>
          <a:p>
            <a:pPr lvl="2"/>
            <a:r>
              <a:rPr lang="en-US" dirty="0" smtClean="0"/>
              <a:t>$_SESSION[‘id’] = </a:t>
            </a:r>
            <a:r>
              <a:rPr lang="en-US" dirty="0" err="1" smtClean="0"/>
              <a:t>session_id</a:t>
            </a:r>
            <a:r>
              <a:rPr lang="en-US" dirty="0" smtClean="0"/>
              <a:t>();</a:t>
            </a:r>
            <a:endParaRPr lang="th-TH" dirty="0" smtClean="0"/>
          </a:p>
          <a:p>
            <a:pPr lvl="2"/>
            <a:r>
              <a:rPr lang="en-US" dirty="0" smtClean="0"/>
              <a:t>$_SESSION[‘</a:t>
            </a:r>
            <a:r>
              <a:rPr lang="en-US" dirty="0" err="1" smtClean="0"/>
              <a:t>userid</a:t>
            </a:r>
            <a:r>
              <a:rPr lang="en-US" dirty="0" smtClean="0"/>
              <a:t>’] = 100;</a:t>
            </a:r>
            <a:endParaRPr lang="th-TH" dirty="0" smtClean="0"/>
          </a:p>
          <a:p>
            <a:r>
              <a:rPr lang="th-TH" dirty="0" smtClean="0"/>
              <a:t>หน้าอื่นๆ</a:t>
            </a:r>
          </a:p>
          <a:p>
            <a:pPr lvl="1"/>
            <a:r>
              <a:rPr lang="th-TH" dirty="0" smtClean="0"/>
              <a:t>เรียกใช้ </a:t>
            </a:r>
            <a:r>
              <a:rPr lang="en-US" dirty="0" err="1" smtClean="0"/>
              <a:t>session_start</a:t>
            </a:r>
            <a:r>
              <a:rPr lang="en-US" dirty="0" smtClean="0"/>
              <a:t>()</a:t>
            </a:r>
          </a:p>
          <a:p>
            <a:pPr lvl="1"/>
            <a:r>
              <a:rPr lang="th-TH" dirty="0" smtClean="0"/>
              <a:t>ตรวจสอบค่าของ </a:t>
            </a:r>
            <a:r>
              <a:rPr lang="en-US" dirty="0" smtClean="0"/>
              <a:t>session </a:t>
            </a:r>
            <a:r>
              <a:rPr lang="th-TH" dirty="0" smtClean="0"/>
              <a:t>ว่ามีมาแล้วหรือไม่ ถ้าไม่มีแสดงว่ายังไม่ได้ </a:t>
            </a:r>
            <a:r>
              <a:rPr lang="en-US" dirty="0" smtClean="0"/>
              <a:t>login </a:t>
            </a:r>
            <a:r>
              <a:rPr lang="th-TH" dirty="0" smtClean="0"/>
              <a:t>เช่น</a:t>
            </a:r>
          </a:p>
          <a:p>
            <a:pPr lvl="2"/>
            <a:r>
              <a:rPr lang="en-US" dirty="0" smtClean="0"/>
              <a:t>if(!</a:t>
            </a:r>
            <a:r>
              <a:rPr lang="en-US" dirty="0" err="1" smtClean="0"/>
              <a:t>isset</a:t>
            </a:r>
            <a:r>
              <a:rPr lang="en-US" dirty="0" smtClean="0"/>
              <a:t>($_SESSION[‘id’]) </a:t>
            </a:r>
            <a:r>
              <a:rPr lang="en-US" dirty="0" smtClean="0">
                <a:solidFill>
                  <a:srgbClr val="0070C0"/>
                </a:solidFill>
              </a:rPr>
              <a:t>|| $_SESION[‘id’] != </a:t>
            </a:r>
            <a:r>
              <a:rPr lang="en-US" dirty="0" err="1" smtClean="0">
                <a:solidFill>
                  <a:srgbClr val="0070C0"/>
                </a:solidFill>
              </a:rPr>
              <a:t>session_id</a:t>
            </a:r>
            <a:r>
              <a:rPr lang="en-US" dirty="0" smtClean="0">
                <a:solidFill>
                  <a:srgbClr val="0070C0"/>
                </a:solidFill>
              </a:rPr>
              <a:t>()</a:t>
            </a:r>
            <a:r>
              <a:rPr lang="en-US" dirty="0" smtClean="0"/>
              <a:t> )  {	</a:t>
            </a:r>
          </a:p>
          <a:p>
            <a:pPr marL="685800" lvl="2" indent="0">
              <a:buNone/>
            </a:pPr>
            <a:r>
              <a:rPr lang="en-US" dirty="0"/>
              <a:t>		</a:t>
            </a:r>
            <a:r>
              <a:rPr lang="en-US" dirty="0" smtClean="0"/>
              <a:t>header</a:t>
            </a:r>
            <a:r>
              <a:rPr lang="en-US" dirty="0"/>
              <a:t>("Location: http://</a:t>
            </a:r>
            <a:r>
              <a:rPr lang="en-US" dirty="0" smtClean="0"/>
              <a:t>www.homepage.com/");</a:t>
            </a:r>
          </a:p>
          <a:p>
            <a:pPr marL="685800" lvl="2" indent="0">
              <a:buNone/>
            </a:pPr>
            <a:r>
              <a:rPr lang="en-US" dirty="0"/>
              <a:t>	</a:t>
            </a:r>
            <a:r>
              <a:rPr lang="en-US" dirty="0" smtClean="0"/>
              <a:t>	die();</a:t>
            </a:r>
          </a:p>
          <a:p>
            <a:pPr marL="685800" lvl="2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53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งานที่ </a:t>
            </a:r>
            <a:r>
              <a:rPr lang="en-US" dirty="0"/>
              <a:t>5 : </a:t>
            </a:r>
            <a:r>
              <a:rPr lang="en-US" dirty="0" err="1" smtClean="0"/>
              <a:t>verify.php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lnSpcReduction="10000"/>
          </a:bodyPr>
          <a:lstStyle/>
          <a:p>
            <a:r>
              <a:rPr lang="th-TH" dirty="0" smtClean="0"/>
              <a:t>แก้ชื่อไฟล์ทุกไฟล์ให้เป็น</a:t>
            </a:r>
            <a:r>
              <a:rPr lang="en-US" dirty="0"/>
              <a:t> </a:t>
            </a:r>
            <a:r>
              <a:rPr lang="en-US" dirty="0" smtClean="0"/>
              <a:t>.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  <a:r>
              <a:rPr lang="th-TH" dirty="0" smtClean="0"/>
              <a:t>แล้วแก้ลิงค์</a:t>
            </a:r>
            <a:r>
              <a:rPr lang="th-TH" dirty="0" err="1" smtClean="0"/>
              <a:t>ต่างๆ</a:t>
            </a:r>
            <a:r>
              <a:rPr lang="th-TH" dirty="0" smtClean="0"/>
              <a:t> ที่กระทบให้ครบ</a:t>
            </a:r>
          </a:p>
          <a:p>
            <a:endParaRPr lang="th-TH" sz="1700" dirty="0" smtClean="0"/>
          </a:p>
          <a:p>
            <a:r>
              <a:rPr lang="th-TH" dirty="0" smtClean="0"/>
              <a:t>กำหนดถ้า </a:t>
            </a:r>
            <a:r>
              <a:rPr lang="en-US" dirty="0" smtClean="0"/>
              <a:t>Login </a:t>
            </a:r>
            <a:r>
              <a:rPr lang="th-TH" dirty="0" smtClean="0"/>
              <a:t>เป็น </a:t>
            </a:r>
            <a:r>
              <a:rPr lang="en-US" dirty="0" smtClean="0"/>
              <a:t>admin </a:t>
            </a:r>
            <a:r>
              <a:rPr lang="th-TH" dirty="0" smtClean="0"/>
              <a:t>สำเร็จ</a:t>
            </a:r>
          </a:p>
          <a:p>
            <a:pPr lvl="1"/>
            <a:r>
              <a:rPr lang="th-TH" dirty="0" smtClean="0"/>
              <a:t>ให้สร้างตัวแปร </a:t>
            </a:r>
            <a:r>
              <a:rPr lang="en-US" dirty="0" smtClean="0"/>
              <a:t>session </a:t>
            </a:r>
            <a:r>
              <a:rPr lang="th-TH" dirty="0" smtClean="0"/>
              <a:t>ชื่อ </a:t>
            </a:r>
            <a:r>
              <a:rPr lang="en-US" dirty="0" smtClean="0"/>
              <a:t>username </a:t>
            </a:r>
            <a:r>
              <a:rPr lang="th-TH" dirty="0" smtClean="0"/>
              <a:t>เพื่อเก็บคำว่า </a:t>
            </a:r>
            <a:r>
              <a:rPr lang="en-US" b="1" dirty="0" smtClean="0">
                <a:solidFill>
                  <a:srgbClr val="0070C0"/>
                </a:solidFill>
              </a:rPr>
              <a:t>admin</a:t>
            </a:r>
            <a:endParaRPr lang="th-TH" b="1" dirty="0" smtClean="0">
              <a:solidFill>
                <a:srgbClr val="0070C0"/>
              </a:solidFill>
            </a:endParaRPr>
          </a:p>
          <a:p>
            <a:pPr lvl="1"/>
            <a:r>
              <a:rPr lang="th-TH" dirty="0"/>
              <a:t>ให้สร้างตัวแปร </a:t>
            </a:r>
            <a:r>
              <a:rPr lang="en-US" dirty="0"/>
              <a:t>session </a:t>
            </a:r>
            <a:r>
              <a:rPr lang="th-TH" dirty="0"/>
              <a:t>ชื่อ </a:t>
            </a:r>
            <a:r>
              <a:rPr lang="en-US" dirty="0" smtClean="0"/>
              <a:t>role </a:t>
            </a:r>
            <a:r>
              <a:rPr lang="th-TH" dirty="0"/>
              <a:t>เพื่อเก็บคำว่า</a:t>
            </a:r>
            <a:r>
              <a:rPr lang="th-TH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a</a:t>
            </a:r>
          </a:p>
          <a:p>
            <a:pPr lvl="1"/>
            <a:r>
              <a:rPr lang="th-TH" dirty="0" smtClean="0"/>
              <a:t>ให้สร้างตัวแปร </a:t>
            </a:r>
            <a:r>
              <a:rPr lang="en-US" dirty="0" smtClean="0"/>
              <a:t>session </a:t>
            </a:r>
            <a:r>
              <a:rPr lang="th-TH" dirty="0" smtClean="0"/>
              <a:t>ชื่อ </a:t>
            </a:r>
            <a:r>
              <a:rPr lang="en-US" dirty="0" smtClean="0"/>
              <a:t>id </a:t>
            </a:r>
            <a:r>
              <a:rPr lang="th-TH" dirty="0" smtClean="0"/>
              <a:t>เก็บค่า </a:t>
            </a:r>
            <a:r>
              <a:rPr lang="en-US" dirty="0" err="1" smtClean="0"/>
              <a:t>session_id</a:t>
            </a:r>
            <a:r>
              <a:rPr lang="en-US" dirty="0" smtClean="0"/>
              <a:t>()</a:t>
            </a:r>
            <a:endParaRPr lang="en-US" dirty="0"/>
          </a:p>
          <a:p>
            <a:pPr marL="365760" lvl="1" indent="0">
              <a:buNone/>
            </a:pPr>
            <a:endParaRPr lang="en-US" sz="1800" dirty="0" smtClean="0"/>
          </a:p>
          <a:p>
            <a:r>
              <a:rPr lang="th-TH" dirty="0"/>
              <a:t>กำหนดถ้า </a:t>
            </a:r>
            <a:r>
              <a:rPr lang="en-US" dirty="0"/>
              <a:t>Login </a:t>
            </a:r>
            <a:r>
              <a:rPr lang="th-TH" dirty="0"/>
              <a:t>เป็น </a:t>
            </a:r>
            <a:r>
              <a:rPr lang="en-US" dirty="0" smtClean="0"/>
              <a:t>member </a:t>
            </a:r>
            <a:r>
              <a:rPr lang="th-TH" dirty="0"/>
              <a:t>สำเร็จ</a:t>
            </a:r>
          </a:p>
          <a:p>
            <a:pPr lvl="1"/>
            <a:r>
              <a:rPr lang="th-TH" dirty="0"/>
              <a:t>ให้สร้างตัวแปร </a:t>
            </a:r>
            <a:r>
              <a:rPr lang="en-US" dirty="0"/>
              <a:t>session </a:t>
            </a:r>
            <a:r>
              <a:rPr lang="th-TH" dirty="0"/>
              <a:t>ชื่อ </a:t>
            </a:r>
            <a:r>
              <a:rPr lang="en-US" dirty="0"/>
              <a:t>username </a:t>
            </a:r>
            <a:r>
              <a:rPr lang="th-TH" dirty="0"/>
              <a:t>เพื่อเก็บคำว่า </a:t>
            </a:r>
            <a:r>
              <a:rPr lang="en-US" b="1" dirty="0" smtClean="0">
                <a:solidFill>
                  <a:srgbClr val="0070C0"/>
                </a:solidFill>
              </a:rPr>
              <a:t>member</a:t>
            </a:r>
            <a:endParaRPr lang="th-TH" b="1" dirty="0">
              <a:solidFill>
                <a:srgbClr val="0070C0"/>
              </a:solidFill>
            </a:endParaRPr>
          </a:p>
          <a:p>
            <a:pPr lvl="1"/>
            <a:r>
              <a:rPr lang="th-TH" dirty="0"/>
              <a:t>ให้สร้างตัวแปร </a:t>
            </a:r>
            <a:r>
              <a:rPr lang="en-US" dirty="0"/>
              <a:t>session </a:t>
            </a:r>
            <a:r>
              <a:rPr lang="th-TH" dirty="0"/>
              <a:t>ชื่อ </a:t>
            </a:r>
            <a:r>
              <a:rPr lang="en-US" dirty="0"/>
              <a:t>role </a:t>
            </a:r>
            <a:r>
              <a:rPr lang="th-TH" dirty="0"/>
              <a:t>เพื่อเก็บคำว่า </a:t>
            </a:r>
            <a:r>
              <a:rPr lang="en-US" b="1" dirty="0" smtClean="0">
                <a:solidFill>
                  <a:srgbClr val="00B050"/>
                </a:solidFill>
              </a:rPr>
              <a:t>m</a:t>
            </a:r>
            <a:endParaRPr lang="en-US" b="1" dirty="0">
              <a:solidFill>
                <a:srgbClr val="00B050"/>
              </a:solidFill>
            </a:endParaRPr>
          </a:p>
          <a:p>
            <a:pPr lvl="1"/>
            <a:r>
              <a:rPr lang="th-TH" dirty="0"/>
              <a:t>ให้สร้างตัวแปร </a:t>
            </a:r>
            <a:r>
              <a:rPr lang="en-US" dirty="0"/>
              <a:t>session </a:t>
            </a:r>
            <a:r>
              <a:rPr lang="th-TH" dirty="0"/>
              <a:t>ชื่อ </a:t>
            </a:r>
            <a:r>
              <a:rPr lang="en-US" dirty="0"/>
              <a:t>id </a:t>
            </a:r>
            <a:r>
              <a:rPr lang="th-TH" dirty="0"/>
              <a:t>เก็บค่า </a:t>
            </a:r>
            <a:r>
              <a:rPr lang="en-US" dirty="0" err="1"/>
              <a:t>session_id</a:t>
            </a:r>
            <a:r>
              <a:rPr lang="en-US" dirty="0"/>
              <a:t>()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38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งานที่ </a:t>
            </a:r>
            <a:r>
              <a:rPr lang="en-US" dirty="0"/>
              <a:t>5 : </a:t>
            </a:r>
            <a:r>
              <a:rPr lang="en-US" dirty="0" err="1" smtClean="0"/>
              <a:t>index.php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4525076"/>
            <a:ext cx="8712968" cy="2120689"/>
          </a:xfrm>
        </p:spPr>
        <p:txBody>
          <a:bodyPr>
            <a:normAutofit fontScale="92500" lnSpcReduction="10000"/>
          </a:bodyPr>
          <a:lstStyle/>
          <a:p>
            <a:r>
              <a:rPr lang="th-TH" dirty="0" smtClean="0"/>
              <a:t>ถ้า </a:t>
            </a:r>
            <a:r>
              <a:rPr lang="en-US" dirty="0" smtClean="0"/>
              <a:t>Login </a:t>
            </a:r>
            <a:r>
              <a:rPr lang="th-TH" dirty="0" smtClean="0"/>
              <a:t>ผ่าน </a:t>
            </a:r>
            <a:r>
              <a:rPr lang="en-US" dirty="0" smtClean="0"/>
              <a:t>(</a:t>
            </a:r>
            <a:r>
              <a:rPr lang="th-TH" dirty="0" smtClean="0"/>
              <a:t>มี </a:t>
            </a:r>
            <a:r>
              <a:rPr lang="en-US" dirty="0" smtClean="0"/>
              <a:t>session)</a:t>
            </a:r>
          </a:p>
          <a:p>
            <a:pPr lvl="1"/>
            <a:r>
              <a:rPr lang="th-TH" dirty="0" smtClean="0"/>
              <a:t>จะแสดงคำว่า </a:t>
            </a:r>
            <a:r>
              <a:rPr lang="en-US" dirty="0" smtClean="0"/>
              <a:t>“</a:t>
            </a:r>
            <a:r>
              <a:rPr lang="th-TH" dirty="0" smtClean="0">
                <a:solidFill>
                  <a:srgbClr val="0070C0"/>
                </a:solidFill>
              </a:rPr>
              <a:t>ผู้ใช้งานระบบ 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th-TH" i="1" dirty="0" smtClean="0">
                <a:solidFill>
                  <a:srgbClr val="FF0000"/>
                </a:solidFill>
              </a:rPr>
              <a:t>ค่าของ </a:t>
            </a:r>
            <a:r>
              <a:rPr lang="en-US" i="1" dirty="0" smtClean="0">
                <a:solidFill>
                  <a:srgbClr val="FF0000"/>
                </a:solidFill>
              </a:rPr>
              <a:t>username </a:t>
            </a:r>
            <a:r>
              <a:rPr lang="th-TH" i="1" dirty="0" smtClean="0">
                <a:solidFill>
                  <a:srgbClr val="FF0000"/>
                </a:solidFill>
              </a:rPr>
              <a:t>ที่อยู่ใน </a:t>
            </a:r>
            <a:r>
              <a:rPr lang="en-US" i="1" dirty="0" smtClean="0">
                <a:solidFill>
                  <a:srgbClr val="FF0000"/>
                </a:solidFill>
              </a:rPr>
              <a:t>session</a:t>
            </a:r>
            <a:r>
              <a:rPr lang="en-US" dirty="0" smtClean="0"/>
              <a:t>”</a:t>
            </a:r>
          </a:p>
          <a:p>
            <a:pPr lvl="1"/>
            <a:r>
              <a:rPr lang="th-TH" dirty="0" smtClean="0"/>
              <a:t>ลิงค์ </a:t>
            </a:r>
            <a:r>
              <a:rPr lang="en-US" dirty="0" smtClean="0"/>
              <a:t>“</a:t>
            </a:r>
            <a:r>
              <a:rPr lang="th-TH" b="1" dirty="0" smtClean="0"/>
              <a:t>เข้าสู่ระบบ</a:t>
            </a:r>
            <a:r>
              <a:rPr lang="en-US" dirty="0" smtClean="0"/>
              <a:t>”</a:t>
            </a:r>
            <a:r>
              <a:rPr lang="th-TH" dirty="0" smtClean="0"/>
              <a:t> จะกลายเป็น </a:t>
            </a:r>
            <a:r>
              <a:rPr lang="en-US" dirty="0" smtClean="0"/>
              <a:t>“</a:t>
            </a:r>
            <a:r>
              <a:rPr lang="th-TH" b="1" dirty="0" smtClean="0"/>
              <a:t>ออกจากระบบ</a:t>
            </a:r>
            <a:r>
              <a:rPr lang="en-US" dirty="0" smtClean="0"/>
              <a:t>”</a:t>
            </a:r>
            <a:r>
              <a:rPr lang="th-TH" dirty="0" smtClean="0"/>
              <a:t> และเมื่อกดจะไปหน้า </a:t>
            </a:r>
            <a:r>
              <a:rPr lang="en-US" dirty="0" err="1" smtClean="0"/>
              <a:t>logout.php</a:t>
            </a:r>
            <a:endParaRPr lang="en-US" dirty="0" smtClean="0"/>
          </a:p>
          <a:p>
            <a:pPr lvl="1"/>
            <a:r>
              <a:rPr lang="th-TH" dirty="0" smtClean="0"/>
              <a:t>มี ลิงค์ </a:t>
            </a:r>
            <a:r>
              <a:rPr lang="en-US" dirty="0" smtClean="0"/>
              <a:t>“</a:t>
            </a:r>
            <a:r>
              <a:rPr lang="th-TH" b="1" dirty="0" smtClean="0"/>
              <a:t>สร้างกระทู้ใหม่</a:t>
            </a:r>
            <a:r>
              <a:rPr lang="en-US" dirty="0" smtClean="0"/>
              <a:t>” </a:t>
            </a:r>
            <a:r>
              <a:rPr lang="th-TH" dirty="0" smtClean="0"/>
              <a:t>ที่เมื่อกดจะไปยังหน้า </a:t>
            </a:r>
            <a:r>
              <a:rPr lang="en-US" dirty="0" err="1" smtClean="0"/>
              <a:t>newpost.php</a:t>
            </a:r>
            <a:endParaRPr lang="en-US" dirty="0" smtClean="0"/>
          </a:p>
          <a:p>
            <a:pPr lvl="1"/>
            <a:r>
              <a:rPr lang="th-TH" dirty="0" smtClean="0"/>
              <a:t>ถ้าเข้ามาด้วย </a:t>
            </a:r>
            <a:r>
              <a:rPr lang="en-US" dirty="0" smtClean="0"/>
              <a:t>role </a:t>
            </a:r>
            <a:r>
              <a:rPr lang="th-TH" dirty="0" smtClean="0"/>
              <a:t>ที่เป็น </a:t>
            </a:r>
            <a:r>
              <a:rPr lang="en-US" dirty="0" smtClean="0"/>
              <a:t>a </a:t>
            </a:r>
            <a:r>
              <a:rPr lang="th-TH" dirty="0" smtClean="0"/>
              <a:t>จะมี ลิงค์ </a:t>
            </a:r>
            <a:r>
              <a:rPr lang="en-US" dirty="0" smtClean="0"/>
              <a:t>“</a:t>
            </a:r>
            <a:r>
              <a:rPr lang="th-TH" b="1" dirty="0" smtClean="0"/>
              <a:t>ลบ</a:t>
            </a:r>
            <a:r>
              <a:rPr lang="en-US" dirty="0" smtClean="0"/>
              <a:t>”</a:t>
            </a:r>
            <a:r>
              <a:rPr lang="th-TH" dirty="0" smtClean="0"/>
              <a:t> ที่ไปยังหน้า </a:t>
            </a:r>
            <a:r>
              <a:rPr lang="en-US" dirty="0" err="1" smtClean="0"/>
              <a:t>delete.php?id</a:t>
            </a:r>
            <a:r>
              <a:rPr lang="en-US" dirty="0" smtClean="0"/>
              <a:t>=</a:t>
            </a:r>
            <a:r>
              <a:rPr lang="th-TH" i="1" dirty="0" smtClean="0"/>
              <a:t>เลข</a:t>
            </a:r>
            <a:r>
              <a:rPr lang="th-TH" i="1" dirty="0" smtClean="0"/>
              <a:t>กระทู้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1340768"/>
            <a:ext cx="3772400" cy="30627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459" y="1340768"/>
            <a:ext cx="3772399" cy="30627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072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งานที่ </a:t>
            </a:r>
            <a:r>
              <a:rPr lang="en-US" dirty="0" smtClean="0"/>
              <a:t>5 : Review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412776"/>
            <a:ext cx="3917504" cy="31805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734856"/>
            <a:ext cx="3585388" cy="291090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20888"/>
            <a:ext cx="3554062" cy="31269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33101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งานที่ </a:t>
            </a:r>
            <a:r>
              <a:rPr lang="en-US" dirty="0" smtClean="0"/>
              <a:t>5 : </a:t>
            </a:r>
            <a:r>
              <a:rPr lang="en-US" dirty="0" err="1" smtClean="0"/>
              <a:t>logout.php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h-TH" dirty="0" smtClean="0"/>
              <a:t>ให้ </a:t>
            </a:r>
            <a:r>
              <a:rPr lang="en-US" dirty="0" smtClean="0"/>
              <a:t>clear session </a:t>
            </a:r>
            <a:r>
              <a:rPr lang="th-TH" dirty="0" smtClean="0"/>
              <a:t>ออกให้หมด</a:t>
            </a:r>
          </a:p>
          <a:p>
            <a:r>
              <a:rPr lang="th-TH" dirty="0" smtClean="0"/>
              <a:t>แล้ว </a:t>
            </a:r>
            <a:r>
              <a:rPr lang="en-US" dirty="0" smtClean="0"/>
              <a:t>redirect </a:t>
            </a:r>
            <a:r>
              <a:rPr lang="th-TH" dirty="0" smtClean="0"/>
              <a:t>หน้าไปยัง </a:t>
            </a:r>
            <a:r>
              <a:rPr lang="en-US" dirty="0" err="1" smtClean="0"/>
              <a:t>index.php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39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งานที่ </a:t>
            </a:r>
            <a:r>
              <a:rPr lang="en-US" dirty="0"/>
              <a:t>5 : </a:t>
            </a:r>
            <a:r>
              <a:rPr lang="en-US" dirty="0" err="1" smtClean="0"/>
              <a:t>delete.php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3573016"/>
            <a:ext cx="8153400" cy="2739008"/>
          </a:xfrm>
        </p:spPr>
        <p:txBody>
          <a:bodyPr/>
          <a:lstStyle/>
          <a:p>
            <a:r>
              <a:rPr lang="th-TH" dirty="0" smtClean="0"/>
              <a:t>จะรับค่า </a:t>
            </a:r>
            <a:r>
              <a:rPr lang="en-US" dirty="0" smtClean="0"/>
              <a:t>id </a:t>
            </a:r>
            <a:r>
              <a:rPr lang="th-TH" dirty="0" smtClean="0"/>
              <a:t>ผ่านทาง </a:t>
            </a:r>
            <a:r>
              <a:rPr lang="en-US" dirty="0" smtClean="0"/>
              <a:t>GET </a:t>
            </a:r>
            <a:r>
              <a:rPr lang="th-TH" dirty="0" smtClean="0"/>
              <a:t>แล้วแสดงข้อความว่า </a:t>
            </a:r>
            <a:r>
              <a:rPr lang="th-TH" b="1" dirty="0" smtClean="0"/>
              <a:t>ลบกระทู้หมายเลข </a:t>
            </a:r>
            <a:r>
              <a:rPr lang="en-US" b="1" dirty="0" smtClean="0"/>
              <a:t>xx</a:t>
            </a:r>
          </a:p>
          <a:p>
            <a:pPr lvl="1"/>
            <a:r>
              <a:rPr lang="en-US" dirty="0"/>
              <a:t>x</a:t>
            </a:r>
            <a:r>
              <a:rPr lang="en-US" dirty="0" smtClean="0"/>
              <a:t>x </a:t>
            </a:r>
            <a:r>
              <a:rPr lang="th-TH" dirty="0" smtClean="0"/>
              <a:t>คือ ค่าของ </a:t>
            </a:r>
            <a:r>
              <a:rPr lang="en-US" dirty="0" smtClean="0"/>
              <a:t>id </a:t>
            </a:r>
            <a:r>
              <a:rPr lang="th-TH" dirty="0" smtClean="0"/>
              <a:t>ที่ส่งมา</a:t>
            </a:r>
            <a:endParaRPr lang="en-US" dirty="0" smtClean="0"/>
          </a:p>
          <a:p>
            <a:r>
              <a:rPr lang="th-TH" dirty="0" smtClean="0"/>
              <a:t>ต้องตรวจสอบสิทธิ์ถ้า ไม่ใช่ </a:t>
            </a:r>
            <a:r>
              <a:rPr lang="en-US" dirty="0" smtClean="0"/>
              <a:t>admin </a:t>
            </a:r>
            <a:r>
              <a:rPr lang="th-TH" dirty="0" smtClean="0"/>
              <a:t>แล้วพยายามแอบเข้าหน้า </a:t>
            </a:r>
            <a:r>
              <a:rPr lang="en-US" dirty="0" err="1" smtClean="0"/>
              <a:t>delete.php</a:t>
            </a:r>
            <a:r>
              <a:rPr lang="en-US" dirty="0" smtClean="0"/>
              <a:t> </a:t>
            </a:r>
            <a:r>
              <a:rPr lang="th-TH" dirty="0" smtClean="0"/>
              <a:t>จะต้องถูกส่งกลับไปยังหน้า </a:t>
            </a:r>
            <a:r>
              <a:rPr lang="en-US" dirty="0" err="1" smtClean="0"/>
              <a:t>index.php</a:t>
            </a:r>
            <a:r>
              <a:rPr lang="en-US" dirty="0" smtClean="0"/>
              <a:t> </a:t>
            </a:r>
            <a:r>
              <a:rPr lang="th-TH" dirty="0" smtClean="0"/>
              <a:t>ทันที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" t="-1635" r="-593" b="66388"/>
          <a:stretch/>
        </p:blipFill>
        <p:spPr>
          <a:xfrm>
            <a:off x="1619672" y="1628800"/>
            <a:ext cx="5787516" cy="16561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54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งานที่ </a:t>
            </a:r>
            <a:r>
              <a:rPr lang="en-US" dirty="0"/>
              <a:t>5 : </a:t>
            </a:r>
            <a:r>
              <a:rPr lang="en-US" dirty="0" err="1" smtClean="0"/>
              <a:t>newpost.php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15616" y="5298504"/>
            <a:ext cx="7650432" cy="1226840"/>
          </a:xfrm>
        </p:spPr>
        <p:txBody>
          <a:bodyPr/>
          <a:lstStyle/>
          <a:p>
            <a:r>
              <a:rPr lang="th-TH" dirty="0" smtClean="0"/>
              <a:t>ถ้าไม่ได้ผ่านการ </a:t>
            </a:r>
            <a:r>
              <a:rPr lang="en-US" dirty="0" smtClean="0"/>
              <a:t>Login </a:t>
            </a:r>
            <a:r>
              <a:rPr lang="th-TH" dirty="0" smtClean="0"/>
              <a:t>เข้ามาแล้วผู้ใช้พยายามจะเข้าหน้า </a:t>
            </a:r>
            <a:r>
              <a:rPr lang="en-US" dirty="0" err="1" smtClean="0"/>
              <a:t>newpost.php</a:t>
            </a:r>
            <a:r>
              <a:rPr lang="en-US" dirty="0" smtClean="0"/>
              <a:t> </a:t>
            </a:r>
            <a:r>
              <a:rPr lang="th-TH" dirty="0" smtClean="0"/>
              <a:t>จะต้อง </a:t>
            </a:r>
            <a:r>
              <a:rPr lang="en-US" dirty="0" smtClean="0"/>
              <a:t>redirect </a:t>
            </a:r>
            <a:r>
              <a:rPr lang="th-TH" dirty="0" smtClean="0"/>
              <a:t>หน้าไปที่ </a:t>
            </a:r>
            <a:r>
              <a:rPr lang="en-US" dirty="0" err="1" smtClean="0"/>
              <a:t>index.php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559"/>
          <a:stretch/>
        </p:blipFill>
        <p:spPr>
          <a:xfrm>
            <a:off x="1547664" y="1772816"/>
            <a:ext cx="7023521" cy="33123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432048" y="1556792"/>
            <a:ext cx="1619672" cy="8640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แสดงชื่อ </a:t>
            </a:r>
            <a:r>
              <a:rPr lang="en-US" dirty="0" smtClean="0"/>
              <a:t>Login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 rot="2329298">
            <a:off x="2003758" y="2310488"/>
            <a:ext cx="360040" cy="3302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8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600" dirty="0" smtClean="0"/>
              <a:t>งานที่ </a:t>
            </a:r>
            <a:r>
              <a:rPr lang="en-US" sz="3600" dirty="0" smtClean="0"/>
              <a:t>5: </a:t>
            </a:r>
            <a:r>
              <a:rPr lang="en-US" sz="3600" dirty="0" err="1" smtClean="0"/>
              <a:t>login.php</a:t>
            </a:r>
            <a:r>
              <a:rPr lang="en-US" sz="3600" dirty="0" smtClean="0"/>
              <a:t>, </a:t>
            </a:r>
            <a:r>
              <a:rPr lang="en-US" sz="3600" dirty="0" err="1" smtClean="0"/>
              <a:t>register.php</a:t>
            </a:r>
            <a:r>
              <a:rPr lang="en-US" sz="3600" dirty="0" smtClean="0"/>
              <a:t>, </a:t>
            </a:r>
            <a:r>
              <a:rPr lang="en-US" sz="3600" dirty="0" err="1" smtClean="0"/>
              <a:t>verify.php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 fontScale="85000" lnSpcReduction="20000"/>
          </a:bodyPr>
          <a:lstStyle/>
          <a:p>
            <a:r>
              <a:rPr lang="th-TH" sz="3800" dirty="0" smtClean="0"/>
              <a:t>ทั้ง </a:t>
            </a:r>
            <a:r>
              <a:rPr lang="en-US" sz="3800" dirty="0" smtClean="0"/>
              <a:t>3 </a:t>
            </a:r>
            <a:r>
              <a:rPr lang="th-TH" sz="3800" dirty="0" smtClean="0"/>
              <a:t>หน้านี้ จะต้อง ดักเอาไว้ว่า ถ้าได้ </a:t>
            </a:r>
            <a:r>
              <a:rPr lang="en-US" sz="3800" dirty="0" smtClean="0"/>
              <a:t>Login </a:t>
            </a:r>
            <a:r>
              <a:rPr lang="th-TH" sz="3800" dirty="0" smtClean="0"/>
              <a:t>ผ่านมาแล้ว จะไม่สามารถเข้ามาหน้านี้ได้ ถ้าผู้ใช้พยายามเข้าผ่าน </a:t>
            </a:r>
            <a:r>
              <a:rPr lang="en-US" sz="3800" dirty="0" smtClean="0"/>
              <a:t>URL </a:t>
            </a:r>
            <a:r>
              <a:rPr lang="th-TH" sz="3800" dirty="0" err="1" smtClean="0"/>
              <a:t>ตรงๆ</a:t>
            </a:r>
            <a:r>
              <a:rPr lang="th-TH" sz="3800" dirty="0" smtClean="0"/>
              <a:t> จะต้องย้ายหน้าให้กลับมาที่ </a:t>
            </a:r>
            <a:r>
              <a:rPr lang="en-US" sz="3800" dirty="0" err="1" smtClean="0"/>
              <a:t>index.php</a:t>
            </a:r>
            <a:r>
              <a:rPr lang="en-US" sz="3800" dirty="0" smtClean="0"/>
              <a:t> </a:t>
            </a:r>
            <a:r>
              <a:rPr lang="th-TH" sz="3800" dirty="0" smtClean="0"/>
              <a:t>ทันที</a:t>
            </a:r>
            <a:endParaRPr lang="en-US" sz="3800" dirty="0" smtClean="0"/>
          </a:p>
          <a:p>
            <a:endParaRPr lang="en-US" dirty="0"/>
          </a:p>
          <a:p>
            <a:r>
              <a:rPr lang="th-TH" sz="3300" b="1" dirty="0" smtClean="0"/>
              <a:t>สุดท้าย</a:t>
            </a:r>
            <a:r>
              <a:rPr lang="en-US" sz="3300" b="1" dirty="0" smtClean="0"/>
              <a:t> :</a:t>
            </a:r>
            <a:r>
              <a:rPr lang="th-TH" sz="3300" b="1" dirty="0" smtClean="0"/>
              <a:t> </a:t>
            </a:r>
            <a:r>
              <a:rPr lang="th-TH" sz="3300" dirty="0" smtClean="0"/>
              <a:t>เมื่อเสร็จงานที่ </a:t>
            </a:r>
            <a:r>
              <a:rPr lang="en-US" sz="3300" dirty="0" smtClean="0"/>
              <a:t>5 </a:t>
            </a:r>
            <a:r>
              <a:rPr lang="th-TH" sz="3300" dirty="0" smtClean="0"/>
              <a:t>นี้ จะต้องมีไฟล์หน้าเว็บทั้งหมด </a:t>
            </a:r>
            <a:r>
              <a:rPr lang="en-US" sz="3300" dirty="0" smtClean="0"/>
              <a:t>8 </a:t>
            </a:r>
            <a:r>
              <a:rPr lang="th-TH" sz="3300" dirty="0" smtClean="0"/>
              <a:t>ไฟล์</a:t>
            </a:r>
          </a:p>
          <a:p>
            <a:pPr lvl="1"/>
            <a:r>
              <a:rPr lang="en-US" dirty="0" err="1" smtClean="0"/>
              <a:t>delete.php</a:t>
            </a:r>
            <a:endParaRPr lang="en-US" dirty="0" smtClean="0"/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ndex.php</a:t>
            </a:r>
            <a:endParaRPr lang="en-US" dirty="0" smtClean="0"/>
          </a:p>
          <a:p>
            <a:pPr lvl="1"/>
            <a:r>
              <a:rPr lang="en-US" dirty="0" err="1" smtClean="0"/>
              <a:t>login.php</a:t>
            </a:r>
            <a:endParaRPr lang="en-US" dirty="0" smtClean="0"/>
          </a:p>
          <a:p>
            <a:pPr lvl="1"/>
            <a:r>
              <a:rPr lang="en-US" dirty="0" err="1" smtClean="0"/>
              <a:t>logout.php</a:t>
            </a:r>
            <a:endParaRPr lang="en-US" dirty="0" smtClean="0"/>
          </a:p>
          <a:p>
            <a:pPr lvl="1"/>
            <a:r>
              <a:rPr lang="en-US" dirty="0" err="1" smtClean="0"/>
              <a:t>newpost.php</a:t>
            </a:r>
            <a:endParaRPr lang="en-US" dirty="0" smtClean="0"/>
          </a:p>
          <a:p>
            <a:pPr lvl="1"/>
            <a:r>
              <a:rPr lang="en-US" dirty="0" err="1" smtClean="0"/>
              <a:t>post.php</a:t>
            </a:r>
            <a:endParaRPr lang="en-US" dirty="0" smtClean="0"/>
          </a:p>
          <a:p>
            <a:pPr lvl="1"/>
            <a:r>
              <a:rPr lang="en-US" dirty="0" err="1" smtClean="0"/>
              <a:t>register.php</a:t>
            </a:r>
            <a:endParaRPr lang="en-US" dirty="0" smtClean="0"/>
          </a:p>
          <a:p>
            <a:pPr lvl="1"/>
            <a:r>
              <a:rPr lang="en-US" dirty="0" err="1" smtClean="0"/>
              <a:t>verify.php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626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ฟังก์ชัน </a:t>
            </a:r>
            <a:r>
              <a:rPr lang="en-US" dirty="0" smtClean="0"/>
              <a:t>(function)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2800" dirty="0" smtClean="0"/>
              <a:t>ในบางครั้ง เราอาจจะต้องการรูปแบบการประมวลผลที่ซ้ำ ๆ กัน จะเป็นการดีกว่า ถ้าเราเขียนโปรแกรมในรูปแบบของฟังก์ชัน</a:t>
            </a:r>
            <a:endParaRPr lang="en-US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71600" y="2656076"/>
            <a:ext cx="5472608" cy="221308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000" dirty="0"/>
              <a:t>&lt;?</a:t>
            </a:r>
            <a:r>
              <a:rPr lang="en-US" sz="2000" dirty="0" err="1"/>
              <a:t>php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function </a:t>
            </a:r>
            <a:r>
              <a:rPr lang="en-US" sz="2000" dirty="0" err="1"/>
              <a:t>writeMsg</a:t>
            </a:r>
            <a:r>
              <a:rPr lang="en-US" sz="2000" dirty="0"/>
              <a:t>() {</a:t>
            </a:r>
            <a:br>
              <a:rPr lang="en-US" sz="2000" dirty="0"/>
            </a:br>
            <a:r>
              <a:rPr lang="en-US" sz="2000" dirty="0"/>
              <a:t>    echo "Hello world!";</a:t>
            </a:r>
            <a:br>
              <a:rPr lang="en-US" sz="2000" dirty="0"/>
            </a:br>
            <a:r>
              <a:rPr lang="en-US" sz="2000" dirty="0"/>
              <a:t>}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writeMsg</a:t>
            </a:r>
            <a:r>
              <a:rPr lang="en-US" sz="2000" dirty="0"/>
              <a:t>(); </a:t>
            </a:r>
            <a:r>
              <a:rPr lang="en-US" sz="2000" dirty="0" smtClean="0"/>
              <a:t>    </a:t>
            </a:r>
            <a:endParaRPr lang="en-US" sz="20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000" dirty="0" smtClean="0"/>
              <a:t>?&gt;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444208" y="2557780"/>
            <a:ext cx="2165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 </a:t>
            </a:r>
            <a:r>
              <a:rPr lang="th-TH" dirty="0" smtClean="0"/>
              <a:t>พื้นฐาน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347864" y="3789040"/>
            <a:ext cx="5472608" cy="28803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000" dirty="0"/>
              <a:t>&lt;?</a:t>
            </a:r>
            <a:r>
              <a:rPr lang="en-US" sz="2000" dirty="0" err="1"/>
              <a:t>php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function </a:t>
            </a:r>
            <a:r>
              <a:rPr lang="en-US" sz="2000" dirty="0" err="1"/>
              <a:t>familyName</a:t>
            </a:r>
            <a:r>
              <a:rPr lang="en-US" sz="2000" dirty="0"/>
              <a:t>($</a:t>
            </a:r>
            <a:r>
              <a:rPr lang="en-US" sz="2000" dirty="0" err="1"/>
              <a:t>fname</a:t>
            </a:r>
            <a:r>
              <a:rPr lang="en-US" sz="2000" dirty="0"/>
              <a:t>) {</a:t>
            </a:r>
            <a:br>
              <a:rPr lang="en-US" sz="2000" dirty="0"/>
            </a:br>
            <a:r>
              <a:rPr lang="en-US" sz="2000" dirty="0"/>
              <a:t>    echo "$</a:t>
            </a:r>
            <a:r>
              <a:rPr lang="en-US" sz="2000" dirty="0" err="1"/>
              <a:t>fname</a:t>
            </a:r>
            <a:r>
              <a:rPr lang="en-US" sz="2000" dirty="0"/>
              <a:t> </a:t>
            </a:r>
            <a:r>
              <a:rPr lang="en-US" sz="2000" dirty="0" err="1" smtClean="0"/>
              <a:t>Sommut</a:t>
            </a:r>
            <a:r>
              <a:rPr lang="en-US" sz="2000" dirty="0" smtClean="0"/>
              <a:t>.&lt;</a:t>
            </a:r>
            <a:r>
              <a:rPr lang="en-US" sz="2000" dirty="0" err="1"/>
              <a:t>br</a:t>
            </a:r>
            <a:r>
              <a:rPr lang="en-US" sz="2000" dirty="0"/>
              <a:t>&gt;";</a:t>
            </a:r>
            <a:br>
              <a:rPr lang="en-US" sz="2000" dirty="0"/>
            </a:br>
            <a:r>
              <a:rPr lang="en-US" sz="2000" dirty="0"/>
              <a:t>}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 smtClean="0"/>
              <a:t>familyName</a:t>
            </a:r>
            <a:r>
              <a:rPr lang="en-US" sz="2000" dirty="0" smtClean="0"/>
              <a:t>(“Kim");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familyName</a:t>
            </a:r>
            <a:r>
              <a:rPr lang="en-US" sz="2000" dirty="0"/>
              <a:t>("</a:t>
            </a:r>
            <a:r>
              <a:rPr lang="en-US" sz="2000" dirty="0" smtClean="0"/>
              <a:t>Kai");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familyName</a:t>
            </a:r>
            <a:r>
              <a:rPr lang="en-US" sz="2000" dirty="0" smtClean="0"/>
              <a:t>(“Bob");</a:t>
            </a:r>
            <a:endParaRPr lang="th-TH" sz="2000" dirty="0" smtClean="0"/>
          </a:p>
          <a:p>
            <a:pPr>
              <a:buNone/>
            </a:pPr>
            <a:r>
              <a:rPr lang="en-US" sz="2000" dirty="0" smtClean="0"/>
              <a:t>?&gt;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82729" y="6146140"/>
            <a:ext cx="2993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 </a:t>
            </a:r>
            <a:r>
              <a:rPr lang="th-TH" dirty="0" smtClean="0"/>
              <a:t>แบบมีการรับค่า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45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(2)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628800"/>
            <a:ext cx="5760640" cy="316835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400" dirty="0"/>
              <a:t>&lt;?</a:t>
            </a:r>
            <a:r>
              <a:rPr lang="en-US" sz="2400" dirty="0" err="1"/>
              <a:t>php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function </a:t>
            </a:r>
            <a:r>
              <a:rPr lang="en-US" sz="2400" dirty="0" err="1"/>
              <a:t>setHeight</a:t>
            </a:r>
            <a:r>
              <a:rPr lang="en-US" sz="2400" b="1" dirty="0">
                <a:solidFill>
                  <a:srgbClr val="0070C0"/>
                </a:solidFill>
              </a:rPr>
              <a:t>($</a:t>
            </a:r>
            <a:r>
              <a:rPr lang="en-US" sz="2400" b="1" dirty="0" err="1">
                <a:solidFill>
                  <a:srgbClr val="0070C0"/>
                </a:solidFill>
              </a:rPr>
              <a:t>minheight</a:t>
            </a:r>
            <a:r>
              <a:rPr lang="en-US" sz="2400" b="1" dirty="0">
                <a:solidFill>
                  <a:srgbClr val="0070C0"/>
                </a:solidFill>
              </a:rPr>
              <a:t> = 50</a:t>
            </a:r>
            <a:r>
              <a:rPr lang="en-US" sz="2400" dirty="0"/>
              <a:t>) {</a:t>
            </a:r>
            <a:br>
              <a:rPr lang="en-US" sz="2400" dirty="0"/>
            </a:br>
            <a:r>
              <a:rPr lang="en-US" sz="2400" dirty="0"/>
              <a:t>    echo "The height is : $</a:t>
            </a:r>
            <a:r>
              <a:rPr lang="en-US" sz="2400" dirty="0" err="1"/>
              <a:t>minheight</a:t>
            </a:r>
            <a:r>
              <a:rPr lang="en-US" sz="2400" dirty="0"/>
              <a:t> &lt;</a:t>
            </a:r>
            <a:r>
              <a:rPr lang="en-US" sz="2400" dirty="0" err="1"/>
              <a:t>br</a:t>
            </a:r>
            <a:r>
              <a:rPr lang="en-US" sz="2400" dirty="0"/>
              <a:t>&gt;";</a:t>
            </a:r>
            <a:br>
              <a:rPr lang="en-US" sz="2400" dirty="0"/>
            </a:br>
            <a:r>
              <a:rPr lang="en-US" sz="2400" dirty="0"/>
              <a:t>}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setHeight</a:t>
            </a:r>
            <a:r>
              <a:rPr lang="en-US" sz="2400" dirty="0"/>
              <a:t>(350);</a:t>
            </a:r>
            <a:br>
              <a:rPr lang="en-US" sz="2400" dirty="0"/>
            </a:br>
            <a:r>
              <a:rPr lang="en-US" sz="2400" dirty="0" err="1"/>
              <a:t>setHeight</a:t>
            </a:r>
            <a:r>
              <a:rPr lang="en-US" sz="2400" dirty="0" smtClean="0"/>
              <a:t>();</a:t>
            </a:r>
          </a:p>
          <a:p>
            <a:pPr>
              <a:buNone/>
            </a:pPr>
            <a:r>
              <a:rPr lang="en-US" sz="2400" dirty="0" smtClean="0"/>
              <a:t>?&gt;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347864" y="3186021"/>
            <a:ext cx="5625008" cy="35920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400" dirty="0"/>
              <a:t>&lt;?</a:t>
            </a:r>
            <a:r>
              <a:rPr lang="en-US" sz="2400" dirty="0" err="1"/>
              <a:t>php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function sum($x, $y) {</a:t>
            </a:r>
            <a:br>
              <a:rPr lang="en-US" sz="2400" dirty="0"/>
            </a:br>
            <a:r>
              <a:rPr lang="en-US" sz="2400" dirty="0"/>
              <a:t>    $z = $x + $y;</a:t>
            </a:r>
            <a:br>
              <a:rPr lang="en-US" sz="2400" dirty="0"/>
            </a:br>
            <a:r>
              <a:rPr lang="en-US" sz="2400" dirty="0"/>
              <a:t>    </a:t>
            </a:r>
            <a:r>
              <a:rPr lang="en-US" sz="2400" b="1" dirty="0">
                <a:solidFill>
                  <a:srgbClr val="0070C0"/>
                </a:solidFill>
              </a:rPr>
              <a:t>return</a:t>
            </a:r>
            <a:r>
              <a:rPr lang="en-US" sz="2400" dirty="0"/>
              <a:t> $z;</a:t>
            </a:r>
            <a:br>
              <a:rPr lang="en-US" sz="2400" dirty="0"/>
            </a:br>
            <a:r>
              <a:rPr lang="en-US" sz="2400" dirty="0"/>
              <a:t>}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echo "5 + 10 = " . sum(5, 10) . "&lt;</a:t>
            </a:r>
            <a:r>
              <a:rPr lang="en-US" sz="2400" dirty="0" err="1"/>
              <a:t>br</a:t>
            </a:r>
            <a:r>
              <a:rPr lang="en-US" sz="2400" dirty="0"/>
              <a:t>&gt;";</a:t>
            </a:r>
            <a:br>
              <a:rPr lang="en-US" sz="2400" dirty="0"/>
            </a:br>
            <a:r>
              <a:rPr lang="en-US" sz="2400" dirty="0"/>
              <a:t>echo "7 + </a:t>
            </a:r>
            <a:r>
              <a:rPr lang="en-US" sz="2400" dirty="0" smtClean="0"/>
              <a:t>130 </a:t>
            </a:r>
            <a:r>
              <a:rPr lang="en-US" sz="2400" dirty="0"/>
              <a:t>= " . sum(7, 13) . "&lt;</a:t>
            </a:r>
            <a:r>
              <a:rPr lang="en-US" sz="2400" dirty="0" err="1"/>
              <a:t>br</a:t>
            </a:r>
            <a:r>
              <a:rPr lang="en-US" sz="2400" dirty="0" smtClean="0"/>
              <a:t>&gt;";</a:t>
            </a:r>
          </a:p>
          <a:p>
            <a:pPr>
              <a:buNone/>
            </a:pPr>
            <a:r>
              <a:rPr lang="en-US" sz="2400" dirty="0" smtClean="0"/>
              <a:t>?&gt;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298118" y="1628800"/>
            <a:ext cx="23887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 </a:t>
            </a:r>
            <a:r>
              <a:rPr lang="th-TH" dirty="0" smtClean="0"/>
              <a:t>แบบมีค่า </a:t>
            </a:r>
            <a:endParaRPr lang="en-US" dirty="0" smtClean="0"/>
          </a:p>
          <a:p>
            <a:r>
              <a:rPr lang="en-US" dirty="0" smtClean="0"/>
              <a:t>default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6093296"/>
            <a:ext cx="280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 </a:t>
            </a:r>
            <a:r>
              <a:rPr lang="th-TH" dirty="0" smtClean="0"/>
              <a:t>แบบมีคืนกลับ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4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ขอบเขตของตัวแปร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453480"/>
            <a:ext cx="8153400" cy="4495800"/>
          </a:xfrm>
        </p:spPr>
        <p:txBody>
          <a:bodyPr/>
          <a:lstStyle/>
          <a:p>
            <a:r>
              <a:rPr lang="th-TH" dirty="0" smtClean="0"/>
              <a:t>ตัวแปรในภาษา </a:t>
            </a:r>
            <a:r>
              <a:rPr lang="en-US" dirty="0" smtClean="0"/>
              <a:t>PHP </a:t>
            </a:r>
            <a:r>
              <a:rPr lang="th-TH" dirty="0" smtClean="0"/>
              <a:t>มี </a:t>
            </a:r>
            <a:r>
              <a:rPr lang="en-US" dirty="0" smtClean="0"/>
              <a:t>3 </a:t>
            </a:r>
            <a:r>
              <a:rPr lang="th-TH" dirty="0" smtClean="0"/>
              <a:t>ประเภทคือ</a:t>
            </a:r>
            <a:r>
              <a:rPr lang="en-US" dirty="0" smtClean="0"/>
              <a:t> local, global </a:t>
            </a:r>
            <a:r>
              <a:rPr lang="th-TH" dirty="0" smtClean="0"/>
              <a:t>และ </a:t>
            </a:r>
            <a:r>
              <a:rPr lang="en-US" dirty="0" smtClean="0"/>
              <a:t>static</a:t>
            </a:r>
            <a:endParaRPr lang="th-TH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9512" y="2564905"/>
            <a:ext cx="2880320" cy="410445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200" dirty="0"/>
              <a:t>&lt;?</a:t>
            </a:r>
            <a:r>
              <a:rPr lang="en-US" sz="2200" dirty="0" err="1" smtClean="0"/>
              <a:t>php</a:t>
            </a:r>
            <a:endParaRPr lang="en-US" sz="2200" dirty="0" smtClean="0"/>
          </a:p>
          <a:p>
            <a:pPr>
              <a:buNone/>
            </a:pP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function </a:t>
            </a:r>
            <a:r>
              <a:rPr lang="en-US" sz="2200" dirty="0" err="1" smtClean="0"/>
              <a:t>func</a:t>
            </a:r>
            <a:r>
              <a:rPr lang="en-US" sz="2200" dirty="0" smtClean="0"/>
              <a:t>( $x ) {</a:t>
            </a:r>
          </a:p>
          <a:p>
            <a:pPr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$z = 0;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    $z = </a:t>
            </a:r>
            <a:r>
              <a:rPr lang="en-US" sz="2200" dirty="0" smtClean="0"/>
              <a:t>$z </a:t>
            </a:r>
            <a:r>
              <a:rPr lang="en-US" sz="2200" dirty="0"/>
              <a:t>+ </a:t>
            </a:r>
            <a:r>
              <a:rPr lang="en-US" sz="2200" dirty="0" smtClean="0"/>
              <a:t>$x;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    </a:t>
            </a:r>
            <a:r>
              <a:rPr lang="en-US" sz="2200" dirty="0" smtClean="0"/>
              <a:t>echo $z . “&lt;</a:t>
            </a:r>
            <a:r>
              <a:rPr lang="en-US" sz="2200" dirty="0" err="1" smtClean="0"/>
              <a:t>br</a:t>
            </a:r>
            <a:r>
              <a:rPr lang="en-US" sz="2200" dirty="0" smtClean="0"/>
              <a:t>&gt;”;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}</a:t>
            </a:r>
            <a:br>
              <a:rPr lang="en-US" sz="2200" dirty="0"/>
            </a:br>
            <a:endParaRPr lang="en-US" sz="2200" dirty="0" smtClean="0"/>
          </a:p>
          <a:p>
            <a:pPr>
              <a:buNone/>
            </a:pPr>
            <a:r>
              <a:rPr lang="en-US" sz="2200" dirty="0"/>
              <a:t> </a:t>
            </a:r>
            <a:r>
              <a:rPr lang="en-US" sz="2200" dirty="0" smtClean="0"/>
              <a:t>   </a:t>
            </a:r>
            <a:r>
              <a:rPr lang="en-US" sz="2200" dirty="0" err="1" smtClean="0"/>
              <a:t>func</a:t>
            </a:r>
            <a:r>
              <a:rPr lang="en-US" sz="2200" dirty="0" smtClean="0"/>
              <a:t>( 10);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echo </a:t>
            </a:r>
            <a:r>
              <a:rPr lang="en-US" sz="2200" dirty="0" smtClean="0"/>
              <a:t>$z;</a:t>
            </a:r>
            <a:endParaRPr lang="en-US" sz="2200" dirty="0"/>
          </a:p>
          <a:p>
            <a:pPr>
              <a:buNone/>
            </a:pPr>
            <a:r>
              <a:rPr lang="en-US" sz="2200" dirty="0" smtClean="0"/>
              <a:t>?&gt;</a:t>
            </a:r>
            <a:endParaRPr lang="en-US" sz="2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3848" y="2564904"/>
            <a:ext cx="2880320" cy="417646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200" dirty="0"/>
              <a:t>&lt;?</a:t>
            </a:r>
            <a:r>
              <a:rPr lang="en-US" sz="2200" dirty="0" err="1" smtClean="0"/>
              <a:t>php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    $z = 20;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function </a:t>
            </a:r>
            <a:r>
              <a:rPr lang="en-US" sz="2200" dirty="0" err="1" smtClean="0"/>
              <a:t>func</a:t>
            </a:r>
            <a:r>
              <a:rPr lang="en-US" sz="2200" dirty="0" smtClean="0"/>
              <a:t>( $x ) {</a:t>
            </a:r>
          </a:p>
          <a:p>
            <a:pPr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$z = 0;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    $z = </a:t>
            </a:r>
            <a:r>
              <a:rPr lang="en-US" sz="2200" dirty="0" smtClean="0"/>
              <a:t>$z </a:t>
            </a:r>
            <a:r>
              <a:rPr lang="en-US" sz="2200" dirty="0"/>
              <a:t>+ </a:t>
            </a:r>
            <a:r>
              <a:rPr lang="en-US" sz="2200" dirty="0" smtClean="0"/>
              <a:t>$x;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    </a:t>
            </a:r>
            <a:r>
              <a:rPr lang="en-US" sz="2200" dirty="0" smtClean="0"/>
              <a:t>echo $z . “&lt;</a:t>
            </a:r>
            <a:r>
              <a:rPr lang="en-US" sz="2200" dirty="0" err="1" smtClean="0"/>
              <a:t>br</a:t>
            </a:r>
            <a:r>
              <a:rPr lang="en-US" sz="2200" dirty="0" smtClean="0"/>
              <a:t>&gt;”;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}</a:t>
            </a:r>
            <a:br>
              <a:rPr lang="en-US" sz="2200" dirty="0"/>
            </a:br>
            <a:endParaRPr lang="en-US" sz="2200" dirty="0" smtClean="0"/>
          </a:p>
          <a:p>
            <a:pPr>
              <a:buNone/>
            </a:pPr>
            <a:r>
              <a:rPr lang="en-US" sz="2200" dirty="0"/>
              <a:t> </a:t>
            </a:r>
            <a:r>
              <a:rPr lang="en-US" sz="2200" dirty="0" smtClean="0"/>
              <a:t>   </a:t>
            </a:r>
            <a:r>
              <a:rPr lang="en-US" sz="2200" dirty="0" err="1" smtClean="0"/>
              <a:t>func</a:t>
            </a:r>
            <a:r>
              <a:rPr lang="en-US" sz="2200" dirty="0" smtClean="0"/>
              <a:t>( 10);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echo </a:t>
            </a:r>
            <a:r>
              <a:rPr lang="en-US" sz="2200" dirty="0" smtClean="0"/>
              <a:t>$z;</a:t>
            </a:r>
            <a:endParaRPr lang="en-US" sz="2200" dirty="0"/>
          </a:p>
          <a:p>
            <a:pPr>
              <a:buNone/>
            </a:pPr>
            <a:r>
              <a:rPr lang="en-US" sz="2200" dirty="0" smtClean="0"/>
              <a:t>?&gt;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2113692"/>
            <a:ext cx="8579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156176" y="2564904"/>
            <a:ext cx="2880320" cy="4160031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200" dirty="0"/>
              <a:t>&lt;?</a:t>
            </a:r>
            <a:r>
              <a:rPr lang="en-US" sz="2200" dirty="0" err="1" smtClean="0"/>
              <a:t>php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    $z = 20;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function </a:t>
            </a:r>
            <a:r>
              <a:rPr lang="en-US" sz="2200" dirty="0" err="1" smtClean="0"/>
              <a:t>func</a:t>
            </a:r>
            <a:r>
              <a:rPr lang="en-US" sz="2200" dirty="0" smtClean="0"/>
              <a:t>( $x ) {</a:t>
            </a:r>
          </a:p>
          <a:p>
            <a:pPr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</a:t>
            </a:r>
            <a:r>
              <a:rPr lang="en-US" sz="2200" dirty="0" smtClean="0">
                <a:solidFill>
                  <a:srgbClr val="0070C0"/>
                </a:solidFill>
              </a:rPr>
              <a:t>global $z;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    $z = </a:t>
            </a:r>
            <a:r>
              <a:rPr lang="en-US" sz="2200" dirty="0" smtClean="0"/>
              <a:t>$z </a:t>
            </a:r>
            <a:r>
              <a:rPr lang="en-US" sz="2200" dirty="0"/>
              <a:t>+ </a:t>
            </a:r>
            <a:r>
              <a:rPr lang="en-US" sz="2200" dirty="0" smtClean="0"/>
              <a:t>$x;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    </a:t>
            </a:r>
            <a:r>
              <a:rPr lang="en-US" sz="2200" dirty="0" smtClean="0"/>
              <a:t>echo $z;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}</a:t>
            </a:r>
            <a:br>
              <a:rPr lang="en-US" sz="2200" dirty="0"/>
            </a:br>
            <a:endParaRPr lang="en-US" sz="2200" dirty="0" smtClean="0"/>
          </a:p>
          <a:p>
            <a:pPr>
              <a:buNone/>
            </a:pPr>
            <a:r>
              <a:rPr lang="en-US" sz="2200" dirty="0"/>
              <a:t> </a:t>
            </a:r>
            <a:r>
              <a:rPr lang="en-US" sz="2200" dirty="0" smtClean="0"/>
              <a:t>   </a:t>
            </a:r>
            <a:r>
              <a:rPr lang="en-US" sz="2200" dirty="0" err="1" smtClean="0"/>
              <a:t>func</a:t>
            </a:r>
            <a:r>
              <a:rPr lang="en-US" sz="2200" dirty="0" smtClean="0"/>
              <a:t>( 10);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echo </a:t>
            </a:r>
            <a:r>
              <a:rPr lang="en-US" sz="2200" dirty="0" smtClean="0"/>
              <a:t>$z;</a:t>
            </a:r>
            <a:endParaRPr lang="en-US" sz="2200" dirty="0"/>
          </a:p>
          <a:p>
            <a:pPr>
              <a:buNone/>
            </a:pPr>
            <a:r>
              <a:rPr lang="en-US" sz="2200" dirty="0" smtClean="0"/>
              <a:t>?&gt;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5597369" y="2041684"/>
            <a:ext cx="1117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6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ตัวแปรประเภท </a:t>
            </a:r>
            <a:r>
              <a:rPr lang="en-US" dirty="0" smtClean="0"/>
              <a:t>static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27584" y="1628800"/>
            <a:ext cx="4104456" cy="48965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800" dirty="0"/>
              <a:t>&lt;?</a:t>
            </a:r>
            <a:r>
              <a:rPr lang="en-US" sz="2800" dirty="0" err="1" smtClean="0"/>
              <a:t>php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function </a:t>
            </a:r>
            <a:r>
              <a:rPr lang="en-US" sz="2800" dirty="0" err="1" smtClean="0"/>
              <a:t>func</a:t>
            </a:r>
            <a:r>
              <a:rPr lang="en-US" sz="2800" dirty="0" smtClean="0"/>
              <a:t>( $x ) {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70C0"/>
                </a:solidFill>
              </a:rPr>
              <a:t>static</a:t>
            </a:r>
            <a:r>
              <a:rPr lang="en-US" sz="2800" dirty="0" smtClean="0"/>
              <a:t> $z = 0;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    $z = </a:t>
            </a:r>
            <a:r>
              <a:rPr lang="en-US" sz="2800" dirty="0" smtClean="0"/>
              <a:t>$z </a:t>
            </a:r>
            <a:r>
              <a:rPr lang="en-US" sz="2800" dirty="0"/>
              <a:t>+ </a:t>
            </a:r>
            <a:r>
              <a:rPr lang="en-US" sz="2800" dirty="0" smtClean="0"/>
              <a:t>$x;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    </a:t>
            </a:r>
            <a:r>
              <a:rPr lang="en-US" sz="2800" dirty="0" smtClean="0"/>
              <a:t>echo $z . “&lt;</a:t>
            </a:r>
            <a:r>
              <a:rPr lang="en-US" sz="2800" dirty="0" err="1" smtClean="0"/>
              <a:t>br</a:t>
            </a:r>
            <a:r>
              <a:rPr lang="en-US" sz="2800" dirty="0" smtClean="0"/>
              <a:t>&gt;”;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}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US" sz="2800" dirty="0" err="1" smtClean="0"/>
              <a:t>func</a:t>
            </a:r>
            <a:r>
              <a:rPr lang="en-US" sz="2800" dirty="0" smtClean="0"/>
              <a:t>( 10 );  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US" sz="2800" dirty="0" err="1" smtClean="0"/>
              <a:t>func</a:t>
            </a:r>
            <a:r>
              <a:rPr lang="en-US" sz="2800" dirty="0"/>
              <a:t>( </a:t>
            </a:r>
            <a:r>
              <a:rPr lang="en-US" sz="2800" dirty="0" smtClean="0"/>
              <a:t>10 );  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</a:t>
            </a:r>
            <a:r>
              <a:rPr lang="en-US" sz="2800" dirty="0" err="1" smtClean="0"/>
              <a:t>func</a:t>
            </a:r>
            <a:r>
              <a:rPr lang="en-US" sz="2800" dirty="0"/>
              <a:t>( </a:t>
            </a:r>
            <a:r>
              <a:rPr lang="en-US" sz="2800" dirty="0" smtClean="0"/>
              <a:t>10 );</a:t>
            </a:r>
            <a:endParaRPr lang="en-US" sz="2800" dirty="0"/>
          </a:p>
          <a:p>
            <a:pPr>
              <a:buNone/>
            </a:pPr>
            <a:r>
              <a:rPr lang="en-US" sz="2800" dirty="0" smtClean="0"/>
              <a:t>?&gt;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4221088"/>
            <a:ext cx="571518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26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ฟังก์ชันที่สำคัญสำหรับจัดการกับ </a:t>
            </a:r>
            <a:r>
              <a:rPr lang="en-US" dirty="0" smtClean="0"/>
              <a:t>String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strlen</a:t>
            </a:r>
            <a:r>
              <a:rPr lang="en-US" dirty="0" smtClean="0"/>
              <a:t>( </a:t>
            </a:r>
            <a:r>
              <a:rPr lang="th-TH" dirty="0" smtClean="0"/>
              <a:t>ข้อความ</a:t>
            </a:r>
            <a:r>
              <a:rPr lang="en-US" dirty="0" smtClean="0"/>
              <a:t> ) : </a:t>
            </a:r>
            <a:r>
              <a:rPr lang="th-TH" dirty="0" smtClean="0"/>
              <a:t>นับจำนวนตัวอักษรในข้อความ</a:t>
            </a:r>
          </a:p>
          <a:p>
            <a:r>
              <a:rPr lang="en-US" dirty="0" err="1" smtClean="0"/>
              <a:t>str_word_count</a:t>
            </a:r>
            <a:r>
              <a:rPr lang="en-US" dirty="0" smtClean="0"/>
              <a:t>( </a:t>
            </a:r>
            <a:r>
              <a:rPr lang="th-TH" dirty="0" smtClean="0"/>
              <a:t>ข้อความ</a:t>
            </a:r>
            <a:r>
              <a:rPr lang="en-US" dirty="0" smtClean="0"/>
              <a:t> ) : </a:t>
            </a:r>
            <a:r>
              <a:rPr lang="th-TH" dirty="0" smtClean="0"/>
              <a:t>นับจำนวนคำในข้อความ</a:t>
            </a:r>
          </a:p>
          <a:p>
            <a:r>
              <a:rPr lang="en-US" dirty="0" err="1" smtClean="0"/>
              <a:t>strrev</a:t>
            </a:r>
            <a:r>
              <a:rPr lang="en-US" dirty="0" smtClean="0"/>
              <a:t>( </a:t>
            </a:r>
            <a:r>
              <a:rPr lang="th-TH" dirty="0" smtClean="0"/>
              <a:t>ข้อความ </a:t>
            </a:r>
            <a:r>
              <a:rPr lang="en-US" dirty="0" smtClean="0"/>
              <a:t>) : </a:t>
            </a:r>
            <a:r>
              <a:rPr lang="th-TH" dirty="0" smtClean="0"/>
              <a:t>กลับข้อความจากหน้าไปหลัง</a:t>
            </a:r>
          </a:p>
          <a:p>
            <a:r>
              <a:rPr lang="en-US" dirty="0" err="1" smtClean="0"/>
              <a:t>strpos</a:t>
            </a:r>
            <a:r>
              <a:rPr lang="en-US" dirty="0" smtClean="0"/>
              <a:t>(</a:t>
            </a:r>
            <a:r>
              <a:rPr lang="th-TH" dirty="0" smtClean="0"/>
              <a:t>ข้อความ </a:t>
            </a:r>
            <a:r>
              <a:rPr lang="en-US" dirty="0" smtClean="0"/>
              <a:t>, </a:t>
            </a:r>
            <a:r>
              <a:rPr lang="th-TH" dirty="0" smtClean="0"/>
              <a:t>คำที่ค้น</a:t>
            </a:r>
            <a:r>
              <a:rPr lang="en-US" dirty="0" smtClean="0"/>
              <a:t>) : </a:t>
            </a:r>
            <a:r>
              <a:rPr lang="th-TH" dirty="0" smtClean="0"/>
              <a:t>ค้นหาตำแหน่งเริ่มต้นของคำ</a:t>
            </a:r>
          </a:p>
          <a:p>
            <a:r>
              <a:rPr lang="en-US" dirty="0" err="1" smtClean="0"/>
              <a:t>str_replace</a:t>
            </a:r>
            <a:r>
              <a:rPr lang="en-US" dirty="0" smtClean="0"/>
              <a:t>(</a:t>
            </a:r>
            <a:r>
              <a:rPr lang="th-TH" dirty="0" smtClean="0"/>
              <a:t>คำที่ค้น</a:t>
            </a:r>
            <a:r>
              <a:rPr lang="en-US" dirty="0" smtClean="0"/>
              <a:t>, </a:t>
            </a:r>
            <a:r>
              <a:rPr lang="th-TH" dirty="0" smtClean="0"/>
              <a:t>คำที่จะแทนที่</a:t>
            </a:r>
            <a:r>
              <a:rPr lang="en-US" dirty="0" smtClean="0"/>
              <a:t>, </a:t>
            </a:r>
            <a:r>
              <a:rPr lang="th-TH" dirty="0" smtClean="0"/>
              <a:t>ข้อความ</a:t>
            </a:r>
            <a:r>
              <a:rPr lang="en-US" dirty="0" smtClean="0"/>
              <a:t>)</a:t>
            </a:r>
            <a:r>
              <a:rPr lang="en-US" dirty="0"/>
              <a:t> </a:t>
            </a:r>
            <a:r>
              <a:rPr lang="en-US" dirty="0" smtClean="0"/>
              <a:t>: </a:t>
            </a:r>
            <a:r>
              <a:rPr lang="th-TH" dirty="0" smtClean="0"/>
              <a:t>ค้นหาและแทนที่ข้อความ</a:t>
            </a:r>
          </a:p>
          <a:p>
            <a:r>
              <a:rPr lang="en-US" dirty="0" smtClean="0"/>
              <a:t>explode(</a:t>
            </a:r>
            <a:r>
              <a:rPr lang="th-TH" dirty="0" smtClean="0"/>
              <a:t>ตัวแยกคำ</a:t>
            </a:r>
            <a:r>
              <a:rPr lang="en-US" dirty="0" smtClean="0"/>
              <a:t>, </a:t>
            </a:r>
            <a:r>
              <a:rPr lang="th-TH" dirty="0" smtClean="0"/>
              <a:t>ข้อความ</a:t>
            </a:r>
            <a:r>
              <a:rPr lang="en-US" dirty="0" smtClean="0"/>
              <a:t>) : </a:t>
            </a:r>
            <a:r>
              <a:rPr lang="th-TH" dirty="0" smtClean="0"/>
              <a:t>แตกข้อความตามตัวแยกคำออกมาเป็น </a:t>
            </a:r>
            <a:r>
              <a:rPr lang="en-US" dirty="0" smtClean="0"/>
              <a:t>array</a:t>
            </a:r>
          </a:p>
          <a:p>
            <a:r>
              <a:rPr lang="en-US" dirty="0" err="1" smtClean="0"/>
              <a:t>htmlspecialcars</a:t>
            </a:r>
            <a:r>
              <a:rPr lang="en-US" dirty="0" smtClean="0"/>
              <a:t>( </a:t>
            </a:r>
            <a:r>
              <a:rPr lang="th-TH" dirty="0" smtClean="0"/>
              <a:t>ข้อความ </a:t>
            </a:r>
            <a:r>
              <a:rPr lang="en-US" dirty="0" smtClean="0"/>
              <a:t>) : </a:t>
            </a:r>
            <a:r>
              <a:rPr lang="th-TH" dirty="0" smtClean="0"/>
              <a:t>แปลงข้อความตรงตัวอักษร </a:t>
            </a:r>
            <a:r>
              <a:rPr lang="en-US" dirty="0" smtClean="0"/>
              <a:t>&lt; , &gt;</a:t>
            </a:r>
            <a:r>
              <a:rPr lang="th-TH" dirty="0" smtClean="0"/>
              <a:t>ให้อยู่ในรูปของ </a:t>
            </a:r>
            <a:r>
              <a:rPr lang="en-US" dirty="0" smtClean="0"/>
              <a:t>&amp;</a:t>
            </a:r>
            <a:r>
              <a:rPr lang="en-US" dirty="0" err="1" smtClean="0"/>
              <a:t>lt</a:t>
            </a:r>
            <a:r>
              <a:rPr lang="en-US" dirty="0" smtClean="0"/>
              <a:t>; </a:t>
            </a:r>
            <a:r>
              <a:rPr lang="th-TH" dirty="0" smtClean="0"/>
              <a:t>และ </a:t>
            </a:r>
            <a:r>
              <a:rPr lang="en-US" dirty="0" smtClean="0"/>
              <a:t>&amp;</a:t>
            </a:r>
            <a:r>
              <a:rPr lang="en-US" dirty="0" err="1" smtClean="0"/>
              <a:t>gt</a:t>
            </a:r>
            <a:r>
              <a:rPr lang="en-US" dirty="0" smtClean="0"/>
              <a:t>;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include </a:t>
            </a:r>
            <a:r>
              <a:rPr lang="th-TH" dirty="0" smtClean="0"/>
              <a:t>และ </a:t>
            </a:r>
            <a:r>
              <a:rPr lang="en-US" dirty="0" smtClean="0"/>
              <a:t>require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2400" dirty="0" smtClean="0"/>
              <a:t>ในบางครั้งเราต้องการแยกเนื้อหาข้อมูลออกเป็นหลายๆ ไฟล์ หรือต้องการใช้ข้อมูลเดียวกันหลายๆ หน้า สามารถที่ใช้การ </a:t>
            </a:r>
            <a:r>
              <a:rPr lang="en-US" sz="2400" dirty="0" smtClean="0"/>
              <a:t>include </a:t>
            </a:r>
            <a:r>
              <a:rPr lang="th-TH" sz="2400" dirty="0" smtClean="0"/>
              <a:t>หรือ </a:t>
            </a:r>
            <a:r>
              <a:rPr lang="en-US" sz="2400" dirty="0" smtClean="0"/>
              <a:t>require </a:t>
            </a:r>
            <a:r>
              <a:rPr lang="th-TH" sz="2400" dirty="0" smtClean="0"/>
              <a:t>ได้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03648" y="3026569"/>
            <a:ext cx="3096344" cy="79107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1800" dirty="0" smtClean="0"/>
              <a:t>Hello World</a:t>
            </a:r>
          </a:p>
          <a:p>
            <a:pPr marL="0" indent="0">
              <a:buFont typeface="Wingdings"/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&lt;?</a:t>
            </a:r>
            <a:r>
              <a:rPr lang="en-US" sz="1800" dirty="0" err="1" smtClean="0">
                <a:solidFill>
                  <a:srgbClr val="0070C0"/>
                </a:solidFill>
              </a:rPr>
              <a:t>php</a:t>
            </a:r>
            <a:r>
              <a:rPr lang="en-US" sz="1800" dirty="0" smtClean="0">
                <a:solidFill>
                  <a:srgbClr val="0070C0"/>
                </a:solidFill>
              </a:rPr>
              <a:t> include “</a:t>
            </a:r>
            <a:r>
              <a:rPr lang="en-US" sz="1800" dirty="0" err="1" smtClean="0">
                <a:solidFill>
                  <a:srgbClr val="0070C0"/>
                </a:solidFill>
              </a:rPr>
              <a:t>footer.php</a:t>
            </a:r>
            <a:r>
              <a:rPr lang="en-US" sz="1800" dirty="0" smtClean="0">
                <a:solidFill>
                  <a:srgbClr val="0070C0"/>
                </a:solidFill>
              </a:rPr>
              <a:t>”; ?&gt;</a:t>
            </a:r>
            <a:endParaRPr lang="en-US" sz="18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8452" y="2564904"/>
            <a:ext cx="1237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web.php</a:t>
            </a:r>
            <a:endParaRPr lang="en-US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508103" y="3026569"/>
            <a:ext cx="2573201" cy="1152128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&lt;</a:t>
            </a:r>
            <a:r>
              <a:rPr lang="en-US" sz="1800" dirty="0" err="1">
                <a:solidFill>
                  <a:schemeClr val="accent2">
                    <a:lumMod val="50000"/>
                  </a:schemeClr>
                </a:solidFill>
              </a:rPr>
              <a:t>h</a:t>
            </a:r>
            <a:r>
              <a:rPr lang="en-US" sz="1800" dirty="0" err="1" smtClean="0">
                <a:solidFill>
                  <a:schemeClr val="accent2">
                    <a:lumMod val="50000"/>
                  </a:schemeClr>
                </a:solidFill>
              </a:rPr>
              <a:t>r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&gt;</a:t>
            </a:r>
          </a:p>
          <a:p>
            <a:pPr marL="0" indent="0">
              <a:buFont typeface="Wingdings"/>
              <a:buNone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@copyright ..</a:t>
            </a:r>
          </a:p>
          <a:p>
            <a:pPr marL="0" indent="0">
              <a:buFont typeface="Wingdings"/>
              <a:buNone/>
            </a:pP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&lt;</a:t>
            </a:r>
            <a:r>
              <a:rPr lang="en-US" sz="1800" dirty="0" err="1" smtClean="0">
                <a:solidFill>
                  <a:schemeClr val="accent2">
                    <a:lumMod val="50000"/>
                  </a:schemeClr>
                </a:solidFill>
              </a:rPr>
              <a:t>hr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&gt;</a:t>
            </a:r>
            <a:endParaRPr lang="en-US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37752" y="2605237"/>
            <a:ext cx="1449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footer.php</a:t>
            </a:r>
            <a:endParaRPr lang="en-US" sz="2400" dirty="0"/>
          </a:p>
        </p:txBody>
      </p:sp>
      <p:sp>
        <p:nvSpPr>
          <p:cNvPr id="8" name="Right Arrow 7"/>
          <p:cNvSpPr/>
          <p:nvPr/>
        </p:nvSpPr>
        <p:spPr>
          <a:xfrm rot="10800000">
            <a:off x="4788024" y="3242592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2718794" y="3890665"/>
            <a:ext cx="377633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403648" y="4279305"/>
            <a:ext cx="3096344" cy="1627584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1800" dirty="0" smtClean="0"/>
              <a:t>Hello World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>
                    <a:lumMod val="50000"/>
                  </a:schemeClr>
                </a:solidFill>
              </a:rPr>
              <a:t>&lt;</a:t>
            </a:r>
            <a:r>
              <a:rPr lang="en-US" sz="1800" dirty="0" err="1">
                <a:solidFill>
                  <a:schemeClr val="accent2">
                    <a:lumMod val="50000"/>
                  </a:schemeClr>
                </a:solidFill>
              </a:rPr>
              <a:t>hr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>
                    <a:lumMod val="50000"/>
                  </a:schemeClr>
                </a:solidFill>
              </a:rPr>
              <a:t>@copyright ..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accent2">
                    <a:lumMod val="50000"/>
                  </a:schemeClr>
                </a:solidFill>
              </a:rPr>
              <a:t>&lt;</a:t>
            </a:r>
            <a:r>
              <a:rPr lang="en-US" sz="1800" dirty="0" err="1">
                <a:solidFill>
                  <a:schemeClr val="accent2">
                    <a:lumMod val="50000"/>
                  </a:schemeClr>
                </a:solidFill>
              </a:rPr>
              <a:t>hr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</a:rPr>
              <a:t>&gt;</a:t>
            </a:r>
          </a:p>
          <a:p>
            <a:pPr marL="0" indent="0">
              <a:buFont typeface="Wingdings"/>
              <a:buNone/>
            </a:pPr>
            <a:endParaRPr lang="en-US" sz="1800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860032" y="4466729"/>
            <a:ext cx="4032448" cy="19442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th-TH" sz="2000" dirty="0" smtClean="0"/>
              <a:t>ข้อแตกต่างของ </a:t>
            </a:r>
            <a:r>
              <a:rPr lang="en-US" sz="2000" dirty="0" smtClean="0"/>
              <a:t>include </a:t>
            </a:r>
            <a:r>
              <a:rPr lang="th-TH" sz="2000" dirty="0" smtClean="0"/>
              <a:t>กับ </a:t>
            </a:r>
            <a:r>
              <a:rPr lang="en-US" sz="2000" dirty="0" smtClean="0"/>
              <a:t>require </a:t>
            </a:r>
            <a:r>
              <a:rPr lang="th-TH" sz="2000" dirty="0" smtClean="0"/>
              <a:t>คือ</a:t>
            </a:r>
          </a:p>
          <a:p>
            <a:r>
              <a:rPr lang="th-TH" sz="2000" dirty="0" smtClean="0"/>
              <a:t>ถ้าใช้ </a:t>
            </a:r>
            <a:r>
              <a:rPr lang="en-US" sz="2000" dirty="0" smtClean="0">
                <a:solidFill>
                  <a:srgbClr val="0070C0"/>
                </a:solidFill>
              </a:rPr>
              <a:t>include</a:t>
            </a:r>
            <a:r>
              <a:rPr lang="en-US" sz="2000" dirty="0" smtClean="0"/>
              <a:t> </a:t>
            </a:r>
            <a:r>
              <a:rPr lang="th-TH" sz="2000" dirty="0" smtClean="0"/>
              <a:t>แล้วไม่เจอ </a:t>
            </a:r>
            <a:r>
              <a:rPr lang="en-US" sz="2000" dirty="0" smtClean="0"/>
              <a:t>file </a:t>
            </a:r>
            <a:r>
              <a:rPr lang="th-TH" sz="2000" dirty="0" smtClean="0"/>
              <a:t>จะมี </a:t>
            </a:r>
            <a:r>
              <a:rPr lang="en-US" sz="2000" dirty="0" smtClean="0"/>
              <a:t>warning </a:t>
            </a:r>
            <a:r>
              <a:rPr lang="th-TH" sz="2000" dirty="0" smtClean="0"/>
              <a:t>ขึ้น แต่</a:t>
            </a:r>
            <a:r>
              <a:rPr lang="th-TH" sz="2000" dirty="0" smtClean="0">
                <a:solidFill>
                  <a:srgbClr val="00B050"/>
                </a:solidFill>
              </a:rPr>
              <a:t>หน้าเว็บยังคงทำงานต่อไป</a:t>
            </a:r>
          </a:p>
          <a:p>
            <a:r>
              <a:rPr lang="th-TH" sz="2000" dirty="0" smtClean="0"/>
              <a:t>ถ้าใช้ </a:t>
            </a:r>
            <a:r>
              <a:rPr lang="en-US" sz="2000" dirty="0" smtClean="0">
                <a:solidFill>
                  <a:srgbClr val="FF0000"/>
                </a:solidFill>
              </a:rPr>
              <a:t>require</a:t>
            </a:r>
            <a:r>
              <a:rPr lang="en-US" sz="2000" dirty="0" smtClean="0"/>
              <a:t> </a:t>
            </a:r>
            <a:r>
              <a:rPr lang="th-TH" sz="2000" dirty="0" smtClean="0"/>
              <a:t>แล้วไม่เจอ </a:t>
            </a:r>
            <a:r>
              <a:rPr lang="en-US" sz="2000" dirty="0" smtClean="0"/>
              <a:t>file </a:t>
            </a:r>
            <a:r>
              <a:rPr lang="th-TH" sz="2000" dirty="0" smtClean="0"/>
              <a:t>หน้าเว็บจะ </a:t>
            </a:r>
            <a:r>
              <a:rPr lang="en-US" sz="2000" dirty="0" smtClean="0"/>
              <a:t>error </a:t>
            </a:r>
            <a:r>
              <a:rPr lang="th-TH" sz="2000" dirty="0" smtClean="0"/>
              <a:t>แล้ว</a:t>
            </a:r>
            <a:r>
              <a:rPr lang="th-TH" sz="2000" dirty="0" smtClean="0">
                <a:solidFill>
                  <a:srgbClr val="00B050"/>
                </a:solidFill>
              </a:rPr>
              <a:t>หยุดการทำงานทันที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76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ie()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h-TH" dirty="0" smtClean="0"/>
              <a:t>บางครั้งเมื่อเขียนโปรแกรม </a:t>
            </a:r>
            <a:r>
              <a:rPr lang="en-US" dirty="0" smtClean="0"/>
              <a:t>PHP </a:t>
            </a:r>
            <a:r>
              <a:rPr lang="th-TH" dirty="0" smtClean="0"/>
              <a:t>ยาวๆ แล้วโปรแกรม </a:t>
            </a:r>
            <a:r>
              <a:rPr lang="en-US" dirty="0" smtClean="0"/>
              <a:t>PHP </a:t>
            </a:r>
            <a:r>
              <a:rPr lang="th-TH" dirty="0" smtClean="0"/>
              <a:t>ทำงานไม่ถูกต้อง หรือ กรณีพบข้อผิดพลาดระหว่างการทำงานของโปรแกรม สามารถนำฟังก์ชัน </a:t>
            </a:r>
            <a:r>
              <a:rPr lang="en-US" dirty="0" smtClean="0"/>
              <a:t>die ( ) </a:t>
            </a:r>
            <a:r>
              <a:rPr lang="th-TH" dirty="0" smtClean="0"/>
              <a:t>มาประยุกต์ใช้ได้</a:t>
            </a:r>
          </a:p>
          <a:p>
            <a:r>
              <a:rPr lang="en-US" dirty="0" smtClean="0"/>
              <a:t>die( )</a:t>
            </a:r>
            <a:r>
              <a:rPr lang="th-TH" dirty="0" smtClean="0"/>
              <a:t> คือ ให้โปรแกรมหยุดการทำงานทันที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99592" y="3849867"/>
            <a:ext cx="3906016" cy="252028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>
            <a:normAutofit fontScale="77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/>
              <a:t>&lt;?</a:t>
            </a:r>
            <a:r>
              <a:rPr lang="es-ES" dirty="0" err="1"/>
              <a:t>php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	echo "1&lt;BR&gt;";</a:t>
            </a:r>
          </a:p>
          <a:p>
            <a:pPr marL="0" indent="0">
              <a:buNone/>
            </a:pPr>
            <a:r>
              <a:rPr lang="es-ES" dirty="0"/>
              <a:t>	echo "2&lt;BR&gt;";</a:t>
            </a:r>
          </a:p>
          <a:p>
            <a:pPr marL="0" indent="0">
              <a:buNone/>
            </a:pPr>
            <a:r>
              <a:rPr lang="es-ES" dirty="0"/>
              <a:t>	die();</a:t>
            </a:r>
          </a:p>
          <a:p>
            <a:pPr marL="0" indent="0">
              <a:buNone/>
            </a:pPr>
            <a:r>
              <a:rPr lang="es-ES" dirty="0"/>
              <a:t>	echo "3&lt;BR&gt;";</a:t>
            </a:r>
          </a:p>
          <a:p>
            <a:pPr marL="0" indent="0">
              <a:buNone/>
            </a:pPr>
            <a:r>
              <a:rPr lang="es-ES" dirty="0"/>
              <a:t>	echo "4&lt;BR&gt;";</a:t>
            </a:r>
          </a:p>
          <a:p>
            <a:pPr marL="0" indent="0">
              <a:buNone/>
            </a:pPr>
            <a:r>
              <a:rPr lang="es-ES" dirty="0"/>
              <a:t>?&gt;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848100"/>
            <a:ext cx="2946546" cy="17411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0008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ตรงกลาง">
  <a:themeElements>
    <a:clrScheme name="ตรงกลาง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ตรงกลาง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ตรงกลาง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33007</TotalTime>
  <Words>1372</Words>
  <Application>Microsoft Office PowerPoint</Application>
  <PresentationFormat>On-screen Show (4:3)</PresentationFormat>
  <Paragraphs>187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Calibri</vt:lpstr>
      <vt:lpstr>FreesiaUPC</vt:lpstr>
      <vt:lpstr>Tw Cen MT</vt:lpstr>
      <vt:lpstr>Wingdings</vt:lpstr>
      <vt:lpstr>Wingdings 2</vt:lpstr>
      <vt:lpstr>ตรงกลาง</vt:lpstr>
      <vt:lpstr>PHP (3)  - Function  - cookie  - Session </vt:lpstr>
      <vt:lpstr>งานที่ 5 : Review</vt:lpstr>
      <vt:lpstr>ฟังก์ชัน (function)</vt:lpstr>
      <vt:lpstr>Function (2)</vt:lpstr>
      <vt:lpstr>ขอบเขตของตัวแปร</vt:lpstr>
      <vt:lpstr>ตัวแปรประเภท static</vt:lpstr>
      <vt:lpstr>ฟังก์ชันที่สำคัญสำหรับจัดการกับ String</vt:lpstr>
      <vt:lpstr>include และ require</vt:lpstr>
      <vt:lpstr>die()</vt:lpstr>
      <vt:lpstr>Cookie และ Session</vt:lpstr>
      <vt:lpstr>การสร้าง Cookie</vt:lpstr>
      <vt:lpstr>การใช้งาน cookie</vt:lpstr>
      <vt:lpstr>การเปลี่ยนค่า และยกเลิก cookie</vt:lpstr>
      <vt:lpstr>PHP Session : สร้างและใช้งาน</vt:lpstr>
      <vt:lpstr>PHP Session : การทำลาย</vt:lpstr>
      <vt:lpstr>PHP Session: isset และ unset</vt:lpstr>
      <vt:lpstr>ตรวจสอบสิทธิการเข้าถึงหน้าเว็บด้วย Session</vt:lpstr>
      <vt:lpstr>งานที่ 5 : verify.php</vt:lpstr>
      <vt:lpstr>งานที่ 5 : index.php</vt:lpstr>
      <vt:lpstr>งานที่ 5 : logout.php</vt:lpstr>
      <vt:lpstr>งานที่ 5 : delete.php</vt:lpstr>
      <vt:lpstr>งานที่ 5 : newpost.php</vt:lpstr>
      <vt:lpstr>งานที่ 5: login.php, register.php, verify.php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AI</dc:title>
  <dc:creator>choopan</dc:creator>
  <cp:lastModifiedBy>Choopan Rattanapoka</cp:lastModifiedBy>
  <cp:revision>324</cp:revision>
  <cp:lastPrinted>2017-04-11T03:28:32Z</cp:lastPrinted>
  <dcterms:created xsi:type="dcterms:W3CDTF">2010-02-28T04:09:14Z</dcterms:created>
  <dcterms:modified xsi:type="dcterms:W3CDTF">2017-06-28T14:59:35Z</dcterms:modified>
</cp:coreProperties>
</file>