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307" r:id="rId2"/>
    <p:sldId id="478" r:id="rId3"/>
    <p:sldId id="447" r:id="rId4"/>
    <p:sldId id="446" r:id="rId5"/>
    <p:sldId id="448" r:id="rId6"/>
    <p:sldId id="449" r:id="rId7"/>
    <p:sldId id="455" r:id="rId8"/>
    <p:sldId id="456" r:id="rId9"/>
    <p:sldId id="450" r:id="rId10"/>
    <p:sldId id="451" r:id="rId11"/>
    <p:sldId id="452" r:id="rId12"/>
    <p:sldId id="457" r:id="rId13"/>
    <p:sldId id="454" r:id="rId14"/>
    <p:sldId id="458" r:id="rId15"/>
    <p:sldId id="382" r:id="rId16"/>
    <p:sldId id="459" r:id="rId17"/>
    <p:sldId id="460" r:id="rId18"/>
    <p:sldId id="461" r:id="rId19"/>
    <p:sldId id="383" r:id="rId20"/>
    <p:sldId id="462" r:id="rId21"/>
    <p:sldId id="468" r:id="rId22"/>
    <p:sldId id="464" r:id="rId23"/>
    <p:sldId id="469" r:id="rId24"/>
    <p:sldId id="470" r:id="rId25"/>
    <p:sldId id="471" r:id="rId26"/>
    <p:sldId id="472" r:id="rId27"/>
    <p:sldId id="473" r:id="rId28"/>
    <p:sldId id="474" r:id="rId29"/>
    <p:sldId id="475" r:id="rId30"/>
    <p:sldId id="476" r:id="rId31"/>
    <p:sldId id="477" r:id="rId32"/>
    <p:sldId id="479" r:id="rId33"/>
    <p:sldId id="480" r:id="rId34"/>
    <p:sldId id="481" r:id="rId35"/>
  </p:sldIdLst>
  <p:sldSz cx="9144000" cy="6858000" type="screen4x3"/>
  <p:notesSz cx="7315200" cy="96012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>
      <p:cViewPr varScale="1">
        <p:scale>
          <a:sx n="115" d="100"/>
          <a:sy n="115" d="100"/>
        </p:scale>
        <p:origin x="14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PHP - 2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0C89341-4EFC-499C-ACA9-74143A05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0915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PHP - 2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7086019-1710-416A-8089-F67B94F18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9271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28FEC1-69EA-49F7-865E-DFFA97DE023F}" type="datetime1">
              <a:rPr lang="th-TH" smtClean="0"/>
              <a:t>28/06/60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F39-8866-4807-9573-D65092D70FF6}" type="datetime1">
              <a:rPr lang="th-TH" smtClean="0"/>
              <a:t>28/06/60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D5DF9C1-C247-4E51-B519-749C3A4A5D3B}" type="datetime1">
              <a:rPr lang="th-TH" smtClean="0"/>
              <a:t>28/06/60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29B-4EA9-497E-A36F-87A3D9FA8BBE}" type="datetime1">
              <a:rPr lang="th-TH" smtClean="0"/>
              <a:t>28/06/60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A358-9816-47A3-A23A-B10A7138FFB7}" type="datetime1">
              <a:rPr lang="th-TH" smtClean="0"/>
              <a:t>28/06/60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582BFAC-C9F4-4056-80FD-59F30E636F23}" type="datetime1">
              <a:rPr lang="th-TH" smtClean="0"/>
              <a:t>28/06/60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2E8757-6B11-480D-A895-C82A6308DB24}" type="datetime1">
              <a:rPr lang="th-TH" smtClean="0"/>
              <a:t>28/06/60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1539-7F1A-4FC7-A166-A05595AC0D52}" type="datetime1">
              <a:rPr lang="th-TH" smtClean="0"/>
              <a:t>28/06/60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A83-1F5C-4264-82FD-618595003A17}" type="datetime1">
              <a:rPr lang="th-TH" smtClean="0"/>
              <a:t>28/06/60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8B70-8B64-4B7F-8FB5-1B224A533B0B}" type="datetime1">
              <a:rPr lang="th-TH" smtClean="0"/>
              <a:t>28/06/60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63F4AB9-7007-4778-A78E-ADAF8695BECD}" type="datetime1">
              <a:rPr lang="th-TH" smtClean="0"/>
              <a:t>28/06/60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0DF3CB-381E-4568-8D32-EB4AF6F46DFE}" type="datetime1">
              <a:rPr lang="th-TH" smtClean="0"/>
              <a:t>28/06/60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204864"/>
            <a:ext cx="6477000" cy="3662536"/>
          </a:xfrm>
        </p:spPr>
        <p:txBody>
          <a:bodyPr/>
          <a:lstStyle/>
          <a:p>
            <a:r>
              <a:rPr lang="en-US" dirty="0" smtClean="0"/>
              <a:t>PHP (2)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- condition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- loop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030523315 – Web Programming and Web Database</a:t>
            </a:r>
          </a:p>
          <a:p>
            <a:r>
              <a:rPr lang="en-US" sz="2000" dirty="0"/>
              <a:t>Asst. Prof. Dr. </a:t>
            </a:r>
            <a:r>
              <a:rPr lang="en-US" sz="2000"/>
              <a:t>Choopan Rattanapoka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3952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</a:t>
            </a:r>
            <a:r>
              <a:rPr lang="en-US" dirty="0"/>
              <a:t>3</a:t>
            </a:r>
            <a:endParaRPr lang="th-TH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7" y="1728966"/>
            <a:ext cx="4567895" cy="22760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ight Arrow 4"/>
          <p:cNvSpPr/>
          <p:nvPr/>
        </p:nvSpPr>
        <p:spPr>
          <a:xfrm>
            <a:off x="5436096" y="2348880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689" y="2259416"/>
            <a:ext cx="1890703" cy="6655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7" y="4221088"/>
            <a:ext cx="4573750" cy="21602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Right Arrow 11"/>
          <p:cNvSpPr/>
          <p:nvPr/>
        </p:nvSpPr>
        <p:spPr>
          <a:xfrm>
            <a:off x="5436096" y="4941168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689" y="4873795"/>
            <a:ext cx="1824383" cy="7154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888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if-else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49802995"/>
              </p:ext>
            </p:extLst>
          </p:nvPr>
        </p:nvGraphicFramePr>
        <p:xfrm>
          <a:off x="857224" y="1677928"/>
          <a:ext cx="2786082" cy="1463040"/>
        </p:xfrm>
        <a:graphic>
          <a:graphicData uri="http://schemas.openxmlformats.org/drawingml/2006/table">
            <a:tbl>
              <a:tblPr/>
              <a:tblGrid>
                <a:gridCol w="2786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55042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if (condition)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statement;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else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statement;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311253"/>
              </p:ext>
            </p:extLst>
          </p:nvPr>
        </p:nvGraphicFramePr>
        <p:xfrm>
          <a:off x="857224" y="3382334"/>
          <a:ext cx="2786082" cy="3291840"/>
        </p:xfrm>
        <a:graphic>
          <a:graphicData uri="http://schemas.openxmlformats.org/drawingml/2006/table">
            <a:tbl>
              <a:tblPr/>
              <a:tblGrid>
                <a:gridCol w="2786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if (condition</a:t>
                      </a: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) {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</a:t>
                      </a: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statement 1;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statement</a:t>
                      </a:r>
                      <a:r>
                        <a:rPr lang="en-US" sz="24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 2</a:t>
                      </a: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; 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     </a:t>
                      </a: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…..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} else {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</a:t>
                      </a: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statement 1;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 statement 2;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      …..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}</a:t>
                      </a:r>
                      <a:endParaRPr lang="en-US" sz="2400" dirty="0" smtClean="0">
                        <a:latin typeface="Cordia New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14282" y="1785926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7" name="Oval 6"/>
          <p:cNvSpPr/>
          <p:nvPr/>
        </p:nvSpPr>
        <p:spPr>
          <a:xfrm>
            <a:off x="214282" y="3357562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4000496" y="1700808"/>
            <a:ext cx="4572032" cy="2714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215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4</a:t>
            </a:r>
            <a:endParaRPr lang="th-TH" dirty="0"/>
          </a:p>
        </p:txBody>
      </p:sp>
      <p:sp>
        <p:nvSpPr>
          <p:cNvPr id="5" name="Right Arrow 4"/>
          <p:cNvSpPr/>
          <p:nvPr/>
        </p:nvSpPr>
        <p:spPr>
          <a:xfrm>
            <a:off x="5004048" y="2264000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022" y="2102338"/>
            <a:ext cx="1890703" cy="6655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Right Arrow 11"/>
          <p:cNvSpPr/>
          <p:nvPr/>
        </p:nvSpPr>
        <p:spPr>
          <a:xfrm>
            <a:off x="5004973" y="4941168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53" y="1530667"/>
            <a:ext cx="4136885" cy="24743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265900"/>
            <a:ext cx="4132578" cy="24949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022" y="4926118"/>
            <a:ext cx="1898385" cy="6800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822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จงหาผลลัพธ์ของโปรแกรม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6923235" y="3993297"/>
            <a:ext cx="2093505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/>
              <a:t>ถ้าผู้ใช้ป้อนเปิด </a:t>
            </a:r>
            <a:r>
              <a:rPr lang="en-US" sz="2400" dirty="0" smtClean="0"/>
              <a:t>main.html </a:t>
            </a:r>
            <a:r>
              <a:rPr lang="th-TH" sz="2400" dirty="0" smtClean="0"/>
              <a:t>แล้วป้อนค่า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10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28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33</a:t>
            </a:r>
            <a:endParaRPr lang="th-TH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16832"/>
            <a:ext cx="8259950" cy="12241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02422"/>
            <a:ext cx="6480720" cy="23068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1471721"/>
            <a:ext cx="150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ain.html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3535120"/>
            <a:ext cx="2061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</a:t>
            </a:r>
            <a:r>
              <a:rPr lang="en-US" dirty="0" err="1" smtClean="0"/>
              <a:t>ddeven.php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if - </a:t>
            </a:r>
            <a:r>
              <a:rPr lang="en-US" dirty="0" err="1" smtClean="0"/>
              <a:t>elseif</a:t>
            </a:r>
            <a:r>
              <a:rPr lang="en-US" dirty="0" smtClean="0"/>
              <a:t> - else</a:t>
            </a:r>
            <a:endParaRPr lang="th-TH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 rotWithShape="1">
          <a:blip r:embed="rId2" cstate="print"/>
          <a:srcRect b="4121"/>
          <a:stretch/>
        </p:blipFill>
        <p:spPr>
          <a:xfrm>
            <a:off x="2699792" y="2780928"/>
            <a:ext cx="6350973" cy="40119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คำสั่ง </a:t>
            </a:r>
            <a:r>
              <a:rPr lang="en-US" sz="2400" dirty="0" smtClean="0"/>
              <a:t>if - </a:t>
            </a:r>
            <a:r>
              <a:rPr lang="en-US" sz="2400" dirty="0" err="1" smtClean="0"/>
              <a:t>elseif</a:t>
            </a:r>
            <a:r>
              <a:rPr lang="en-US" sz="2400" dirty="0" smtClean="0"/>
              <a:t> - else </a:t>
            </a:r>
            <a:r>
              <a:rPr lang="th-TH" sz="2400" dirty="0" smtClean="0"/>
              <a:t>จะใช้ในกรณี</a:t>
            </a:r>
          </a:p>
          <a:p>
            <a:pPr lvl="1"/>
            <a:r>
              <a:rPr lang="th-TH" sz="2000" dirty="0" smtClean="0"/>
              <a:t>ที่มีทางเลือกให้ทำงานมากกว่า 2 ทางเลือก </a:t>
            </a:r>
          </a:p>
          <a:p>
            <a:pPr lvl="1"/>
            <a:r>
              <a:rPr lang="th-TH" sz="2000" dirty="0" smtClean="0"/>
              <a:t>ทางเลือกมีเงื่อนไขต่างกันจึงต้องเรียกใช้คำสั่ง </a:t>
            </a:r>
            <a:r>
              <a:rPr lang="en-US" sz="2000" dirty="0" smtClean="0"/>
              <a:t>if </a:t>
            </a:r>
            <a:r>
              <a:rPr lang="th-TH" sz="2000" dirty="0" smtClean="0"/>
              <a:t>หลายครั้ง เพื่อกำหนดเงื่อนไขสำหรับแต่ละทางเลือก</a:t>
            </a:r>
            <a:endParaRPr lang="th-TH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90165"/>
              </p:ext>
            </p:extLst>
          </p:nvPr>
        </p:nvGraphicFramePr>
        <p:xfrm>
          <a:off x="323528" y="3429000"/>
          <a:ext cx="2387716" cy="3291840"/>
        </p:xfrm>
        <a:graphic>
          <a:graphicData uri="http://schemas.openxmlformats.org/drawingml/2006/table">
            <a:tbl>
              <a:tblPr/>
              <a:tblGrid>
                <a:gridCol w="2387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22618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if (condition-1)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statement;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latin typeface="Cordia New"/>
                          <a:ea typeface="Times New Roman"/>
                          <a:cs typeface="Angsana New"/>
                        </a:rPr>
                        <a:t>elseif</a:t>
                      </a: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(condition-2)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statement;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…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latin typeface="Cordia New"/>
                          <a:ea typeface="Times New Roman"/>
                          <a:cs typeface="Angsana New"/>
                        </a:rPr>
                        <a:t>elseif</a:t>
                      </a: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(condition-n)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statement;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else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statement;</a:t>
                      </a:r>
                      <a:endParaRPr lang="en-US" sz="1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50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333" r="86313"/>
          <a:stretch/>
        </p:blipFill>
        <p:spPr>
          <a:xfrm>
            <a:off x="6608966" y="1628800"/>
            <a:ext cx="966813" cy="10742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5143551" cy="4896544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868144" y="1988840"/>
            <a:ext cx="57606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868144" y="3416801"/>
            <a:ext cx="3148597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 smtClean="0"/>
              <a:t>จงหาผลลัพธ์ของหน้าเว็บนี้</a:t>
            </a:r>
          </a:p>
          <a:p>
            <a:r>
              <a:rPr lang="th-TH" dirty="0" smtClean="0"/>
              <a:t>ถ้าเปลี่ยนค่าของตัวแปร </a:t>
            </a:r>
            <a:r>
              <a:rPr lang="en-US" dirty="0" smtClean="0"/>
              <a:t>$score</a:t>
            </a:r>
            <a:r>
              <a:rPr lang="th-TH" dirty="0" smtClean="0"/>
              <a:t>เป็น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9</a:t>
            </a:r>
            <a:r>
              <a:rPr lang="en-US" dirty="0" smtClean="0"/>
              <a:t>0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58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30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-100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9480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switch-case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switch-case </a:t>
            </a:r>
            <a:r>
              <a:rPr lang="th-TH" dirty="0" smtClean="0"/>
              <a:t>จะใช้ในกรณีที่มีทางเลือกให้ทำงานหลายทางเลือกโดยใช้เงื่อนไขร่วมกัน</a:t>
            </a:r>
            <a:endParaRPr lang="th-TH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571472" y="2500306"/>
            <a:ext cx="3714776" cy="4214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/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714876" y="2500306"/>
            <a:ext cx="4071966" cy="41434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730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switch - case</a:t>
            </a:r>
            <a:endParaRPr lang="th-TH" dirty="0"/>
          </a:p>
        </p:txBody>
      </p:sp>
      <p:grpSp>
        <p:nvGrpSpPr>
          <p:cNvPr id="7" name="Group 6"/>
          <p:cNvGrpSpPr/>
          <p:nvPr/>
        </p:nvGrpSpPr>
        <p:grpSpPr>
          <a:xfrm>
            <a:off x="827584" y="1989336"/>
            <a:ext cx="7488250" cy="4680024"/>
            <a:chOff x="827875" y="1088988"/>
            <a:chExt cx="7488250" cy="4680024"/>
          </a:xfrm>
        </p:grpSpPr>
        <p:pic>
          <p:nvPicPr>
            <p:cNvPr id="4" name="Object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27875" y="1088988"/>
              <a:ext cx="3424238" cy="25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1475405" y="3895572"/>
              <a:ext cx="6840720" cy="187344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prstDash val="solid"/>
              <a:miter/>
            </a:ln>
          </p:spPr>
        </p:pic>
        <p:sp>
          <p:nvSpPr>
            <p:cNvPr id="6" name="Freeform 5"/>
            <p:cNvSpPr/>
            <p:nvPr/>
          </p:nvSpPr>
          <p:spPr>
            <a:xfrm rot="5400000">
              <a:off x="4862464" y="1665912"/>
              <a:ext cx="1871640" cy="1727280"/>
            </a:xfrm>
            <a:custGeom>
              <a:avLst>
                <a:gd name="f0" fmla="val 15100"/>
                <a:gd name="f1" fmla="val 2900"/>
              </a:avLst>
              <a:gdLst>
                <a:gd name="f2" fmla="val 10800000"/>
                <a:gd name="f3" fmla="val 5400000"/>
                <a:gd name="f4" fmla="val 16200000"/>
                <a:gd name="f5" fmla="val w"/>
                <a:gd name="f6" fmla="val h"/>
                <a:gd name="f7" fmla="val 0"/>
                <a:gd name="f8" fmla="val 21600"/>
                <a:gd name="f9" fmla="val 12427"/>
                <a:gd name="f10" fmla="val 6079"/>
                <a:gd name="f11" fmla="val 12160"/>
                <a:gd name="f12" fmla="val 12158"/>
                <a:gd name="f13" fmla="*/ f5 1 21600"/>
                <a:gd name="f14" fmla="*/ f6 1 21600"/>
                <a:gd name="f15" fmla="pin 12427 f0 21600"/>
                <a:gd name="f16" fmla="pin 0 f1 6079"/>
                <a:gd name="f17" fmla="+- 12427 0 f7"/>
                <a:gd name="f18" fmla="+- 0 0 f3"/>
                <a:gd name="f19" fmla="val f15"/>
                <a:gd name="f20" fmla="val f16"/>
                <a:gd name="f21" fmla="+- 12158 0 f16"/>
                <a:gd name="f22" fmla="+- 6079 0 f16"/>
                <a:gd name="f23" fmla="*/ f15 f13 1"/>
                <a:gd name="f24" fmla="*/ f16 f14 1"/>
                <a:gd name="f25" fmla="*/ 0 f13 1"/>
                <a:gd name="f26" fmla="*/ 21600 f13 1"/>
                <a:gd name="f27" fmla="*/ 21600 f14 1"/>
                <a:gd name="f28" fmla="*/ 0 f14 1"/>
                <a:gd name="f29" fmla="abs f17"/>
                <a:gd name="f30" fmla="?: f17 f18 f3"/>
                <a:gd name="f31" fmla="?: f17 f3 f18"/>
                <a:gd name="f32" fmla="*/ f22 2 1"/>
                <a:gd name="f33" fmla="+- f20 0 f11"/>
                <a:gd name="f34" fmla="+- 12160 0 f21"/>
                <a:gd name="f35" fmla="abs f33"/>
                <a:gd name="f36" fmla="?: f33 0 f2"/>
                <a:gd name="f37" fmla="?: f33 f2 0"/>
                <a:gd name="f38" fmla="?: f33 f30 f31"/>
                <a:gd name="f39" fmla="+- f32 0 f9"/>
                <a:gd name="f40" fmla="abs f34"/>
                <a:gd name="f41" fmla="?: f17 f37 f36"/>
                <a:gd name="f42" fmla="?: f17 f36 f37"/>
                <a:gd name="f43" fmla="abs f39"/>
                <a:gd name="f44" fmla="?: f39 f18 f3"/>
                <a:gd name="f45" fmla="?: f39 f3 f18"/>
                <a:gd name="f46" fmla="?: f39 f4 f3"/>
                <a:gd name="f47" fmla="?: f39 f3 f4"/>
                <a:gd name="f48" fmla="?: f33 f41 f42"/>
                <a:gd name="f49" fmla="?: f39 f47 f46"/>
                <a:gd name="f50" fmla="?: f39 f46 f47"/>
                <a:gd name="f51" fmla="?: f34 f45 f44"/>
                <a:gd name="f52" fmla="?: f34 f50 f49"/>
              </a:gdLst>
              <a:ahLst>
                <a:ahXY gdRefX="f0" minX="f9" maxX="f8" gdRefY="f1" minY="f7" maxY="f10">
                  <a:pos x="f23" y="f2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1600" h="21600">
                  <a:moveTo>
                    <a:pt x="f7" y="f8"/>
                  </a:moveTo>
                  <a:lnTo>
                    <a:pt x="f7" y="f11"/>
                  </a:lnTo>
                  <a:arcTo wR="f29" hR="f35" stAng="f48" swAng="f38"/>
                  <a:lnTo>
                    <a:pt x="f19" y="f20"/>
                  </a:lnTo>
                  <a:lnTo>
                    <a:pt x="f19" y="f7"/>
                  </a:lnTo>
                  <a:lnTo>
                    <a:pt x="f8" y="f10"/>
                  </a:lnTo>
                  <a:lnTo>
                    <a:pt x="f19" y="f12"/>
                  </a:lnTo>
                  <a:lnTo>
                    <a:pt x="f19" y="f21"/>
                  </a:lnTo>
                  <a:lnTo>
                    <a:pt x="f9" y="f21"/>
                  </a:lnTo>
                  <a:arcTo wR="f43" hR="f40" stAng="f52" swAng="f51"/>
                  <a:lnTo>
                    <a:pt x="f32" y="f8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78210"/>
            <a:ext cx="6499409" cy="3003514"/>
          </a:xfrm>
          <a:prstGeom prst="rect">
            <a:avLst/>
          </a:prstGeom>
        </p:spPr>
      </p:pic>
      <p:sp>
        <p:nvSpPr>
          <p:cNvPr id="8" name="Curved Down Arrow 7"/>
          <p:cNvSpPr/>
          <p:nvPr/>
        </p:nvSpPr>
        <p:spPr>
          <a:xfrm rot="2909370">
            <a:off x="7307329" y="3283875"/>
            <a:ext cx="1518951" cy="1214416"/>
          </a:xfrm>
          <a:prstGeom prst="curvedDownArrow">
            <a:avLst>
              <a:gd name="adj1" fmla="val 25000"/>
              <a:gd name="adj2" fmla="val 62538"/>
              <a:gd name="adj3" fmla="val 312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06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break </a:t>
            </a:r>
            <a:r>
              <a:rPr lang="th-TH" dirty="0" smtClean="0"/>
              <a:t>ใน </a:t>
            </a:r>
            <a:r>
              <a:rPr lang="en-US" dirty="0" smtClean="0"/>
              <a:t>switch-case</a:t>
            </a:r>
            <a:endParaRPr lang="th-TH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5688632" cy="3122331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 rotWithShape="1">
          <a:blip r:embed="rId3" cstate="print">
            <a:alphaModFix/>
            <a:lum/>
          </a:blip>
          <a:srcRect r="47201" b="32328"/>
          <a:stretch/>
        </p:blipFill>
        <p:spPr>
          <a:xfrm>
            <a:off x="5508104" y="3717032"/>
            <a:ext cx="3528392" cy="2952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3484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Switch-case </a:t>
            </a:r>
            <a:r>
              <a:rPr lang="th-TH" dirty="0" smtClean="0"/>
              <a:t>ใน </a:t>
            </a:r>
            <a:r>
              <a:rPr lang="en-US" dirty="0" smtClean="0"/>
              <a:t>PHP </a:t>
            </a:r>
            <a:r>
              <a:rPr lang="th-TH" dirty="0" smtClean="0"/>
              <a:t>ใช้กับข้อความได้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1556792"/>
            <a:ext cx="7416824" cy="381642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&lt;?</a:t>
            </a:r>
            <a:r>
              <a:rPr lang="en-US" sz="18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php</a:t>
            </a:r>
            <a:endParaRPr lang="en-US" sz="18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>
              <a:buNone/>
            </a:pP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 $</a:t>
            </a:r>
            <a:r>
              <a:rPr lang="en-US" sz="18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favcolor</a:t>
            </a: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= "red";</a:t>
            </a:r>
          </a:p>
          <a:p>
            <a:pPr>
              <a:buNone/>
            </a:pPr>
            <a:endParaRPr lang="en-US" sz="18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>
              <a:buNone/>
            </a:pP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 switch ($</a:t>
            </a:r>
            <a:r>
              <a:rPr lang="en-US" sz="18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favcolor</a:t>
            </a: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) {</a:t>
            </a:r>
          </a:p>
          <a:p>
            <a:pPr>
              <a:buNone/>
            </a:pP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 </a:t>
            </a:r>
            <a:r>
              <a:rPr lang="en-US" sz="18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   </a:t>
            </a:r>
            <a:r>
              <a:rPr lang="en-US" sz="1800" b="1" dirty="0">
                <a:solidFill>
                  <a:srgbClr val="0070C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case "</a:t>
            </a:r>
            <a:r>
              <a:rPr lang="en-US" sz="1800" b="1" dirty="0" smtClean="0">
                <a:solidFill>
                  <a:srgbClr val="0070C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red“ :    </a:t>
            </a:r>
            <a:r>
              <a:rPr lang="en-US" sz="18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echo </a:t>
            </a: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"Your favorite color is red</a:t>
            </a:r>
            <a:r>
              <a:rPr lang="en-US" sz="18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!";     break</a:t>
            </a: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;</a:t>
            </a:r>
          </a:p>
          <a:p>
            <a:pPr>
              <a:buNone/>
            </a:pP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  <a:r>
              <a:rPr lang="en-US" sz="18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case "</a:t>
            </a:r>
            <a:r>
              <a:rPr lang="en-US" sz="1800" b="1" dirty="0" smtClean="0">
                <a:solidFill>
                  <a:srgbClr val="0070C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blue“ :   </a:t>
            </a:r>
            <a:r>
              <a:rPr lang="en-US" sz="18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echo </a:t>
            </a: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"Your favorite color is blue</a:t>
            </a:r>
            <a:r>
              <a:rPr lang="en-US" sz="18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!";    break</a:t>
            </a: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;</a:t>
            </a:r>
          </a:p>
          <a:p>
            <a:pPr>
              <a:buNone/>
            </a:pPr>
            <a:r>
              <a:rPr lang="en-US" sz="18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     </a:t>
            </a:r>
            <a:r>
              <a:rPr lang="en-US" sz="1800" b="1" dirty="0">
                <a:solidFill>
                  <a:srgbClr val="0070C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case "</a:t>
            </a:r>
            <a:r>
              <a:rPr lang="en-US" sz="1800" b="1" dirty="0" smtClean="0">
                <a:solidFill>
                  <a:srgbClr val="0070C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green":  </a:t>
            </a:r>
            <a:r>
              <a:rPr lang="en-US" sz="18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echo </a:t>
            </a: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"Your favorite color is green</a:t>
            </a:r>
            <a:r>
              <a:rPr lang="en-US" sz="18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!";  break</a:t>
            </a: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;</a:t>
            </a:r>
          </a:p>
          <a:p>
            <a:pPr>
              <a:buNone/>
            </a:pP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  </a:t>
            </a:r>
            <a:r>
              <a:rPr lang="en-US" sz="180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  </a:t>
            </a:r>
            <a:r>
              <a:rPr lang="en-US" sz="1800" b="1" dirty="0" smtClean="0">
                <a:solidFill>
                  <a:srgbClr val="0070C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default :</a:t>
            </a:r>
            <a:endParaRPr lang="en-US" sz="1800" b="1" dirty="0">
              <a:solidFill>
                <a:srgbClr val="0070C0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>
              <a:buNone/>
            </a:pP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       echo "Your favorite color is neither red, blue, nor green!";</a:t>
            </a:r>
          </a:p>
          <a:p>
            <a:pPr>
              <a:buNone/>
            </a:pP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 }</a:t>
            </a:r>
          </a:p>
          <a:p>
            <a:pPr>
              <a:buNone/>
            </a:pPr>
            <a:r>
              <a:rPr lang="en-US" sz="18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?&gt;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924311"/>
            <a:ext cx="4842120" cy="176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3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งานครั้งที่ 4 </a:t>
            </a:r>
            <a:r>
              <a:rPr lang="en-US" b="1" dirty="0" smtClean="0"/>
              <a:t>: Review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99917"/>
            <a:ext cx="3743701" cy="25922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95"/>
          <a:stretch/>
        </p:blipFill>
        <p:spPr>
          <a:xfrm>
            <a:off x="683568" y="4509120"/>
            <a:ext cx="3384376" cy="19675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00"/>
          <a:stretch/>
        </p:blipFill>
        <p:spPr>
          <a:xfrm>
            <a:off x="5160454" y="5217164"/>
            <a:ext cx="3605594" cy="10942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799"/>
          <a:stretch/>
        </p:blipFill>
        <p:spPr>
          <a:xfrm>
            <a:off x="5139418" y="3801096"/>
            <a:ext cx="3605594" cy="10896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343"/>
          <a:stretch/>
        </p:blipFill>
        <p:spPr>
          <a:xfrm>
            <a:off x="5139418" y="2288927"/>
            <a:ext cx="3605594" cy="11463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Right Arrow 8"/>
          <p:cNvSpPr/>
          <p:nvPr/>
        </p:nvSpPr>
        <p:spPr>
          <a:xfrm rot="18103103">
            <a:off x="3695417" y="4064240"/>
            <a:ext cx="180540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9708458">
            <a:off x="4035629" y="4776660"/>
            <a:ext cx="1108567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153812">
            <a:off x="4058641" y="5401105"/>
            <a:ext cx="1108567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1475656" y="2636912"/>
            <a:ext cx="216024" cy="1296144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45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cs typeface="+mn-cs"/>
              </a:rPr>
              <a:t>While Loop</a:t>
            </a:r>
            <a:endParaRPr lang="th-TH" sz="4000" dirty="0"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latin typeface="EucrosiaUPC" pitchFamily="18" charset="-34"/>
              </a:rPr>
              <a:t>การทำงาน </a:t>
            </a:r>
            <a:r>
              <a:rPr lang="en-US" sz="3200" b="1" dirty="0"/>
              <a:t>while </a:t>
            </a:r>
            <a:r>
              <a:rPr lang="en-US" sz="3200" b="1" dirty="0" smtClean="0"/>
              <a:t>loop</a:t>
            </a:r>
            <a:r>
              <a:rPr lang="en-US" sz="3200" b="1" dirty="0" smtClean="0">
                <a:latin typeface="EucrosiaUPC" pitchFamily="18" charset="-34"/>
              </a:rPr>
              <a:t> </a:t>
            </a:r>
            <a:r>
              <a:rPr lang="th-TH" sz="3200" dirty="0">
                <a:latin typeface="EucrosiaUPC" pitchFamily="18" charset="-34"/>
              </a:rPr>
              <a:t>นั้นจะทำงานซ้ำ </a:t>
            </a:r>
            <a:endParaRPr lang="en-US" sz="3200" dirty="0" smtClean="0">
              <a:latin typeface="EucrosiaUPC" pitchFamily="18" charset="-34"/>
            </a:endParaRPr>
          </a:p>
          <a:p>
            <a:pPr marL="0" indent="0">
              <a:buNone/>
            </a:pPr>
            <a:r>
              <a:rPr lang="en-US" sz="3200" dirty="0">
                <a:latin typeface="EucrosiaUPC" pitchFamily="18" charset="-34"/>
              </a:rPr>
              <a:t> </a:t>
            </a:r>
            <a:r>
              <a:rPr lang="en-US" sz="3200" dirty="0" smtClean="0">
                <a:latin typeface="EucrosiaUPC" pitchFamily="18" charset="-34"/>
              </a:rPr>
              <a:t>   </a:t>
            </a:r>
            <a:r>
              <a:rPr lang="th-TH" sz="3200" dirty="0" smtClean="0">
                <a:latin typeface="EucrosiaUPC" pitchFamily="18" charset="-34"/>
              </a:rPr>
              <a:t>จนกระทั่ง</a:t>
            </a:r>
            <a:r>
              <a:rPr lang="th-TH" sz="3200" dirty="0">
                <a:latin typeface="EucrosiaUPC" pitchFamily="18" charset="-34"/>
              </a:rPr>
              <a:t>เงื่อนไขเป็นเท็จ  เมื่อเงื่อนไขเป็นเท็จแล้ว ก็จะออกจาก</a:t>
            </a:r>
            <a:r>
              <a:rPr lang="th-TH" sz="3200" dirty="0" smtClean="0">
                <a:latin typeface="EucrosiaUPC" pitchFamily="18" charset="-34"/>
              </a:rPr>
              <a:t>ลูป</a:t>
            </a:r>
            <a:r>
              <a:rPr lang="en-US" sz="3200" dirty="0" smtClean="0">
                <a:latin typeface="EucrosiaUPC" pitchFamily="18" charset="-34"/>
              </a:rPr>
              <a:t> </a:t>
            </a:r>
            <a:r>
              <a:rPr lang="th-TH" sz="3200" dirty="0" smtClean="0">
                <a:latin typeface="EucrosiaUPC" pitchFamily="18" charset="-34"/>
              </a:rPr>
              <a:t>เพื่อ</a:t>
            </a:r>
            <a:r>
              <a:rPr lang="th-TH" sz="3200" dirty="0">
                <a:latin typeface="EucrosiaUPC" pitchFamily="18" charset="-34"/>
              </a:rPr>
              <a:t>ทำงานในส่วนของ </a:t>
            </a:r>
            <a:r>
              <a:rPr lang="en-US" sz="3200" dirty="0">
                <a:latin typeface="EucrosiaUPC" pitchFamily="18" charset="-34"/>
              </a:rPr>
              <a:t>code </a:t>
            </a:r>
            <a:r>
              <a:rPr lang="th-TH" sz="3200" dirty="0">
                <a:latin typeface="EucrosiaUPC" pitchFamily="18" charset="-34"/>
              </a:rPr>
              <a:t>อื่นต่อไป</a:t>
            </a:r>
            <a:endParaRPr lang="th-TH" sz="3200" b="1" dirty="0">
              <a:latin typeface="EucrosiaUPC" pitchFamily="18" charset="-34"/>
            </a:endParaRPr>
          </a:p>
        </p:txBody>
      </p:sp>
      <p:sp>
        <p:nvSpPr>
          <p:cNvPr id="5" name="ตัวยึดเนื้อหา 2"/>
          <p:cNvSpPr txBox="1">
            <a:spLocks/>
          </p:cNvSpPr>
          <p:nvPr/>
        </p:nvSpPr>
        <p:spPr>
          <a:xfrm>
            <a:off x="971600" y="3284984"/>
            <a:ext cx="7056412" cy="295232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anchor="ctr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3200" dirty="0" smtClean="0">
                <a:latin typeface="+mj-lt"/>
              </a:rPr>
              <a:t>while (</a:t>
            </a:r>
            <a:r>
              <a:rPr lang="en-US" sz="3200" i="1" dirty="0" smtClean="0">
                <a:latin typeface="+mj-lt"/>
              </a:rPr>
              <a:t> </a:t>
            </a:r>
            <a:r>
              <a:rPr lang="th-TH" sz="3200" i="1" dirty="0" smtClean="0">
                <a:latin typeface="+mj-lt"/>
              </a:rPr>
              <a:t>เงื่อนไข </a:t>
            </a:r>
            <a:r>
              <a:rPr lang="en-US" sz="3200" dirty="0" smtClean="0">
                <a:latin typeface="+mj-lt"/>
              </a:rPr>
              <a:t>) {</a:t>
            </a:r>
          </a:p>
          <a:p>
            <a:pPr>
              <a:buFont typeface="Arial" pitchFamily="34" charset="0"/>
              <a:buNone/>
            </a:pPr>
            <a:r>
              <a:rPr lang="en-US" sz="3200" dirty="0" smtClean="0">
                <a:latin typeface="+mj-lt"/>
              </a:rPr>
              <a:t/>
            </a:r>
            <a:br>
              <a:rPr lang="en-US" sz="3200" dirty="0" smtClean="0">
                <a:latin typeface="+mj-lt"/>
              </a:rPr>
            </a:br>
            <a:r>
              <a:rPr lang="en-US" sz="3200" i="1" dirty="0" smtClean="0">
                <a:latin typeface="+mj-lt"/>
              </a:rPr>
              <a:t>  Code </a:t>
            </a:r>
            <a:r>
              <a:rPr lang="th-TH" sz="3200" i="1" dirty="0" smtClean="0">
                <a:latin typeface="+mj-lt"/>
              </a:rPr>
              <a:t>ที่ถูกรันซ้ำ </a:t>
            </a:r>
            <a:r>
              <a:rPr lang="en-US" sz="3200" dirty="0" smtClean="0">
                <a:latin typeface="+mj-lt"/>
              </a:rPr>
              <a:t>;</a:t>
            </a:r>
          </a:p>
          <a:p>
            <a:pPr>
              <a:buFont typeface="Arial" pitchFamily="34" charset="0"/>
              <a:buNone/>
            </a:pPr>
            <a:endParaRPr lang="en-US" sz="3200" dirty="0" smtClean="0">
              <a:latin typeface="+mj-lt"/>
            </a:endParaRPr>
          </a:p>
          <a:p>
            <a:pPr>
              <a:buFont typeface="Arial" pitchFamily="34" charset="0"/>
              <a:buNone/>
            </a:pPr>
            <a:r>
              <a:rPr lang="en-US" sz="3200" dirty="0" smtClean="0">
                <a:latin typeface="+mj-lt"/>
              </a:rPr>
              <a:t>  }</a:t>
            </a:r>
            <a:endParaRPr lang="th-TH" sz="3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605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While Loop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8049114" cy="32403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70"/>
          <a:stretch/>
        </p:blipFill>
        <p:spPr>
          <a:xfrm>
            <a:off x="4427984" y="3789040"/>
            <a:ext cx="4487779" cy="28313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390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+mn-lt"/>
                <a:cs typeface="EucrosiaUPC" pitchFamily="18" charset="-34"/>
              </a:rPr>
              <a:t>do</a:t>
            </a:r>
            <a:r>
              <a:rPr lang="en-US" dirty="0" smtClean="0">
                <a:latin typeface="+mn-lt"/>
                <a:cs typeface="EucrosiaUPC" pitchFamily="18" charset="-34"/>
              </a:rPr>
              <a:t>-</a:t>
            </a:r>
            <a:r>
              <a:rPr lang="en-US" sz="4400" dirty="0" smtClean="0">
                <a:latin typeface="+mn-lt"/>
                <a:cs typeface="EucrosiaUPC" pitchFamily="18" charset="-34"/>
              </a:rPr>
              <a:t>while Loop</a:t>
            </a:r>
            <a:endParaRPr lang="th-TH" sz="4400" dirty="0">
              <a:latin typeface="+mn-lt"/>
              <a:cs typeface="EucrosiaUPC" pitchFamily="18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latin typeface="EucrosiaUPC" pitchFamily="18" charset="-34"/>
              </a:rPr>
              <a:t>การทำงาน </a:t>
            </a:r>
            <a:r>
              <a:rPr lang="en-US" sz="3200" b="1" dirty="0" smtClean="0">
                <a:latin typeface="+mj-lt"/>
              </a:rPr>
              <a:t>do-while loop </a:t>
            </a:r>
            <a:r>
              <a:rPr lang="th-TH" sz="3200" dirty="0">
                <a:latin typeface="EucrosiaUPC" pitchFamily="18" charset="-34"/>
              </a:rPr>
              <a:t>นั้นจะต่างจาก </a:t>
            </a:r>
            <a:r>
              <a:rPr lang="en-US" sz="3200" dirty="0">
                <a:latin typeface="EucrosiaUPC" pitchFamily="18" charset="-34"/>
              </a:rPr>
              <a:t>while </a:t>
            </a:r>
            <a:r>
              <a:rPr lang="en-US" sz="3200" dirty="0" smtClean="0">
                <a:latin typeface="EucrosiaUPC" pitchFamily="18" charset="-34"/>
              </a:rPr>
              <a:t>loop </a:t>
            </a:r>
            <a:endParaRPr lang="th-TH" sz="3200" dirty="0" smtClean="0">
              <a:latin typeface="EucrosiaUPC" pitchFamily="18" charset="-34"/>
            </a:endParaRPr>
          </a:p>
          <a:p>
            <a:pPr marL="0" indent="0">
              <a:buNone/>
            </a:pPr>
            <a:r>
              <a:rPr lang="th-TH" sz="3200" dirty="0">
                <a:latin typeface="EucrosiaUPC" pitchFamily="18" charset="-34"/>
              </a:rPr>
              <a:t> </a:t>
            </a:r>
            <a:r>
              <a:rPr lang="th-TH" sz="3200" dirty="0" smtClean="0">
                <a:latin typeface="EucrosiaUPC" pitchFamily="18" charset="-34"/>
              </a:rPr>
              <a:t>   ตรงที่ </a:t>
            </a:r>
            <a:r>
              <a:rPr lang="en-US" sz="3200" dirty="0" smtClean="0">
                <a:latin typeface="EucrosiaUPC" pitchFamily="18" charset="-34"/>
              </a:rPr>
              <a:t>Code</a:t>
            </a:r>
            <a:r>
              <a:rPr lang="th-TH" sz="3200" dirty="0" smtClean="0">
                <a:latin typeface="EucrosiaUPC" pitchFamily="18" charset="-34"/>
              </a:rPr>
              <a:t> ที่</a:t>
            </a:r>
            <a:r>
              <a:rPr lang="th-TH" sz="3200" dirty="0">
                <a:latin typeface="EucrosiaUPC" pitchFamily="18" charset="-34"/>
              </a:rPr>
              <a:t>อยู่ในลูปจะ</a:t>
            </a:r>
            <a:r>
              <a:rPr lang="th-TH" sz="3200" dirty="0" smtClean="0">
                <a:latin typeface="EucrosiaUPC" pitchFamily="18" charset="-34"/>
              </a:rPr>
              <a:t>ถูกทำงาน </a:t>
            </a:r>
            <a:r>
              <a:rPr lang="th-TH" sz="3200" dirty="0">
                <a:latin typeface="EucrosiaUPC" pitchFamily="18" charset="-34"/>
              </a:rPr>
              <a:t>ก่อนที่จะตรวจสอบเงื่อนไข</a:t>
            </a:r>
          </a:p>
        </p:txBody>
      </p:sp>
      <p:sp>
        <p:nvSpPr>
          <p:cNvPr id="5" name="ตัวยึดเนื้อหา 2"/>
          <p:cNvSpPr txBox="1">
            <a:spLocks/>
          </p:cNvSpPr>
          <p:nvPr/>
        </p:nvSpPr>
        <p:spPr>
          <a:xfrm>
            <a:off x="971972" y="3012095"/>
            <a:ext cx="7056412" cy="293718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anchor="ctr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3200" dirty="0">
                <a:latin typeface="+mj-lt"/>
                <a:cs typeface="EucrosiaUPC" pitchFamily="18" charset="-34"/>
              </a:rPr>
              <a:t>do</a:t>
            </a:r>
          </a:p>
          <a:p>
            <a:pPr>
              <a:buFont typeface="Arial" pitchFamily="34" charset="0"/>
              <a:buNone/>
            </a:pPr>
            <a:r>
              <a:rPr lang="en-US" sz="3200" dirty="0" smtClean="0">
                <a:latin typeface="+mj-lt"/>
                <a:cs typeface="EucrosiaUPC" pitchFamily="18" charset="-34"/>
              </a:rPr>
              <a:t>{</a:t>
            </a:r>
            <a:r>
              <a:rPr lang="en-US" sz="3200" dirty="0">
                <a:latin typeface="+mj-lt"/>
                <a:cs typeface="EucrosiaUPC" pitchFamily="18" charset="-34"/>
              </a:rPr>
              <a:t/>
            </a:r>
            <a:br>
              <a:rPr lang="en-US" sz="3200" dirty="0">
                <a:latin typeface="+mj-lt"/>
                <a:cs typeface="EucrosiaUPC" pitchFamily="18" charset="-34"/>
              </a:rPr>
            </a:br>
            <a:r>
              <a:rPr lang="en-US" sz="3200" dirty="0">
                <a:latin typeface="+mj-lt"/>
                <a:cs typeface="EucrosiaUPC" pitchFamily="18" charset="-34"/>
              </a:rPr>
              <a:t> Code </a:t>
            </a:r>
            <a:r>
              <a:rPr lang="th-TH" sz="3200" dirty="0">
                <a:latin typeface="+mj-lt"/>
                <a:cs typeface="EucrosiaUPC" pitchFamily="18" charset="-34"/>
              </a:rPr>
              <a:t>ที่ถูกรันซ้ำ ;</a:t>
            </a:r>
          </a:p>
          <a:p>
            <a:pPr>
              <a:buFont typeface="Arial" pitchFamily="34" charset="0"/>
              <a:buNone/>
            </a:pPr>
            <a:r>
              <a:rPr lang="en-US" sz="3200" dirty="0">
                <a:cs typeface="EucrosiaUPC" pitchFamily="18" charset="-34"/>
              </a:rPr>
              <a:t>}</a:t>
            </a:r>
            <a:endParaRPr lang="en-US" sz="3200" dirty="0" smtClean="0">
              <a:latin typeface="+mj-lt"/>
              <a:cs typeface="EucrosiaUPC" pitchFamily="18" charset="-34"/>
            </a:endParaRPr>
          </a:p>
          <a:p>
            <a:pPr>
              <a:buFont typeface="Arial" pitchFamily="34" charset="0"/>
              <a:buNone/>
            </a:pPr>
            <a:r>
              <a:rPr lang="en-US" sz="3200" dirty="0" smtClean="0">
                <a:latin typeface="+mj-lt"/>
                <a:cs typeface="EucrosiaUPC" pitchFamily="18" charset="-34"/>
              </a:rPr>
              <a:t>while </a:t>
            </a:r>
            <a:r>
              <a:rPr lang="en-US" sz="3200" dirty="0">
                <a:latin typeface="+mj-lt"/>
                <a:cs typeface="EucrosiaUPC" pitchFamily="18" charset="-34"/>
              </a:rPr>
              <a:t>( </a:t>
            </a:r>
            <a:r>
              <a:rPr lang="th-TH" sz="3200" dirty="0">
                <a:latin typeface="+mj-lt"/>
                <a:cs typeface="EucrosiaUPC" pitchFamily="18" charset="-34"/>
              </a:rPr>
              <a:t>เงื่อนไข );</a:t>
            </a:r>
          </a:p>
        </p:txBody>
      </p:sp>
    </p:spTree>
    <p:extLst>
      <p:ext uri="{BB962C8B-B14F-4D97-AF65-F5344CB8AC3E}">
        <p14:creationId xmlns:p14="http://schemas.microsoft.com/office/powerpoint/2010/main" val="17249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7591036" cy="3096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While Loop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70"/>
          <a:stretch/>
        </p:blipFill>
        <p:spPr>
          <a:xfrm>
            <a:off x="4476709" y="3838029"/>
            <a:ext cx="4487779" cy="28313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6127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for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ใช้สำหรับการควบคุมทิศทางของโปรแกรมให้ทำงานแบบวนรอบ เช่นเดียวกันกับ </a:t>
            </a:r>
            <a:r>
              <a:rPr lang="en-US" dirty="0" smtClean="0"/>
              <a:t>while </a:t>
            </a:r>
            <a:r>
              <a:rPr lang="th-TH" dirty="0" smtClean="0"/>
              <a:t>และ </a:t>
            </a:r>
            <a:r>
              <a:rPr lang="en-US" dirty="0" smtClean="0"/>
              <a:t>do-while </a:t>
            </a:r>
            <a:endParaRPr lang="th-TH" dirty="0" smtClean="0"/>
          </a:p>
          <a:p>
            <a:r>
              <a:rPr lang="th-TH" dirty="0" smtClean="0"/>
              <a:t>แต่คำสั่ง </a:t>
            </a:r>
            <a:r>
              <a:rPr lang="en-US" dirty="0" smtClean="0"/>
              <a:t>for </a:t>
            </a:r>
            <a:r>
              <a:rPr lang="th-TH" dirty="0" smtClean="0"/>
              <a:t>มีลักษณะพิเศษกว่าคำสั่งลูปแบบอื่นๆ ตรงที่คำสั่ง </a:t>
            </a:r>
            <a:r>
              <a:rPr lang="en-US" dirty="0" smtClean="0"/>
              <a:t>for </a:t>
            </a:r>
            <a:r>
              <a:rPr lang="th-TH" dirty="0" smtClean="0"/>
              <a:t>เหมาะสมกับกรณีที่</a:t>
            </a:r>
            <a:r>
              <a:rPr lang="th-TH" b="1" dirty="0" smtClean="0">
                <a:solidFill>
                  <a:srgbClr val="0070C0"/>
                </a:solidFill>
              </a:rPr>
              <a:t>รู้จำนวนแน่นอนแล้วว่าต้องการให้วนลูปทำงานกี่รอบ</a:t>
            </a:r>
          </a:p>
          <a:p>
            <a:r>
              <a:rPr lang="th-TH" dirty="0" smtClean="0"/>
              <a:t> รูปแบบการเรียกใช้งานคำสั่ง </a:t>
            </a:r>
            <a:r>
              <a:rPr lang="en-US" dirty="0" smtClean="0"/>
              <a:t>for </a:t>
            </a:r>
            <a:r>
              <a:rPr lang="th-TH" dirty="0" smtClean="0"/>
              <a:t>ต่างจากคำสั่งลูปอื่นๆ ดังนี้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255371"/>
              </p:ext>
            </p:extLst>
          </p:nvPr>
        </p:nvGraphicFramePr>
        <p:xfrm>
          <a:off x="4860032" y="4077072"/>
          <a:ext cx="3384376" cy="2560320"/>
        </p:xfrm>
        <a:graphic>
          <a:graphicData uri="http://schemas.openxmlformats.org/drawingml/2006/table">
            <a:tbl>
              <a:tblPr/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for(expr1;  expr2;  expr3)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statement-1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             </a:t>
                      </a: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…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statement-n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}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762072"/>
              </p:ext>
            </p:extLst>
          </p:nvPr>
        </p:nvGraphicFramePr>
        <p:xfrm>
          <a:off x="1008148" y="4077072"/>
          <a:ext cx="3456384" cy="853440"/>
        </p:xfrm>
        <a:graphic>
          <a:graphicData uri="http://schemas.openxmlformats.org/drawingml/2006/table">
            <a:tbl>
              <a:tblPr/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ordia New"/>
                          <a:ea typeface="Times New Roman"/>
                          <a:cs typeface="Angsana New"/>
                        </a:rPr>
                        <a:t>for(expr1;  expr2;  expr3)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ordia New"/>
                          <a:ea typeface="Times New Roman"/>
                          <a:cs typeface="Angsana New"/>
                        </a:rPr>
                        <a:t>              statement;</a:t>
                      </a:r>
                      <a:endParaRPr lang="en-US" sz="28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52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แผนผังการทำงานของ </a:t>
            </a:r>
            <a:r>
              <a:rPr lang="en-US" dirty="0" smtClean="0"/>
              <a:t>for</a:t>
            </a:r>
            <a:endParaRPr lang="th-TH" dirty="0"/>
          </a:p>
        </p:txBody>
      </p:sp>
      <p:pic>
        <p:nvPicPr>
          <p:cNvPr id="4" name="รูปภาพ 7" descr="for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7704" y="1556792"/>
            <a:ext cx="4680520" cy="2304256"/>
          </a:xfrm>
          <a:prstGeom prst="rect">
            <a:avLst/>
          </a:prstGeom>
        </p:spPr>
      </p:pic>
      <p:pic>
        <p:nvPicPr>
          <p:cNvPr id="5" name="รูปภาพ 4"/>
          <p:cNvPicPr/>
          <p:nvPr/>
        </p:nvPicPr>
        <p:blipFill rotWithShape="1">
          <a:blip r:embed="rId3" cstate="print">
            <a:alphaModFix/>
            <a:lum/>
          </a:blip>
          <a:srcRect b="5125"/>
          <a:stretch/>
        </p:blipFill>
        <p:spPr>
          <a:xfrm>
            <a:off x="1779235" y="4075509"/>
            <a:ext cx="5313045" cy="26658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99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เปรียบเทียบคำสั่ง </a:t>
            </a:r>
            <a:r>
              <a:rPr lang="en-US" b="1" dirty="0" smtClean="0"/>
              <a:t>while </a:t>
            </a:r>
            <a:r>
              <a:rPr lang="th-TH" b="1" dirty="0" smtClean="0"/>
              <a:t>และ </a:t>
            </a:r>
            <a:r>
              <a:rPr lang="en-US" b="1" dirty="0" smtClean="0"/>
              <a:t>for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611560" y="1772816"/>
            <a:ext cx="8064896" cy="4390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758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ตัวอย่างการแปลง </a:t>
            </a:r>
            <a:r>
              <a:rPr lang="en-US" b="1" dirty="0" smtClean="0"/>
              <a:t>while </a:t>
            </a:r>
            <a:r>
              <a:rPr lang="th-TH" b="1" dirty="0" smtClean="0"/>
              <a:t>เป็น </a:t>
            </a:r>
            <a:r>
              <a:rPr lang="en-US" b="1" dirty="0" smtClean="0"/>
              <a:t>for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755576" y="1643050"/>
            <a:ext cx="3602110" cy="4090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$</a:t>
            </a:r>
            <a:r>
              <a:rPr lang="en-US" dirty="0" err="1" smtClean="0"/>
              <a:t>i</a:t>
            </a:r>
            <a:r>
              <a:rPr lang="en-US" dirty="0" smtClean="0"/>
              <a:t> = 0;</a:t>
            </a:r>
          </a:p>
          <a:p>
            <a:endParaRPr lang="en-US" dirty="0" smtClean="0"/>
          </a:p>
          <a:p>
            <a:r>
              <a:rPr lang="en-US" dirty="0" smtClean="0"/>
              <a:t>while($</a:t>
            </a:r>
            <a:r>
              <a:rPr lang="en-US" dirty="0" err="1" smtClean="0"/>
              <a:t>i</a:t>
            </a:r>
            <a:r>
              <a:rPr lang="en-US" dirty="0" smtClean="0"/>
              <a:t> &lt; 10) {</a:t>
            </a:r>
          </a:p>
          <a:p>
            <a:r>
              <a:rPr lang="en-US" dirty="0" smtClean="0"/>
              <a:t>         </a:t>
            </a:r>
          </a:p>
          <a:p>
            <a:r>
              <a:rPr lang="en-US" dirty="0" smtClean="0"/>
              <a:t>         echo “$</a:t>
            </a:r>
            <a:r>
              <a:rPr lang="en-US" dirty="0" err="1" smtClean="0"/>
              <a:t>i</a:t>
            </a:r>
            <a:r>
              <a:rPr lang="en-US" dirty="0" smtClean="0"/>
              <a:t> &lt;BR&gt;”;</a:t>
            </a:r>
          </a:p>
          <a:p>
            <a:r>
              <a:rPr lang="en-US" dirty="0" smtClean="0"/>
              <a:t>         </a:t>
            </a:r>
          </a:p>
          <a:p>
            <a:r>
              <a:rPr lang="en-US" dirty="0" smtClean="0"/>
              <a:t>         $</a:t>
            </a: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357686" y="1643050"/>
            <a:ext cx="4534794" cy="4090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for(           ;             ;          ) {</a:t>
            </a:r>
          </a:p>
          <a:p>
            <a:r>
              <a:rPr lang="en-US" dirty="0" smtClean="0"/>
              <a:t>       echo “$</a:t>
            </a:r>
            <a:r>
              <a:rPr lang="en-US" dirty="0" err="1" smtClean="0"/>
              <a:t>i</a:t>
            </a:r>
            <a:r>
              <a:rPr lang="en-US" dirty="0" smtClean="0"/>
              <a:t> &lt;BR&gt;”;</a:t>
            </a:r>
          </a:p>
          <a:p>
            <a:endParaRPr lang="en-US" dirty="0" smtClean="0"/>
          </a:p>
          <a:p>
            <a:r>
              <a:rPr lang="en-US" dirty="0" smtClean="0"/>
              <a:t>}</a:t>
            </a:r>
            <a:endParaRPr lang="th-TH" dirty="0"/>
          </a:p>
        </p:txBody>
      </p:sp>
      <p:cxnSp>
        <p:nvCxnSpPr>
          <p:cNvPr id="6" name="ตัวเชื่อมต่อตรง 5"/>
          <p:cNvCxnSpPr/>
          <p:nvPr/>
        </p:nvCxnSpPr>
        <p:spPr>
          <a:xfrm rot="5400000" flipH="1" flipV="1">
            <a:off x="2000232" y="2428868"/>
            <a:ext cx="28575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>
            <a:off x="2143108" y="2285992"/>
            <a:ext cx="44291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ลูกศรเชื่อมต่อแบบตรง 7"/>
          <p:cNvCxnSpPr/>
          <p:nvPr/>
        </p:nvCxnSpPr>
        <p:spPr>
          <a:xfrm rot="5400000">
            <a:off x="6429388" y="242886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flipV="1">
            <a:off x="2143108" y="1928802"/>
            <a:ext cx="3214710" cy="79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ลูกศรเชื่อมต่อแบบตรง 9"/>
          <p:cNvCxnSpPr/>
          <p:nvPr/>
        </p:nvCxnSpPr>
        <p:spPr>
          <a:xfrm rot="5400000">
            <a:off x="5036347" y="225027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ตัวเชื่อมต่อตรง 10"/>
          <p:cNvCxnSpPr/>
          <p:nvPr/>
        </p:nvCxnSpPr>
        <p:spPr>
          <a:xfrm rot="5400000">
            <a:off x="1750199" y="4822041"/>
            <a:ext cx="21431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ตัวเชื่อมต่อตรง 11"/>
          <p:cNvCxnSpPr/>
          <p:nvPr/>
        </p:nvCxnSpPr>
        <p:spPr>
          <a:xfrm flipV="1">
            <a:off x="1857356" y="4910902"/>
            <a:ext cx="6242841" cy="1829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/>
          <p:cNvCxnSpPr/>
          <p:nvPr/>
        </p:nvCxnSpPr>
        <p:spPr>
          <a:xfrm flipV="1">
            <a:off x="8100197" y="2982870"/>
            <a:ext cx="794" cy="192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>
            <a:off x="4214810" y="364331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07754" y="2547326"/>
            <a:ext cx="1176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</a:t>
            </a:r>
            <a:r>
              <a:rPr lang="en-US" dirty="0" err="1" smtClean="0"/>
              <a:t>i</a:t>
            </a:r>
            <a:r>
              <a:rPr lang="en-US" dirty="0" smtClean="0"/>
              <a:t> = 0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6084168" y="254574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</a:t>
            </a:r>
            <a:r>
              <a:rPr lang="en-US" dirty="0" err="1" smtClean="0"/>
              <a:t>i</a:t>
            </a:r>
            <a:r>
              <a:rPr lang="en-US" dirty="0" smtClean="0"/>
              <a:t> &lt; 10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7380312" y="254574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$</a:t>
            </a:r>
            <a:r>
              <a:rPr lang="en-US" dirty="0" err="1" smtClean="0"/>
              <a:t>i</a:t>
            </a:r>
            <a:r>
              <a:rPr lang="en-US" dirty="0" smtClean="0"/>
              <a:t>++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7833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8" y="1700808"/>
            <a:ext cx="7975942" cy="25202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For Loop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70"/>
          <a:stretch/>
        </p:blipFill>
        <p:spPr>
          <a:xfrm>
            <a:off x="4476709" y="3717032"/>
            <a:ext cx="4487779" cy="28313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345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การวนพิมพ์ค่าในตัวแปรประเภท </a:t>
            </a:r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ถ้าเราไม่ทราบว่าค่าในตัวแปร </a:t>
            </a:r>
            <a:r>
              <a:rPr lang="en-US" dirty="0" smtClean="0"/>
              <a:t>array </a:t>
            </a:r>
            <a:r>
              <a:rPr lang="th-TH" dirty="0" smtClean="0"/>
              <a:t>มีทั้งหมดกี่ค่า จำเป็นต้องใช้ฟังก์ชัน </a:t>
            </a:r>
            <a:r>
              <a:rPr lang="en-US" b="1" dirty="0" smtClean="0">
                <a:solidFill>
                  <a:srgbClr val="0070C0"/>
                </a:solidFill>
              </a:rPr>
              <a:t>count()</a:t>
            </a:r>
            <a:r>
              <a:rPr lang="en-US" dirty="0" smtClean="0"/>
              <a:t> </a:t>
            </a:r>
            <a:r>
              <a:rPr lang="th-TH" dirty="0" smtClean="0"/>
              <a:t>เข้ามาช่วยนับจำนวน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7" y="2564904"/>
            <a:ext cx="8237061" cy="31975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823"/>
          <a:stretch/>
        </p:blipFill>
        <p:spPr>
          <a:xfrm>
            <a:off x="8172400" y="3471656"/>
            <a:ext cx="677309" cy="32697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449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คำสั่งเงื่อนไข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lnSpcReduction="10000"/>
          </a:bodyPr>
          <a:lstStyle/>
          <a:p>
            <a:r>
              <a:rPr lang="th-TH" dirty="0" smtClean="0"/>
              <a:t>การเรียนที่ผ่านมาเป็นการเขียนโปรแกรมโดยเรียกใช้คำสั่ง</a:t>
            </a:r>
          </a:p>
          <a:p>
            <a:pPr lvl="1"/>
            <a:r>
              <a:rPr lang="th-TH" dirty="0" smtClean="0"/>
              <a:t>ประกาศสร้างตัวแปร  </a:t>
            </a:r>
          </a:p>
          <a:p>
            <a:pPr lvl="1"/>
            <a:r>
              <a:rPr lang="th-TH" dirty="0" smtClean="0"/>
              <a:t>กำหนดค่าให้กับตัวแปร  </a:t>
            </a:r>
          </a:p>
          <a:p>
            <a:pPr lvl="1"/>
            <a:r>
              <a:rPr lang="th-TH" dirty="0" smtClean="0"/>
              <a:t>คำสั่งคำนวณประเภทต่างๆ</a:t>
            </a:r>
          </a:p>
          <a:p>
            <a:r>
              <a:rPr lang="th-TH" dirty="0" smtClean="0"/>
              <a:t>โปรแกรมจะทำงานเรียงลำดับตั้งแต่คำสั่งแรกไปจนถึงคำสั่งสุดท้าย  ซึ่งในบางครั้งอาจจะไม่ต้องการให้เป็นเช่นนั้น </a:t>
            </a:r>
          </a:p>
          <a:p>
            <a:r>
              <a:rPr lang="th-TH" dirty="0" smtClean="0"/>
              <a:t>คำสั่งเงื่อนไข มีไว้เพื่อควบคุมทิศทางการทำงานของโปรแกรม</a:t>
            </a:r>
          </a:p>
          <a:p>
            <a:pPr lvl="1"/>
            <a:r>
              <a:rPr lang="th-TH" dirty="0" smtClean="0"/>
              <a:t>เพื่อให้โปรแกรมทำงานในแบบที่ต้องการได้ </a:t>
            </a:r>
          </a:p>
          <a:p>
            <a:pPr lvl="1"/>
            <a:r>
              <a:rPr lang="th-TH" dirty="0" smtClean="0"/>
              <a:t>ในทางปฏิบัตินั้นสภาพของปัญหาที่ต้องเขียนโปรแกรมขึ้นมาเพื่อแก้ไขความซับซ้อน  ซึ่งคงจะไม่ใช่โปรแกรมที่ทำงานเรียงกันไปตั้งแต่ต้นจนจบโปรแกรม</a:t>
            </a:r>
            <a:endParaRPr lang="en-US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740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3200" dirty="0" smtClean="0"/>
              <a:t>การใช้คำสั่ง </a:t>
            </a:r>
            <a:r>
              <a:rPr lang="en-US" sz="3200" dirty="0" err="1" smtClean="0"/>
              <a:t>foreach</a:t>
            </a:r>
            <a:r>
              <a:rPr lang="en-US" sz="3200" dirty="0" smtClean="0"/>
              <a:t> </a:t>
            </a:r>
            <a:r>
              <a:rPr lang="th-TH" sz="3200" dirty="0" smtClean="0"/>
              <a:t>ในการวน</a:t>
            </a:r>
            <a:r>
              <a:rPr lang="th-TH" sz="3200" dirty="0"/>
              <a:t>พิมพ์ค่าในตัวแปรประเภท </a:t>
            </a:r>
            <a:r>
              <a:rPr lang="en-US" sz="3200" dirty="0"/>
              <a:t>Array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640958" cy="30243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823"/>
          <a:stretch/>
        </p:blipFill>
        <p:spPr>
          <a:xfrm>
            <a:off x="8028384" y="3212976"/>
            <a:ext cx="677309" cy="32697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96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3200" dirty="0" smtClean="0"/>
              <a:t>การใช้คำสั่ง </a:t>
            </a:r>
            <a:r>
              <a:rPr lang="en-US" sz="3200" dirty="0" err="1" smtClean="0"/>
              <a:t>foreach</a:t>
            </a:r>
            <a:r>
              <a:rPr lang="en-US" sz="3200" dirty="0" smtClean="0"/>
              <a:t> </a:t>
            </a:r>
            <a:r>
              <a:rPr lang="th-TH" sz="3200" dirty="0" smtClean="0"/>
              <a:t>ในการวน</a:t>
            </a:r>
            <a:r>
              <a:rPr lang="th-TH" sz="3200" dirty="0"/>
              <a:t>พิมพ์ค่าในตัวแปรประเภท </a:t>
            </a:r>
            <a:r>
              <a:rPr lang="en-US" sz="3200" dirty="0" smtClean="0"/>
              <a:t>Associative Array</a:t>
            </a:r>
            <a:endParaRPr lang="en-US" sz="3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8364766" cy="28803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19"/>
          <a:stretch/>
        </p:blipFill>
        <p:spPr>
          <a:xfrm>
            <a:off x="2915816" y="4653136"/>
            <a:ext cx="3073555" cy="19401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9457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งานครั้งที่ </a:t>
            </a:r>
            <a:r>
              <a:rPr lang="th-TH" b="1" dirty="0" smtClean="0"/>
              <a:t>4 </a:t>
            </a:r>
            <a:r>
              <a:rPr lang="en-US" b="1" dirty="0" smtClean="0"/>
              <a:t>: index.html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เปลี่ยนชื่อไฟล์จาก </a:t>
            </a:r>
            <a:r>
              <a:rPr lang="en-US" dirty="0" smtClean="0"/>
              <a:t>index.html </a:t>
            </a:r>
            <a:r>
              <a:rPr lang="th-TH" dirty="0" smtClean="0"/>
              <a:t>เป็น </a:t>
            </a:r>
            <a:r>
              <a:rPr lang="en-US" dirty="0" err="1" smtClean="0"/>
              <a:t>index.php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93828"/>
            <a:ext cx="4680520" cy="32409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004048" y="2293828"/>
            <a:ext cx="3960440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 smtClean="0"/>
              <a:t>ให้ใช้ </a:t>
            </a:r>
            <a:r>
              <a:rPr lang="en-US" dirty="0" smtClean="0"/>
              <a:t>PHP </a:t>
            </a:r>
            <a:r>
              <a:rPr lang="th-TH" dirty="0" smtClean="0"/>
              <a:t>วนลูป 10 รอบในการสร้าง</a:t>
            </a:r>
            <a:r>
              <a:rPr lang="en-US" dirty="0" smtClean="0"/>
              <a:t> Bullet </a:t>
            </a:r>
            <a:r>
              <a:rPr lang="th-TH" dirty="0" smtClean="0"/>
              <a:t>ของกระทู้ที่ 1 ถึงกระทู้ที่ 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 smtClean="0"/>
              <a:t>โดยแต่ละ </a:t>
            </a:r>
            <a:r>
              <a:rPr lang="en-US" dirty="0" smtClean="0"/>
              <a:t>Link </a:t>
            </a:r>
            <a:r>
              <a:rPr lang="th-TH" dirty="0" smtClean="0"/>
              <a:t>ของกระทู้จะไปยังหน้า </a:t>
            </a:r>
            <a:r>
              <a:rPr lang="en-US" dirty="0" err="1" smtClean="0"/>
              <a:t>post.php?id</a:t>
            </a:r>
            <a:r>
              <a:rPr lang="en-US" dirty="0" smtClean="0"/>
              <a:t>=</a:t>
            </a:r>
            <a:r>
              <a:rPr lang="en-US" b="1" dirty="0" smtClean="0">
                <a:solidFill>
                  <a:srgbClr val="FF0000"/>
                </a:solidFill>
              </a:rPr>
              <a:t>XX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 smtClean="0">
                <a:solidFill>
                  <a:schemeClr val="tx1"/>
                </a:solidFill>
              </a:rPr>
              <a:t>ค่า</a:t>
            </a: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XX</a:t>
            </a:r>
            <a:r>
              <a:rPr lang="en-US" dirty="0" smtClean="0"/>
              <a:t> </a:t>
            </a:r>
            <a:r>
              <a:rPr lang="th-TH" dirty="0" smtClean="0"/>
              <a:t>คือหมายเลขของกระทู้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1520" y="5342773"/>
            <a:ext cx="1656184" cy="2335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279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งานครั้งที่ 4 </a:t>
            </a:r>
            <a:r>
              <a:rPr lang="en-US" b="1" dirty="0"/>
              <a:t>: </a:t>
            </a:r>
            <a:r>
              <a:rPr lang="en-US" b="1" dirty="0" err="1" smtClean="0"/>
              <a:t>verify.php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267" y="4001326"/>
            <a:ext cx="5054806" cy="2668034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/>
              <a:t>ให้แก้ไขหน้า </a:t>
            </a:r>
            <a:r>
              <a:rPr lang="en-US" dirty="0" err="1" smtClean="0"/>
              <a:t>verify.php</a:t>
            </a:r>
            <a:r>
              <a:rPr lang="en-US" dirty="0" smtClean="0"/>
              <a:t> </a:t>
            </a:r>
            <a:r>
              <a:rPr lang="th-TH" dirty="0" smtClean="0"/>
              <a:t>โดยตรวจสอบเงื่อนไขดังนี้</a:t>
            </a:r>
          </a:p>
          <a:p>
            <a:pPr lvl="1"/>
            <a:r>
              <a:rPr lang="th-TH" dirty="0" smtClean="0"/>
              <a:t>ถ้า </a:t>
            </a:r>
            <a:r>
              <a:rPr lang="en-US" dirty="0" smtClean="0"/>
              <a:t>Login </a:t>
            </a:r>
            <a:r>
              <a:rPr lang="th-TH" dirty="0" smtClean="0"/>
              <a:t>เป็น </a:t>
            </a:r>
            <a:r>
              <a:rPr lang="en-US" dirty="0" smtClean="0"/>
              <a:t>“admin” </a:t>
            </a:r>
            <a:r>
              <a:rPr lang="th-TH" dirty="0" smtClean="0"/>
              <a:t>และ </a:t>
            </a:r>
            <a:r>
              <a:rPr lang="en-US" dirty="0" smtClean="0"/>
              <a:t>Password </a:t>
            </a:r>
            <a:r>
              <a:rPr lang="th-TH" dirty="0" smtClean="0"/>
              <a:t>เป็น </a:t>
            </a:r>
            <a:r>
              <a:rPr lang="en-US" dirty="0" smtClean="0"/>
              <a:t>“ad1234” </a:t>
            </a:r>
            <a:r>
              <a:rPr lang="th-TH" dirty="0" smtClean="0"/>
              <a:t>ให้แสดงว่า </a:t>
            </a:r>
            <a:r>
              <a:rPr lang="en-US" dirty="0" smtClean="0"/>
              <a:t>“</a:t>
            </a:r>
            <a:r>
              <a:rPr lang="th-TH" dirty="0" smtClean="0"/>
              <a:t>ยินดีต้อนรับคุณ </a:t>
            </a:r>
            <a:r>
              <a:rPr lang="en-US" dirty="0" smtClean="0"/>
              <a:t>ADMIN”</a:t>
            </a:r>
          </a:p>
          <a:p>
            <a:pPr lvl="1"/>
            <a:r>
              <a:rPr lang="th-TH" dirty="0" smtClean="0"/>
              <a:t>ถ้า </a:t>
            </a:r>
            <a:r>
              <a:rPr lang="en-US" dirty="0" smtClean="0"/>
              <a:t>Login </a:t>
            </a:r>
            <a:r>
              <a:rPr lang="th-TH" dirty="0" smtClean="0"/>
              <a:t>เป็น </a:t>
            </a:r>
            <a:r>
              <a:rPr lang="en-US" dirty="0" smtClean="0"/>
              <a:t>“member” </a:t>
            </a:r>
            <a:r>
              <a:rPr lang="th-TH" dirty="0" smtClean="0"/>
              <a:t>และ </a:t>
            </a:r>
            <a:r>
              <a:rPr lang="en-US" dirty="0" smtClean="0"/>
              <a:t>Password </a:t>
            </a:r>
            <a:r>
              <a:rPr lang="th-TH" dirty="0" smtClean="0"/>
              <a:t>เป็น </a:t>
            </a:r>
            <a:r>
              <a:rPr lang="en-US" dirty="0" smtClean="0"/>
              <a:t>“mem1234” </a:t>
            </a:r>
            <a:r>
              <a:rPr lang="th-TH" dirty="0" smtClean="0"/>
              <a:t>ให้แสดงข้อความว่า </a:t>
            </a:r>
            <a:r>
              <a:rPr lang="en-US" dirty="0" smtClean="0"/>
              <a:t>“</a:t>
            </a:r>
            <a:r>
              <a:rPr lang="th-TH" dirty="0" smtClean="0"/>
              <a:t>ยินดีต้อนรับคุณ </a:t>
            </a:r>
            <a:r>
              <a:rPr lang="en-US" dirty="0" smtClean="0"/>
              <a:t>MEMBER”</a:t>
            </a:r>
          </a:p>
          <a:p>
            <a:pPr lvl="1"/>
            <a:r>
              <a:rPr lang="th-TH" dirty="0" smtClean="0"/>
              <a:t>ถ้า </a:t>
            </a:r>
            <a:r>
              <a:rPr lang="en-US" dirty="0" smtClean="0"/>
              <a:t>Login </a:t>
            </a:r>
            <a:r>
              <a:rPr lang="th-TH" dirty="0" smtClean="0"/>
              <a:t>และ </a:t>
            </a:r>
            <a:r>
              <a:rPr lang="en-US" dirty="0" smtClean="0"/>
              <a:t>Password </a:t>
            </a:r>
            <a:r>
              <a:rPr lang="th-TH" dirty="0" smtClean="0"/>
              <a:t>ไม่ตรงกับเงื่อนไขด้านต้นให้แสดงข้อความว่า </a:t>
            </a:r>
            <a:r>
              <a:rPr lang="en-US" dirty="0" smtClean="0"/>
              <a:t>“</a:t>
            </a:r>
            <a:r>
              <a:rPr lang="th-TH" dirty="0" smtClean="0"/>
              <a:t>ชื่อบัญชีหรือรหัสผ่านไม่ถูกต้อง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95"/>
          <a:stretch/>
        </p:blipFill>
        <p:spPr>
          <a:xfrm>
            <a:off x="467544" y="1628800"/>
            <a:ext cx="3384376" cy="19675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00"/>
          <a:stretch/>
        </p:blipFill>
        <p:spPr>
          <a:xfrm>
            <a:off x="5388161" y="3905064"/>
            <a:ext cx="3432311" cy="10416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799"/>
          <a:stretch/>
        </p:blipFill>
        <p:spPr>
          <a:xfrm>
            <a:off x="5358893" y="2782118"/>
            <a:ext cx="3461579" cy="10460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343"/>
          <a:stretch/>
        </p:blipFill>
        <p:spPr>
          <a:xfrm>
            <a:off x="5358894" y="1622033"/>
            <a:ext cx="3407154" cy="10832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Right Arrow 7"/>
          <p:cNvSpPr/>
          <p:nvPr/>
        </p:nvSpPr>
        <p:spPr>
          <a:xfrm>
            <a:off x="3985616" y="1877610"/>
            <a:ext cx="1306463" cy="3265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439626">
            <a:off x="3958343" y="2577241"/>
            <a:ext cx="13414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2669123">
            <a:off x="3712307" y="3403857"/>
            <a:ext cx="183351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32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งานครั้งที่ 4 </a:t>
            </a:r>
            <a:r>
              <a:rPr lang="en-US" b="1" dirty="0"/>
              <a:t>: </a:t>
            </a:r>
            <a:r>
              <a:rPr lang="en-US" b="1" dirty="0" err="1" smtClean="0"/>
              <a:t>post.php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4725144"/>
            <a:ext cx="8153400" cy="1584176"/>
          </a:xfrm>
        </p:spPr>
        <p:txBody>
          <a:bodyPr>
            <a:normAutofit fontScale="92500" lnSpcReduction="20000"/>
          </a:bodyPr>
          <a:lstStyle/>
          <a:p>
            <a:r>
              <a:rPr lang="th-TH" dirty="0" smtClean="0"/>
              <a:t>ให้แก้ไขหน้า </a:t>
            </a:r>
            <a:r>
              <a:rPr lang="en-US" dirty="0" err="1" smtClean="0"/>
              <a:t>post.php</a:t>
            </a:r>
            <a:r>
              <a:rPr lang="en-US" dirty="0" smtClean="0"/>
              <a:t> </a:t>
            </a:r>
            <a:r>
              <a:rPr lang="th-TH" dirty="0" smtClean="0"/>
              <a:t>โดยให้แสดง</a:t>
            </a:r>
            <a:r>
              <a:rPr lang="th-TH" dirty="0" err="1" smtClean="0"/>
              <a:t>ด้วยว่า</a:t>
            </a:r>
            <a:r>
              <a:rPr lang="th-TH" dirty="0" smtClean="0"/>
              <a:t>กระทู้ที่ผู้ใช้กดเข้ามาดูนั้นเป็นกระทู้หมายเลขคู่ หรือหมายเลขคี่</a:t>
            </a:r>
          </a:p>
          <a:p>
            <a:r>
              <a:rPr lang="th-TH" b="1" dirty="0" smtClean="0"/>
              <a:t>เพิ่มเติม</a:t>
            </a:r>
            <a:r>
              <a:rPr lang="en-US" b="1" dirty="0" smtClean="0"/>
              <a:t> : </a:t>
            </a:r>
            <a:r>
              <a:rPr lang="th-TH" dirty="0" smtClean="0"/>
              <a:t>ลองหาดูว่าควรจะต้องแก้ไขหน้าเว็บไหนอีกเพื่อให้การทำงานโดยรวมยังถูกต้องอยู่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711718"/>
            <a:ext cx="4256805" cy="27253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711718"/>
            <a:ext cx="4273846" cy="2736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3059832" y="2636912"/>
            <a:ext cx="144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91680" y="2852936"/>
            <a:ext cx="129614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501011" y="2636912"/>
            <a:ext cx="144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32859" y="2852936"/>
            <a:ext cx="129614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09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cs typeface="EucrosiaUPC" pitchFamily="18" charset="-34"/>
              </a:rPr>
              <a:t>Comparison Operators</a:t>
            </a:r>
            <a:endParaRPr lang="th-TH" dirty="0">
              <a:cs typeface="EucrosiaUPC" pitchFamily="18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924333"/>
              </p:ext>
            </p:extLst>
          </p:nvPr>
        </p:nvGraphicFramePr>
        <p:xfrm>
          <a:off x="395536" y="1682472"/>
          <a:ext cx="8424936" cy="41227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  <a:cs typeface="EucrosiaUPC" pitchFamily="18" charset="-34"/>
                        </a:rPr>
                        <a:t>Operator</a:t>
                      </a:r>
                      <a:endParaRPr lang="th-TH" sz="2000" dirty="0">
                        <a:latin typeface="+mj-lt"/>
                        <a:cs typeface="Eucros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ชื่อ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ตัวอย่าง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ความหมาย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==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Equal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==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เป็นจริงเมื่อ</a:t>
                      </a:r>
                      <a:r>
                        <a:rPr lang="th-TH" sz="24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==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 smtClean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!=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Not Equal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!=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เป็นจริงเมื่อ</a:t>
                      </a:r>
                      <a:r>
                        <a:rPr lang="th-TH" sz="24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!=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 smtClean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&lt;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Less than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&lt;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เป็นจริงเมื่อ</a:t>
                      </a:r>
                      <a:r>
                        <a:rPr lang="th-TH" sz="24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&lt;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 smtClean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&gt;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Greater</a:t>
                      </a:r>
                      <a:r>
                        <a:rPr lang="en-US" sz="2400" baseline="0" dirty="0" smtClean="0">
                          <a:latin typeface="+mj-lt"/>
                          <a:cs typeface="EucrosiaUPC" pitchFamily="18" charset="-34"/>
                        </a:rPr>
                        <a:t> than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&gt;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เป็นจริงเมื่อ</a:t>
                      </a:r>
                      <a:r>
                        <a:rPr lang="th-TH" sz="24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&gt;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 smtClean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&lt;=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Less than or</a:t>
                      </a:r>
                      <a:r>
                        <a:rPr lang="en-US" sz="2400" baseline="0" dirty="0" smtClean="0">
                          <a:latin typeface="+mj-lt"/>
                          <a:cs typeface="EucrosiaUPC" pitchFamily="18" charset="-34"/>
                        </a:rPr>
                        <a:t> equal to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&lt;=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 smtClean="0">
                        <a:latin typeface="+mj-lt"/>
                        <a:cs typeface="EucrosiaUPC" pitchFamily="18" charset="-3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เป็นจริงเมื่อ</a:t>
                      </a:r>
                      <a:r>
                        <a:rPr lang="th-TH" sz="24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&lt;=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 smtClean="0">
                        <a:latin typeface="+mj-lt"/>
                        <a:cs typeface="EucrosiaUPC" pitchFamily="18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&gt;=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Greater than or</a:t>
                      </a:r>
                      <a:r>
                        <a:rPr lang="en-US" sz="2400" baseline="0" dirty="0" smtClean="0">
                          <a:latin typeface="+mj-lt"/>
                          <a:cs typeface="EucrosiaUPC" pitchFamily="18" charset="-34"/>
                        </a:rPr>
                        <a:t> equal to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&gt;=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 smtClean="0">
                        <a:latin typeface="+mj-lt"/>
                        <a:cs typeface="EucrosiaUPC" pitchFamily="18" charset="-3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เป็นจริงเมื่อ</a:t>
                      </a:r>
                      <a:r>
                        <a:rPr lang="th-TH" sz="24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&gt;= 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 smtClean="0">
                        <a:latin typeface="+mj-lt"/>
                        <a:cs typeface="EucrosiaUPC" pitchFamily="18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076056" y="5517232"/>
            <a:ext cx="3888432" cy="10801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ผลลัพธ์ของการเปรียบเทียบมีแค่ </a:t>
            </a:r>
            <a:r>
              <a:rPr lang="en-US" dirty="0" smtClean="0"/>
              <a:t>2 </a:t>
            </a:r>
            <a:r>
              <a:rPr lang="th-TH" dirty="0" smtClean="0"/>
              <a:t>กรณี คือ </a:t>
            </a:r>
            <a:r>
              <a:rPr lang="en-US" dirty="0" smtClean="0"/>
              <a:t>true </a:t>
            </a:r>
            <a:r>
              <a:rPr lang="th-TH" dirty="0" smtClean="0"/>
              <a:t>และ </a:t>
            </a:r>
            <a:r>
              <a:rPr lang="en-US" dirty="0" smtClean="0"/>
              <a:t>false</a:t>
            </a:r>
            <a:r>
              <a:rPr lang="th-TH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61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37" y="1628800"/>
            <a:ext cx="6912263" cy="26642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" y="4437112"/>
            <a:ext cx="1614254" cy="16561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2611575" y="4437112"/>
            <a:ext cx="6120680" cy="22322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dirty="0" smtClean="0"/>
              <a:t>สำหรับค่า </a:t>
            </a:r>
            <a:r>
              <a:rPr lang="en-US" dirty="0" smtClean="0"/>
              <a:t>true </a:t>
            </a:r>
            <a:r>
              <a:rPr lang="th-TH" dirty="0" smtClean="0"/>
              <a:t>และ </a:t>
            </a:r>
            <a:r>
              <a:rPr lang="en-US" dirty="0" smtClean="0"/>
              <a:t>false (Boolean) </a:t>
            </a:r>
            <a:r>
              <a:rPr lang="th-TH" dirty="0" smtClean="0"/>
              <a:t>ใน </a:t>
            </a:r>
            <a:r>
              <a:rPr lang="en-US" dirty="0" smtClean="0"/>
              <a:t>PHP </a:t>
            </a:r>
            <a:r>
              <a:rPr lang="th-TH" dirty="0" smtClean="0"/>
              <a:t>ถ้าใช้คำสั่ง </a:t>
            </a:r>
            <a:r>
              <a:rPr lang="en-US" dirty="0" smtClean="0"/>
              <a:t>echo </a:t>
            </a:r>
            <a:r>
              <a:rPr lang="th-TH" dirty="0" smtClean="0"/>
              <a:t>เพื่อดูผลลัพธ์ </a:t>
            </a:r>
            <a:r>
              <a:rPr lang="en-US" dirty="0" smtClean="0"/>
              <a:t>PHP </a:t>
            </a:r>
            <a:r>
              <a:rPr lang="th-TH" dirty="0" smtClean="0"/>
              <a:t>จะแสดง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th-TH" dirty="0" smtClean="0"/>
              <a:t>ตัวเลข </a:t>
            </a:r>
            <a:r>
              <a:rPr lang="en-US" dirty="0" smtClean="0"/>
              <a:t>1 </a:t>
            </a:r>
            <a:r>
              <a:rPr lang="th-TH" dirty="0" smtClean="0"/>
              <a:t>เมื่อค่าเป็น </a:t>
            </a:r>
            <a:r>
              <a:rPr lang="en-US" dirty="0" smtClean="0"/>
              <a:t>true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th-TH" dirty="0" smtClean="0"/>
              <a:t>ไม่แสดงค่าอะไรเลย ถ้าเป็น </a:t>
            </a:r>
            <a:r>
              <a:rPr lang="en-US" dirty="0" smtClean="0"/>
              <a:t>false</a:t>
            </a:r>
          </a:p>
          <a:p>
            <a:r>
              <a:rPr lang="th-TH" dirty="0" smtClean="0"/>
              <a:t>ถ้าต้องการตรวจสอบค่า</a:t>
            </a:r>
            <a:r>
              <a:rPr lang="th-TH" dirty="0" err="1" smtClean="0"/>
              <a:t>จริงๆ</a:t>
            </a:r>
            <a:r>
              <a:rPr lang="th-TH" dirty="0" smtClean="0"/>
              <a:t> ให้ใช้ฟังก์ชัน </a:t>
            </a:r>
            <a:r>
              <a:rPr lang="en-US" dirty="0" err="1" smtClean="0"/>
              <a:t>var_dump</a:t>
            </a:r>
            <a:r>
              <a:rPr lang="en-US" dirty="0" smtClean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25316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/>
              <a:t>2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5345874" cy="46085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757790"/>
            <a:ext cx="2566619" cy="15992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223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cs typeface="EucrosiaUPC" pitchFamily="18" charset="-34"/>
              </a:rPr>
              <a:t>Logical Operators</a:t>
            </a:r>
            <a:endParaRPr lang="th-TH" dirty="0">
              <a:cs typeface="EucrosiaUPC" pitchFamily="18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h-TH" sz="3200" b="1" dirty="0">
              <a:latin typeface="EucrosiaUPC" pitchFamily="18" charset="-34"/>
              <a:cs typeface="EucrosiaUPC" pitchFamily="18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95278"/>
              </p:ext>
            </p:extLst>
          </p:nvPr>
        </p:nvGraphicFramePr>
        <p:xfrm>
          <a:off x="355060" y="1628800"/>
          <a:ext cx="8410988" cy="44671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14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7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7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23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+mj-lt"/>
                          <a:cs typeface="EucrosiaUPC" pitchFamily="18" charset="-34"/>
                        </a:rPr>
                        <a:t>Operator</a:t>
                      </a:r>
                      <a:endParaRPr lang="th-TH" sz="2800" dirty="0">
                        <a:latin typeface="+mj-lt"/>
                        <a:cs typeface="Eucros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+mj-lt"/>
                          <a:cs typeface="EucrosiaUPC" pitchFamily="18" charset="-34"/>
                        </a:rPr>
                        <a:t>ชื่อ</a:t>
                      </a:r>
                      <a:endParaRPr lang="th-TH" sz="2800" dirty="0">
                        <a:latin typeface="+mj-lt"/>
                        <a:cs typeface="Eucros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+mj-lt"/>
                          <a:cs typeface="EucrosiaUPC" pitchFamily="18" charset="-34"/>
                        </a:rPr>
                        <a:t>ตัวอย่าง</a:t>
                      </a:r>
                      <a:endParaRPr lang="th-TH" sz="2800" dirty="0">
                        <a:latin typeface="+mj-lt"/>
                        <a:cs typeface="Eucros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+mj-lt"/>
                          <a:cs typeface="EucrosiaUPC" pitchFamily="18" charset="-34"/>
                        </a:rPr>
                        <a:t>ความหมาย</a:t>
                      </a:r>
                      <a:endParaRPr lang="th-TH" sz="2800" dirty="0">
                        <a:latin typeface="+mj-lt"/>
                        <a:cs typeface="EucrosiaUPC" pitchFamily="18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83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and </a:t>
                      </a: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หรือ </a:t>
                      </a: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&amp;&amp;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And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&amp;&amp;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จะให้ค่าเป็นจริงเมื่อ</a:t>
                      </a:r>
                      <a:r>
                        <a:rPr lang="th-TH" sz="24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และ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เป็นจริ</a:t>
                      </a:r>
                      <a:r>
                        <a:rPr lang="th-TH" sz="24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EucrosiaUPC" pitchFamily="18" charset="-34"/>
                        </a:rPr>
                        <a:t>งทั้งคู่</a:t>
                      </a:r>
                      <a:r>
                        <a:rPr lang="th-TH" sz="24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EucrosiaUPC" pitchFamily="18" charset="-34"/>
                        </a:rPr>
                        <a:t> กรณีที่เหลือจะให้ค่าเป็นเท็จ</a:t>
                      </a:r>
                      <a:endParaRPr lang="th-TH" sz="2400" dirty="0" smtClean="0">
                        <a:solidFill>
                          <a:schemeClr val="tx1"/>
                        </a:solidFill>
                        <a:latin typeface="+mj-lt"/>
                        <a:ea typeface="Tahoma" pitchFamily="34" charset="0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83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or </a:t>
                      </a: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หรือ</a:t>
                      </a:r>
                      <a:r>
                        <a:rPr lang="th-TH" sz="24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+mj-lt"/>
                          <a:cs typeface="EucrosiaUPC" pitchFamily="18" charset="-34"/>
                        </a:rPr>
                        <a:t>||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Or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||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จะให้ค่าเป็นเท็จเมื่อ</a:t>
                      </a:r>
                      <a:r>
                        <a:rPr lang="th-TH" sz="20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หรือ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เป็นเท็จ</a:t>
                      </a:r>
                      <a:r>
                        <a:rPr lang="th-TH" sz="24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EucrosiaUPC" pitchFamily="18" charset="-34"/>
                        </a:rPr>
                        <a:t>ทั้งคู่</a:t>
                      </a:r>
                      <a:r>
                        <a:rPr lang="th-TH" sz="24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EucrosiaUPC" pitchFamily="18" charset="-34"/>
                        </a:rPr>
                        <a:t> กรณีที่เหลือจะให้ค่าเป็นจริง</a:t>
                      </a:r>
                      <a:endParaRPr lang="th-TH" sz="2400" dirty="0" smtClean="0">
                        <a:solidFill>
                          <a:schemeClr val="tx1"/>
                        </a:solidFill>
                        <a:latin typeface="+mj-lt"/>
                        <a:ea typeface="Tahoma" pitchFamily="34" charset="0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33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+mj-lt"/>
                          <a:cs typeface="EucrosiaUPC" pitchFamily="18" charset="-34"/>
                        </a:rPr>
                        <a:t>xor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Exclusion</a:t>
                      </a: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Or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xor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จะให้ค่าเป็นเท็จเมื่อ</a:t>
                      </a:r>
                      <a:r>
                        <a:rPr lang="th-TH" sz="24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และ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b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เป็นจริ</a:t>
                      </a:r>
                      <a:r>
                        <a:rPr lang="th-TH" sz="24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EucrosiaUPC" pitchFamily="18" charset="-34"/>
                        </a:rPr>
                        <a:t>งทั้งคู่หรือเป็นเท็จทั้งคู่ </a:t>
                      </a:r>
                      <a:r>
                        <a:rPr lang="th-TH" sz="24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EucrosiaUPC" pitchFamily="18" charset="-34"/>
                        </a:rPr>
                        <a:t>กรณีที่เหลือจะให้ค่าเป็นจริง</a:t>
                      </a:r>
                      <a:endParaRPr lang="th-TH" sz="2400" dirty="0" smtClean="0">
                        <a:solidFill>
                          <a:schemeClr val="tx1"/>
                        </a:solidFill>
                        <a:latin typeface="+mj-lt"/>
                        <a:ea typeface="Tahoma" pitchFamily="34" charset="0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83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!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j-lt"/>
                          <a:cs typeface="EucrosiaUPC" pitchFamily="18" charset="-34"/>
                        </a:rPr>
                        <a:t>Not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!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</a:t>
                      </a:r>
                      <a:endParaRPr lang="th-TH" sz="24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จะให้ค่าเป็นจริงเมื่อ</a:t>
                      </a:r>
                      <a:r>
                        <a:rPr lang="th-TH" sz="20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เป็นเท็จ</a:t>
                      </a:r>
                      <a:r>
                        <a:rPr lang="th-TH" sz="2400" baseline="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                          </a:t>
                      </a:r>
                      <a:r>
                        <a:rPr lang="th-TH" sz="2400" baseline="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และจะให้ค่า</a:t>
                      </a:r>
                      <a:r>
                        <a:rPr lang="th-TH" sz="24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EucrosiaUPC" pitchFamily="18" charset="-34"/>
                        </a:rPr>
                        <a:t>เป็นเท็จ </a:t>
                      </a:r>
                      <a:r>
                        <a:rPr lang="th-TH" sz="2400" dirty="0" smtClean="0">
                          <a:latin typeface="+mj-lt"/>
                          <a:cs typeface="EucrosiaUPC" pitchFamily="18" charset="-34"/>
                        </a:rPr>
                        <a:t>เมื่อ</a:t>
                      </a:r>
                      <a:r>
                        <a:rPr lang="th-TH" sz="2400" baseline="0" dirty="0" smtClean="0">
                          <a:latin typeface="+mj-lt"/>
                          <a:cs typeface="EucrosiaUPC" pitchFamily="18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$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a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เป็นจริง</a:t>
                      </a:r>
                      <a:r>
                        <a:rPr lang="th-TH" sz="2400" baseline="0" dirty="0" smtClean="0">
                          <a:solidFill>
                            <a:schemeClr val="tx1"/>
                          </a:solidFill>
                          <a:latin typeface="+mj-lt"/>
                          <a:ea typeface="Tahoma" pitchFamily="34" charset="0"/>
                          <a:cs typeface="EucrosiaUPC" pitchFamily="18" charset="-34"/>
                        </a:rPr>
                        <a:t> </a:t>
                      </a:r>
                      <a:endParaRPr lang="th-TH" sz="2400" dirty="0" smtClean="0">
                        <a:solidFill>
                          <a:schemeClr val="tx1"/>
                        </a:solidFill>
                        <a:latin typeface="+mj-lt"/>
                        <a:ea typeface="Tahoma" pitchFamily="34" charset="0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81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cs typeface="EucrosiaUPC" pitchFamily="18" charset="-34"/>
              </a:rPr>
              <a:t>Truth table</a:t>
            </a:r>
            <a:endParaRPr lang="th-TH" sz="4800" b="1" dirty="0">
              <a:latin typeface="EucrosiaUPC" pitchFamily="18" charset="-34"/>
              <a:cs typeface="EucrosiaUPC" pitchFamily="18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8" t="55388" r="71252" b="20076"/>
          <a:stretch/>
        </p:blipFill>
        <p:spPr bwMode="auto">
          <a:xfrm>
            <a:off x="323528" y="1700808"/>
            <a:ext cx="2713253" cy="33123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66" t="55388" r="56382" b="20076"/>
          <a:stretch/>
        </p:blipFill>
        <p:spPr bwMode="auto">
          <a:xfrm>
            <a:off x="3388005" y="2492896"/>
            <a:ext cx="2624155" cy="32461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57" t="55388" r="41596" b="20076"/>
          <a:stretch/>
        </p:blipFill>
        <p:spPr bwMode="auto">
          <a:xfrm>
            <a:off x="6407318" y="3521685"/>
            <a:ext cx="2485162" cy="30756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9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if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38253706"/>
              </p:ext>
            </p:extLst>
          </p:nvPr>
        </p:nvGraphicFramePr>
        <p:xfrm>
          <a:off x="675570" y="1659549"/>
          <a:ext cx="5868670" cy="1913467"/>
        </p:xfrm>
        <a:graphic>
          <a:graphicData uri="http://schemas.openxmlformats.org/drawingml/2006/table">
            <a:tbl>
              <a:tblPr/>
              <a:tblGrid>
                <a:gridCol w="5868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8911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if (condition) statement;</a:t>
                      </a:r>
                      <a:endParaRPr lang="en-US" sz="16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4556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condition : </a:t>
                      </a:r>
                      <a:r>
                        <a:rPr lang="th-TH" sz="2000" dirty="0">
                          <a:latin typeface="Cordia New"/>
                          <a:ea typeface="Times New Roman"/>
                          <a:cs typeface="+mj-cs"/>
                        </a:rPr>
                        <a:t>เงื่อนไขที่กำหนดขึ้น  เพื่อใช้พิจารณาว่าจะทำหรือไม่ตามคำสั่ง  โดยเงื่อนไขอาจจะอยู่ในรูปของนิพจน์การคำนวณ  และเปรียบเทียบ  หรือเป็นค่าของตัวแปรก็ได้  และจะต้องเขียนไว้ภายในเครื่องหมาย ( )</a:t>
                      </a:r>
                      <a:endParaRPr lang="en-US" sz="16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statement</a:t>
                      </a:r>
                      <a:r>
                        <a:rPr lang="th-TH" sz="2000" dirty="0"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: </a:t>
                      </a:r>
                      <a:r>
                        <a:rPr lang="th-TH" sz="2000" dirty="0">
                          <a:latin typeface="Cordia New"/>
                          <a:ea typeface="Times New Roman"/>
                          <a:cs typeface="+mj-cs"/>
                        </a:rPr>
                        <a:t>คำสั่งที่จะให้ทำงานถ้าผลการตรวจสอบเงื่อนไขออกมาเป็นจริง (</a:t>
                      </a: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true)</a:t>
                      </a:r>
                      <a:endParaRPr lang="en-US" sz="16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933226"/>
              </p:ext>
            </p:extLst>
          </p:nvPr>
        </p:nvGraphicFramePr>
        <p:xfrm>
          <a:off x="714348" y="3714752"/>
          <a:ext cx="5868670" cy="3048000"/>
        </p:xfrm>
        <a:graphic>
          <a:graphicData uri="http://schemas.openxmlformats.org/drawingml/2006/table">
            <a:tbl>
              <a:tblPr/>
              <a:tblGrid>
                <a:gridCol w="5868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if (condition)</a:t>
                      </a:r>
                      <a:endParaRPr lang="en-US" sz="20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{</a:t>
                      </a:r>
                      <a:endParaRPr lang="en-US" sz="20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statement-1;</a:t>
                      </a:r>
                      <a:endParaRPr lang="en-US" sz="20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statement-2;</a:t>
                      </a:r>
                      <a:endParaRPr lang="en-US" sz="20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ordia New"/>
                          <a:ea typeface="Times New Roman"/>
                          <a:cs typeface="+mj-cs"/>
                        </a:rPr>
                        <a:t>…</a:t>
                      </a:r>
                      <a:endParaRPr lang="en-US" sz="20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statement-n;</a:t>
                      </a:r>
                      <a:endParaRPr lang="en-US" sz="20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}</a:t>
                      </a:r>
                      <a:endParaRPr lang="en-US" sz="20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condition : </a:t>
                      </a:r>
                      <a:r>
                        <a:rPr lang="th-TH" sz="2000" dirty="0">
                          <a:latin typeface="Cordia New"/>
                          <a:ea typeface="Times New Roman"/>
                          <a:cs typeface="+mj-cs"/>
                        </a:rPr>
                        <a:t>เงื่อนไขที่กำหนดขึ้น  เพื่อใช้พิจารณาว่าจะทำหรือไม่ตามคำสั่ง  </a:t>
                      </a:r>
                      <a:endParaRPr lang="en-US" sz="2000" dirty="0"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statement-1, statement-2</a:t>
                      </a:r>
                      <a:r>
                        <a:rPr lang="en-US" sz="2000" dirty="0" smtClean="0">
                          <a:latin typeface="Cordia New"/>
                          <a:ea typeface="Times New Roman"/>
                          <a:cs typeface="+mj-cs"/>
                        </a:rPr>
                        <a:t>,…, </a:t>
                      </a: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statement-n : </a:t>
                      </a:r>
                      <a:r>
                        <a:rPr lang="th-TH" sz="2000" dirty="0">
                          <a:latin typeface="Cordia New"/>
                          <a:ea typeface="Times New Roman"/>
                          <a:cs typeface="+mj-cs"/>
                        </a:rPr>
                        <a:t>ถ้าคำสั่งที่จะให้ทำงานมีมากกว่าหนึ่งคำสั่งให้เขียนคำสั่งทั้งหมดนั้นไว้ภายในเครื่องหมาย </a:t>
                      </a:r>
                      <a:r>
                        <a:rPr lang="en-US" sz="2000" dirty="0">
                          <a:latin typeface="Cordia New"/>
                          <a:ea typeface="Times New Roman"/>
                          <a:cs typeface="+mj-cs"/>
                        </a:rPr>
                        <a:t>{ }</a:t>
                      </a:r>
                      <a:endParaRPr lang="en-US" sz="2000" dirty="0"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รูปภาพ 1" descr="ภาพนิ่ง6.JPG"/>
          <p:cNvPicPr/>
          <p:nvPr/>
        </p:nvPicPr>
        <p:blipFill>
          <a:blip r:embed="rId2" cstate="print"/>
          <a:srcRect l="9091" r="3030"/>
          <a:stretch>
            <a:fillRect/>
          </a:stretch>
        </p:blipFill>
        <p:spPr>
          <a:xfrm>
            <a:off x="6643702" y="2079088"/>
            <a:ext cx="2357454" cy="2286016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87748" y="2064268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8" name="Oval 7"/>
          <p:cNvSpPr/>
          <p:nvPr/>
        </p:nvSpPr>
        <p:spPr>
          <a:xfrm>
            <a:off x="129781" y="3727815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0027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32156</TotalTime>
  <Words>1297</Words>
  <Application>Microsoft Office PowerPoint</Application>
  <PresentationFormat>On-screen Show (4:3)</PresentationFormat>
  <Paragraphs>213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8" baseType="lpstr">
      <vt:lpstr>Malgun Gothic</vt:lpstr>
      <vt:lpstr>Angsana New</vt:lpstr>
      <vt:lpstr>Arial</vt:lpstr>
      <vt:lpstr>Calibri</vt:lpstr>
      <vt:lpstr>Cordia New</vt:lpstr>
      <vt:lpstr>EucrosiaUPC</vt:lpstr>
      <vt:lpstr>FreesiaUPC</vt:lpstr>
      <vt:lpstr>Symbol</vt:lpstr>
      <vt:lpstr>Tahoma</vt:lpstr>
      <vt:lpstr>Times New Roman</vt:lpstr>
      <vt:lpstr>Tw Cen MT</vt:lpstr>
      <vt:lpstr>Wingdings</vt:lpstr>
      <vt:lpstr>Wingdings 2</vt:lpstr>
      <vt:lpstr>ตรงกลาง</vt:lpstr>
      <vt:lpstr>PHP (2)  - condition  - loop </vt:lpstr>
      <vt:lpstr>งานครั้งที่ 4 : Review</vt:lpstr>
      <vt:lpstr>คำสั่งเงื่อนไข</vt:lpstr>
      <vt:lpstr>Comparison Operators</vt:lpstr>
      <vt:lpstr>ตัวอย่าง 1</vt:lpstr>
      <vt:lpstr>ตัวอย่าง 2</vt:lpstr>
      <vt:lpstr>Logical Operators</vt:lpstr>
      <vt:lpstr>Truth table</vt:lpstr>
      <vt:lpstr>คำสั่ง if</vt:lpstr>
      <vt:lpstr>ตัวอย่าง 3</vt:lpstr>
      <vt:lpstr>คำสั่ง if-else</vt:lpstr>
      <vt:lpstr>ตัวอย่าง 4</vt:lpstr>
      <vt:lpstr>จงหาผลลัพธ์ของโปรแกรม</vt:lpstr>
      <vt:lpstr>คำสั่ง if - elseif - else</vt:lpstr>
      <vt:lpstr>ตัวอย่าง 5</vt:lpstr>
      <vt:lpstr>คำสั่ง switch-case</vt:lpstr>
      <vt:lpstr>ตัวอย่าง switch - case</vt:lpstr>
      <vt:lpstr>การใช้ break ใน switch-case</vt:lpstr>
      <vt:lpstr>Switch-case ใน PHP ใช้กับข้อความได้</vt:lpstr>
      <vt:lpstr>While Loop</vt:lpstr>
      <vt:lpstr>ตัวอย่าง While Loop</vt:lpstr>
      <vt:lpstr>do-while Loop</vt:lpstr>
      <vt:lpstr>ตัวอย่าง While Loop</vt:lpstr>
      <vt:lpstr>คำสั่ง for</vt:lpstr>
      <vt:lpstr>แผนผังการทำงานของ for</vt:lpstr>
      <vt:lpstr>เปรียบเทียบคำสั่ง while และ for</vt:lpstr>
      <vt:lpstr>ตัวอย่างการแปลง while เป็น for</vt:lpstr>
      <vt:lpstr>ตัวอย่าง For Loop</vt:lpstr>
      <vt:lpstr>การวนพิมพ์ค่าในตัวแปรประเภท Array</vt:lpstr>
      <vt:lpstr>การใช้คำสั่ง foreach ในการวนพิมพ์ค่าในตัวแปรประเภท Array</vt:lpstr>
      <vt:lpstr>การใช้คำสั่ง foreach ในการวนพิมพ์ค่าในตัวแปรประเภท Associative Array</vt:lpstr>
      <vt:lpstr>งานครั้งที่ 4 : index.html</vt:lpstr>
      <vt:lpstr>งานครั้งที่ 4 : verify.php</vt:lpstr>
      <vt:lpstr>งานครั้งที่ 4 : post.php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Programming</dc:title>
  <dc:creator>choopan</dc:creator>
  <cp:lastModifiedBy>Choopan Rattanapoka</cp:lastModifiedBy>
  <cp:revision>332</cp:revision>
  <cp:lastPrinted>2017-04-11T03:28:04Z</cp:lastPrinted>
  <dcterms:created xsi:type="dcterms:W3CDTF">2010-02-28T04:09:14Z</dcterms:created>
  <dcterms:modified xsi:type="dcterms:W3CDTF">2017-06-28T05:51:52Z</dcterms:modified>
</cp:coreProperties>
</file>