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307" r:id="rId2"/>
    <p:sldId id="418" r:id="rId3"/>
    <p:sldId id="376" r:id="rId4"/>
    <p:sldId id="377" r:id="rId5"/>
    <p:sldId id="410" r:id="rId6"/>
    <p:sldId id="378" r:id="rId7"/>
    <p:sldId id="379" r:id="rId8"/>
    <p:sldId id="404" r:id="rId9"/>
    <p:sldId id="402" r:id="rId10"/>
    <p:sldId id="405" r:id="rId11"/>
    <p:sldId id="406" r:id="rId12"/>
    <p:sldId id="407" r:id="rId13"/>
    <p:sldId id="403" r:id="rId14"/>
    <p:sldId id="408" r:id="rId15"/>
    <p:sldId id="409" r:id="rId16"/>
    <p:sldId id="413" r:id="rId17"/>
    <p:sldId id="414" r:id="rId18"/>
    <p:sldId id="415" r:id="rId19"/>
    <p:sldId id="393" r:id="rId20"/>
    <p:sldId id="381" r:id="rId21"/>
    <p:sldId id="411" r:id="rId22"/>
    <p:sldId id="394" r:id="rId23"/>
    <p:sldId id="416" r:id="rId24"/>
    <p:sldId id="417" r:id="rId25"/>
    <p:sldId id="420" r:id="rId26"/>
    <p:sldId id="421" r:id="rId27"/>
  </p:sldIdLst>
  <p:sldSz cx="9144000" cy="6858000" type="screen4x3"/>
  <p:notesSz cx="7315200" cy="96012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0" autoAdjust="0"/>
    <p:restoredTop sz="9466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PHP - 1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39F4046-A63D-48D2-8BE9-1462B9F29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535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PHP - 1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3ED285D-14FD-4A27-8C8D-143BF2E5E7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9955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29/08/60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852936"/>
            <a:ext cx="6477000" cy="30144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PHP (1)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- variables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- math operations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- form method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030523315 – Web Programming and Web Database</a:t>
            </a:r>
          </a:p>
          <a:p>
            <a:r>
              <a:rPr lang="en-US" dirty="0"/>
              <a:t>Asst. Prof. Dr. Choopan </a:t>
            </a:r>
            <a:r>
              <a:rPr lang="en-US" dirty="0" smtClean="0"/>
              <a:t>Rattanapoka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39529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1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7420925" cy="352839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619463"/>
            <a:ext cx="2609872" cy="207391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644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</a:t>
            </a:r>
            <a:r>
              <a:rPr lang="en-US" dirty="0" smtClean="0"/>
              <a:t> 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522" y="1556792"/>
            <a:ext cx="8207629" cy="4752528"/>
          </a:xfrm>
        </p:spPr>
      </p:pic>
    </p:spTree>
    <p:extLst>
      <p:ext uri="{BB962C8B-B14F-4D97-AF65-F5344CB8AC3E}">
        <p14:creationId xmlns:p14="http://schemas.microsoft.com/office/powerpoint/2010/main" val="262260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 “  ” </a:t>
            </a:r>
            <a:r>
              <a:rPr lang="th-TH" dirty="0" smtClean="0"/>
              <a:t>และ </a:t>
            </a:r>
            <a:r>
              <a:rPr lang="en-US" dirty="0" smtClean="0"/>
              <a:t>‘   ’ </a:t>
            </a:r>
            <a:r>
              <a:rPr lang="th-TH" dirty="0" smtClean="0"/>
              <a:t>ใน </a:t>
            </a:r>
            <a:r>
              <a:rPr lang="en-US" dirty="0" smtClean="0"/>
              <a:t>PHP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การใช้ตัวครอบข้อความ </a:t>
            </a:r>
            <a:r>
              <a:rPr lang="en-US" dirty="0" smtClean="0"/>
              <a:t>double quote (“) </a:t>
            </a:r>
            <a:r>
              <a:rPr lang="th-TH" dirty="0" smtClean="0"/>
              <a:t>และ </a:t>
            </a:r>
            <a:r>
              <a:rPr lang="en-US" dirty="0" smtClean="0"/>
              <a:t>single quote (‘) </a:t>
            </a:r>
            <a:r>
              <a:rPr lang="th-TH" dirty="0" smtClean="0"/>
              <a:t>ใน </a:t>
            </a:r>
            <a:r>
              <a:rPr lang="en-US" dirty="0" smtClean="0"/>
              <a:t>PHP </a:t>
            </a:r>
            <a:r>
              <a:rPr lang="th-TH" dirty="0" smtClean="0"/>
              <a:t>จะมีข้อแตกต่างกัน</a:t>
            </a:r>
          </a:p>
          <a:p>
            <a:r>
              <a:rPr lang="th-TH" dirty="0" smtClean="0"/>
              <a:t>ในกรณีที่เป็นข้อความปกติ</a:t>
            </a:r>
          </a:p>
          <a:p>
            <a:pPr lvl="1"/>
            <a:r>
              <a:rPr lang="en-US" dirty="0" smtClean="0"/>
              <a:t>echo  “Hello World”;</a:t>
            </a:r>
          </a:p>
          <a:p>
            <a:pPr lvl="1"/>
            <a:r>
              <a:rPr lang="en-US" dirty="0" smtClean="0"/>
              <a:t>echo ‘Hello World’;</a:t>
            </a:r>
          </a:p>
          <a:p>
            <a:pPr lvl="1"/>
            <a:r>
              <a:rPr lang="th-TH" dirty="0" smtClean="0"/>
              <a:t>จะไม่มีความแตกต่างกัน</a:t>
            </a:r>
          </a:p>
          <a:p>
            <a:r>
              <a:rPr lang="th-TH" dirty="0" smtClean="0"/>
              <a:t>ในกรณีที่มีตัวแปรอยู่ภายในข้อความ เช่น ถ้ามี </a:t>
            </a:r>
            <a:r>
              <a:rPr lang="en-US" dirty="0" smtClean="0"/>
              <a:t>$b </a:t>
            </a:r>
            <a:r>
              <a:rPr lang="th-TH" dirty="0" smtClean="0"/>
              <a:t>มีค่าเป็น </a:t>
            </a:r>
            <a:r>
              <a:rPr lang="en-US" dirty="0" smtClean="0"/>
              <a:t>5</a:t>
            </a:r>
          </a:p>
          <a:p>
            <a:pPr lvl="1"/>
            <a:r>
              <a:rPr lang="en-US" dirty="0" smtClean="0"/>
              <a:t>echo “B = $b”;</a:t>
            </a:r>
          </a:p>
          <a:p>
            <a:pPr lvl="1"/>
            <a:r>
              <a:rPr lang="en-US" dirty="0" smtClean="0"/>
              <a:t>echo ‘B = $b’;</a:t>
            </a:r>
          </a:p>
          <a:p>
            <a:pPr lvl="1"/>
            <a:r>
              <a:rPr lang="th-TH" dirty="0" smtClean="0"/>
              <a:t>จะแสดงผลแตกต่างกัน </a:t>
            </a:r>
            <a:endParaRPr lang="en-US" dirty="0" smtClean="0"/>
          </a:p>
          <a:p>
            <a:pPr lvl="2"/>
            <a:r>
              <a:rPr lang="th-TH" dirty="0" smtClean="0"/>
              <a:t>คำสั่งแรกจะแสดง </a:t>
            </a:r>
            <a:r>
              <a:rPr lang="en-US" dirty="0" smtClean="0"/>
              <a:t>B = 5 </a:t>
            </a:r>
          </a:p>
          <a:p>
            <a:pPr lvl="2"/>
            <a:r>
              <a:rPr lang="th-TH" dirty="0" smtClean="0"/>
              <a:t>ในขณะที่คำสั่งที่ </a:t>
            </a:r>
            <a:r>
              <a:rPr lang="en-US" dirty="0" smtClean="0"/>
              <a:t>2 </a:t>
            </a:r>
            <a:r>
              <a:rPr lang="th-TH" dirty="0" smtClean="0"/>
              <a:t>จะแสดง </a:t>
            </a:r>
            <a:r>
              <a:rPr lang="en-US" dirty="0" smtClean="0"/>
              <a:t>B = $b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4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ตัวดำเนินการเพื่อกำหนดค่าตัวแปร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0752123"/>
              </p:ext>
            </p:extLst>
          </p:nvPr>
        </p:nvGraphicFramePr>
        <p:xfrm>
          <a:off x="395536" y="1628800"/>
          <a:ext cx="8280920" cy="45495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j-lt"/>
                        </a:rPr>
                        <a:t>Operator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+mj-lt"/>
                        </a:rPr>
                        <a:t>ตัวอย่าง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200" dirty="0" smtClean="0">
                          <a:latin typeface="+mj-lt"/>
                        </a:rPr>
                        <a:t>ความหมาย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j-lt"/>
                        </a:rPr>
                        <a:t>=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+mj-lt"/>
                          <a:cs typeface="+mn-cs"/>
                        </a:rPr>
                        <a:t>$a = $b</a:t>
                      </a:r>
                      <a:endParaRPr lang="th-TH" sz="2200" dirty="0">
                        <a:latin typeface="+mj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200" dirty="0" smtClean="0">
                          <a:latin typeface="+mj-lt"/>
                        </a:rPr>
                        <a:t>การกำหนดค่าให้ตัวแปรทางซ้ายมือมีค่าเท่ากับค่าหรือตัวแปรทางขวามือ</a:t>
                      </a:r>
                      <a:endParaRPr lang="th-TH" sz="2200" dirty="0" smtClean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j-lt"/>
                          <a:cs typeface="EucrosiaUPC" pitchFamily="18" charset="-34"/>
                        </a:rPr>
                        <a:t>++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+mj-lt"/>
                          <a:cs typeface="+mn-cs"/>
                        </a:rPr>
                        <a:t>$a++</a:t>
                      </a:r>
                      <a:endParaRPr lang="th-TH" sz="2200" dirty="0">
                        <a:latin typeface="+mj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การกำหนดค่าให้ตัวแปรมีค่าเพิ่มขึ้น</a:t>
                      </a:r>
                      <a:r>
                        <a:rPr kumimoji="0" lang="th-TH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kumimoji="0" lang="th-TH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01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j-lt"/>
                          <a:cs typeface="EucrosiaUPC" pitchFamily="18" charset="-34"/>
                        </a:rPr>
                        <a:t>-- 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+mj-lt"/>
                          <a:cs typeface="+mn-cs"/>
                        </a:rPr>
                        <a:t>$a--</a:t>
                      </a:r>
                      <a:endParaRPr lang="th-TH" sz="2200" dirty="0">
                        <a:latin typeface="+mj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2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การกำหนดค่าให้ตัวแปรมีค่าลดลง</a:t>
                      </a:r>
                      <a:r>
                        <a:rPr kumimoji="0" lang="th-TH" sz="2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endParaRPr kumimoji="0" lang="th-TH" sz="2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9225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j-lt"/>
                        </a:rPr>
                        <a:t>+=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+mj-lt"/>
                          <a:cs typeface="+mn-cs"/>
                        </a:rPr>
                        <a:t>$a += $b</a:t>
                      </a:r>
                      <a:endParaRPr lang="th-TH" sz="2200" dirty="0">
                        <a:latin typeface="+mj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dirty="0" smtClean="0">
                          <a:latin typeface="+mj-lt"/>
                        </a:rPr>
                        <a:t>การกำหนดค่าให้ตัวแปรทางซ้ายมือเพิ่มค่าขึ้นเท่ากับค่าหรือตัวแปรทางขวามือ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8051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j-lt"/>
                        </a:rPr>
                        <a:t>-=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+mj-lt"/>
                          <a:cs typeface="+mn-cs"/>
                        </a:rPr>
                        <a:t>$a -= $b</a:t>
                      </a:r>
                      <a:endParaRPr lang="th-TH" sz="2200" dirty="0">
                        <a:latin typeface="+mj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dirty="0" smtClean="0">
                          <a:latin typeface="+mj-lt"/>
                        </a:rPr>
                        <a:t>การกำหนดค่าให้ตัวแปรทางซ้ายมือลดค่าลงเท่ากับค่าหรือตัวแปรทางขวามือ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245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j-lt"/>
                        </a:rPr>
                        <a:t>.=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+mj-lt"/>
                          <a:cs typeface="+mn-cs"/>
                        </a:rPr>
                        <a:t>$a .= $b</a:t>
                      </a:r>
                      <a:endParaRPr lang="th-TH" sz="2200" dirty="0">
                        <a:latin typeface="+mj-lt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200" dirty="0" smtClean="0">
                          <a:latin typeface="+mj-lt"/>
                        </a:rPr>
                        <a:t>การกำหนดค่าให้ตัวแปรสตริงทางซ้ายมือถูกต่อท้ายด้วยข้อความทางขวามือ</a:t>
                      </a:r>
                      <a:endParaRPr lang="th-TH" sz="2200" dirty="0">
                        <a:latin typeface="+mj-lt"/>
                        <a:cs typeface="Eucrosi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191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3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</a:t>
            </a:r>
            <a:r>
              <a:rPr lang="en-US" dirty="0"/>
              <a:t> </a:t>
            </a:r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48" y="1556792"/>
            <a:ext cx="5196891" cy="51845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595981"/>
            <a:ext cx="2856858" cy="2376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70037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</a:t>
            </a:r>
            <a:r>
              <a:rPr lang="en-US" dirty="0"/>
              <a:t> </a:t>
            </a:r>
            <a:r>
              <a:rPr lang="en-US" dirty="0" smtClean="0"/>
              <a:t>4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6595279" cy="50405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8310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ตัวแปรประเภท </a:t>
            </a:r>
            <a:r>
              <a:rPr lang="en-US" dirty="0" smtClean="0"/>
              <a:t>Array </a:t>
            </a:r>
            <a:r>
              <a:rPr lang="th-TH" dirty="0" smtClean="0"/>
              <a:t>ใน </a:t>
            </a:r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ภาษา </a:t>
            </a:r>
            <a:r>
              <a:rPr lang="en-US" dirty="0" smtClean="0"/>
              <a:t>PHP </a:t>
            </a:r>
            <a:r>
              <a:rPr lang="th-TH" dirty="0" smtClean="0"/>
              <a:t>สามารถ</a:t>
            </a:r>
            <a:r>
              <a:rPr lang="th-TH" dirty="0"/>
              <a:t>สร้างตัวแปรประเภท </a:t>
            </a:r>
            <a:r>
              <a:rPr lang="en-US" dirty="0"/>
              <a:t>array </a:t>
            </a:r>
            <a:r>
              <a:rPr lang="th-TH" dirty="0"/>
              <a:t>เริ่มต้นได้โดย</a:t>
            </a:r>
            <a:r>
              <a:rPr lang="th-TH" dirty="0" smtClean="0"/>
              <a:t>ใช้</a:t>
            </a:r>
            <a:endParaRPr lang="th-TH" dirty="0"/>
          </a:p>
          <a:p>
            <a:pPr marL="0" indent="0" algn="ctr">
              <a:buNone/>
            </a:pPr>
            <a:r>
              <a:rPr lang="en-US" dirty="0" smtClean="0"/>
              <a:t>$</a:t>
            </a:r>
            <a:r>
              <a:rPr lang="en-US" dirty="0" err="1"/>
              <a:t>var</a:t>
            </a:r>
            <a:r>
              <a:rPr lang="en-US" dirty="0"/>
              <a:t> = array</a:t>
            </a:r>
            <a:r>
              <a:rPr lang="en-US" dirty="0" smtClean="0"/>
              <a:t>();</a:t>
            </a:r>
          </a:p>
          <a:p>
            <a:pPr marL="0" indent="0" algn="ctr">
              <a:buNone/>
            </a:pPr>
            <a:endParaRPr lang="en-US" dirty="0"/>
          </a:p>
          <a:p>
            <a:r>
              <a:rPr lang="th-TH" dirty="0"/>
              <a:t>มีด้วยกันทั้งหมด 2 รูปแบบ</a:t>
            </a:r>
            <a:endParaRPr lang="th-TH" dirty="0" smtClean="0"/>
          </a:p>
          <a:p>
            <a:pPr lvl="1"/>
            <a:r>
              <a:rPr lang="en-US" dirty="0" smtClean="0"/>
              <a:t>Indexed array : </a:t>
            </a:r>
            <a:r>
              <a:rPr lang="th-TH" dirty="0" smtClean="0"/>
              <a:t>แบบใช้ตัวเลขเป็น </a:t>
            </a:r>
            <a:r>
              <a:rPr lang="en-US" dirty="0" smtClean="0"/>
              <a:t>index (</a:t>
            </a:r>
            <a:r>
              <a:rPr lang="th-TH" dirty="0" smtClean="0"/>
              <a:t>เหมือนภาษา </a:t>
            </a:r>
            <a:r>
              <a:rPr lang="en-US" dirty="0" smtClean="0"/>
              <a:t>C)</a:t>
            </a:r>
          </a:p>
          <a:p>
            <a:pPr lvl="2"/>
            <a:r>
              <a:rPr lang="en-US" dirty="0" smtClean="0"/>
              <a:t>$cars  = array(“Volvo”, “BMW”, “Toyota”);</a:t>
            </a:r>
          </a:p>
          <a:p>
            <a:pPr lvl="2"/>
            <a:r>
              <a:rPr lang="en-US" dirty="0" smtClean="0"/>
              <a:t>$cars[0] = “Volvo”;</a:t>
            </a:r>
          </a:p>
          <a:p>
            <a:pPr lvl="1"/>
            <a:r>
              <a:rPr lang="en-US" dirty="0" smtClean="0"/>
              <a:t>Associative array : </a:t>
            </a:r>
            <a:r>
              <a:rPr lang="th-TH" dirty="0" smtClean="0"/>
              <a:t>แบบใช้ </a:t>
            </a:r>
            <a:r>
              <a:rPr lang="en-US" dirty="0" smtClean="0"/>
              <a:t>key </a:t>
            </a:r>
            <a:r>
              <a:rPr lang="th-TH" dirty="0" smtClean="0"/>
              <a:t>เป็น </a:t>
            </a:r>
            <a:r>
              <a:rPr lang="en-US" dirty="0" smtClean="0"/>
              <a:t>index</a:t>
            </a:r>
          </a:p>
          <a:p>
            <a:pPr lvl="2"/>
            <a:r>
              <a:rPr lang="en-US" dirty="0" smtClean="0"/>
              <a:t>$age = array(“Peter” =&gt; “35”, “Ben” =&gt; “37);</a:t>
            </a:r>
          </a:p>
          <a:p>
            <a:pPr lvl="2"/>
            <a:r>
              <a:rPr lang="en-US" dirty="0" smtClean="0"/>
              <a:t>$age[‘Ben’] = “37”;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647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5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6867376" cy="51125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071957"/>
            <a:ext cx="2463801" cy="24452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7112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60848"/>
            <a:ext cx="7878521" cy="37444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 </a:t>
            </a:r>
            <a:r>
              <a:rPr lang="en-US" dirty="0" smtClean="0"/>
              <a:t>6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00808"/>
            <a:ext cx="8739910" cy="45365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3073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การรับข้อมูลจาก </a:t>
            </a:r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ย้อนกลับไปหน่อย เกี่ยวกับการสร้าง </a:t>
            </a:r>
            <a:r>
              <a:rPr lang="en-US" dirty="0" smtClean="0"/>
              <a:t>FORM </a:t>
            </a:r>
            <a:r>
              <a:rPr lang="th-TH" dirty="0" smtClean="0"/>
              <a:t>ของ </a:t>
            </a:r>
            <a:r>
              <a:rPr lang="en-US" dirty="0" smtClean="0"/>
              <a:t>HTML</a:t>
            </a:r>
            <a:r>
              <a:rPr lang="th-TH" dirty="0" smtClean="0"/>
              <a:t> ถ้าต้องการให้ </a:t>
            </a:r>
            <a:r>
              <a:rPr lang="en-US" dirty="0" smtClean="0"/>
              <a:t>input </a:t>
            </a:r>
            <a:r>
              <a:rPr lang="th-TH" dirty="0" smtClean="0"/>
              <a:t>ต่างๆ ไม่ว่าจะเป็น </a:t>
            </a:r>
            <a:r>
              <a:rPr lang="en-US" dirty="0" smtClean="0"/>
              <a:t>radio, checkbox, select</a:t>
            </a:r>
            <a:r>
              <a:rPr lang="th-TH" dirty="0" smtClean="0"/>
              <a:t> สามารถส่งค่าให้ </a:t>
            </a:r>
            <a:r>
              <a:rPr lang="en-US" dirty="0" smtClean="0"/>
              <a:t>PHP </a:t>
            </a:r>
            <a:r>
              <a:rPr lang="th-TH" dirty="0" smtClean="0"/>
              <a:t>ประมวลผลได้จะต้องใส่ไว้ภายใน </a:t>
            </a:r>
            <a:r>
              <a:rPr lang="en-US" dirty="0" smtClean="0"/>
              <a:t>&lt;form&gt; … &lt;/form&gt;</a:t>
            </a:r>
          </a:p>
          <a:p>
            <a:r>
              <a:rPr lang="en-US" dirty="0" smtClean="0"/>
              <a:t>Form </a:t>
            </a:r>
            <a:r>
              <a:rPr lang="th-TH" dirty="0" smtClean="0"/>
              <a:t>จะมี </a:t>
            </a:r>
            <a:r>
              <a:rPr lang="en-US" dirty="0" smtClean="0"/>
              <a:t>attribute </a:t>
            </a:r>
            <a:r>
              <a:rPr lang="th-TH" dirty="0" smtClean="0"/>
              <a:t>ที่สำคัญของ 2 </a:t>
            </a:r>
            <a:r>
              <a:rPr lang="en-US" dirty="0" smtClean="0"/>
              <a:t>attributes </a:t>
            </a:r>
            <a:r>
              <a:rPr lang="th-TH" dirty="0" smtClean="0"/>
              <a:t>คือ</a:t>
            </a:r>
          </a:p>
          <a:p>
            <a:pPr lvl="1"/>
            <a:r>
              <a:rPr lang="en-US" dirty="0" smtClean="0"/>
              <a:t>action   : </a:t>
            </a:r>
            <a:r>
              <a:rPr lang="th-TH" dirty="0" smtClean="0"/>
              <a:t>เป็นตัวบ่งบอกว่าจะส่งข้อมูลภายในฟอร์มไปที่ไหน</a:t>
            </a:r>
            <a:endParaRPr lang="en-US" dirty="0" smtClean="0"/>
          </a:p>
          <a:p>
            <a:pPr lvl="1"/>
            <a:r>
              <a:rPr lang="en-US" dirty="0" smtClean="0"/>
              <a:t>method</a:t>
            </a:r>
            <a:r>
              <a:rPr lang="th-TH" dirty="0" smtClean="0"/>
              <a:t> </a:t>
            </a:r>
            <a:r>
              <a:rPr lang="en-US" dirty="0" smtClean="0"/>
              <a:t>: </a:t>
            </a:r>
            <a:r>
              <a:rPr lang="th-TH" dirty="0" smtClean="0"/>
              <a:t>ระบุรูปแบบในการส่งข้อมูลของฟอร์มซึ่งมีอยู่ 2 รูปแบบ</a:t>
            </a:r>
          </a:p>
          <a:p>
            <a:pPr lvl="2"/>
            <a:r>
              <a:rPr lang="en-US" dirty="0" smtClean="0"/>
              <a:t>GET</a:t>
            </a:r>
            <a:r>
              <a:rPr lang="th-TH" dirty="0" smtClean="0"/>
              <a:t>   </a:t>
            </a:r>
            <a:endParaRPr lang="en-US" dirty="0" smtClean="0"/>
          </a:p>
          <a:p>
            <a:pPr lvl="2"/>
            <a:r>
              <a:rPr lang="en-US" dirty="0" smtClean="0"/>
              <a:t>POST</a:t>
            </a:r>
            <a:endParaRPr lang="th-TH" dirty="0" smtClean="0"/>
          </a:p>
          <a:p>
            <a:pPr marL="685800" lvl="2" indent="0">
              <a:buNone/>
            </a:pPr>
            <a:endParaRPr lang="th-TH" dirty="0" smtClean="0"/>
          </a:p>
          <a:p>
            <a:r>
              <a:rPr lang="th-TH" sz="2800" dirty="0">
                <a:cs typeface="+mj-cs"/>
              </a:rPr>
              <a:t>การดึงค่าจาก </a:t>
            </a:r>
            <a:r>
              <a:rPr lang="en-US" sz="2800" dirty="0">
                <a:cs typeface="+mj-cs"/>
              </a:rPr>
              <a:t>method=“get” </a:t>
            </a:r>
            <a:r>
              <a:rPr lang="th-TH" sz="2800" dirty="0">
                <a:cs typeface="+mj-cs"/>
              </a:rPr>
              <a:t>จะดึงค่าจากตัวแปรที่ชื่อ </a:t>
            </a:r>
            <a:r>
              <a:rPr lang="en-US" sz="2100" dirty="0">
                <a:ea typeface="Tahoma" pitchFamily="34" charset="0"/>
                <a:cs typeface="+mj-cs"/>
              </a:rPr>
              <a:t>$</a:t>
            </a:r>
            <a:r>
              <a:rPr lang="th-TH" sz="2800" dirty="0">
                <a:cs typeface="+mj-cs"/>
              </a:rPr>
              <a:t>_</a:t>
            </a:r>
            <a:r>
              <a:rPr lang="en-US" sz="2800" dirty="0">
                <a:cs typeface="+mj-cs"/>
              </a:rPr>
              <a:t>GET</a:t>
            </a:r>
          </a:p>
          <a:p>
            <a:r>
              <a:rPr lang="th-TH" sz="2800" dirty="0">
                <a:cs typeface="+mj-cs"/>
              </a:rPr>
              <a:t>การดึงค่าจาก </a:t>
            </a:r>
            <a:r>
              <a:rPr lang="en-US" sz="2800" dirty="0">
                <a:cs typeface="+mj-cs"/>
              </a:rPr>
              <a:t>method=“post” </a:t>
            </a:r>
            <a:r>
              <a:rPr lang="th-TH" sz="2800" dirty="0">
                <a:cs typeface="+mj-cs"/>
              </a:rPr>
              <a:t>จะดึงค่าจากตัวแปรที่ชื่อ </a:t>
            </a:r>
            <a:r>
              <a:rPr lang="en-US" sz="2100" dirty="0">
                <a:ea typeface="Tahoma" pitchFamily="34" charset="0"/>
                <a:cs typeface="+mj-cs"/>
              </a:rPr>
              <a:t>$</a:t>
            </a:r>
            <a:r>
              <a:rPr lang="th-TH" sz="2800" dirty="0">
                <a:cs typeface="+mj-cs"/>
              </a:rPr>
              <a:t>_</a:t>
            </a:r>
            <a:r>
              <a:rPr lang="en-US" sz="2800" dirty="0">
                <a:cs typeface="+mj-cs"/>
              </a:rPr>
              <a:t>POST</a:t>
            </a:r>
          </a:p>
          <a:p>
            <a:r>
              <a:rPr lang="th-TH" sz="2800" dirty="0">
                <a:cs typeface="+mj-cs"/>
              </a:rPr>
              <a:t>ทั้ง </a:t>
            </a:r>
            <a:r>
              <a:rPr lang="en-US" sz="2100" dirty="0">
                <a:ea typeface="Tahoma" pitchFamily="34" charset="0"/>
                <a:cs typeface="+mj-cs"/>
              </a:rPr>
              <a:t>$</a:t>
            </a:r>
            <a:r>
              <a:rPr lang="th-TH" sz="2800" dirty="0">
                <a:cs typeface="+mj-cs"/>
              </a:rPr>
              <a:t>_</a:t>
            </a:r>
            <a:r>
              <a:rPr lang="en-US" sz="2800" dirty="0">
                <a:cs typeface="+mj-cs"/>
              </a:rPr>
              <a:t>GET </a:t>
            </a:r>
            <a:r>
              <a:rPr lang="th-TH" sz="2800" dirty="0">
                <a:cs typeface="+mj-cs"/>
              </a:rPr>
              <a:t>และ </a:t>
            </a:r>
            <a:r>
              <a:rPr lang="en-US" sz="2100" dirty="0">
                <a:ea typeface="Tahoma" pitchFamily="34" charset="0"/>
                <a:cs typeface="+mj-cs"/>
              </a:rPr>
              <a:t>$</a:t>
            </a:r>
            <a:r>
              <a:rPr lang="th-TH" sz="2800" dirty="0">
                <a:cs typeface="+mj-cs"/>
              </a:rPr>
              <a:t>_</a:t>
            </a:r>
            <a:r>
              <a:rPr lang="en-US" sz="2800" dirty="0">
                <a:cs typeface="+mj-cs"/>
              </a:rPr>
              <a:t>POST </a:t>
            </a:r>
            <a:r>
              <a:rPr lang="th-TH" sz="2800" dirty="0">
                <a:cs typeface="+mj-cs"/>
              </a:rPr>
              <a:t>เป็นตัวแปรชนิด </a:t>
            </a:r>
            <a:r>
              <a:rPr lang="en-US" sz="2800" dirty="0">
                <a:cs typeface="+mj-cs"/>
              </a:rPr>
              <a:t>Array </a:t>
            </a:r>
          </a:p>
          <a:p>
            <a:endParaRPr lang="th-TH" dirty="0" smtClean="0"/>
          </a:p>
        </p:txBody>
      </p:sp>
    </p:spTree>
    <p:extLst>
      <p:ext uri="{BB962C8B-B14F-4D97-AF65-F5344CB8AC3E}">
        <p14:creationId xmlns:p14="http://schemas.microsoft.com/office/powerpoint/2010/main" val="295370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งานครั้งที่ 3</a:t>
            </a:r>
            <a:r>
              <a:rPr lang="en-US" b="1" smtClean="0"/>
              <a:t> : Review</a:t>
            </a:r>
            <a:r>
              <a:rPr lang="th-TH" b="1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5488"/>
            <a:ext cx="8153400" cy="4495800"/>
          </a:xfrm>
        </p:spPr>
        <p:txBody>
          <a:bodyPr>
            <a:normAutofit/>
          </a:bodyPr>
          <a:lstStyle/>
          <a:p>
            <a:r>
              <a:rPr lang="th-TH" sz="2400" dirty="0"/>
              <a:t>ทำหน้าเพื่ออ่านค่าจากช่อง </a:t>
            </a:r>
            <a:r>
              <a:rPr lang="en-US" sz="2400" dirty="0"/>
              <a:t>Login, Password</a:t>
            </a:r>
          </a:p>
          <a:p>
            <a:r>
              <a:rPr lang="th-TH" sz="2400" dirty="0" smtClean="0"/>
              <a:t>ทำหน้าสำหรับแสดงข้อความของกระทู้ และแสดงความคิดเห็น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77"/>
          <a:stretch/>
        </p:blipFill>
        <p:spPr>
          <a:xfrm>
            <a:off x="683569" y="2420888"/>
            <a:ext cx="3600400" cy="20714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217"/>
          <a:stretch/>
        </p:blipFill>
        <p:spPr>
          <a:xfrm>
            <a:off x="4788024" y="2420888"/>
            <a:ext cx="3812094" cy="13713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ight Arrow 5"/>
          <p:cNvSpPr/>
          <p:nvPr/>
        </p:nvSpPr>
        <p:spPr>
          <a:xfrm>
            <a:off x="4139952" y="3068960"/>
            <a:ext cx="792088" cy="3876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4666674"/>
            <a:ext cx="2881912" cy="20871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1"/>
          <a:stretch/>
        </p:blipFill>
        <p:spPr>
          <a:xfrm>
            <a:off x="4925572" y="4392304"/>
            <a:ext cx="3057382" cy="233449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Right Arrow 8"/>
          <p:cNvSpPr/>
          <p:nvPr/>
        </p:nvSpPr>
        <p:spPr>
          <a:xfrm>
            <a:off x="3927596" y="5516434"/>
            <a:ext cx="1148460" cy="3876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68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 </a:t>
            </a:r>
            <a:r>
              <a:rPr lang="en-US" dirty="0" smtClean="0"/>
              <a:t>FORM </a:t>
            </a:r>
            <a:r>
              <a:rPr lang="th-TH" dirty="0" smtClean="0"/>
              <a:t>ประมวลผล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455167"/>
            <a:ext cx="1513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oney.html</a:t>
            </a:r>
            <a:endParaRPr lang="en-US" sz="2400" dirty="0"/>
          </a:p>
        </p:txBody>
      </p:sp>
      <p:sp>
        <p:nvSpPr>
          <p:cNvPr id="6" name="Down Arrow 5"/>
          <p:cNvSpPr/>
          <p:nvPr/>
        </p:nvSpPr>
        <p:spPr>
          <a:xfrm>
            <a:off x="4211960" y="3437032"/>
            <a:ext cx="576608" cy="4832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23821" y="3987299"/>
            <a:ext cx="1957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y</a:t>
            </a:r>
            <a:r>
              <a:rPr lang="en-US" sz="2400" dirty="0" err="1" smtClean="0"/>
              <a:t>entobaht.php</a:t>
            </a:r>
            <a:endParaRPr lang="en-US" sz="24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04475"/>
            <a:ext cx="8459602" cy="145318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998" y="3987299"/>
            <a:ext cx="4464014" cy="275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86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ขั้นตอนการทำงานของตัวอย่างการใช้ </a:t>
            </a:r>
            <a:r>
              <a:rPr lang="en-US" dirty="0" smtClean="0"/>
              <a:t>FORM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000"/>
          <a:stretch/>
        </p:blipFill>
        <p:spPr>
          <a:xfrm>
            <a:off x="179512" y="1556792"/>
            <a:ext cx="4982696" cy="14401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33"/>
          <a:stretch/>
        </p:blipFill>
        <p:spPr>
          <a:xfrm>
            <a:off x="4427984" y="2492896"/>
            <a:ext cx="4627879" cy="13119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000"/>
          <a:stretch/>
        </p:blipFill>
        <p:spPr>
          <a:xfrm>
            <a:off x="1043608" y="4581128"/>
            <a:ext cx="7080673" cy="19442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Down Arrow 6"/>
          <p:cNvSpPr/>
          <p:nvPr/>
        </p:nvSpPr>
        <p:spPr>
          <a:xfrm>
            <a:off x="4211960" y="4005064"/>
            <a:ext cx="540139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8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</a:t>
            </a:r>
            <a:r>
              <a:rPr lang="th-TH" dirty="0" smtClean="0"/>
              <a:t>และ </a:t>
            </a:r>
            <a:r>
              <a:rPr lang="en-US" dirty="0" smtClean="0"/>
              <a:t>POST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GET</a:t>
            </a:r>
            <a:endParaRPr lang="th-TH" b="1" dirty="0"/>
          </a:p>
          <a:p>
            <a:pPr lvl="1"/>
            <a:r>
              <a:rPr lang="th-TH" dirty="0"/>
              <a:t>ค่าที่เราใส่เข้าไปจะถูกแสดงใน </a:t>
            </a:r>
            <a:r>
              <a:rPr lang="en-US" dirty="0"/>
              <a:t>URL </a:t>
            </a:r>
            <a:r>
              <a:rPr lang="th-TH" dirty="0"/>
              <a:t>ของหน้าใน </a:t>
            </a:r>
            <a:r>
              <a:rPr lang="en-US" dirty="0"/>
              <a:t>action</a:t>
            </a:r>
          </a:p>
          <a:p>
            <a:pPr lvl="1"/>
            <a:endParaRPr lang="en-US" dirty="0"/>
          </a:p>
          <a:p>
            <a:pPr lvl="1"/>
            <a:endParaRPr lang="th-TH" dirty="0" smtClean="0"/>
          </a:p>
          <a:p>
            <a:pPr lvl="1"/>
            <a:endParaRPr lang="th-TH" dirty="0" smtClean="0"/>
          </a:p>
          <a:p>
            <a:pPr marL="365760" lvl="1" indent="0">
              <a:buNone/>
            </a:pPr>
            <a:endParaRPr lang="en-US" dirty="0"/>
          </a:p>
          <a:p>
            <a:pPr lvl="1"/>
            <a:r>
              <a:rPr lang="th-TH" dirty="0"/>
              <a:t>ทำให้มีความไม่ปลอดภัยถ้าค่าที่จะส่งอีกหน้าเป็น </a:t>
            </a:r>
            <a:r>
              <a:rPr lang="en-US" dirty="0"/>
              <a:t>password </a:t>
            </a:r>
            <a:r>
              <a:rPr lang="th-TH" dirty="0"/>
              <a:t>เพราะจะถูกแสดงใน </a:t>
            </a:r>
            <a:r>
              <a:rPr lang="en-US" dirty="0"/>
              <a:t>URL</a:t>
            </a:r>
          </a:p>
          <a:p>
            <a:pPr lvl="1"/>
            <a:r>
              <a:rPr lang="th-TH" dirty="0"/>
              <a:t>แต่จะทำให้สามารถทำ </a:t>
            </a:r>
            <a:r>
              <a:rPr lang="en-US" dirty="0"/>
              <a:t>bookmark </a:t>
            </a:r>
            <a:r>
              <a:rPr lang="th-TH" dirty="0" smtClean="0"/>
              <a:t>ได้</a:t>
            </a:r>
          </a:p>
          <a:p>
            <a:pPr marL="365760" lvl="1" indent="0">
              <a:buNone/>
            </a:pPr>
            <a:endParaRPr lang="th-TH" dirty="0"/>
          </a:p>
          <a:p>
            <a:r>
              <a:rPr lang="en-US" b="1" dirty="0"/>
              <a:t>POST</a:t>
            </a:r>
          </a:p>
          <a:p>
            <a:pPr lvl="1"/>
            <a:r>
              <a:rPr lang="th-TH" dirty="0"/>
              <a:t>ค่าที่ใส่ใน </a:t>
            </a:r>
            <a:r>
              <a:rPr lang="en-US" dirty="0"/>
              <a:t>form </a:t>
            </a:r>
            <a:r>
              <a:rPr lang="th-TH" dirty="0"/>
              <a:t>จะไม่ถูกแสดงใน </a:t>
            </a:r>
            <a:r>
              <a:rPr lang="en-US" dirty="0"/>
              <a:t>URL </a:t>
            </a:r>
            <a:r>
              <a:rPr lang="th-TH" dirty="0"/>
              <a:t>ของหน้าใน </a:t>
            </a:r>
            <a:r>
              <a:rPr lang="en-US" dirty="0"/>
              <a:t>action</a:t>
            </a:r>
          </a:p>
          <a:p>
            <a:pPr lvl="1"/>
            <a:r>
              <a:rPr lang="th-TH" dirty="0"/>
              <a:t>ทำให้มีความปลอดภัยในข้อมูลที่ส่งระหว่างหน้า</a:t>
            </a:r>
            <a:r>
              <a:rPr lang="th-TH" dirty="0" smtClean="0"/>
              <a:t>เว็บ</a:t>
            </a:r>
            <a:endParaRPr lang="th-TH" dirty="0"/>
          </a:p>
          <a:p>
            <a:pPr lvl="1"/>
            <a:r>
              <a:rPr lang="th-TH" dirty="0"/>
              <a:t>แต่จะไม่สามารถทำ </a:t>
            </a:r>
            <a:r>
              <a:rPr lang="en-US" dirty="0"/>
              <a:t>bookmark </a:t>
            </a:r>
            <a:r>
              <a:rPr lang="th-TH" dirty="0"/>
              <a:t>ได้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49333"/>
          <a:stretch/>
        </p:blipFill>
        <p:spPr>
          <a:xfrm>
            <a:off x="1475656" y="2420888"/>
            <a:ext cx="6293929" cy="115212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798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800" b="1" dirty="0" smtClean="0">
                <a:latin typeface="EucrosiaUPC" pitchFamily="18" charset="-34"/>
              </a:rPr>
              <a:t>ตัวอย่างการส่งข้อมูลแบบ </a:t>
            </a:r>
            <a:r>
              <a:rPr lang="en-US" sz="4800" b="1" dirty="0" smtClean="0">
                <a:latin typeface="EucrosiaUPC" pitchFamily="18" charset="-34"/>
              </a:rPr>
              <a:t>GET</a:t>
            </a:r>
            <a:endParaRPr lang="th-TH" sz="4800" b="1" dirty="0">
              <a:latin typeface="EucrosiaUPC" pitchFamily="18" charset="-34"/>
            </a:endParaRPr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0802" y="404664"/>
            <a:ext cx="1183660" cy="1183660"/>
          </a:xfr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4" t="37988" r="69964" b="49383"/>
          <a:stretch/>
        </p:blipFill>
        <p:spPr bwMode="auto">
          <a:xfrm>
            <a:off x="529233" y="1916832"/>
            <a:ext cx="5634963" cy="14977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1" t="57147" r="67298" b="33075"/>
          <a:stretch/>
        </p:blipFill>
        <p:spPr bwMode="auto">
          <a:xfrm>
            <a:off x="529233" y="4532950"/>
            <a:ext cx="5617148" cy="10562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5" t="71121" r="64511" b="25250"/>
          <a:stretch/>
        </p:blipFill>
        <p:spPr bwMode="auto">
          <a:xfrm>
            <a:off x="529233" y="6074265"/>
            <a:ext cx="5944887" cy="3790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4272" y="1484784"/>
            <a:ext cx="3376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EucrosiaUPC" pitchFamily="18" charset="-34"/>
                <a:cs typeface="+mj-cs"/>
              </a:rPr>
              <a:t>Form HTML </a:t>
            </a:r>
            <a:r>
              <a:rPr lang="th-TH" dirty="0">
                <a:latin typeface="EucrosiaUPC" pitchFamily="18" charset="-34"/>
                <a:cs typeface="+mj-cs"/>
              </a:rPr>
              <a:t>ที่ต้องการส่งข้อมูล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3141" y="3573016"/>
            <a:ext cx="82541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latin typeface="EucrosiaUPC" pitchFamily="18" charset="-34"/>
                <a:cs typeface="+mj-cs"/>
              </a:rPr>
              <a:t>ไฟล์ </a:t>
            </a:r>
            <a:r>
              <a:rPr lang="en-US" dirty="0">
                <a:latin typeface="EucrosiaUPC" pitchFamily="18" charset="-34"/>
                <a:cs typeface="+mj-cs"/>
              </a:rPr>
              <a:t>PHP </a:t>
            </a:r>
            <a:r>
              <a:rPr lang="th-TH" dirty="0">
                <a:latin typeface="EucrosiaUPC" pitchFamily="18" charset="-34"/>
                <a:cs typeface="+mj-cs"/>
              </a:rPr>
              <a:t>ที่รับข้อมูลที่ส่งมาจาก </a:t>
            </a:r>
            <a:r>
              <a:rPr lang="en-US" dirty="0">
                <a:latin typeface="EucrosiaUPC" pitchFamily="18" charset="-34"/>
                <a:cs typeface="+mj-cs"/>
              </a:rPr>
              <a:t>Form </a:t>
            </a:r>
            <a:r>
              <a:rPr lang="th-TH" dirty="0">
                <a:latin typeface="EucrosiaUPC" pitchFamily="18" charset="-34"/>
                <a:cs typeface="+mj-cs"/>
              </a:rPr>
              <a:t>จากตัวอย่างข้างบน มีการ </a:t>
            </a:r>
            <a:r>
              <a:rPr lang="en-US" dirty="0">
                <a:latin typeface="EucrosiaUPC" pitchFamily="18" charset="-34"/>
                <a:cs typeface="+mj-cs"/>
              </a:rPr>
              <a:t>action </a:t>
            </a:r>
            <a:r>
              <a:rPr lang="th-TH" dirty="0">
                <a:latin typeface="EucrosiaUPC" pitchFamily="18" charset="-34"/>
                <a:cs typeface="+mj-cs"/>
              </a:rPr>
              <a:t>ไปที่ไฟล์ </a:t>
            </a:r>
            <a:endParaRPr lang="en-US" dirty="0" smtClean="0">
              <a:latin typeface="EucrosiaUPC" pitchFamily="18" charset="-34"/>
              <a:cs typeface="+mj-cs"/>
            </a:endParaRPr>
          </a:p>
          <a:p>
            <a:r>
              <a:rPr lang="en-US" dirty="0" err="1" smtClean="0">
                <a:latin typeface="EucrosiaUPC" pitchFamily="18" charset="-34"/>
                <a:cs typeface="+mj-cs"/>
              </a:rPr>
              <a:t>welcome.php</a:t>
            </a:r>
            <a:r>
              <a:rPr lang="en-US" dirty="0" smtClean="0">
                <a:latin typeface="EucrosiaUPC" pitchFamily="18" charset="-34"/>
                <a:cs typeface="+mj-cs"/>
              </a:rPr>
              <a:t> </a:t>
            </a:r>
            <a:r>
              <a:rPr lang="th-TH" dirty="0" smtClean="0">
                <a:latin typeface="EucrosiaUPC" pitchFamily="18" charset="-34"/>
                <a:cs typeface="+mj-cs"/>
              </a:rPr>
              <a:t>ฉะนั้น</a:t>
            </a:r>
            <a:r>
              <a:rPr lang="th-TH" dirty="0">
                <a:latin typeface="EucrosiaUPC" pitchFamily="18" charset="-34"/>
                <a:cs typeface="+mj-cs"/>
              </a:rPr>
              <a:t>ไฟล์ </a:t>
            </a:r>
            <a:r>
              <a:rPr lang="en-US" dirty="0">
                <a:latin typeface="EucrosiaUPC" pitchFamily="18" charset="-34"/>
                <a:cs typeface="+mj-cs"/>
              </a:rPr>
              <a:t>PHP </a:t>
            </a:r>
            <a:r>
              <a:rPr lang="th-TH" dirty="0">
                <a:latin typeface="EucrosiaUPC" pitchFamily="18" charset="-34"/>
                <a:cs typeface="+mj-cs"/>
              </a:rPr>
              <a:t>ที่รับข้อมูลจะต้องชื่อไฟล์ว่า </a:t>
            </a:r>
            <a:r>
              <a:rPr lang="en-US" dirty="0" err="1">
                <a:latin typeface="EucrosiaUPC" pitchFamily="18" charset="-34"/>
                <a:cs typeface="+mj-cs"/>
              </a:rPr>
              <a:t>welcome.php</a:t>
            </a:r>
            <a:endParaRPr lang="th-TH" dirty="0">
              <a:latin typeface="EucrosiaUPC" pitchFamily="18" charset="-34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6457" y="5642084"/>
            <a:ext cx="3550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latin typeface="EucrosiaUPC" pitchFamily="18" charset="-34"/>
                <a:cs typeface="+mj-cs"/>
              </a:rPr>
              <a:t>ตัวอย่าง </a:t>
            </a:r>
            <a:r>
              <a:rPr lang="en-US" dirty="0">
                <a:latin typeface="EucrosiaUPC" pitchFamily="18" charset="-34"/>
                <a:cs typeface="+mj-cs"/>
              </a:rPr>
              <a:t>URL </a:t>
            </a:r>
            <a:r>
              <a:rPr lang="th-TH" dirty="0">
                <a:latin typeface="EucrosiaUPC" pitchFamily="18" charset="-34"/>
                <a:cs typeface="+mj-cs"/>
              </a:rPr>
              <a:t>ที่ถูกส่งไปโดย </a:t>
            </a:r>
            <a:r>
              <a:rPr lang="en-US" dirty="0">
                <a:latin typeface="EucrosiaUPC" pitchFamily="18" charset="-34"/>
                <a:cs typeface="+mj-cs"/>
              </a:rPr>
              <a:t>GET</a:t>
            </a:r>
            <a:endParaRPr lang="th-TH" dirty="0">
              <a:latin typeface="EucrosiaUPC" pitchFamily="18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1113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h-TH" sz="4800" b="1" dirty="0" smtClean="0">
                <a:latin typeface="EucrosiaUPC" pitchFamily="18" charset="-34"/>
              </a:rPr>
              <a:t>ตัวอย่างการส่งข้อมูลแบบ </a:t>
            </a:r>
            <a:r>
              <a:rPr lang="en-US" sz="4800" b="1" dirty="0" smtClean="0">
                <a:latin typeface="EucrosiaUPC" pitchFamily="18" charset="-34"/>
              </a:rPr>
              <a:t>POST</a:t>
            </a:r>
            <a:endParaRPr lang="th-TH" sz="4800" b="1" dirty="0">
              <a:latin typeface="EucrosiaUPC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4272" y="1484784"/>
            <a:ext cx="3376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EucrosiaUPC" pitchFamily="18" charset="-34"/>
                <a:cs typeface="+mj-cs"/>
              </a:rPr>
              <a:t>Form HTML </a:t>
            </a:r>
            <a:r>
              <a:rPr lang="th-TH" dirty="0">
                <a:latin typeface="EucrosiaUPC" pitchFamily="18" charset="-34"/>
                <a:cs typeface="+mj-cs"/>
              </a:rPr>
              <a:t>ที่ต้องการส่งข้อมูล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3141" y="3514499"/>
            <a:ext cx="82541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latin typeface="EucrosiaUPC" pitchFamily="18" charset="-34"/>
                <a:cs typeface="+mj-cs"/>
              </a:rPr>
              <a:t>ไฟล์ </a:t>
            </a:r>
            <a:r>
              <a:rPr lang="en-US" dirty="0">
                <a:latin typeface="EucrosiaUPC" pitchFamily="18" charset="-34"/>
                <a:cs typeface="+mj-cs"/>
              </a:rPr>
              <a:t>PHP </a:t>
            </a:r>
            <a:r>
              <a:rPr lang="th-TH" dirty="0">
                <a:latin typeface="EucrosiaUPC" pitchFamily="18" charset="-34"/>
                <a:cs typeface="+mj-cs"/>
              </a:rPr>
              <a:t>ที่รับข้อมูลที่ส่งมาจาก </a:t>
            </a:r>
            <a:r>
              <a:rPr lang="en-US" dirty="0">
                <a:latin typeface="EucrosiaUPC" pitchFamily="18" charset="-34"/>
                <a:cs typeface="+mj-cs"/>
              </a:rPr>
              <a:t>Form </a:t>
            </a:r>
            <a:r>
              <a:rPr lang="th-TH" dirty="0">
                <a:latin typeface="EucrosiaUPC" pitchFamily="18" charset="-34"/>
                <a:cs typeface="+mj-cs"/>
              </a:rPr>
              <a:t>จากตัวอย่างข้างบน มีการ </a:t>
            </a:r>
            <a:r>
              <a:rPr lang="en-US" dirty="0">
                <a:latin typeface="EucrosiaUPC" pitchFamily="18" charset="-34"/>
                <a:cs typeface="+mj-cs"/>
              </a:rPr>
              <a:t>action </a:t>
            </a:r>
            <a:r>
              <a:rPr lang="th-TH" dirty="0">
                <a:latin typeface="EucrosiaUPC" pitchFamily="18" charset="-34"/>
                <a:cs typeface="+mj-cs"/>
              </a:rPr>
              <a:t>ไปที่ไฟล์ </a:t>
            </a:r>
            <a:endParaRPr lang="en-US" dirty="0" smtClean="0">
              <a:latin typeface="EucrosiaUPC" pitchFamily="18" charset="-34"/>
              <a:cs typeface="+mj-cs"/>
            </a:endParaRPr>
          </a:p>
          <a:p>
            <a:r>
              <a:rPr lang="en-US" dirty="0" err="1" smtClean="0">
                <a:latin typeface="EucrosiaUPC" pitchFamily="18" charset="-34"/>
                <a:cs typeface="+mj-cs"/>
              </a:rPr>
              <a:t>welcome.php</a:t>
            </a:r>
            <a:r>
              <a:rPr lang="en-US" dirty="0" smtClean="0">
                <a:latin typeface="EucrosiaUPC" pitchFamily="18" charset="-34"/>
                <a:cs typeface="+mj-cs"/>
              </a:rPr>
              <a:t> </a:t>
            </a:r>
            <a:r>
              <a:rPr lang="th-TH" dirty="0" smtClean="0">
                <a:latin typeface="EucrosiaUPC" pitchFamily="18" charset="-34"/>
                <a:cs typeface="+mj-cs"/>
              </a:rPr>
              <a:t>ฉะนั้น</a:t>
            </a:r>
            <a:r>
              <a:rPr lang="th-TH" dirty="0">
                <a:latin typeface="EucrosiaUPC" pitchFamily="18" charset="-34"/>
                <a:cs typeface="+mj-cs"/>
              </a:rPr>
              <a:t>ไฟล์ </a:t>
            </a:r>
            <a:r>
              <a:rPr lang="en-US" dirty="0">
                <a:latin typeface="EucrosiaUPC" pitchFamily="18" charset="-34"/>
                <a:cs typeface="+mj-cs"/>
              </a:rPr>
              <a:t>PHP </a:t>
            </a:r>
            <a:r>
              <a:rPr lang="th-TH" dirty="0">
                <a:latin typeface="EucrosiaUPC" pitchFamily="18" charset="-34"/>
                <a:cs typeface="+mj-cs"/>
              </a:rPr>
              <a:t>ที่รับข้อมูลจะต้องชื่อไฟล์ว่า </a:t>
            </a:r>
            <a:r>
              <a:rPr lang="en-US" dirty="0" err="1">
                <a:latin typeface="EucrosiaUPC" pitchFamily="18" charset="-34"/>
                <a:cs typeface="+mj-cs"/>
              </a:rPr>
              <a:t>welcome.php</a:t>
            </a:r>
            <a:endParaRPr lang="th-TH" dirty="0">
              <a:latin typeface="EucrosiaUPC" pitchFamily="18" charset="-34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6457" y="5642084"/>
            <a:ext cx="36744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>
                <a:latin typeface="EucrosiaUPC" pitchFamily="18" charset="-34"/>
                <a:cs typeface="+mj-cs"/>
              </a:rPr>
              <a:t>ตัวอย่าง </a:t>
            </a:r>
            <a:r>
              <a:rPr lang="en-US" dirty="0">
                <a:latin typeface="EucrosiaUPC" pitchFamily="18" charset="-34"/>
                <a:cs typeface="+mj-cs"/>
              </a:rPr>
              <a:t>URL </a:t>
            </a:r>
            <a:r>
              <a:rPr lang="th-TH" dirty="0">
                <a:latin typeface="EucrosiaUPC" pitchFamily="18" charset="-34"/>
                <a:cs typeface="+mj-cs"/>
              </a:rPr>
              <a:t>ที่ถูกส่งไปโดย </a:t>
            </a:r>
            <a:r>
              <a:rPr lang="en-US" dirty="0" smtClean="0">
                <a:latin typeface="EucrosiaUPC" pitchFamily="18" charset="-34"/>
                <a:cs typeface="+mj-cs"/>
              </a:rPr>
              <a:t>POST</a:t>
            </a:r>
            <a:endParaRPr lang="th-TH" dirty="0">
              <a:latin typeface="EucrosiaUPC" pitchFamily="18" charset="-34"/>
              <a:cs typeface="+mj-cs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1910" y="620688"/>
            <a:ext cx="993386" cy="695370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3" t="30819" r="67890" b="56732"/>
          <a:stretch/>
        </p:blipFill>
        <p:spPr bwMode="auto">
          <a:xfrm>
            <a:off x="547616" y="2022595"/>
            <a:ext cx="5595408" cy="13748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45" t="50132" r="67890" b="40054"/>
          <a:stretch/>
        </p:blipFill>
        <p:spPr bwMode="auto">
          <a:xfrm>
            <a:off x="547616" y="4468606"/>
            <a:ext cx="5308979" cy="10327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3" t="63737" r="67890" b="31306"/>
          <a:stretch/>
        </p:blipFill>
        <p:spPr bwMode="auto">
          <a:xfrm>
            <a:off x="467544" y="6151813"/>
            <a:ext cx="4528440" cy="4455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53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งานครั้งที่ 3 </a:t>
            </a:r>
            <a:r>
              <a:rPr lang="en-US" dirty="0" smtClean="0"/>
              <a:t>: </a:t>
            </a:r>
            <a:r>
              <a:rPr lang="en-US" dirty="0" err="1" smtClean="0"/>
              <a:t>verify.php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7072" y="4509120"/>
            <a:ext cx="8153400" cy="2088232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/>
              <a:t>ปรับหน้า </a:t>
            </a:r>
            <a:r>
              <a:rPr lang="en-US" dirty="0" smtClean="0"/>
              <a:t>login.html </a:t>
            </a:r>
            <a:endParaRPr lang="th-TH" dirty="0" smtClean="0"/>
          </a:p>
          <a:p>
            <a:pPr lvl="1"/>
            <a:r>
              <a:rPr lang="th-TH" dirty="0" smtClean="0"/>
              <a:t>ให้เมื่อกดปุ่ม </a:t>
            </a:r>
            <a:r>
              <a:rPr lang="en-US" dirty="0" smtClean="0"/>
              <a:t>“Login” </a:t>
            </a:r>
            <a:r>
              <a:rPr lang="th-TH" dirty="0" smtClean="0"/>
              <a:t>จะส่งค่าของช่อง </a:t>
            </a:r>
            <a:r>
              <a:rPr lang="en-US" dirty="0" smtClean="0"/>
              <a:t>Login </a:t>
            </a:r>
            <a:r>
              <a:rPr lang="th-TH" dirty="0" smtClean="0"/>
              <a:t>และ </a:t>
            </a:r>
            <a:r>
              <a:rPr lang="en-US" dirty="0" smtClean="0"/>
              <a:t>Password </a:t>
            </a:r>
            <a:r>
              <a:rPr lang="th-TH" dirty="0" smtClean="0"/>
              <a:t>ไปยังหน้า </a:t>
            </a:r>
            <a:r>
              <a:rPr lang="en-US" dirty="0" err="1" smtClean="0"/>
              <a:t>verify.php</a:t>
            </a:r>
            <a:r>
              <a:rPr lang="en-US" dirty="0" smtClean="0"/>
              <a:t> </a:t>
            </a:r>
            <a:r>
              <a:rPr lang="th-TH" dirty="0" smtClean="0"/>
              <a:t>แบบ </a:t>
            </a:r>
            <a:r>
              <a:rPr lang="en-US" dirty="0" smtClean="0"/>
              <a:t>POST</a:t>
            </a:r>
          </a:p>
          <a:p>
            <a:r>
              <a:rPr lang="th-TH" dirty="0" smtClean="0"/>
              <a:t>สร้างหน้า </a:t>
            </a:r>
            <a:r>
              <a:rPr lang="en-US" dirty="0" err="1" smtClean="0"/>
              <a:t>verify.php</a:t>
            </a:r>
            <a:endParaRPr lang="en-US" dirty="0" smtClean="0"/>
          </a:p>
          <a:p>
            <a:pPr lvl="1"/>
            <a:r>
              <a:rPr lang="th-TH" dirty="0" smtClean="0"/>
              <a:t>รับข้อมูลแบบ </a:t>
            </a:r>
            <a:r>
              <a:rPr lang="en-US" dirty="0" smtClean="0"/>
              <a:t>POST</a:t>
            </a:r>
          </a:p>
          <a:p>
            <a:pPr lvl="1"/>
            <a:r>
              <a:rPr lang="th-TH" dirty="0" smtClean="0"/>
              <a:t>แสดง </a:t>
            </a:r>
            <a:r>
              <a:rPr lang="en-US" dirty="0" smtClean="0"/>
              <a:t>Login </a:t>
            </a:r>
            <a:r>
              <a:rPr lang="th-TH" dirty="0" smtClean="0"/>
              <a:t>และ </a:t>
            </a:r>
            <a:r>
              <a:rPr lang="en-US" dirty="0" smtClean="0"/>
              <a:t>Password </a:t>
            </a:r>
            <a:r>
              <a:rPr lang="th-TH" dirty="0" smtClean="0"/>
              <a:t>ที่ผู้ใช้ป้อนออกมาแสดงบนหน้าเว็บ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217"/>
          <a:stretch/>
        </p:blipFill>
        <p:spPr>
          <a:xfrm>
            <a:off x="4788024" y="1988840"/>
            <a:ext cx="4289040" cy="15429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377"/>
          <a:stretch/>
        </p:blipFill>
        <p:spPr>
          <a:xfrm>
            <a:off x="323528" y="1964474"/>
            <a:ext cx="4172616" cy="240063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ight Arrow 5"/>
          <p:cNvSpPr/>
          <p:nvPr/>
        </p:nvSpPr>
        <p:spPr>
          <a:xfrm>
            <a:off x="3635896" y="2922763"/>
            <a:ext cx="2380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35696" y="1465620"/>
            <a:ext cx="1527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login.html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228184" y="1465620"/>
            <a:ext cx="1624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verify.php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7361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งานครั้งที่ </a:t>
            </a:r>
            <a:r>
              <a:rPr lang="en-US" dirty="0" smtClean="0"/>
              <a:t>3 : </a:t>
            </a:r>
            <a:r>
              <a:rPr lang="en-US" dirty="0" err="1" smtClean="0"/>
              <a:t>post.php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4221088"/>
            <a:ext cx="8153400" cy="2448272"/>
          </a:xfrm>
        </p:spPr>
        <p:txBody>
          <a:bodyPr>
            <a:normAutofit fontScale="70000" lnSpcReduction="20000"/>
          </a:bodyPr>
          <a:lstStyle/>
          <a:p>
            <a:r>
              <a:rPr lang="th-TH" dirty="0" smtClean="0"/>
              <a:t>ปรับหน้า </a:t>
            </a:r>
            <a:r>
              <a:rPr lang="en-US" dirty="0" smtClean="0"/>
              <a:t>index.html</a:t>
            </a:r>
          </a:p>
          <a:p>
            <a:pPr lvl="1"/>
            <a:r>
              <a:rPr lang="th-TH" dirty="0" smtClean="0"/>
              <a:t>ให้แต่ละ </a:t>
            </a:r>
            <a:r>
              <a:rPr lang="en-US" dirty="0" smtClean="0"/>
              <a:t>Link </a:t>
            </a:r>
            <a:r>
              <a:rPr lang="th-TH" dirty="0" smtClean="0"/>
              <a:t>ของกระทู้ เมื่อกดแล้วจะวิ่งไปยัง </a:t>
            </a:r>
            <a:r>
              <a:rPr lang="en-US" dirty="0" err="1" smtClean="0"/>
              <a:t>post.php</a:t>
            </a:r>
            <a:r>
              <a:rPr lang="en-US" dirty="0" smtClean="0"/>
              <a:t> </a:t>
            </a:r>
            <a:r>
              <a:rPr lang="th-TH" dirty="0" smtClean="0"/>
              <a:t>โดยส่งตัวแปร </a:t>
            </a:r>
            <a:r>
              <a:rPr lang="en-US" dirty="0" smtClean="0"/>
              <a:t>id </a:t>
            </a:r>
            <a:r>
              <a:rPr lang="th-TH" dirty="0" smtClean="0"/>
              <a:t>แบบ </a:t>
            </a:r>
            <a:r>
              <a:rPr lang="en-US" dirty="0" smtClean="0"/>
              <a:t>GET (</a:t>
            </a:r>
            <a:r>
              <a:rPr lang="th-TH" dirty="0" smtClean="0"/>
              <a:t>ให้ค่าของ </a:t>
            </a:r>
            <a:r>
              <a:rPr lang="en-US" dirty="0" smtClean="0"/>
              <a:t>id </a:t>
            </a:r>
            <a:r>
              <a:rPr lang="th-TH" dirty="0" smtClean="0"/>
              <a:t>ตามหมายเลขของกระทู้</a:t>
            </a:r>
            <a:r>
              <a:rPr lang="en-US" dirty="0" smtClean="0"/>
              <a:t>)</a:t>
            </a:r>
          </a:p>
          <a:p>
            <a:r>
              <a:rPr lang="th-TH" dirty="0" smtClean="0"/>
              <a:t>หน้า </a:t>
            </a:r>
            <a:r>
              <a:rPr lang="en-US" dirty="0" err="1" smtClean="0"/>
              <a:t>post.php</a:t>
            </a:r>
            <a:endParaRPr lang="en-US" dirty="0" smtClean="0"/>
          </a:p>
          <a:p>
            <a:pPr lvl="1"/>
            <a:r>
              <a:rPr lang="th-TH" dirty="0" smtClean="0"/>
              <a:t>รับค่าแบบ </a:t>
            </a:r>
            <a:r>
              <a:rPr lang="en-US" dirty="0" smtClean="0"/>
              <a:t>GET </a:t>
            </a:r>
            <a:r>
              <a:rPr lang="th-TH" dirty="0" smtClean="0"/>
              <a:t>แล้วแสดงคำว่า </a:t>
            </a:r>
            <a:r>
              <a:rPr lang="en-US" dirty="0" smtClean="0"/>
              <a:t>“</a:t>
            </a:r>
            <a:r>
              <a:rPr lang="th-TH" dirty="0" smtClean="0"/>
              <a:t>ต้องการดูกระทู้หมายเลข</a:t>
            </a:r>
            <a:r>
              <a:rPr lang="en-US" dirty="0" smtClean="0"/>
              <a:t>” </a:t>
            </a:r>
            <a:r>
              <a:rPr lang="th-TH" dirty="0" smtClean="0"/>
              <a:t>ตามด้วยค่า </a:t>
            </a:r>
            <a:r>
              <a:rPr lang="en-US" dirty="0" smtClean="0"/>
              <a:t>id </a:t>
            </a:r>
            <a:r>
              <a:rPr lang="th-TH" dirty="0" smtClean="0"/>
              <a:t>ที่รับเข้ามา</a:t>
            </a:r>
          </a:p>
          <a:p>
            <a:pPr lvl="1"/>
            <a:r>
              <a:rPr lang="th-TH" dirty="0" smtClean="0"/>
              <a:t>สร้างตาราง มีขอบขนาด </a:t>
            </a:r>
            <a:r>
              <a:rPr lang="en-US" dirty="0" smtClean="0"/>
              <a:t>2px </a:t>
            </a:r>
            <a:r>
              <a:rPr lang="th-TH" dirty="0" smtClean="0"/>
              <a:t>ความกว้าง </a:t>
            </a:r>
            <a:r>
              <a:rPr lang="en-US" dirty="0" smtClean="0"/>
              <a:t>40% </a:t>
            </a:r>
            <a:r>
              <a:rPr lang="th-TH" sz="2800" dirty="0" smtClean="0"/>
              <a:t>สี</a:t>
            </a:r>
            <a:r>
              <a:rPr lang="th-TH" sz="2800" dirty="0"/>
              <a:t>หลังของ</a:t>
            </a:r>
            <a:r>
              <a:rPr lang="en-US" sz="2800" dirty="0"/>
              <a:t> </a:t>
            </a:r>
            <a:r>
              <a:rPr lang="en-US" sz="2800" dirty="0" smtClean="0"/>
              <a:t>“</a:t>
            </a:r>
            <a:r>
              <a:rPr lang="th-TH" sz="2800" dirty="0" smtClean="0"/>
              <a:t>แสดงความคิดเห็น</a:t>
            </a:r>
            <a:r>
              <a:rPr lang="en-US" sz="2800" dirty="0" smtClean="0"/>
              <a:t>” </a:t>
            </a:r>
            <a:r>
              <a:rPr lang="th-TH" sz="2800" dirty="0" smtClean="0"/>
              <a:t>ใช้</a:t>
            </a:r>
            <a:r>
              <a:rPr lang="th-TH" sz="2800" dirty="0"/>
              <a:t>สี </a:t>
            </a:r>
            <a:r>
              <a:rPr lang="en-US" sz="2800" dirty="0"/>
              <a:t>“#</a:t>
            </a:r>
            <a:r>
              <a:rPr lang="en-US" sz="2800" dirty="0" smtClean="0"/>
              <a:t>6CD2FE</a:t>
            </a:r>
          </a:p>
          <a:p>
            <a:pPr lvl="1"/>
            <a:r>
              <a:rPr lang="th-TH" sz="2800" dirty="0" smtClean="0"/>
              <a:t>มีปุ่ม </a:t>
            </a:r>
            <a:r>
              <a:rPr lang="en-US" sz="2800" dirty="0" smtClean="0"/>
              <a:t>“</a:t>
            </a:r>
            <a:r>
              <a:rPr lang="th-TH" sz="2800" dirty="0" smtClean="0"/>
              <a:t>ส่งข้อความ</a:t>
            </a:r>
            <a:r>
              <a:rPr lang="en-US" sz="2800" dirty="0" smtClean="0"/>
              <a:t>” </a:t>
            </a:r>
            <a:r>
              <a:rPr lang="th-TH" sz="2800" dirty="0" smtClean="0"/>
              <a:t>ที่ยังไม่ต้องทำอะไร</a:t>
            </a:r>
          </a:p>
          <a:p>
            <a:pPr lvl="1"/>
            <a:r>
              <a:rPr lang="th-TH" sz="2800" dirty="0" smtClean="0"/>
              <a:t>มี </a:t>
            </a:r>
            <a:r>
              <a:rPr lang="en-US" sz="2800" dirty="0" smtClean="0"/>
              <a:t>Link “</a:t>
            </a:r>
            <a:r>
              <a:rPr lang="th-TH" sz="2800" dirty="0" smtClean="0"/>
              <a:t>กลับไปหน้าหลัก</a:t>
            </a:r>
            <a:r>
              <a:rPr lang="en-US" sz="2800" dirty="0" smtClean="0"/>
              <a:t>” </a:t>
            </a:r>
            <a:r>
              <a:rPr lang="th-TH" sz="2800" dirty="0" smtClean="0"/>
              <a:t>เมื่อกดแล้วจะไปที่หน้า </a:t>
            </a:r>
            <a:r>
              <a:rPr lang="en-US" sz="2800" dirty="0" smtClean="0"/>
              <a:t>index.html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916832"/>
            <a:ext cx="2881912" cy="20871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1"/>
          <a:stretch/>
        </p:blipFill>
        <p:spPr>
          <a:xfrm>
            <a:off x="4925572" y="1916832"/>
            <a:ext cx="2868770" cy="21904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Right Arrow 5"/>
          <p:cNvSpPr/>
          <p:nvPr/>
        </p:nvSpPr>
        <p:spPr>
          <a:xfrm>
            <a:off x="2215218" y="3212976"/>
            <a:ext cx="3220878" cy="3876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35696" y="1412776"/>
            <a:ext cx="16182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Index.html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436096" y="1408426"/>
            <a:ext cx="1414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post.php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58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PHP </a:t>
            </a:r>
            <a:r>
              <a:rPr lang="th-TH" dirty="0"/>
              <a:t>มาจาก </a:t>
            </a:r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dirty="0"/>
              <a:t>HP : </a:t>
            </a:r>
            <a:r>
              <a:rPr lang="en-US" dirty="0">
                <a:solidFill>
                  <a:srgbClr val="C00000"/>
                </a:solidFill>
              </a:rPr>
              <a:t>H</a:t>
            </a:r>
            <a:r>
              <a:rPr lang="en-US" dirty="0"/>
              <a:t>ypertext </a:t>
            </a:r>
            <a:r>
              <a:rPr lang="en-US" dirty="0">
                <a:solidFill>
                  <a:srgbClr val="C00000"/>
                </a:solidFill>
              </a:rPr>
              <a:t>P</a:t>
            </a:r>
            <a:r>
              <a:rPr lang="en-US" dirty="0"/>
              <a:t>reprocessor</a:t>
            </a:r>
          </a:p>
          <a:p>
            <a:r>
              <a:rPr lang="th-TH" dirty="0"/>
              <a:t>ทำงานที่ฝั่งของ </a:t>
            </a:r>
            <a:r>
              <a:rPr lang="en-US" dirty="0"/>
              <a:t>server </a:t>
            </a:r>
            <a:r>
              <a:rPr lang="th-TH" dirty="0"/>
              <a:t>เช่นเดียวกับ </a:t>
            </a:r>
            <a:r>
              <a:rPr lang="en-US" dirty="0" smtClean="0"/>
              <a:t>ASP, Java</a:t>
            </a:r>
          </a:p>
          <a:p>
            <a:pPr lvl="1"/>
            <a:r>
              <a:rPr lang="th-TH" b="1" dirty="0" smtClean="0"/>
              <a:t>เพราะฉะนั้นต้องทำงานบน </a:t>
            </a:r>
            <a:r>
              <a:rPr lang="en-US" b="1" dirty="0" smtClean="0"/>
              <a:t>Web Server (</a:t>
            </a:r>
            <a:r>
              <a:rPr lang="th-TH" b="1" dirty="0" smtClean="0"/>
              <a:t>ลง </a:t>
            </a:r>
            <a:r>
              <a:rPr lang="en-US" b="1" dirty="0" err="1" smtClean="0"/>
              <a:t>Xampp</a:t>
            </a:r>
            <a:r>
              <a:rPr lang="en-US" b="1" dirty="0"/>
              <a:t>)</a:t>
            </a:r>
          </a:p>
          <a:p>
            <a:r>
              <a:rPr lang="th-TH" dirty="0"/>
              <a:t>สามารถทำงานร่วมกับระบบฐานข้อมูลได้หลายชนิด </a:t>
            </a:r>
            <a:r>
              <a:rPr lang="en-US" dirty="0"/>
              <a:t>(MySQL, Informix, Oracle, Sybase, ..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PHP </a:t>
            </a:r>
            <a:r>
              <a:rPr lang="th-TH" dirty="0"/>
              <a:t>เป็น </a:t>
            </a:r>
            <a:r>
              <a:rPr lang="en-US" dirty="0"/>
              <a:t>open source</a:t>
            </a:r>
          </a:p>
          <a:p>
            <a:r>
              <a:rPr lang="en-US" dirty="0"/>
              <a:t>PHP </a:t>
            </a:r>
            <a:r>
              <a:rPr lang="th-TH" dirty="0"/>
              <a:t>ฟรี</a:t>
            </a:r>
          </a:p>
          <a:p>
            <a:r>
              <a:rPr lang="en-US" dirty="0"/>
              <a:t>PHP </a:t>
            </a:r>
            <a:r>
              <a:rPr lang="th-TH" dirty="0"/>
              <a:t>สามารถทำงานได้ในหลาย </a:t>
            </a:r>
            <a:r>
              <a:rPr lang="en-US" dirty="0"/>
              <a:t>OS  (Windows, Linux, Unix, etc..)</a:t>
            </a:r>
          </a:p>
          <a:p>
            <a:r>
              <a:rPr lang="en-US" dirty="0"/>
              <a:t>Web server </a:t>
            </a:r>
            <a:r>
              <a:rPr lang="th-TH" dirty="0"/>
              <a:t>เกือบทุกเจ้ารองรับ </a:t>
            </a:r>
            <a:r>
              <a:rPr lang="en-US" dirty="0" smtClean="0"/>
              <a:t>PHP</a:t>
            </a:r>
            <a:endParaRPr lang="en-US" dirty="0"/>
          </a:p>
          <a:p>
            <a:r>
              <a:rPr lang="th-TH" dirty="0"/>
              <a:t>โดย</a:t>
            </a:r>
            <a:r>
              <a:rPr lang="th-TH" dirty="0" smtClean="0"/>
              <a:t>ปกติไฟล์จะมี </a:t>
            </a:r>
            <a:r>
              <a:rPr lang="en-US" dirty="0" smtClean="0"/>
              <a:t>extension </a:t>
            </a:r>
            <a:r>
              <a:rPr lang="th-TH" dirty="0" smtClean="0"/>
              <a:t>เป็น </a:t>
            </a:r>
            <a:r>
              <a:rPr lang="en-US" dirty="0"/>
              <a:t>.</a:t>
            </a:r>
            <a:r>
              <a:rPr lang="en-US" dirty="0" err="1"/>
              <a:t>php</a:t>
            </a:r>
            <a:r>
              <a:rPr lang="en-US" dirty="0"/>
              <a:t>  ,  .php3 </a:t>
            </a:r>
            <a:r>
              <a:rPr lang="th-TH" dirty="0"/>
              <a:t>หรือ </a:t>
            </a:r>
            <a:r>
              <a:rPr lang="en-US" dirty="0"/>
              <a:t>.</a:t>
            </a:r>
            <a:r>
              <a:rPr lang="en-US" dirty="0" err="1"/>
              <a:t>phtml</a:t>
            </a:r>
            <a:endParaRPr lang="th-TH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75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เริ่มต้นกับ </a:t>
            </a:r>
            <a:r>
              <a:rPr lang="en-US" dirty="0" smtClean="0"/>
              <a:t>PHP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Syntax </a:t>
            </a:r>
            <a:r>
              <a:rPr lang="th-TH" sz="2400" dirty="0"/>
              <a:t>ของ </a:t>
            </a:r>
            <a:r>
              <a:rPr lang="en-US" sz="2400" dirty="0"/>
              <a:t>PHP </a:t>
            </a:r>
            <a:r>
              <a:rPr lang="th-TH" sz="2400" dirty="0"/>
              <a:t>จะอยู่ในรูป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</a:rPr>
              <a:t>&lt;?</a:t>
            </a:r>
            <a:r>
              <a:rPr lang="en-US" sz="2000" b="1" dirty="0" err="1">
                <a:solidFill>
                  <a:srgbClr val="FF0000"/>
                </a:solidFill>
              </a:rPr>
              <a:t>php</a:t>
            </a:r>
            <a:r>
              <a:rPr lang="en-US" sz="2000" b="1" dirty="0">
                <a:solidFill>
                  <a:srgbClr val="FF0000"/>
                </a:solidFill>
              </a:rPr>
              <a:t>    </a:t>
            </a:r>
            <a:r>
              <a:rPr lang="th-TH" sz="2000" dirty="0" smtClean="0"/>
              <a:t>โปรแกรม </a:t>
            </a:r>
            <a:r>
              <a:rPr lang="en-US" sz="2000" dirty="0"/>
              <a:t>PHP </a:t>
            </a:r>
            <a:r>
              <a:rPr lang="en-US" sz="2000" dirty="0" smtClean="0"/>
              <a:t>    </a:t>
            </a:r>
            <a:r>
              <a:rPr lang="en-US" sz="2000" b="1" dirty="0" smtClean="0">
                <a:solidFill>
                  <a:srgbClr val="FF0000"/>
                </a:solidFill>
              </a:rPr>
              <a:t> ?&gt;</a:t>
            </a:r>
            <a:r>
              <a:rPr lang="th-TH" sz="2000" b="1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th-TH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FF0000"/>
                </a:solidFill>
              </a:rPr>
              <a:t>&lt;?   </a:t>
            </a:r>
            <a:r>
              <a:rPr lang="th-TH" sz="2000" b="1" dirty="0" smtClean="0">
                <a:solidFill>
                  <a:srgbClr val="FF0000"/>
                </a:solidFill>
              </a:rPr>
              <a:t>        </a:t>
            </a:r>
            <a:r>
              <a:rPr lang="th-TH" sz="2000" dirty="0" smtClean="0"/>
              <a:t>โปรแกรม </a:t>
            </a:r>
            <a:r>
              <a:rPr lang="en-US" sz="2000" dirty="0"/>
              <a:t>PHP     </a:t>
            </a:r>
            <a:r>
              <a:rPr lang="en-US" sz="2000" b="1" dirty="0" smtClean="0">
                <a:solidFill>
                  <a:srgbClr val="FF0000"/>
                </a:solidFill>
              </a:rPr>
              <a:t>?&gt; </a:t>
            </a:r>
          </a:p>
          <a:p>
            <a:pPr lvl="2"/>
            <a:r>
              <a:rPr lang="th-TH" sz="1800" dirty="0" smtClean="0"/>
              <a:t>แก้ได้ที่ </a:t>
            </a:r>
            <a:r>
              <a:rPr lang="en-US" sz="1800" dirty="0" smtClean="0"/>
              <a:t>php.ini </a:t>
            </a:r>
            <a:r>
              <a:rPr lang="th-TH" sz="1800" dirty="0" smtClean="0"/>
              <a:t>ปรับเปลี่ยน </a:t>
            </a:r>
            <a:r>
              <a:rPr lang="en-US" sz="1800" dirty="0" err="1" smtClean="0">
                <a:solidFill>
                  <a:srgbClr val="0070C0"/>
                </a:solidFill>
              </a:rPr>
              <a:t>short_open_tag</a:t>
            </a:r>
            <a:r>
              <a:rPr lang="en-US" sz="1800" dirty="0" smtClean="0">
                <a:solidFill>
                  <a:srgbClr val="0070C0"/>
                </a:solidFill>
              </a:rPr>
              <a:t>=On</a:t>
            </a:r>
            <a:endParaRPr lang="th-TH" sz="1800" dirty="0" smtClean="0">
              <a:solidFill>
                <a:srgbClr val="0070C0"/>
              </a:solidFill>
            </a:endParaRPr>
          </a:p>
          <a:p>
            <a:r>
              <a:rPr lang="en-US" sz="2400" dirty="0" smtClean="0"/>
              <a:t>Comment </a:t>
            </a:r>
            <a:r>
              <a:rPr lang="th-TH" sz="2400" dirty="0" smtClean="0"/>
              <a:t>ในภาษา </a:t>
            </a:r>
            <a:r>
              <a:rPr lang="en-US" sz="2400" dirty="0" smtClean="0"/>
              <a:t>PHP </a:t>
            </a:r>
            <a:r>
              <a:rPr lang="th-TH" sz="2400" dirty="0" smtClean="0"/>
              <a:t>ใช้เหมือนกับภาษา </a:t>
            </a:r>
            <a:r>
              <a:rPr lang="en-US" sz="2400" dirty="0" smtClean="0"/>
              <a:t>C </a:t>
            </a:r>
            <a:r>
              <a:rPr lang="th-TH" sz="2400" dirty="0" smtClean="0"/>
              <a:t>และ </a:t>
            </a:r>
            <a:r>
              <a:rPr lang="en-US" sz="2400" dirty="0" smtClean="0"/>
              <a:t>Java</a:t>
            </a:r>
            <a:r>
              <a:rPr lang="en-US" sz="2400" dirty="0" smtClean="0">
                <a:solidFill>
                  <a:srgbClr val="0070C0"/>
                </a:solidFill>
              </a:rPr>
              <a:t>  //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th-TH" sz="2400" dirty="0"/>
              <a:t>ทดลองง่ายๆ ก่อนกับ</a:t>
            </a:r>
            <a:r>
              <a:rPr lang="th-TH" sz="2400" dirty="0" smtClean="0"/>
              <a:t>ฟังก์ชั่น</a:t>
            </a:r>
            <a:r>
              <a:rPr lang="en-US" sz="2400" b="1" dirty="0" smtClean="0"/>
              <a:t> </a:t>
            </a:r>
            <a:r>
              <a:rPr lang="en-US" sz="2400" b="1" dirty="0"/>
              <a:t>echo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4077072"/>
            <a:ext cx="4752528" cy="2308324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&lt;!DOCTYPE html&gt;</a:t>
            </a:r>
          </a:p>
          <a:p>
            <a:r>
              <a:rPr lang="en-US" sz="2400" dirty="0" smtClean="0"/>
              <a:t>&lt;html&gt;</a:t>
            </a:r>
          </a:p>
          <a:p>
            <a:r>
              <a:rPr lang="en-US" sz="2400" dirty="0" smtClean="0"/>
              <a:t>&lt;body&gt;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b="1" dirty="0" smtClean="0">
                <a:solidFill>
                  <a:srgbClr val="00B050"/>
                </a:solidFill>
              </a:rPr>
              <a:t>&lt;?</a:t>
            </a:r>
            <a:r>
              <a:rPr lang="en-US" sz="2400" b="1" dirty="0" err="1" smtClean="0">
                <a:solidFill>
                  <a:srgbClr val="00B050"/>
                </a:solidFill>
              </a:rPr>
              <a:t>php</a:t>
            </a:r>
            <a:r>
              <a:rPr lang="en-US" sz="2400" b="1" dirty="0" smtClean="0">
                <a:solidFill>
                  <a:srgbClr val="00B050"/>
                </a:solidFill>
              </a:rPr>
              <a:t>   echo “Hello World”;  ?&gt;</a:t>
            </a:r>
          </a:p>
          <a:p>
            <a:r>
              <a:rPr lang="en-US" sz="2400" dirty="0" smtClean="0"/>
              <a:t>&lt;/body&gt;</a:t>
            </a:r>
          </a:p>
          <a:p>
            <a:r>
              <a:rPr lang="en-US" sz="2400" dirty="0" smtClean="0"/>
              <a:t>&lt;/html&gt;</a:t>
            </a:r>
          </a:p>
        </p:txBody>
      </p:sp>
    </p:spTree>
    <p:extLst>
      <p:ext uri="{BB962C8B-B14F-4D97-AF65-F5344CB8AC3E}">
        <p14:creationId xmlns:p14="http://schemas.microsoft.com/office/powerpoint/2010/main" val="398828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เริ่มต้นกับ </a:t>
            </a:r>
            <a:r>
              <a:rPr lang="en-US" dirty="0"/>
              <a:t>PHP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Syntax </a:t>
            </a:r>
            <a:r>
              <a:rPr lang="th-TH" sz="2800" dirty="0" smtClean="0"/>
              <a:t>ของภาษา </a:t>
            </a:r>
            <a:r>
              <a:rPr lang="en-US" sz="2800" dirty="0" smtClean="0"/>
              <a:t>PHP </a:t>
            </a:r>
            <a:r>
              <a:rPr lang="th-TH" sz="2800" dirty="0" smtClean="0"/>
              <a:t>จะคล้ายคลึงกับภาษา </a:t>
            </a:r>
            <a:r>
              <a:rPr lang="en-US" sz="2800" dirty="0" smtClean="0"/>
              <a:t>C </a:t>
            </a:r>
            <a:r>
              <a:rPr lang="th-TH" sz="2800" dirty="0" smtClean="0"/>
              <a:t>และ </a:t>
            </a:r>
            <a:r>
              <a:rPr lang="en-US" sz="2800" dirty="0" smtClean="0"/>
              <a:t>Java </a:t>
            </a:r>
            <a:r>
              <a:rPr lang="th-TH" sz="2800" dirty="0" err="1" smtClean="0"/>
              <a:t>มากๆ</a:t>
            </a:r>
            <a:r>
              <a:rPr lang="th-TH" sz="2800" dirty="0" smtClean="0"/>
              <a:t> ดังนั้นเกือบทุกคำสั่งที่ไม่ได้ตามด้วย </a:t>
            </a:r>
            <a:r>
              <a:rPr lang="en-US" sz="2800" dirty="0" smtClean="0"/>
              <a:t>block </a:t>
            </a:r>
            <a:r>
              <a:rPr lang="th-TH" sz="2800" dirty="0" smtClean="0"/>
              <a:t>จะต้องปิดท้ายด้วย </a:t>
            </a:r>
            <a:r>
              <a:rPr lang="en-US" sz="2800" dirty="0" smtClean="0"/>
              <a:t>semi-colon (;)</a:t>
            </a:r>
            <a:endParaRPr lang="th-TH" sz="2800" dirty="0" smtClean="0"/>
          </a:p>
          <a:p>
            <a:r>
              <a:rPr lang="th-TH" sz="2800" dirty="0" smtClean="0"/>
              <a:t>ถ้ามีการเขียนชุดคำสั่งผิด ข้อความ </a:t>
            </a:r>
            <a:r>
              <a:rPr lang="en-US" sz="2800" dirty="0" smtClean="0"/>
              <a:t>error </a:t>
            </a:r>
            <a:r>
              <a:rPr lang="th-TH" sz="2800" dirty="0" smtClean="0"/>
              <a:t>จะแสดงบนหน้าเว็บ เช่น ใส่เครื่องหมายฟันหนูไม่ครบคู่</a:t>
            </a:r>
            <a:endParaRPr lang="en-US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005064"/>
            <a:ext cx="4166958" cy="11925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373216"/>
            <a:ext cx="8404743" cy="12241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816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การทำงานของ </a:t>
            </a:r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1850048"/>
            <a:ext cx="4031360" cy="193899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&lt;!DOCTYPE html&gt;</a:t>
            </a:r>
          </a:p>
          <a:p>
            <a:r>
              <a:rPr lang="en-US" sz="2000" dirty="0" smtClean="0"/>
              <a:t>&lt;html&gt;</a:t>
            </a:r>
          </a:p>
          <a:p>
            <a:r>
              <a:rPr lang="en-US" sz="2000" dirty="0" smtClean="0"/>
              <a:t>&lt;body&gt;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</a:t>
            </a:r>
            <a:r>
              <a:rPr lang="en-US" sz="2000" b="1" dirty="0" smtClean="0">
                <a:solidFill>
                  <a:srgbClr val="00B050"/>
                </a:solidFill>
              </a:rPr>
              <a:t>&lt;?</a:t>
            </a:r>
            <a:r>
              <a:rPr lang="en-US" sz="2000" b="1" dirty="0" err="1" smtClean="0">
                <a:solidFill>
                  <a:srgbClr val="00B050"/>
                </a:solidFill>
              </a:rPr>
              <a:t>php</a:t>
            </a:r>
            <a:r>
              <a:rPr lang="en-US" sz="2000" b="1" dirty="0" smtClean="0">
                <a:solidFill>
                  <a:srgbClr val="00B050"/>
                </a:solidFill>
              </a:rPr>
              <a:t>   echo “Hello World”;  ?&gt;</a:t>
            </a:r>
          </a:p>
          <a:p>
            <a:r>
              <a:rPr lang="en-US" sz="2000" dirty="0" smtClean="0"/>
              <a:t>&lt;/body&gt;</a:t>
            </a:r>
          </a:p>
          <a:p>
            <a:r>
              <a:rPr lang="en-US" sz="2000" dirty="0" smtClean="0"/>
              <a:t>&lt;/html&gt;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68144" y="1340768"/>
            <a:ext cx="1016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70C0"/>
                </a:solidFill>
              </a:rPr>
              <a:t>a.php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267744" y="2166248"/>
            <a:ext cx="2088232" cy="686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HTTP Request</a:t>
            </a:r>
            <a:endParaRPr lang="en-US" sz="1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042256"/>
            <a:ext cx="906836" cy="14587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99992" y="4443874"/>
            <a:ext cx="4031360" cy="193899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&lt;!DOCTYPE html&gt;</a:t>
            </a:r>
          </a:p>
          <a:p>
            <a:r>
              <a:rPr lang="en-US" sz="2000" dirty="0" smtClean="0"/>
              <a:t>&lt;html&gt;</a:t>
            </a:r>
          </a:p>
          <a:p>
            <a:r>
              <a:rPr lang="en-US" sz="2000" dirty="0" smtClean="0"/>
              <a:t>&lt;body&gt;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	Hello World</a:t>
            </a:r>
          </a:p>
          <a:p>
            <a:r>
              <a:rPr lang="en-US" sz="2000" dirty="0" smtClean="0"/>
              <a:t>&lt;/body&gt;</a:t>
            </a:r>
          </a:p>
          <a:p>
            <a:r>
              <a:rPr lang="en-US" sz="2000" dirty="0" smtClean="0"/>
              <a:t>&lt;/html&gt;</a:t>
            </a:r>
          </a:p>
        </p:txBody>
      </p:sp>
      <p:sp>
        <p:nvSpPr>
          <p:cNvPr id="9" name="Right Arrow 8"/>
          <p:cNvSpPr/>
          <p:nvPr/>
        </p:nvSpPr>
        <p:spPr>
          <a:xfrm rot="5400000">
            <a:off x="5266772" y="3773113"/>
            <a:ext cx="449272" cy="686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5964859" y="3923764"/>
            <a:ext cx="2495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dirty="0" smtClean="0">
                <a:solidFill>
                  <a:srgbClr val="0070C0"/>
                </a:solidFill>
              </a:rPr>
              <a:t>ประมวลผล</a:t>
            </a:r>
            <a:r>
              <a:rPr lang="en-US" sz="1800" dirty="0" smtClean="0">
                <a:solidFill>
                  <a:srgbClr val="0070C0"/>
                </a:solidFill>
              </a:rPr>
              <a:t> PHP </a:t>
            </a:r>
            <a:r>
              <a:rPr lang="th-TH" sz="1800" dirty="0" smtClean="0">
                <a:solidFill>
                  <a:srgbClr val="0070C0"/>
                </a:solidFill>
              </a:rPr>
              <a:t>ที่ </a:t>
            </a:r>
            <a:r>
              <a:rPr lang="en-US" sz="1800" dirty="0" smtClean="0">
                <a:solidFill>
                  <a:srgbClr val="0070C0"/>
                </a:solidFill>
              </a:rPr>
              <a:t>server</a:t>
            </a: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 rot="7802189">
            <a:off x="2699995" y="2790744"/>
            <a:ext cx="720080" cy="300470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35696" y="4484691"/>
            <a:ext cx="13019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HTTP reply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5201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การประกาศตัวแปรใน </a:t>
            </a:r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400" dirty="0"/>
              <a:t>ในภาษา </a:t>
            </a:r>
            <a:r>
              <a:rPr lang="en-US" sz="2400" dirty="0"/>
              <a:t>PHP </a:t>
            </a:r>
            <a:r>
              <a:rPr lang="th-TH" sz="2400" dirty="0"/>
              <a:t>จะใช้สัญลักษณ์ </a:t>
            </a:r>
            <a:r>
              <a:rPr lang="en-US" sz="2400" dirty="0">
                <a:solidFill>
                  <a:srgbClr val="0070C0"/>
                </a:solidFill>
              </a:rPr>
              <a:t>$</a:t>
            </a:r>
            <a:r>
              <a:rPr lang="en-US" sz="2400" dirty="0"/>
              <a:t> </a:t>
            </a:r>
            <a:r>
              <a:rPr lang="th-TH" sz="2400" dirty="0"/>
              <a:t>นำหน้าชื่อตัวแปร เช่น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$</a:t>
            </a:r>
            <a:r>
              <a:rPr lang="en-US" sz="2000" dirty="0" err="1"/>
              <a:t>myVariable</a:t>
            </a:r>
            <a:r>
              <a:rPr lang="en-US" sz="2000" dirty="0"/>
              <a:t> = 5;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$</a:t>
            </a:r>
            <a:r>
              <a:rPr lang="en-US" sz="2000" dirty="0"/>
              <a:t>txt = “Hello World”;</a:t>
            </a:r>
          </a:p>
          <a:p>
            <a:r>
              <a:rPr lang="en-US" sz="2400" dirty="0"/>
              <a:t>PHP </a:t>
            </a:r>
            <a:r>
              <a:rPr lang="th-TH" sz="2400" dirty="0"/>
              <a:t>เป็นภาษา </a:t>
            </a:r>
            <a:r>
              <a:rPr lang="en-US" sz="2400" dirty="0"/>
              <a:t>script </a:t>
            </a:r>
            <a:r>
              <a:rPr lang="th-TH" sz="2400" dirty="0"/>
              <a:t>ที่ไม่สนใจประเภทของข้อมูลจึงไม่จำเป็นต้องประกาศประเภทของข้อมูล </a:t>
            </a:r>
            <a:r>
              <a:rPr lang="en-US" sz="2400" dirty="0"/>
              <a:t>(</a:t>
            </a:r>
            <a:r>
              <a:rPr lang="en-US" sz="2400" dirty="0" err="1"/>
              <a:t>int</a:t>
            </a:r>
            <a:r>
              <a:rPr lang="en-US" sz="2400" dirty="0"/>
              <a:t>, string,..) </a:t>
            </a:r>
            <a:r>
              <a:rPr lang="th-TH" sz="2400" dirty="0"/>
              <a:t>ให้กับตัวแปร</a:t>
            </a:r>
            <a:endParaRPr lang="en-US" sz="2400" dirty="0"/>
          </a:p>
          <a:p>
            <a:r>
              <a:rPr lang="th-TH" sz="2400" dirty="0"/>
              <a:t>ตัวอย่าง </a:t>
            </a:r>
            <a:r>
              <a:rPr lang="en-US" sz="2400" dirty="0"/>
              <a:t>:</a:t>
            </a:r>
            <a:endParaRPr lang="th-TH" sz="24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79712" y="3789040"/>
            <a:ext cx="4031360" cy="2585323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&lt;!DOCTYPE html&gt;</a:t>
            </a:r>
          </a:p>
          <a:p>
            <a:r>
              <a:rPr lang="en-US" sz="1800" dirty="0" smtClean="0"/>
              <a:t>&lt;html&gt;</a:t>
            </a:r>
          </a:p>
          <a:p>
            <a:r>
              <a:rPr lang="en-US" sz="1800" dirty="0" smtClean="0"/>
              <a:t>&lt;body&gt;</a:t>
            </a:r>
          </a:p>
          <a:p>
            <a:r>
              <a:rPr lang="en-US" sz="1800" dirty="0"/>
              <a:t> </a:t>
            </a:r>
            <a:r>
              <a:rPr lang="en-US" sz="1800" dirty="0" smtClean="0"/>
              <a:t>    </a:t>
            </a:r>
            <a:r>
              <a:rPr lang="en-US" sz="1800" b="1" dirty="0" smtClean="0">
                <a:solidFill>
                  <a:srgbClr val="00B050"/>
                </a:solidFill>
              </a:rPr>
              <a:t>&lt;?</a:t>
            </a:r>
            <a:r>
              <a:rPr lang="en-US" sz="1800" b="1" dirty="0" err="1" smtClean="0">
                <a:solidFill>
                  <a:srgbClr val="00B050"/>
                </a:solidFill>
              </a:rPr>
              <a:t>php</a:t>
            </a:r>
            <a:r>
              <a:rPr lang="en-US" sz="1800" b="1" dirty="0" smtClean="0">
                <a:solidFill>
                  <a:srgbClr val="00B050"/>
                </a:solidFill>
              </a:rPr>
              <a:t>   </a:t>
            </a:r>
          </a:p>
          <a:p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b="1" dirty="0" smtClean="0">
                <a:solidFill>
                  <a:srgbClr val="00B050"/>
                </a:solidFill>
              </a:rPr>
              <a:t>              $txt = “Hello World”;</a:t>
            </a:r>
          </a:p>
          <a:p>
            <a:r>
              <a:rPr lang="en-US" sz="1800" b="1" dirty="0">
                <a:solidFill>
                  <a:srgbClr val="00B050"/>
                </a:solidFill>
              </a:rPr>
              <a:t> </a:t>
            </a:r>
            <a:r>
              <a:rPr lang="en-US" sz="1800" b="1" dirty="0" smtClean="0">
                <a:solidFill>
                  <a:srgbClr val="00B050"/>
                </a:solidFill>
              </a:rPr>
              <a:t>              echo   $txt;</a:t>
            </a:r>
          </a:p>
          <a:p>
            <a:r>
              <a:rPr lang="en-US" sz="1800" b="1" dirty="0" smtClean="0">
                <a:solidFill>
                  <a:srgbClr val="00B050"/>
                </a:solidFill>
              </a:rPr>
              <a:t>      ?&gt;</a:t>
            </a:r>
          </a:p>
          <a:p>
            <a:r>
              <a:rPr lang="en-US" sz="1800" dirty="0" smtClean="0"/>
              <a:t>&lt;/body&gt;</a:t>
            </a:r>
          </a:p>
          <a:p>
            <a:r>
              <a:rPr lang="en-US" sz="1800" dirty="0" smtClean="0"/>
              <a:t>&lt;/html&gt;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28184" y="3789040"/>
            <a:ext cx="2592288" cy="230832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/>
              <a:t>เครื่องหมาย </a:t>
            </a:r>
            <a:r>
              <a:rPr lang="en-US" sz="2400" b="1" dirty="0" smtClean="0"/>
              <a:t>=</a:t>
            </a:r>
            <a:r>
              <a:rPr lang="en-US" sz="2400" dirty="0" smtClean="0"/>
              <a:t> </a:t>
            </a:r>
            <a:r>
              <a:rPr lang="th-TH" sz="2400" dirty="0" smtClean="0"/>
              <a:t>หมายถึง </a:t>
            </a:r>
            <a:r>
              <a:rPr lang="en-US" sz="2400" dirty="0" smtClean="0">
                <a:solidFill>
                  <a:srgbClr val="0070C0"/>
                </a:solidFill>
              </a:rPr>
              <a:t>assignment</a:t>
            </a:r>
          </a:p>
          <a:p>
            <a:r>
              <a:rPr lang="th-TH" sz="2400" dirty="0" smtClean="0"/>
              <a:t>คือการนำค่า หรือผลลัพธ์จากการประมวลผลฝั่งขวา</a:t>
            </a:r>
          </a:p>
          <a:p>
            <a:r>
              <a:rPr lang="th-TH" sz="2400" dirty="0" smtClean="0"/>
              <a:t>ไปเก็บยัง ตัวแปรที่อยู่ทางด้านซ้าย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5929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ตัวดำเนินการพื้นฐานของข้อความใน </a:t>
            </a:r>
            <a:r>
              <a:rPr lang="en-US" dirty="0" smtClean="0"/>
              <a:t>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สำหรับการเชื่อมต่อข้อความ ภาษา </a:t>
            </a:r>
            <a:r>
              <a:rPr lang="en-US" dirty="0" smtClean="0"/>
              <a:t>PHP </a:t>
            </a:r>
            <a:r>
              <a:rPr lang="th-TH" dirty="0" smtClean="0"/>
              <a:t>จะใช้ จุด </a:t>
            </a:r>
            <a:r>
              <a:rPr lang="en-US" dirty="0" smtClean="0"/>
              <a:t>“.”</a:t>
            </a:r>
            <a:endParaRPr lang="th-TH" dirty="0" smtClean="0"/>
          </a:p>
          <a:p>
            <a:pPr marL="0" indent="0">
              <a:buNone/>
            </a:pPr>
            <a:r>
              <a:rPr lang="th-TH" dirty="0"/>
              <a:t>	</a:t>
            </a:r>
            <a:r>
              <a:rPr lang="en-US" dirty="0" smtClean="0"/>
              <a:t>&lt;?</a:t>
            </a:r>
            <a:r>
              <a:rPr lang="en-US" dirty="0" err="1" smtClean="0"/>
              <a:t>php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$name = “choopan”;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echo “My name is “ . $name;</a:t>
            </a:r>
          </a:p>
          <a:p>
            <a:pPr marL="0" indent="0">
              <a:buNone/>
            </a:pPr>
            <a:r>
              <a:rPr lang="en-US" dirty="0" smtClean="0"/>
              <a:t>	?&gt;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46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ตัวดำเนินการทางคณิตศาสตร์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ตัวดำเนินการทางคณิตศาสตร์ ระหว่างค่า 2 ค่า หรือตัวแปร 2 ตัว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809846"/>
              </p:ext>
            </p:extLst>
          </p:nvPr>
        </p:nvGraphicFramePr>
        <p:xfrm>
          <a:off x="612648" y="2492896"/>
          <a:ext cx="8352928" cy="2665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cs typeface="+mn-cs"/>
                        </a:rPr>
                        <a:t>Operator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cs typeface="+mn-cs"/>
                        </a:rPr>
                        <a:t>ชื่อ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cs typeface="+mn-cs"/>
                        </a:rPr>
                        <a:t>ตัวอย่าง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cs typeface="+mn-cs"/>
                        </a:rPr>
                        <a:t>ความหมาย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cs typeface="+mn-cs"/>
                        </a:rPr>
                        <a:t>+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cs typeface="+mn-cs"/>
                        </a:rPr>
                        <a:t>Addition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cs typeface="+mn-cs"/>
                        </a:rPr>
                        <a:t>$a + $b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cs typeface="+mn-cs"/>
                        </a:rPr>
                        <a:t>การบวกค่า</a:t>
                      </a:r>
                      <a:r>
                        <a:rPr lang="en-US" sz="2000" dirty="0" smtClean="0">
                          <a:cs typeface="+mn-cs"/>
                        </a:rPr>
                        <a:t> $a </a:t>
                      </a:r>
                      <a:r>
                        <a:rPr lang="th-TH" sz="2000" dirty="0" smtClean="0">
                          <a:cs typeface="+mn-cs"/>
                        </a:rPr>
                        <a:t>กับ</a:t>
                      </a:r>
                      <a:r>
                        <a:rPr lang="th-TH" sz="2000" baseline="0" dirty="0" smtClean="0">
                          <a:cs typeface="+mn-cs"/>
                        </a:rPr>
                        <a:t> </a:t>
                      </a:r>
                      <a:r>
                        <a:rPr lang="en-US" sz="2000" dirty="0" smtClean="0">
                          <a:cs typeface="+mn-cs"/>
                        </a:rPr>
                        <a:t>$b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cs typeface="+mn-cs"/>
                        </a:rPr>
                        <a:t>-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cs typeface="+mn-cs"/>
                        </a:rPr>
                        <a:t>Subtraction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cs typeface="+mn-cs"/>
                        </a:rPr>
                        <a:t>$a - $b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cs typeface="+mn-cs"/>
                        </a:rPr>
                        <a:t>การลบค่า</a:t>
                      </a:r>
                      <a:r>
                        <a:rPr lang="en-US" sz="2000" dirty="0" smtClean="0">
                          <a:cs typeface="+mn-cs"/>
                        </a:rPr>
                        <a:t> $a </a:t>
                      </a:r>
                      <a:r>
                        <a:rPr lang="th-TH" sz="2000" dirty="0" smtClean="0">
                          <a:cs typeface="+mn-cs"/>
                        </a:rPr>
                        <a:t>กับ</a:t>
                      </a:r>
                      <a:r>
                        <a:rPr lang="th-TH" sz="2000" baseline="0" dirty="0" smtClean="0">
                          <a:cs typeface="+mn-cs"/>
                        </a:rPr>
                        <a:t> </a:t>
                      </a:r>
                      <a:r>
                        <a:rPr lang="en-US" sz="2000" dirty="0" smtClean="0">
                          <a:cs typeface="+mn-cs"/>
                        </a:rPr>
                        <a:t>$b</a:t>
                      </a:r>
                      <a:endParaRPr lang="th-TH" sz="2000" dirty="0" smtClean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cs typeface="+mn-cs"/>
                        </a:rPr>
                        <a:t>*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cs typeface="+mn-cs"/>
                        </a:rPr>
                        <a:t>Multiplication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cs typeface="+mn-cs"/>
                        </a:rPr>
                        <a:t>$a * $b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cs typeface="+mn-cs"/>
                        </a:rPr>
                        <a:t>การคูณค่า</a:t>
                      </a:r>
                      <a:r>
                        <a:rPr lang="en-US" sz="2000" dirty="0" smtClean="0">
                          <a:cs typeface="+mn-cs"/>
                        </a:rPr>
                        <a:t> $a </a:t>
                      </a:r>
                      <a:r>
                        <a:rPr lang="th-TH" sz="2000" dirty="0" smtClean="0">
                          <a:cs typeface="+mn-cs"/>
                        </a:rPr>
                        <a:t>กับ</a:t>
                      </a:r>
                      <a:r>
                        <a:rPr lang="th-TH" sz="2000" baseline="0" dirty="0" smtClean="0">
                          <a:cs typeface="+mn-cs"/>
                        </a:rPr>
                        <a:t> </a:t>
                      </a:r>
                      <a:r>
                        <a:rPr lang="en-US" sz="2000" dirty="0" smtClean="0">
                          <a:cs typeface="+mn-cs"/>
                        </a:rPr>
                        <a:t>$b</a:t>
                      </a:r>
                      <a:endParaRPr lang="th-TH" sz="2000" dirty="0" smtClean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cs typeface="+mn-cs"/>
                        </a:rPr>
                        <a:t>/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cs typeface="+mn-cs"/>
                        </a:rPr>
                        <a:t>Division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cs typeface="+mn-cs"/>
                        </a:rPr>
                        <a:t>$a / $b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cs typeface="+mn-cs"/>
                        </a:rPr>
                        <a:t>การหารค่า</a:t>
                      </a:r>
                      <a:r>
                        <a:rPr lang="en-US" sz="2000" dirty="0" smtClean="0">
                          <a:cs typeface="+mn-cs"/>
                        </a:rPr>
                        <a:t> $a </a:t>
                      </a:r>
                      <a:r>
                        <a:rPr lang="th-TH" sz="2000" dirty="0" smtClean="0">
                          <a:cs typeface="+mn-cs"/>
                        </a:rPr>
                        <a:t>กับ</a:t>
                      </a:r>
                      <a:r>
                        <a:rPr lang="th-TH" sz="2000" baseline="0" dirty="0" smtClean="0">
                          <a:cs typeface="+mn-cs"/>
                        </a:rPr>
                        <a:t> </a:t>
                      </a:r>
                      <a:r>
                        <a:rPr lang="en-US" sz="2000" dirty="0" smtClean="0">
                          <a:cs typeface="+mn-cs"/>
                        </a:rPr>
                        <a:t>$b</a:t>
                      </a:r>
                      <a:endParaRPr lang="th-TH" sz="2000" dirty="0" smtClean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cs typeface="+mn-cs"/>
                        </a:rPr>
                        <a:t>%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cs typeface="+mn-cs"/>
                        </a:rPr>
                        <a:t>Modulus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cs typeface="+mn-cs"/>
                        </a:rPr>
                        <a:t>$a % $b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dirty="0" smtClean="0">
                          <a:cs typeface="+mn-cs"/>
                        </a:rPr>
                        <a:t>การหาค่าเศษที่เหลือจากการหารค่า</a:t>
                      </a:r>
                      <a:r>
                        <a:rPr lang="th-TH" sz="2000" baseline="0" dirty="0" smtClean="0">
                          <a:cs typeface="+mn-cs"/>
                        </a:rPr>
                        <a:t> </a:t>
                      </a:r>
                      <a:r>
                        <a:rPr lang="en-US" sz="2000" dirty="0" smtClean="0">
                          <a:cs typeface="+mn-cs"/>
                        </a:rPr>
                        <a:t>$a </a:t>
                      </a:r>
                      <a:r>
                        <a:rPr lang="th-TH" sz="2000" dirty="0" smtClean="0">
                          <a:cs typeface="+mn-cs"/>
                        </a:rPr>
                        <a:t>กับ</a:t>
                      </a:r>
                      <a:r>
                        <a:rPr lang="th-TH" sz="2000" baseline="0" dirty="0" smtClean="0">
                          <a:cs typeface="+mn-cs"/>
                        </a:rPr>
                        <a:t> </a:t>
                      </a:r>
                      <a:r>
                        <a:rPr lang="en-US" sz="2000" dirty="0" smtClean="0">
                          <a:cs typeface="+mn-cs"/>
                        </a:rPr>
                        <a:t>$b</a:t>
                      </a:r>
                      <a:endParaRPr lang="th-TH" sz="2000" dirty="0">
                        <a:latin typeface="EucrosiaUPC" pitchFamily="18" charset="-34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15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29370</TotalTime>
  <Words>1379</Words>
  <Application>Microsoft Office PowerPoint</Application>
  <PresentationFormat>On-screen Show (4:3)</PresentationFormat>
  <Paragraphs>207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Calibri</vt:lpstr>
      <vt:lpstr>EucrosiaUPC</vt:lpstr>
      <vt:lpstr>FreesiaUPC</vt:lpstr>
      <vt:lpstr>Tahoma</vt:lpstr>
      <vt:lpstr>Tw Cen MT</vt:lpstr>
      <vt:lpstr>Wingdings</vt:lpstr>
      <vt:lpstr>Wingdings 2</vt:lpstr>
      <vt:lpstr>ตรงกลาง</vt:lpstr>
      <vt:lpstr>PHP (1)  - variables  - math operations  - form method </vt:lpstr>
      <vt:lpstr>งานครั้งที่ 3 : Review </vt:lpstr>
      <vt:lpstr>PHP</vt:lpstr>
      <vt:lpstr>เริ่มต้นกับ PHP (1)</vt:lpstr>
      <vt:lpstr>เริ่มต้นกับ PHP (2)</vt:lpstr>
      <vt:lpstr>การทำงานของ PHP</vt:lpstr>
      <vt:lpstr>การประกาศตัวแปรใน PHP</vt:lpstr>
      <vt:lpstr>ตัวดำเนินการพื้นฐานของข้อความใน PHP</vt:lpstr>
      <vt:lpstr>ตัวดำเนินการทางคณิตศาสตร์</vt:lpstr>
      <vt:lpstr>ตัวอย่าง 1</vt:lpstr>
      <vt:lpstr>ตัวอย่าง 2</vt:lpstr>
      <vt:lpstr>การใช้  “  ” และ ‘   ’ ใน PHP </vt:lpstr>
      <vt:lpstr>ตัวดำเนินการเพื่อกำหนดค่าตัวแปร</vt:lpstr>
      <vt:lpstr>ตัวอย่าง 3</vt:lpstr>
      <vt:lpstr>ตัวอย่าง 4</vt:lpstr>
      <vt:lpstr>ตัวแปรประเภท Array ใน PHP</vt:lpstr>
      <vt:lpstr>ตัวอย่าง 5 </vt:lpstr>
      <vt:lpstr>ตัวอย่าง 6</vt:lpstr>
      <vt:lpstr>การรับข้อมูลจาก FORM</vt:lpstr>
      <vt:lpstr>ตัวอย่างการใช้ FORM ประมวลผล</vt:lpstr>
      <vt:lpstr>ขั้นตอนการทำงานของตัวอย่างการใช้ FORM</vt:lpstr>
      <vt:lpstr>GET และ POST</vt:lpstr>
      <vt:lpstr>ตัวอย่างการส่งข้อมูลแบบ GET</vt:lpstr>
      <vt:lpstr>ตัวอย่างการส่งข้อมูลแบบ POST</vt:lpstr>
      <vt:lpstr>งานครั้งที่ 3 : verify.php</vt:lpstr>
      <vt:lpstr>งานครั้งที่ 3 : post.php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Programming</dc:title>
  <dc:creator>choopan</dc:creator>
  <cp:lastModifiedBy>Choopan Rattanapoka</cp:lastModifiedBy>
  <cp:revision>321</cp:revision>
  <cp:lastPrinted>2017-04-11T03:27:36Z</cp:lastPrinted>
  <dcterms:created xsi:type="dcterms:W3CDTF">2010-02-28T04:09:14Z</dcterms:created>
  <dcterms:modified xsi:type="dcterms:W3CDTF">2017-08-29T02:12:57Z</dcterms:modified>
</cp:coreProperties>
</file>