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316" r:id="rId4"/>
    <p:sldId id="292" r:id="rId5"/>
    <p:sldId id="294" r:id="rId6"/>
    <p:sldId id="295" r:id="rId7"/>
    <p:sldId id="300" r:id="rId8"/>
    <p:sldId id="301" r:id="rId9"/>
    <p:sldId id="305" r:id="rId10"/>
    <p:sldId id="302" r:id="rId11"/>
    <p:sldId id="304" r:id="rId12"/>
    <p:sldId id="311" r:id="rId13"/>
    <p:sldId id="303" r:id="rId14"/>
    <p:sldId id="312" r:id="rId15"/>
    <p:sldId id="313" r:id="rId16"/>
    <p:sldId id="314" r:id="rId17"/>
    <p:sldId id="306" r:id="rId18"/>
    <p:sldId id="317" r:id="rId19"/>
    <p:sldId id="318" r:id="rId20"/>
    <p:sldId id="319" r:id="rId21"/>
  </p:sldIdLst>
  <p:sldSz cx="9144000" cy="6858000" type="screen4x3"/>
  <p:notesSz cx="7315200" cy="96012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0" autoAdjust="0"/>
    <p:restoredTop sz="94660"/>
  </p:normalViewPr>
  <p:slideViewPr>
    <p:cSldViewPr>
      <p:cViewPr varScale="1">
        <p:scale>
          <a:sx n="115" d="100"/>
          <a:sy n="115" d="100"/>
        </p:scale>
        <p:origin x="1530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HTML - 2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C2D8FB9-1B8A-4834-9644-1BA752E68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71354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mtClean="0"/>
              <a:t>HTML - 2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48A19ED-7351-4EF7-9BC2-467F22D79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44789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ชื่อเรื่อง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ชื่อเรื่องรอง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h-TH" smtClean="0"/>
              <a:t>คลิกเพื่อแก้ไขลักษณะชื่อเรื่องรองต้นแบบ</a:t>
            </a:r>
            <a:endParaRPr kumimoji="0" lang="en-US"/>
          </a:p>
        </p:txBody>
      </p:sp>
      <p:sp>
        <p:nvSpPr>
          <p:cNvPr id="28" name="ตัวยึดวันที่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7" name="ตัวยึดท้ายกระดา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ตัวยึดหมายเลขภาพนิ่ง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ตัวยึดเนื้อหา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8" name="ตัวยึดวันที่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0" name="ตัวยึดหมายเลขภาพนิ่ง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ตัวยึดท้ายกระดา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ตัวยึดเนื้อหา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3" name="ตัวยึดเนื้อหา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  <p:sp>
        <p:nvSpPr>
          <p:cNvPr id="10" name="ตัวยึดวันที่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2" name="ตัวยึดหมายเลขภาพนิ่ง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ตัวยึดข้อความ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15" name="ตัวยึดข้อความ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9" name="ตัวยึดเนื้อหา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lang="th-TH" smtClean="0"/>
              <a:t>ระดับที่สอง</a:t>
            </a:r>
          </a:p>
          <a:p>
            <a:pPr lvl="2" eaLnBrk="1" latinLnBrk="0" hangingPunct="1"/>
            <a:r>
              <a:rPr lang="th-TH" smtClean="0"/>
              <a:t>ระดับที่สาม</a:t>
            </a:r>
          </a:p>
          <a:p>
            <a:pPr lvl="3" eaLnBrk="1" latinLnBrk="0" hangingPunct="1"/>
            <a:r>
              <a:rPr lang="th-TH" smtClean="0"/>
              <a:t>ระดับที่สี่</a:t>
            </a:r>
          </a:p>
          <a:p>
            <a:pPr lvl="4" eaLnBrk="1" latinLnBrk="0" hangingPunct="1"/>
            <a:r>
              <a:rPr lang="th-TH" smtClean="0"/>
              <a:t>ระดับที่ห้า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8" name="สี่เหลี่ยมผืนผ้า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1" name="สี่เหลี่ยมผืนผ้า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ตัวยึดวันที่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13" name="ตัวยึดหมายเลขภาพนิ่ง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ตัวยึดท้ายกระดา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h-TH" smtClean="0"/>
              <a:t>คลิกไอคอนเพื่อเพิ่มรูปภาพ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ตัวยึดชื่อเรื่อง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h-TH" smtClean="0"/>
              <a:t>คลิกเพื่อแก้ไขลักษณะชื่อเรื่องต้นแบบ</a:t>
            </a:r>
            <a:endParaRPr kumimoji="0" lang="en-US"/>
          </a:p>
        </p:txBody>
      </p:sp>
      <p:sp>
        <p:nvSpPr>
          <p:cNvPr id="13" name="ตัวยึดข้อความ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h-TH" smtClean="0"/>
              <a:t>คลิกเพื่อแก้ไขลักษณะของข้อความต้นแบบ</a:t>
            </a:r>
          </a:p>
          <a:p>
            <a:pPr lvl="1" eaLnBrk="1" latinLnBrk="0" hangingPunct="1"/>
            <a:r>
              <a:rPr kumimoji="0" lang="th-TH" smtClean="0"/>
              <a:t>ระดับที่สอง</a:t>
            </a:r>
          </a:p>
          <a:p>
            <a:pPr lvl="2" eaLnBrk="1" latinLnBrk="0" hangingPunct="1"/>
            <a:r>
              <a:rPr kumimoji="0" lang="th-TH" smtClean="0"/>
              <a:t>ระดับที่สาม</a:t>
            </a:r>
          </a:p>
          <a:p>
            <a:pPr lvl="3" eaLnBrk="1" latinLnBrk="0" hangingPunct="1"/>
            <a:r>
              <a:rPr kumimoji="0" lang="th-TH" smtClean="0"/>
              <a:t>ระดับที่สี่</a:t>
            </a:r>
          </a:p>
          <a:p>
            <a:pPr lvl="4" eaLnBrk="1" latinLnBrk="0" hangingPunct="1"/>
            <a:r>
              <a:rPr kumimoji="0" lang="th-TH" smtClean="0"/>
              <a:t>ระดับที่ห้า</a:t>
            </a:r>
            <a:endParaRPr kumimoji="0" lang="en-US"/>
          </a:p>
        </p:txBody>
      </p:sp>
      <p:sp>
        <p:nvSpPr>
          <p:cNvPr id="14" name="ตัวยึดวันที่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200BC8-F64B-4CE0-A41F-FDAF29A98050}" type="datetimeFigureOut">
              <a:rPr lang="th-TH" smtClean="0"/>
              <a:pPr/>
              <a:t>26/06/60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สี่เหลี่ยมผืนผ้า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ตัวยึดหมายเลขภาพนิ่ง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651603-DB20-428F-95F4-3C2A0EA92157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2362200" y="3212976"/>
            <a:ext cx="6477000" cy="2654424"/>
          </a:xfrm>
        </p:spPr>
        <p:txBody>
          <a:bodyPr>
            <a:normAutofit/>
          </a:bodyPr>
          <a:lstStyle/>
          <a:p>
            <a:r>
              <a:rPr lang="en-US" dirty="0" smtClean="0"/>
              <a:t>HTML (2)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030523315 – Web Programming and Web Database</a:t>
            </a:r>
          </a:p>
          <a:p>
            <a:r>
              <a:rPr lang="en-US" sz="2000" dirty="0"/>
              <a:t>Asst. Prof. Dr. Choopan Rattanapoka</a:t>
            </a:r>
            <a:endParaRPr lang="th-TH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(PASSWORD)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&lt;input type=“password” name=“</a:t>
            </a:r>
            <a:r>
              <a:rPr lang="th-TH" dirty="0" smtClean="0"/>
              <a:t>ชื่อตัวแปร</a:t>
            </a:r>
            <a:r>
              <a:rPr lang="en-US" dirty="0" smtClean="0"/>
              <a:t>”&gt;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2132856"/>
            <a:ext cx="5472608" cy="44644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400" dirty="0"/>
              <a:t>&lt;!DOCTYPE html&gt;</a:t>
            </a:r>
          </a:p>
          <a:p>
            <a:r>
              <a:rPr lang="it-IT" sz="2400" dirty="0"/>
              <a:t>&lt;html&gt;</a:t>
            </a:r>
          </a:p>
          <a:p>
            <a:r>
              <a:rPr lang="it-IT" sz="2400" dirty="0"/>
              <a:t>&lt;body&gt;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&lt;form&gt;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</a:t>
            </a:r>
            <a:r>
              <a:rPr lang="en-US" sz="2400" dirty="0" smtClean="0">
                <a:solidFill>
                  <a:schemeClr val="tx1"/>
                </a:solidFill>
              </a:rPr>
              <a:t>Username:&lt;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    &lt;</a:t>
            </a:r>
            <a:r>
              <a:rPr lang="en-US" sz="2400" dirty="0">
                <a:solidFill>
                  <a:srgbClr val="0070C0"/>
                </a:solidFill>
              </a:rPr>
              <a:t>input type="text" name</a:t>
            </a:r>
            <a:r>
              <a:rPr lang="en-US" sz="2400" dirty="0" smtClean="0">
                <a:solidFill>
                  <a:srgbClr val="0070C0"/>
                </a:solidFill>
              </a:rPr>
              <a:t>=“user"&gt;</a:t>
            </a: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 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 Password:&lt;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   &lt;</a:t>
            </a:r>
            <a:r>
              <a:rPr lang="en-US" sz="2400" dirty="0">
                <a:solidFill>
                  <a:srgbClr val="0070C0"/>
                </a:solidFill>
              </a:rPr>
              <a:t>input type</a:t>
            </a:r>
            <a:r>
              <a:rPr lang="en-US" sz="2400" dirty="0" smtClean="0">
                <a:solidFill>
                  <a:srgbClr val="0070C0"/>
                </a:solidFill>
              </a:rPr>
              <a:t>=“password"</a:t>
            </a:r>
            <a:r>
              <a:rPr lang="en-US" sz="2400" dirty="0">
                <a:solidFill>
                  <a:srgbClr val="0070C0"/>
                </a:solidFill>
              </a:rPr>
              <a:t> name</a:t>
            </a:r>
            <a:r>
              <a:rPr lang="en-US" sz="2400" dirty="0" smtClean="0">
                <a:solidFill>
                  <a:srgbClr val="0070C0"/>
                </a:solidFill>
              </a:rPr>
              <a:t>=“pass"&gt;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0070C0"/>
                </a:solidFill>
              </a:rPr>
              <a:t>&lt;/form&gt;</a:t>
            </a:r>
          </a:p>
          <a:p>
            <a:r>
              <a:rPr lang="it-IT" sz="2400" dirty="0" smtClean="0"/>
              <a:t>&lt;/</a:t>
            </a:r>
            <a:r>
              <a:rPr lang="it-IT" sz="2400" dirty="0"/>
              <a:t>body&gt;</a:t>
            </a:r>
          </a:p>
          <a:p>
            <a:r>
              <a:rPr lang="it-IT" sz="2400" dirty="0"/>
              <a:t>&lt;/html&gt;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924944"/>
            <a:ext cx="3043797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03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(radio)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&lt;input type=“radio” name=“</a:t>
            </a:r>
            <a:r>
              <a:rPr lang="th-TH" sz="2400" dirty="0" smtClean="0"/>
              <a:t>ชื่อตัวแปร</a:t>
            </a:r>
            <a:r>
              <a:rPr lang="en-US" sz="2400" dirty="0" smtClean="0"/>
              <a:t>” value=“</a:t>
            </a:r>
            <a:r>
              <a:rPr lang="th-TH" sz="2400" dirty="0" smtClean="0"/>
              <a:t>ค่า</a:t>
            </a:r>
            <a:r>
              <a:rPr lang="en-US" sz="2400" dirty="0" smtClean="0"/>
              <a:t>”&gt;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612648" y="2107958"/>
            <a:ext cx="6624736" cy="302433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70C0"/>
                </a:solidFill>
              </a:rPr>
              <a:t>&lt;</a:t>
            </a:r>
            <a:r>
              <a:rPr lang="en-US" sz="2400" dirty="0">
                <a:solidFill>
                  <a:srgbClr val="0070C0"/>
                </a:solidFill>
              </a:rPr>
              <a:t>form&gt;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 Gender</a:t>
            </a:r>
            <a:r>
              <a:rPr lang="en-US" sz="2400" dirty="0">
                <a:solidFill>
                  <a:schemeClr val="tx1"/>
                </a:solidFill>
              </a:rPr>
              <a:t>:&lt;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&lt;</a:t>
            </a:r>
            <a:r>
              <a:rPr lang="en-US" sz="2400" dirty="0">
                <a:solidFill>
                  <a:srgbClr val="0070C0"/>
                </a:solidFill>
              </a:rPr>
              <a:t>input type="radio" name="gender" value="m</a:t>
            </a:r>
            <a:r>
              <a:rPr lang="en-US" sz="2400" dirty="0" smtClean="0">
                <a:solidFill>
                  <a:srgbClr val="0070C0"/>
                </a:solidFill>
              </a:rPr>
              <a:t>"&gt;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            </a:t>
            </a:r>
            <a:r>
              <a:rPr lang="en-US" sz="2400" dirty="0" smtClean="0">
                <a:solidFill>
                  <a:schemeClr val="tx1"/>
                </a:solidFill>
              </a:rPr>
              <a:t>Male&lt;</a:t>
            </a:r>
            <a:r>
              <a:rPr lang="en-US" sz="2400" dirty="0" err="1" smtClean="0">
                <a:solidFill>
                  <a:schemeClr val="tx1"/>
                </a:solidFill>
              </a:rPr>
              <a:t>br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   &lt;</a:t>
            </a:r>
            <a:r>
              <a:rPr lang="en-US" sz="2400" dirty="0">
                <a:solidFill>
                  <a:srgbClr val="0070C0"/>
                </a:solidFill>
              </a:rPr>
              <a:t>input type="radio" name="gender" value="f</a:t>
            </a:r>
            <a:r>
              <a:rPr lang="en-US" sz="2400" dirty="0" smtClean="0">
                <a:solidFill>
                  <a:srgbClr val="0070C0"/>
                </a:solidFill>
              </a:rPr>
              <a:t>"&gt;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            </a:t>
            </a:r>
            <a:r>
              <a:rPr lang="en-US" sz="2400" dirty="0" smtClean="0">
                <a:solidFill>
                  <a:schemeClr val="tx1"/>
                </a:solidFill>
              </a:rPr>
              <a:t>Female&lt;</a:t>
            </a:r>
            <a:r>
              <a:rPr lang="en-US" sz="2400" dirty="0" err="1" smtClean="0">
                <a:solidFill>
                  <a:schemeClr val="tx1"/>
                </a:solidFill>
              </a:rPr>
              <a:t>br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rgbClr val="0070C0"/>
                </a:solidFill>
              </a:rPr>
              <a:t>&lt;/</a:t>
            </a:r>
            <a:r>
              <a:rPr lang="en-US" sz="2400" dirty="0">
                <a:solidFill>
                  <a:srgbClr val="0070C0"/>
                </a:solidFill>
              </a:rPr>
              <a:t>form</a:t>
            </a:r>
            <a:r>
              <a:rPr lang="en-US" sz="2400" dirty="0" smtClean="0">
                <a:solidFill>
                  <a:srgbClr val="0070C0"/>
                </a:solidFill>
              </a:rPr>
              <a:t>&gt;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033"/>
          <a:stretch/>
        </p:blipFill>
        <p:spPr>
          <a:xfrm>
            <a:off x="5652120" y="4784258"/>
            <a:ext cx="3257839" cy="16660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800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(checkbox)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&lt;</a:t>
            </a:r>
            <a:r>
              <a:rPr lang="en-US" sz="2400" dirty="0"/>
              <a:t>input type</a:t>
            </a:r>
            <a:r>
              <a:rPr lang="en-US" sz="2400" dirty="0" smtClean="0"/>
              <a:t>=“checkbox” </a:t>
            </a:r>
            <a:r>
              <a:rPr lang="en-US" sz="2400" dirty="0"/>
              <a:t>name=“</a:t>
            </a:r>
            <a:r>
              <a:rPr lang="th-TH" sz="2400" dirty="0"/>
              <a:t>ชื่อตัวแปร</a:t>
            </a:r>
            <a:r>
              <a:rPr lang="en-US" sz="2400" dirty="0"/>
              <a:t>” value=“</a:t>
            </a:r>
            <a:r>
              <a:rPr lang="th-TH" sz="2400" dirty="0"/>
              <a:t>ค่า</a:t>
            </a:r>
            <a:r>
              <a:rPr lang="en-US" sz="2400" dirty="0"/>
              <a:t>”&gt;</a:t>
            </a:r>
          </a:p>
          <a:p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7504" y="2060848"/>
            <a:ext cx="6696744" cy="35283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rgbClr val="0070C0"/>
                </a:solidFill>
              </a:rPr>
              <a:t>&lt;</a:t>
            </a:r>
            <a:r>
              <a:rPr lang="en-US" sz="2400" dirty="0">
                <a:solidFill>
                  <a:srgbClr val="0070C0"/>
                </a:solidFill>
              </a:rPr>
              <a:t>form&gt;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    Programming </a:t>
            </a:r>
            <a:r>
              <a:rPr lang="en-US" sz="2400" dirty="0">
                <a:solidFill>
                  <a:schemeClr val="tx1"/>
                </a:solidFill>
              </a:rPr>
              <a:t>Skill:&lt;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   &lt;</a:t>
            </a:r>
            <a:r>
              <a:rPr lang="en-US" sz="2400" dirty="0">
                <a:solidFill>
                  <a:srgbClr val="0070C0"/>
                </a:solidFill>
              </a:rPr>
              <a:t>input type="checkbox" name="</a:t>
            </a:r>
            <a:r>
              <a:rPr lang="en-US" sz="2400" dirty="0" err="1">
                <a:solidFill>
                  <a:srgbClr val="0070C0"/>
                </a:solidFill>
              </a:rPr>
              <a:t>prog</a:t>
            </a:r>
            <a:r>
              <a:rPr lang="en-US" sz="2400" dirty="0">
                <a:solidFill>
                  <a:srgbClr val="0070C0"/>
                </a:solidFill>
              </a:rPr>
              <a:t>" value="0</a:t>
            </a:r>
            <a:r>
              <a:rPr lang="en-US" sz="2400" dirty="0" smtClean="0">
                <a:solidFill>
                  <a:srgbClr val="0070C0"/>
                </a:solidFill>
              </a:rPr>
              <a:t>"&gt;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</a:rPr>
              <a:t>C</a:t>
            </a:r>
            <a:r>
              <a:rPr lang="en-US" sz="2400" dirty="0">
                <a:solidFill>
                  <a:schemeClr val="tx1"/>
                </a:solidFill>
              </a:rPr>
              <a:t>#&lt;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   &lt;</a:t>
            </a:r>
            <a:r>
              <a:rPr lang="en-US" sz="2400" dirty="0">
                <a:solidFill>
                  <a:srgbClr val="0070C0"/>
                </a:solidFill>
              </a:rPr>
              <a:t>input type="checkbox" name="</a:t>
            </a:r>
            <a:r>
              <a:rPr lang="en-US" sz="2400" dirty="0" err="1">
                <a:solidFill>
                  <a:srgbClr val="0070C0"/>
                </a:solidFill>
              </a:rPr>
              <a:t>prog</a:t>
            </a:r>
            <a:r>
              <a:rPr lang="en-US" sz="2400" dirty="0">
                <a:solidFill>
                  <a:srgbClr val="0070C0"/>
                </a:solidFill>
              </a:rPr>
              <a:t>" value="1</a:t>
            </a:r>
            <a:r>
              <a:rPr lang="en-US" sz="2400" dirty="0" smtClean="0">
                <a:solidFill>
                  <a:srgbClr val="0070C0"/>
                </a:solidFill>
              </a:rPr>
              <a:t>"&gt;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</a:rPr>
              <a:t>Java&lt;</a:t>
            </a:r>
            <a:r>
              <a:rPr lang="en-US" sz="2400" dirty="0" err="1" smtClean="0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   &lt;</a:t>
            </a:r>
            <a:r>
              <a:rPr lang="en-US" sz="2400" dirty="0">
                <a:solidFill>
                  <a:srgbClr val="0070C0"/>
                </a:solidFill>
              </a:rPr>
              <a:t>input type="checkbox" name="</a:t>
            </a:r>
            <a:r>
              <a:rPr lang="en-US" sz="2400" dirty="0" err="1">
                <a:solidFill>
                  <a:srgbClr val="0070C0"/>
                </a:solidFill>
              </a:rPr>
              <a:t>prog</a:t>
            </a:r>
            <a:r>
              <a:rPr lang="en-US" sz="2400" dirty="0">
                <a:solidFill>
                  <a:srgbClr val="0070C0"/>
                </a:solidFill>
              </a:rPr>
              <a:t>" value="2</a:t>
            </a:r>
            <a:r>
              <a:rPr lang="en-US" sz="2400" dirty="0" smtClean="0">
                <a:solidFill>
                  <a:srgbClr val="0070C0"/>
                </a:solidFill>
              </a:rPr>
              <a:t>"&gt;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           </a:t>
            </a:r>
            <a:r>
              <a:rPr lang="en-US" sz="2400" dirty="0" smtClean="0">
                <a:solidFill>
                  <a:schemeClr val="tx1"/>
                </a:solidFill>
              </a:rPr>
              <a:t>Python&lt;</a:t>
            </a:r>
            <a:r>
              <a:rPr lang="en-US" sz="2400" dirty="0" err="1" smtClean="0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&lt;/form</a:t>
            </a:r>
            <a:r>
              <a:rPr lang="en-US" sz="2400" dirty="0" smtClean="0">
                <a:solidFill>
                  <a:srgbClr val="0070C0"/>
                </a:solidFill>
              </a:rPr>
              <a:t>&gt;</a:t>
            </a:r>
            <a:endParaRPr lang="en-US" sz="2400" dirty="0">
              <a:solidFill>
                <a:srgbClr val="0070C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495"/>
          <a:stretch/>
        </p:blipFill>
        <p:spPr>
          <a:xfrm>
            <a:off x="6372201" y="4837665"/>
            <a:ext cx="2664296" cy="172836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0165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&lt;select&gt;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9552" y="1916832"/>
            <a:ext cx="5256583" cy="31249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&lt;form&gt;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&lt;</a:t>
            </a:r>
            <a:r>
              <a:rPr lang="en-US" sz="2400" dirty="0">
                <a:solidFill>
                  <a:srgbClr val="0070C0"/>
                </a:solidFill>
              </a:rPr>
              <a:t>select name="cars"&gt;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&lt;option value="</a:t>
            </a:r>
            <a:r>
              <a:rPr lang="en-US" sz="2400" dirty="0" err="1">
                <a:solidFill>
                  <a:srgbClr val="0070C0"/>
                </a:solidFill>
              </a:rPr>
              <a:t>volvo</a:t>
            </a:r>
            <a:r>
              <a:rPr lang="en-US" sz="2400" dirty="0">
                <a:solidFill>
                  <a:srgbClr val="0070C0"/>
                </a:solidFill>
              </a:rPr>
              <a:t>"&gt;</a:t>
            </a:r>
            <a:r>
              <a:rPr lang="en-US" sz="2400" dirty="0">
                <a:solidFill>
                  <a:schemeClr val="tx1"/>
                </a:solidFill>
              </a:rPr>
              <a:t>Volvo</a:t>
            </a:r>
            <a:r>
              <a:rPr lang="en-US" sz="2400" dirty="0">
                <a:solidFill>
                  <a:srgbClr val="0070C0"/>
                </a:solidFill>
              </a:rPr>
              <a:t>&lt;/option&gt;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&lt;option value="</a:t>
            </a:r>
            <a:r>
              <a:rPr lang="en-US" sz="2400" dirty="0" err="1">
                <a:solidFill>
                  <a:srgbClr val="0070C0"/>
                </a:solidFill>
              </a:rPr>
              <a:t>saab</a:t>
            </a:r>
            <a:r>
              <a:rPr lang="en-US" sz="2400" dirty="0">
                <a:solidFill>
                  <a:srgbClr val="0070C0"/>
                </a:solidFill>
              </a:rPr>
              <a:t>"&gt;</a:t>
            </a:r>
            <a:r>
              <a:rPr lang="en-US" sz="2400" dirty="0">
                <a:solidFill>
                  <a:schemeClr val="tx1"/>
                </a:solidFill>
              </a:rPr>
              <a:t>Saab</a:t>
            </a:r>
            <a:r>
              <a:rPr lang="en-US" sz="2400" dirty="0">
                <a:solidFill>
                  <a:srgbClr val="0070C0"/>
                </a:solidFill>
              </a:rPr>
              <a:t>&lt;/option&gt;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&lt;option value="fiat"&gt;</a:t>
            </a:r>
            <a:r>
              <a:rPr lang="en-US" sz="2400" dirty="0">
                <a:solidFill>
                  <a:schemeClr val="tx1"/>
                </a:solidFill>
              </a:rPr>
              <a:t>Fiat</a:t>
            </a:r>
            <a:r>
              <a:rPr lang="en-US" sz="2400" dirty="0">
                <a:solidFill>
                  <a:srgbClr val="0070C0"/>
                </a:solidFill>
              </a:rPr>
              <a:t>&lt;/option&gt;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&lt;option value="</a:t>
            </a:r>
            <a:r>
              <a:rPr lang="en-US" sz="2400" dirty="0" err="1">
                <a:solidFill>
                  <a:srgbClr val="0070C0"/>
                </a:solidFill>
              </a:rPr>
              <a:t>audi</a:t>
            </a:r>
            <a:r>
              <a:rPr lang="en-US" sz="2400" dirty="0">
                <a:solidFill>
                  <a:srgbClr val="0070C0"/>
                </a:solidFill>
              </a:rPr>
              <a:t>"&gt;</a:t>
            </a:r>
            <a:r>
              <a:rPr lang="en-US" sz="2400" dirty="0">
                <a:solidFill>
                  <a:schemeClr val="tx1"/>
                </a:solidFill>
              </a:rPr>
              <a:t>Audi</a:t>
            </a:r>
            <a:r>
              <a:rPr lang="en-US" sz="2400" dirty="0">
                <a:solidFill>
                  <a:srgbClr val="0070C0"/>
                </a:solidFill>
              </a:rPr>
              <a:t>&lt;/option&gt;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&lt;/select</a:t>
            </a:r>
            <a:r>
              <a:rPr lang="en-US" sz="2400" dirty="0" smtClean="0">
                <a:solidFill>
                  <a:srgbClr val="0070C0"/>
                </a:solidFill>
              </a:rPr>
              <a:t>&gt;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&lt;/form&gt;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1934615"/>
            <a:ext cx="1584176" cy="84352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145532"/>
            <a:ext cx="1923557" cy="26597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69078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&lt;</a:t>
            </a:r>
            <a:r>
              <a:rPr lang="en-US" dirty="0" err="1" smtClean="0"/>
              <a:t>textarea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528" y="1600200"/>
            <a:ext cx="6984776" cy="22608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&lt;form&gt;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&lt;</a:t>
            </a:r>
            <a:r>
              <a:rPr lang="en-US" sz="2400" dirty="0" err="1">
                <a:solidFill>
                  <a:srgbClr val="0070C0"/>
                </a:solidFill>
              </a:rPr>
              <a:t>textarea</a:t>
            </a:r>
            <a:r>
              <a:rPr lang="en-US" sz="2400" dirty="0">
                <a:solidFill>
                  <a:srgbClr val="0070C0"/>
                </a:solidFill>
              </a:rPr>
              <a:t> name="message" rows="10" cols="30"&gt;</a:t>
            </a:r>
          </a:p>
          <a:p>
            <a:r>
              <a:rPr lang="en-US" sz="2400" dirty="0">
                <a:solidFill>
                  <a:schemeClr val="tx1"/>
                </a:solidFill>
              </a:rPr>
              <a:t>The cat was playing in the garden.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&lt;/</a:t>
            </a:r>
            <a:r>
              <a:rPr lang="en-US" sz="2400" dirty="0" err="1">
                <a:solidFill>
                  <a:srgbClr val="0070C0"/>
                </a:solidFill>
              </a:rPr>
              <a:t>textarea</a:t>
            </a:r>
            <a:r>
              <a:rPr lang="en-US" sz="2400" dirty="0" smtClean="0">
                <a:solidFill>
                  <a:srgbClr val="0070C0"/>
                </a:solidFill>
              </a:rPr>
              <a:t>&gt;</a:t>
            </a:r>
          </a:p>
          <a:p>
            <a:r>
              <a:rPr lang="en-US" sz="2400" dirty="0" smtClean="0">
                <a:solidFill>
                  <a:schemeClr val="tx1"/>
                </a:solidFill>
              </a:rPr>
              <a:t>&lt;/form&gt;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4005064"/>
            <a:ext cx="3427829" cy="237626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31402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การส่งค่าในฟอร์มไปประมวลผล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th-TH" sz="2800" dirty="0" smtClean="0"/>
              <a:t>การใช้ภาษา </a:t>
            </a:r>
            <a:r>
              <a:rPr lang="en-US" sz="2800" dirty="0" smtClean="0"/>
              <a:t>HTML </a:t>
            </a:r>
            <a:r>
              <a:rPr lang="th-TH" sz="2800" dirty="0" smtClean="0"/>
              <a:t>เป็นเพียงแค่การสร้างหน้าเว็บ</a:t>
            </a:r>
          </a:p>
          <a:p>
            <a:r>
              <a:rPr lang="th-TH" sz="2800" dirty="0" smtClean="0"/>
              <a:t>ข้อมูล</a:t>
            </a:r>
            <a:r>
              <a:rPr lang="th-TH" sz="2800" dirty="0" err="1" smtClean="0"/>
              <a:t>ต่างๆ</a:t>
            </a:r>
            <a:r>
              <a:rPr lang="th-TH" sz="2800" dirty="0" smtClean="0"/>
              <a:t> ที่กรอกในฟอร์มนั้น สามารถจะนำไปประมวลผลที่ </a:t>
            </a:r>
            <a:r>
              <a:rPr lang="en-US" sz="2800" dirty="0" smtClean="0"/>
              <a:t>Backend </a:t>
            </a:r>
            <a:r>
              <a:rPr lang="th-TH" sz="2800" dirty="0" smtClean="0"/>
              <a:t>ด้วยภาษา </a:t>
            </a:r>
            <a:r>
              <a:rPr lang="en-US" sz="2800" dirty="0" smtClean="0"/>
              <a:t>PHP </a:t>
            </a:r>
            <a:r>
              <a:rPr lang="th-TH" sz="2800" dirty="0" smtClean="0"/>
              <a:t>ได้ </a:t>
            </a:r>
            <a:r>
              <a:rPr lang="en-US" sz="2800" dirty="0" smtClean="0"/>
              <a:t>(</a:t>
            </a:r>
            <a:r>
              <a:rPr lang="th-TH" sz="2800" dirty="0" smtClean="0"/>
              <a:t>จะขอกล่าวถึงในภายหลัง</a:t>
            </a:r>
            <a:r>
              <a:rPr lang="en-US" sz="2800" dirty="0" smtClean="0"/>
              <a:t>)</a:t>
            </a:r>
          </a:p>
          <a:p>
            <a:r>
              <a:rPr lang="th-TH" sz="2800" dirty="0" smtClean="0"/>
              <a:t>การที่จะให้ฟอร์มสามารถส่งค่าได้นั้น จำเป็นต้องมี </a:t>
            </a:r>
            <a:r>
              <a:rPr lang="en-US" sz="2800" dirty="0" smtClean="0"/>
              <a:t>attribute </a:t>
            </a:r>
            <a:r>
              <a:rPr lang="th-TH" sz="2800" dirty="0" smtClean="0"/>
              <a:t>ของ </a:t>
            </a:r>
            <a:r>
              <a:rPr lang="en-US" sz="2800" dirty="0" smtClean="0"/>
              <a:t>FORM</a:t>
            </a:r>
          </a:p>
          <a:p>
            <a:r>
              <a:rPr lang="th-TH" b="1" u="sng" dirty="0" smtClean="0"/>
              <a:t>ตัวอย่าง</a:t>
            </a:r>
          </a:p>
          <a:p>
            <a:pPr lvl="1"/>
            <a:r>
              <a:rPr lang="en-US" sz="2400" dirty="0" smtClean="0"/>
              <a:t>&lt;form </a:t>
            </a:r>
            <a:r>
              <a:rPr lang="en-US" sz="2400" dirty="0" smtClean="0">
                <a:solidFill>
                  <a:srgbClr val="00B050"/>
                </a:solidFill>
              </a:rPr>
              <a:t>name=“</a:t>
            </a:r>
            <a:r>
              <a:rPr lang="en-US" sz="2400" dirty="0" err="1" smtClean="0">
                <a:solidFill>
                  <a:srgbClr val="00B050"/>
                </a:solidFill>
              </a:rPr>
              <a:t>myform</a:t>
            </a:r>
            <a:r>
              <a:rPr lang="en-US" sz="2400" dirty="0" smtClean="0">
                <a:solidFill>
                  <a:srgbClr val="00B050"/>
                </a:solidFill>
              </a:rPr>
              <a:t>” </a:t>
            </a:r>
            <a:r>
              <a:rPr lang="en-US" sz="2400" dirty="0" smtClean="0">
                <a:solidFill>
                  <a:srgbClr val="0070C0"/>
                </a:solidFill>
              </a:rPr>
              <a:t>action=“dest.html”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</a:rPr>
              <a:t>method=“get”</a:t>
            </a:r>
            <a:r>
              <a:rPr lang="en-US" sz="2400" dirty="0" smtClean="0"/>
              <a:t>&gt;</a:t>
            </a:r>
          </a:p>
          <a:p>
            <a:pPr lvl="2"/>
            <a:r>
              <a:rPr lang="en-US" sz="2100" dirty="0" smtClean="0"/>
              <a:t>name </a:t>
            </a:r>
            <a:r>
              <a:rPr lang="th-TH" sz="2100" dirty="0" smtClean="0"/>
              <a:t>คือ ชื่อของฟอร์ม ไม่ค่อยมีความสำคัญเท่าไรแล้ว</a:t>
            </a:r>
          </a:p>
          <a:p>
            <a:pPr lvl="2"/>
            <a:r>
              <a:rPr lang="en-US" sz="2100" dirty="0" smtClean="0"/>
              <a:t>action </a:t>
            </a:r>
            <a:r>
              <a:rPr lang="th-TH" sz="2100" dirty="0" smtClean="0"/>
              <a:t>คือ หน้าเว็บที่ใช้สำหรับรับข้อมูลที่กรอกในแบบฟอร์ม</a:t>
            </a:r>
          </a:p>
          <a:p>
            <a:pPr lvl="2"/>
            <a:r>
              <a:rPr lang="en-US" sz="2100" dirty="0" smtClean="0"/>
              <a:t>method </a:t>
            </a:r>
            <a:r>
              <a:rPr lang="th-TH" sz="2100" dirty="0" smtClean="0"/>
              <a:t>คือ รูปแบบการส่งข้อมูลไปยังหน้าเว็บที่ใช้สำหรับรับข้อมูล มีด้วยกันหลักๆ 2 วิธี</a:t>
            </a:r>
          </a:p>
          <a:p>
            <a:pPr lvl="3"/>
            <a:r>
              <a:rPr lang="en-US" sz="1800" dirty="0" smtClean="0"/>
              <a:t>GET</a:t>
            </a:r>
          </a:p>
          <a:p>
            <a:pPr lvl="3"/>
            <a:r>
              <a:rPr lang="en-US" sz="1800" dirty="0" smtClean="0"/>
              <a:t>POST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8155164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ปุ่มสำหรับส่งแบบฟอร์ม </a:t>
            </a:r>
            <a:r>
              <a:rPr lang="en-US" dirty="0" smtClean="0"/>
              <a:t>(Submit)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&lt;input type=“submit” value=“</a:t>
            </a:r>
            <a:r>
              <a:rPr lang="th-TH" dirty="0" smtClean="0"/>
              <a:t>ตกลง</a:t>
            </a:r>
            <a:r>
              <a:rPr lang="en-US" dirty="0" smtClean="0"/>
              <a:t>”&gt;</a:t>
            </a:r>
          </a:p>
          <a:p>
            <a:r>
              <a:rPr lang="en-US" sz="2800" dirty="0" smtClean="0"/>
              <a:t>HTML element </a:t>
            </a:r>
            <a:r>
              <a:rPr lang="th-TH" sz="2800" dirty="0" smtClean="0"/>
              <a:t>นี้จะต้องอยู่ภายใน </a:t>
            </a:r>
            <a:r>
              <a:rPr lang="en-US" sz="2800" dirty="0" smtClean="0"/>
              <a:t>&lt;form&gt; … &lt;/form&gt;</a:t>
            </a:r>
            <a:r>
              <a:rPr lang="th-TH" sz="2800" dirty="0" smtClean="0"/>
              <a:t> เพื่อส่งข้อมูลในฟอร์มนั้นไปยังหน้าเว็บปลายทาง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1043608" y="3184376"/>
            <a:ext cx="5904656" cy="226084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&lt;form</a:t>
            </a:r>
            <a:r>
              <a:rPr lang="th-TH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action=“b.html” method=“post”&gt;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Name : &lt;input type=“text” name=“n”&gt; &lt;</a:t>
            </a:r>
            <a:r>
              <a:rPr lang="en-US" sz="2400" dirty="0" err="1" smtClean="0">
                <a:solidFill>
                  <a:schemeClr val="tx1"/>
                </a:solidFill>
              </a:rPr>
              <a:t>br</a:t>
            </a:r>
            <a:r>
              <a:rPr lang="en-US" sz="2400" dirty="0" smtClean="0">
                <a:solidFill>
                  <a:schemeClr val="tx1"/>
                </a:solidFill>
              </a:rPr>
              <a:t>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&lt;input type</a:t>
            </a:r>
            <a:r>
              <a:rPr lang="en-US" sz="2400" dirty="0" smtClean="0">
                <a:solidFill>
                  <a:srgbClr val="0070C0"/>
                </a:solidFill>
              </a:rPr>
              <a:t>=“submit” value=“confirm”&gt;</a:t>
            </a: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&lt;/form&gt;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952" y="5085185"/>
            <a:ext cx="3748415" cy="13918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98369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</a:t>
            </a:r>
            <a:r>
              <a:rPr lang="th-TH" dirty="0" smtClean="0"/>
              <a:t>เพิ่มเติม สำหรับ </a:t>
            </a:r>
            <a:r>
              <a:rPr lang="en-US" dirty="0" smtClean="0"/>
              <a:t>HTML5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2514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type=</a:t>
            </a:r>
            <a:r>
              <a:rPr lang="en-US" b="1" dirty="0" smtClean="0">
                <a:solidFill>
                  <a:srgbClr val="0070C0"/>
                </a:solidFill>
              </a:rPr>
              <a:t>“number”</a:t>
            </a:r>
            <a:r>
              <a:rPr lang="th-TH" b="1" dirty="0" smtClean="0">
                <a:solidFill>
                  <a:srgbClr val="0070C0"/>
                </a:solidFill>
              </a:rPr>
              <a:t> </a:t>
            </a:r>
            <a:r>
              <a:rPr lang="th-TH" dirty="0" smtClean="0"/>
              <a:t>สำหรับใช้รับค่าตัวเลขเท่านั้น </a:t>
            </a:r>
          </a:p>
          <a:p>
            <a:pPr lvl="1"/>
            <a:r>
              <a:rPr lang="en-US" dirty="0" smtClean="0"/>
              <a:t>&lt;input type=“number” min=“1” max=“5”&gt;</a:t>
            </a:r>
            <a:endParaRPr lang="th-TH" dirty="0" smtClean="0"/>
          </a:p>
          <a:p>
            <a:r>
              <a:rPr lang="en-US" dirty="0"/>
              <a:t>type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rgbClr val="0070C0"/>
                </a:solidFill>
              </a:rPr>
              <a:t>“date”</a:t>
            </a:r>
            <a:r>
              <a:rPr lang="th-TH" b="1" dirty="0" smtClean="0">
                <a:solidFill>
                  <a:srgbClr val="0070C0"/>
                </a:solidFill>
              </a:rPr>
              <a:t> </a:t>
            </a:r>
            <a:r>
              <a:rPr lang="th-TH" dirty="0"/>
              <a:t>สำหรับใช้รับ</a:t>
            </a:r>
            <a:r>
              <a:rPr lang="th-TH" dirty="0" smtClean="0"/>
              <a:t>ค่าวันที่</a:t>
            </a:r>
          </a:p>
          <a:p>
            <a:pPr lvl="1"/>
            <a:r>
              <a:rPr lang="en-US" dirty="0" smtClean="0"/>
              <a:t>&lt;input </a:t>
            </a:r>
            <a:r>
              <a:rPr lang="en-US" dirty="0"/>
              <a:t>type</a:t>
            </a:r>
            <a:r>
              <a:rPr lang="en-US" dirty="0" smtClean="0"/>
              <a:t>=“date” name=“</a:t>
            </a:r>
            <a:r>
              <a:rPr lang="en-US" dirty="0" err="1" smtClean="0"/>
              <a:t>bday</a:t>
            </a:r>
            <a:r>
              <a:rPr lang="en-US" dirty="0" smtClean="0"/>
              <a:t>” &gt;</a:t>
            </a:r>
            <a:endParaRPr lang="th-TH" dirty="0" smtClean="0"/>
          </a:p>
          <a:p>
            <a:r>
              <a:rPr lang="en-US" dirty="0"/>
              <a:t>type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rgbClr val="0070C0"/>
                </a:solidFill>
              </a:rPr>
              <a:t>“color”</a:t>
            </a:r>
            <a:r>
              <a:rPr lang="th-TH" b="1" dirty="0" smtClean="0">
                <a:solidFill>
                  <a:srgbClr val="0070C0"/>
                </a:solidFill>
              </a:rPr>
              <a:t> </a:t>
            </a:r>
            <a:r>
              <a:rPr lang="th-TH" dirty="0"/>
              <a:t>สำหรับใช้รับ</a:t>
            </a:r>
            <a:r>
              <a:rPr lang="th-TH" dirty="0" smtClean="0"/>
              <a:t>ค่าสี</a:t>
            </a:r>
          </a:p>
          <a:p>
            <a:r>
              <a:rPr lang="en-US" dirty="0" smtClean="0"/>
              <a:t>type=</a:t>
            </a:r>
            <a:r>
              <a:rPr lang="en-US" b="1" dirty="0" smtClean="0">
                <a:solidFill>
                  <a:srgbClr val="0070C0"/>
                </a:solidFill>
              </a:rPr>
              <a:t>“range”</a:t>
            </a:r>
            <a:r>
              <a:rPr lang="en-US" dirty="0" smtClean="0"/>
              <a:t> </a:t>
            </a:r>
            <a:r>
              <a:rPr lang="th-TH" dirty="0" smtClean="0"/>
              <a:t>สำหรับแสดงเป็น </a:t>
            </a:r>
            <a:r>
              <a:rPr lang="en-US" dirty="0" smtClean="0"/>
              <a:t>slide bar </a:t>
            </a:r>
            <a:r>
              <a:rPr lang="th-TH" dirty="0" smtClean="0"/>
              <a:t>ค่าย่าน</a:t>
            </a:r>
            <a:endParaRPr lang="en-US" dirty="0" smtClean="0"/>
          </a:p>
          <a:p>
            <a:pPr lvl="1"/>
            <a:r>
              <a:rPr lang="en-US" dirty="0" smtClean="0"/>
              <a:t>&lt;input </a:t>
            </a:r>
            <a:r>
              <a:rPr lang="en-US" dirty="0"/>
              <a:t>type</a:t>
            </a:r>
            <a:r>
              <a:rPr lang="en-US" dirty="0" smtClean="0"/>
              <a:t>=“range” min=“0” max=“100” &gt;</a:t>
            </a:r>
          </a:p>
          <a:p>
            <a:r>
              <a:rPr lang="en-US" dirty="0" smtClean="0"/>
              <a:t>type=</a:t>
            </a:r>
            <a:r>
              <a:rPr lang="en-US" b="1" dirty="0" smtClean="0">
                <a:solidFill>
                  <a:srgbClr val="0070C0"/>
                </a:solidFill>
              </a:rPr>
              <a:t>“month”</a:t>
            </a:r>
            <a:r>
              <a:rPr lang="en-US" dirty="0" smtClean="0"/>
              <a:t> </a:t>
            </a:r>
            <a:r>
              <a:rPr lang="th-TH" dirty="0" smtClean="0"/>
              <a:t>สำหรับแสดงค่าเดือนและปี</a:t>
            </a:r>
            <a:endParaRPr lang="en-US" dirty="0"/>
          </a:p>
          <a:p>
            <a:r>
              <a:rPr lang="en-US" dirty="0" smtClean="0"/>
              <a:t>type=</a:t>
            </a:r>
            <a:r>
              <a:rPr lang="en-US" b="1" dirty="0" smtClean="0">
                <a:solidFill>
                  <a:srgbClr val="0070C0"/>
                </a:solidFill>
              </a:rPr>
              <a:t>“week”</a:t>
            </a:r>
            <a:r>
              <a:rPr lang="en-US" dirty="0" smtClean="0"/>
              <a:t> </a:t>
            </a:r>
            <a:r>
              <a:rPr lang="th-TH" dirty="0" smtClean="0"/>
              <a:t>สำหรับแสดงสัปดาห์และปี</a:t>
            </a:r>
          </a:p>
          <a:p>
            <a:r>
              <a:rPr lang="en-US" dirty="0"/>
              <a:t>t</a:t>
            </a:r>
            <a:r>
              <a:rPr lang="en-US" dirty="0" smtClean="0"/>
              <a:t>ype=</a:t>
            </a:r>
            <a:r>
              <a:rPr lang="en-US" b="1" dirty="0" smtClean="0">
                <a:solidFill>
                  <a:srgbClr val="0070C0"/>
                </a:solidFill>
              </a:rPr>
              <a:t>“time”</a:t>
            </a:r>
            <a:r>
              <a:rPr lang="en-US" dirty="0" smtClean="0"/>
              <a:t> </a:t>
            </a:r>
            <a:r>
              <a:rPr lang="th-TH" dirty="0" smtClean="0"/>
              <a:t>สำหรับแสดงเวลา</a:t>
            </a:r>
            <a:endParaRPr lang="en-US" dirty="0" smtClean="0"/>
          </a:p>
          <a:p>
            <a:r>
              <a:rPr lang="en-US" dirty="0" smtClean="0"/>
              <a:t>type=</a:t>
            </a:r>
            <a:r>
              <a:rPr lang="en-US" b="1" dirty="0" smtClean="0">
                <a:solidFill>
                  <a:srgbClr val="0070C0"/>
                </a:solidFill>
              </a:rPr>
              <a:t>“</a:t>
            </a:r>
            <a:r>
              <a:rPr lang="en-US" b="1" dirty="0" err="1" smtClean="0">
                <a:solidFill>
                  <a:srgbClr val="0070C0"/>
                </a:solidFill>
              </a:rPr>
              <a:t>datetime</a:t>
            </a:r>
            <a:r>
              <a:rPr lang="en-US" b="1" dirty="0" smtClean="0">
                <a:solidFill>
                  <a:srgbClr val="0070C0"/>
                </a:solidFill>
              </a:rPr>
              <a:t>”</a:t>
            </a:r>
            <a:r>
              <a:rPr lang="en-US" dirty="0" smtClean="0"/>
              <a:t> </a:t>
            </a:r>
            <a:r>
              <a:rPr lang="th-TH" dirty="0" smtClean="0"/>
              <a:t>สำหรับแสดงวันและเวลา</a:t>
            </a:r>
            <a:endParaRPr lang="en-US" dirty="0" smtClean="0"/>
          </a:p>
          <a:p>
            <a:r>
              <a:rPr lang="en-US" dirty="0" smtClean="0"/>
              <a:t>type=</a:t>
            </a:r>
            <a:r>
              <a:rPr lang="en-US" b="1" dirty="0" smtClean="0">
                <a:solidFill>
                  <a:srgbClr val="0070C0"/>
                </a:solidFill>
              </a:rPr>
              <a:t>“email”</a:t>
            </a:r>
            <a:r>
              <a:rPr lang="en-US" dirty="0" smtClean="0"/>
              <a:t> </a:t>
            </a:r>
            <a:r>
              <a:rPr lang="th-TH" dirty="0" smtClean="0"/>
              <a:t>สำหรับรับข้อมูลที่เป็น </a:t>
            </a:r>
            <a:r>
              <a:rPr lang="en-US" dirty="0" smtClean="0"/>
              <a:t>email</a:t>
            </a:r>
          </a:p>
          <a:p>
            <a:pPr marL="274320" lvl="2" indent="0">
              <a:spcBef>
                <a:spcPts val="700"/>
              </a:spcBef>
              <a:buSzPct val="60000"/>
              <a:buNone/>
            </a:pPr>
            <a:endParaRPr lang="th-TH" dirty="0"/>
          </a:p>
          <a:p>
            <a:endParaRPr lang="th-TH" dirty="0"/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080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งานครั้งที่ </a:t>
            </a:r>
            <a:r>
              <a:rPr lang="en-US" dirty="0" smtClean="0"/>
              <a:t>2 : index.html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444208" y="1628800"/>
            <a:ext cx="2249832" cy="38864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th-TH" dirty="0" smtClean="0"/>
              <a:t>ตัวอักษรขนาด </a:t>
            </a:r>
            <a:r>
              <a:rPr lang="en-US" dirty="0" smtClean="0"/>
              <a:t>H1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74"/>
          <a:stretch/>
        </p:blipFill>
        <p:spPr>
          <a:xfrm>
            <a:off x="1619672" y="1656371"/>
            <a:ext cx="4676190" cy="276235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6444208" y="2074284"/>
            <a:ext cx="2249832" cy="3886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dirty="0" smtClean="0"/>
              <a:t>ขีดเส้น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448750" y="2560560"/>
            <a:ext cx="2515738" cy="185816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200" dirty="0" smtClean="0"/>
              <a:t>Link </a:t>
            </a:r>
            <a:r>
              <a:rPr lang="th-TH" sz="2200" dirty="0" smtClean="0"/>
              <a:t>คำว่า </a:t>
            </a:r>
            <a:r>
              <a:rPr lang="en-US" sz="2200" dirty="0" smtClean="0"/>
              <a:t>“</a:t>
            </a:r>
            <a:r>
              <a:rPr lang="th-TH" sz="2200" dirty="0" smtClean="0"/>
              <a:t>เข้าสู่ระบบ</a:t>
            </a:r>
            <a:r>
              <a:rPr lang="en-US" sz="2200" dirty="0" smtClean="0"/>
              <a:t>” </a:t>
            </a:r>
            <a:r>
              <a:rPr lang="th-TH" sz="2200" dirty="0" smtClean="0"/>
              <a:t>เมื่อกดจะไปยังหน้า </a:t>
            </a:r>
            <a:r>
              <a:rPr lang="en-US" sz="2200" dirty="0" smtClean="0"/>
              <a:t>login.html </a:t>
            </a:r>
            <a:r>
              <a:rPr lang="th-TH" sz="2200" dirty="0" smtClean="0"/>
              <a:t>ใช้ </a:t>
            </a:r>
            <a:r>
              <a:rPr lang="en-US" sz="2200" dirty="0" smtClean="0"/>
              <a:t>style=“</a:t>
            </a:r>
            <a:r>
              <a:rPr lang="en-US" sz="2200" dirty="0" err="1" smtClean="0"/>
              <a:t>float:right</a:t>
            </a:r>
            <a:r>
              <a:rPr lang="en-US" sz="2200" dirty="0" smtClean="0"/>
              <a:t>” </a:t>
            </a:r>
            <a:r>
              <a:rPr lang="th-TH" sz="2200" dirty="0" smtClean="0"/>
              <a:t>เพื่อให้อยู่ตำแหน่งชิดขวา</a:t>
            </a:r>
            <a:endParaRPr lang="en-US" sz="22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52912" y="4778535"/>
            <a:ext cx="3816212" cy="18002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z="2200" dirty="0" smtClean="0"/>
              <a:t>ตัวเลือกแบบ </a:t>
            </a:r>
            <a:r>
              <a:rPr lang="en-US" sz="2200" dirty="0" smtClean="0"/>
              <a:t>dropdown list </a:t>
            </a:r>
            <a:r>
              <a:rPr lang="th-TH" sz="2200" dirty="0" smtClean="0"/>
              <a:t>มีตัวเลือกคือ</a:t>
            </a:r>
          </a:p>
          <a:p>
            <a:r>
              <a:rPr lang="en-US" sz="2200" dirty="0" smtClean="0"/>
              <a:t>-- </a:t>
            </a:r>
            <a:r>
              <a:rPr lang="th-TH" sz="2200" dirty="0" smtClean="0"/>
              <a:t>ทั้งหมด</a:t>
            </a:r>
            <a:r>
              <a:rPr lang="en-US" sz="2200" dirty="0" smtClean="0"/>
              <a:t> –</a:t>
            </a:r>
          </a:p>
          <a:p>
            <a:r>
              <a:rPr lang="th-TH" sz="2200" dirty="0" smtClean="0"/>
              <a:t>เรื่องทั่วไป</a:t>
            </a:r>
          </a:p>
          <a:p>
            <a:r>
              <a:rPr lang="th-TH" sz="2200" dirty="0" smtClean="0"/>
              <a:t>เรื่องเรียน</a:t>
            </a:r>
            <a:endParaRPr lang="en-US" sz="2200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23528" y="4797152"/>
            <a:ext cx="3096344" cy="115212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sz="2200" dirty="0" smtClean="0"/>
              <a:t>Bullet list </a:t>
            </a:r>
            <a:r>
              <a:rPr lang="th-TH" sz="2200" dirty="0" smtClean="0"/>
              <a:t>ว่า กระทู้ที่ 1 ถึง กระทู้ที่ 5 แต่ </a:t>
            </a:r>
            <a:r>
              <a:rPr lang="en-US" sz="2200" dirty="0" smtClean="0"/>
              <a:t>Link </a:t>
            </a:r>
            <a:r>
              <a:rPr lang="th-TH" sz="2200" dirty="0" smtClean="0"/>
              <a:t>ยังไม่ต้องวิ่งไปที่ไหน ใช้ </a:t>
            </a:r>
            <a:r>
              <a:rPr lang="en-US" sz="2200" dirty="0" err="1" smtClean="0"/>
              <a:t>href</a:t>
            </a:r>
            <a:r>
              <a:rPr lang="en-US" sz="2200" dirty="0" smtClean="0"/>
              <a:t>=“#”</a:t>
            </a:r>
            <a:endParaRPr lang="en-US" sz="2200" dirty="0"/>
          </a:p>
        </p:txBody>
      </p:sp>
      <p:sp>
        <p:nvSpPr>
          <p:cNvPr id="9" name="Right Arrow 8"/>
          <p:cNvSpPr/>
          <p:nvPr/>
        </p:nvSpPr>
        <p:spPr>
          <a:xfrm rot="10314675">
            <a:off x="5580112" y="1656371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314675">
            <a:off x="5534751" y="2148033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 rot="13769139">
            <a:off x="5691872" y="2953146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3140882">
            <a:off x="3170636" y="3613358"/>
            <a:ext cx="297035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 rot="19032126">
            <a:off x="1220156" y="4283669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262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งานครั้งที่ </a:t>
            </a:r>
            <a:r>
              <a:rPr lang="en-US" dirty="0"/>
              <a:t>2 : </a:t>
            </a:r>
            <a:r>
              <a:rPr lang="en-US" dirty="0" smtClean="0"/>
              <a:t>login.html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219"/>
          <a:stretch/>
        </p:blipFill>
        <p:spPr>
          <a:xfrm>
            <a:off x="1424421" y="1628800"/>
            <a:ext cx="3714286" cy="24967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652120" y="1628800"/>
            <a:ext cx="2249832" cy="3886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mtClean="0"/>
              <a:t>ตัวอักษรขนาด </a:t>
            </a:r>
            <a:r>
              <a:rPr lang="en-US" smtClean="0"/>
              <a:t>H1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652120" y="2074284"/>
            <a:ext cx="2249832" cy="3886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dirty="0" smtClean="0"/>
              <a:t>ขีดเส้น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314675">
            <a:off x="4788024" y="1656371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314675">
            <a:off x="4742663" y="2148033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656662" y="2560560"/>
            <a:ext cx="2515738" cy="37487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z="2200" dirty="0" smtClean="0"/>
              <a:t>ตารางมีขอบขนาด </a:t>
            </a:r>
            <a:r>
              <a:rPr lang="en-US" sz="2200" dirty="0" smtClean="0"/>
              <a:t>2px </a:t>
            </a:r>
            <a:r>
              <a:rPr lang="th-TH" sz="2200" dirty="0" smtClean="0"/>
              <a:t>ความกว้าง </a:t>
            </a:r>
            <a:r>
              <a:rPr lang="en-US" sz="2200" dirty="0" smtClean="0"/>
              <a:t>40%</a:t>
            </a:r>
          </a:p>
          <a:p>
            <a:r>
              <a:rPr lang="th-TH" sz="2200" dirty="0" smtClean="0"/>
              <a:t>สีหลังของเข้าสู่ระบบใช้สี </a:t>
            </a:r>
            <a:r>
              <a:rPr lang="en-US" sz="2200" dirty="0" smtClean="0"/>
              <a:t>“#6CD2FE”</a:t>
            </a:r>
          </a:p>
          <a:p>
            <a:r>
              <a:rPr lang="th-TH" sz="2200" dirty="0" smtClean="0"/>
              <a:t>ช่อง </a:t>
            </a:r>
            <a:r>
              <a:rPr lang="en-US" sz="2200" dirty="0" smtClean="0"/>
              <a:t>Login </a:t>
            </a:r>
            <a:r>
              <a:rPr lang="th-TH" sz="2200" dirty="0" smtClean="0"/>
              <a:t>รับข้อมูลแบบ </a:t>
            </a:r>
            <a:r>
              <a:rPr lang="en-US" sz="2200" dirty="0" smtClean="0"/>
              <a:t>text</a:t>
            </a:r>
          </a:p>
          <a:p>
            <a:r>
              <a:rPr lang="th-TH" sz="2200" dirty="0" smtClean="0"/>
              <a:t>ช่อง </a:t>
            </a:r>
            <a:r>
              <a:rPr lang="en-US" sz="2200" dirty="0" smtClean="0"/>
              <a:t>Password </a:t>
            </a:r>
            <a:r>
              <a:rPr lang="th-TH" sz="2200" dirty="0" smtClean="0"/>
              <a:t>รับข้อมูลแบบ </a:t>
            </a:r>
            <a:r>
              <a:rPr lang="en-US" sz="2200" dirty="0" smtClean="0"/>
              <a:t>password</a:t>
            </a:r>
          </a:p>
          <a:p>
            <a:r>
              <a:rPr lang="th-TH" sz="2200" dirty="0" smtClean="0"/>
              <a:t>ปุ่มชื่อ </a:t>
            </a:r>
            <a:r>
              <a:rPr lang="en-US" sz="2200" dirty="0" smtClean="0"/>
              <a:t>“Login”</a:t>
            </a:r>
            <a:endParaRPr lang="en-US" sz="22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907704" y="4797152"/>
            <a:ext cx="2947786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z="2200" dirty="0" smtClean="0"/>
              <a:t>เมื่อกด </a:t>
            </a:r>
            <a:r>
              <a:rPr lang="en-US" sz="2200" dirty="0" smtClean="0"/>
              <a:t>Link </a:t>
            </a:r>
            <a:r>
              <a:rPr lang="th-TH" sz="2200" dirty="0" smtClean="0"/>
              <a:t>กรุณาสมัครสมาชิก ให้ไปยังหน้า </a:t>
            </a:r>
            <a:r>
              <a:rPr lang="en-US" sz="2200" dirty="0" smtClean="0"/>
              <a:t>register.html</a:t>
            </a:r>
            <a:endParaRPr lang="en-US" sz="2200" dirty="0"/>
          </a:p>
        </p:txBody>
      </p:sp>
      <p:sp>
        <p:nvSpPr>
          <p:cNvPr id="11" name="Right Arrow 10"/>
          <p:cNvSpPr/>
          <p:nvPr/>
        </p:nvSpPr>
        <p:spPr>
          <a:xfrm rot="11568024">
            <a:off x="4572017" y="2974386"/>
            <a:ext cx="1028113" cy="345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7100704">
            <a:off x="3323694" y="4238444"/>
            <a:ext cx="792088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961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z="4000" dirty="0" smtClean="0"/>
              <a:t>ทบทวน </a:t>
            </a:r>
            <a:r>
              <a:rPr lang="en-US" sz="4000" dirty="0" smtClean="0"/>
              <a:t>HTML </a:t>
            </a:r>
            <a:endParaRPr lang="th-TH" sz="4000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4351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HTML</a:t>
            </a:r>
            <a:r>
              <a:rPr lang="th-TH" sz="2800" dirty="0" smtClean="0"/>
              <a:t> </a:t>
            </a:r>
            <a:r>
              <a:rPr lang="en-US" sz="2800" dirty="0" smtClean="0"/>
              <a:t>(</a:t>
            </a:r>
            <a:r>
              <a:rPr lang="en-US" sz="2800" b="1" dirty="0"/>
              <a:t>H</a:t>
            </a:r>
            <a:r>
              <a:rPr lang="en-US" sz="2800" dirty="0"/>
              <a:t>yper </a:t>
            </a:r>
            <a:r>
              <a:rPr lang="en-US" sz="2800" b="1" dirty="0"/>
              <a:t>T</a:t>
            </a:r>
            <a:r>
              <a:rPr lang="en-US" sz="2800" dirty="0"/>
              <a:t>ext </a:t>
            </a:r>
            <a:r>
              <a:rPr lang="en-US" sz="2800" b="1" dirty="0"/>
              <a:t>M</a:t>
            </a:r>
            <a:r>
              <a:rPr lang="en-US" sz="2800" dirty="0"/>
              <a:t>arkup </a:t>
            </a:r>
            <a:r>
              <a:rPr lang="en-US" sz="2800" b="1" dirty="0" smtClean="0"/>
              <a:t>L</a:t>
            </a:r>
            <a:r>
              <a:rPr lang="en-US" sz="2800" dirty="0" smtClean="0"/>
              <a:t>anguage) </a:t>
            </a:r>
            <a:r>
              <a:rPr lang="th-TH" sz="2800" dirty="0" smtClean="0"/>
              <a:t>คือ ภาษา </a:t>
            </a:r>
            <a:r>
              <a:rPr lang="en-US" sz="2800" dirty="0" smtClean="0"/>
              <a:t>markup </a:t>
            </a:r>
            <a:r>
              <a:rPr lang="th-TH" sz="2800" dirty="0" smtClean="0"/>
              <a:t>ที่ใช้ในการอธิบายเอกสารในรูปแบบเว็บ</a:t>
            </a:r>
            <a:endParaRPr lang="en-US" sz="2800" dirty="0" smtClean="0"/>
          </a:p>
          <a:p>
            <a:r>
              <a:rPr lang="th-TH" sz="2800" dirty="0" smtClean="0"/>
              <a:t>ทบทวนความจำ </a:t>
            </a:r>
            <a:r>
              <a:rPr lang="en-US" sz="2800" dirty="0" smtClean="0"/>
              <a:t>tag </a:t>
            </a:r>
            <a:r>
              <a:rPr lang="th-TH" sz="2800" dirty="0" err="1" smtClean="0"/>
              <a:t>ต่างๆ</a:t>
            </a:r>
            <a:r>
              <a:rPr lang="th-TH" sz="2800" dirty="0" smtClean="0"/>
              <a:t> เหล่านี้ใช้ทำอะไร</a:t>
            </a:r>
          </a:p>
          <a:p>
            <a:pPr lvl="1"/>
            <a:r>
              <a:rPr lang="en-US" sz="2400" b="1" dirty="0" smtClean="0"/>
              <a:t>&lt;</a:t>
            </a:r>
            <a:r>
              <a:rPr lang="en-US" sz="2400" b="1" dirty="0" err="1" smtClean="0"/>
              <a:t>br</a:t>
            </a:r>
            <a:r>
              <a:rPr lang="en-US" sz="2400" b="1" dirty="0" smtClean="0"/>
              <a:t>&gt;</a:t>
            </a:r>
          </a:p>
          <a:p>
            <a:pPr lvl="1"/>
            <a:r>
              <a:rPr lang="en-US" sz="2400" b="1" dirty="0" smtClean="0"/>
              <a:t>&lt;a </a:t>
            </a:r>
            <a:r>
              <a:rPr lang="en-US" sz="2400" b="1" dirty="0" err="1" smtClean="0"/>
              <a:t>href</a:t>
            </a:r>
            <a:r>
              <a:rPr lang="en-US" sz="2400" b="1" dirty="0" smtClean="0"/>
              <a:t>=“elec.html”&gt;Hello&lt;/a&gt;</a:t>
            </a:r>
          </a:p>
          <a:p>
            <a:pPr lvl="1"/>
            <a:r>
              <a:rPr lang="en-US" sz="2400" b="1" dirty="0" smtClean="0"/>
              <a:t>&lt;</a:t>
            </a:r>
            <a:r>
              <a:rPr lang="en-US" sz="2400" b="1" dirty="0" err="1" smtClean="0"/>
              <a:t>img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src</a:t>
            </a:r>
            <a:r>
              <a:rPr lang="en-US" sz="2400" b="1" dirty="0" smtClean="0"/>
              <a:t>=“mypic.jpg&gt;</a:t>
            </a:r>
          </a:p>
          <a:p>
            <a:pPr lvl="1"/>
            <a:r>
              <a:rPr lang="en-US" sz="2400" b="1" dirty="0" smtClean="0"/>
              <a:t>&lt;h3&gt;</a:t>
            </a:r>
          </a:p>
          <a:p>
            <a:pPr lvl="1"/>
            <a:r>
              <a:rPr lang="en-US" sz="2400" b="1" dirty="0" smtClean="0"/>
              <a:t>&lt;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&gt;Hello&lt;/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&gt; </a:t>
            </a:r>
          </a:p>
          <a:p>
            <a:pPr lvl="1"/>
            <a:r>
              <a:rPr lang="en-US" sz="2400" b="1" dirty="0" smtClean="0"/>
              <a:t>&lt;b&gt;Welcome&lt;/b&gt;</a:t>
            </a:r>
            <a:endParaRPr lang="en-US" sz="2400" dirty="0" smtClean="0"/>
          </a:p>
          <a:p>
            <a:pPr>
              <a:buNone/>
            </a:pPr>
            <a:endParaRPr lang="th-TH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4677284" cy="37619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งานครั้งที่ </a:t>
            </a:r>
            <a:r>
              <a:rPr lang="en-US" dirty="0"/>
              <a:t>2 : </a:t>
            </a:r>
            <a:r>
              <a:rPr lang="en-US" dirty="0" smtClean="0"/>
              <a:t>register.html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70387" y="1628800"/>
            <a:ext cx="2316407" cy="3886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mtClean="0"/>
              <a:t>ตัวอักษรขนาด </a:t>
            </a:r>
            <a:r>
              <a:rPr lang="en-US" smtClean="0"/>
              <a:t>H1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470387" y="2074284"/>
            <a:ext cx="2316407" cy="3886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rmAutofit fontScale="775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dirty="0" smtClean="0"/>
              <a:t>ขีดเส้น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 rot="10550904">
            <a:off x="3640737" y="1727634"/>
            <a:ext cx="1722032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314675">
            <a:off x="4444089" y="2129566"/>
            <a:ext cx="928987" cy="26046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5148064" y="2708920"/>
            <a:ext cx="3816423" cy="33887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z="2200" dirty="0" smtClean="0"/>
              <a:t>ตารางมีขอบขนาด </a:t>
            </a:r>
            <a:r>
              <a:rPr lang="en-US" sz="2200" dirty="0" smtClean="0"/>
              <a:t>2px </a:t>
            </a:r>
            <a:r>
              <a:rPr lang="th-TH" sz="2200" dirty="0" smtClean="0"/>
              <a:t>ความกว้าง </a:t>
            </a:r>
            <a:r>
              <a:rPr lang="en-US" sz="2200" dirty="0" smtClean="0"/>
              <a:t>40%</a:t>
            </a:r>
          </a:p>
          <a:p>
            <a:r>
              <a:rPr lang="th-TH" sz="2200" dirty="0" smtClean="0"/>
              <a:t>สีหลังของ</a:t>
            </a:r>
            <a:r>
              <a:rPr lang="en-US" sz="2200" dirty="0" smtClean="0"/>
              <a:t> </a:t>
            </a:r>
            <a:r>
              <a:rPr lang="th-TH" sz="2200" dirty="0" smtClean="0"/>
              <a:t>กรอกข้อมูล ใช้สี </a:t>
            </a:r>
            <a:r>
              <a:rPr lang="en-US" sz="2200" dirty="0" smtClean="0"/>
              <a:t>“#6CD2FE”</a:t>
            </a:r>
          </a:p>
          <a:p>
            <a:r>
              <a:rPr lang="th-TH" sz="2200" dirty="0" smtClean="0"/>
              <a:t>ชื่อบัญชี</a:t>
            </a:r>
            <a:r>
              <a:rPr lang="en-US" sz="2200" dirty="0" smtClean="0"/>
              <a:t>, </a:t>
            </a:r>
            <a:r>
              <a:rPr lang="th-TH" sz="2200" dirty="0" smtClean="0"/>
              <a:t>ชื่อ</a:t>
            </a:r>
            <a:r>
              <a:rPr lang="en-US" sz="2200" dirty="0" smtClean="0"/>
              <a:t>-</a:t>
            </a:r>
            <a:r>
              <a:rPr lang="th-TH" sz="2200" dirty="0" smtClean="0"/>
              <a:t>นามสกุลและ อีเมล</a:t>
            </a:r>
            <a:r>
              <a:rPr lang="en-US" sz="2200" dirty="0" smtClean="0"/>
              <a:t> </a:t>
            </a:r>
            <a:r>
              <a:rPr lang="th-TH" sz="2200" dirty="0" smtClean="0"/>
              <a:t>รับข้อมูลแบบ </a:t>
            </a:r>
            <a:r>
              <a:rPr lang="en-US" sz="2200" dirty="0" smtClean="0"/>
              <a:t>text</a:t>
            </a:r>
          </a:p>
          <a:p>
            <a:r>
              <a:rPr lang="th-TH" sz="2200" dirty="0" smtClean="0"/>
              <a:t>รหัสผ่าน รับข้อมูลแบบ </a:t>
            </a:r>
            <a:r>
              <a:rPr lang="en-US" sz="2200" dirty="0" smtClean="0"/>
              <a:t>password</a:t>
            </a:r>
            <a:endParaRPr lang="th-TH" sz="2200" dirty="0" smtClean="0"/>
          </a:p>
          <a:p>
            <a:r>
              <a:rPr lang="th-TH" sz="2200" dirty="0" smtClean="0"/>
              <a:t>เพศ  รับข้อมูลแบบ </a:t>
            </a:r>
            <a:r>
              <a:rPr lang="en-US" sz="2200" dirty="0" smtClean="0"/>
              <a:t>radio</a:t>
            </a:r>
          </a:p>
          <a:p>
            <a:r>
              <a:rPr lang="th-TH" sz="2200" dirty="0" smtClean="0"/>
              <a:t>ปุ่มชื่อ </a:t>
            </a:r>
            <a:r>
              <a:rPr lang="en-US" sz="2200" dirty="0" smtClean="0"/>
              <a:t>“</a:t>
            </a:r>
            <a:r>
              <a:rPr lang="th-TH" sz="2200" dirty="0" smtClean="0"/>
              <a:t>สมัครสมาชิก</a:t>
            </a:r>
            <a:r>
              <a:rPr lang="en-US" sz="2200" dirty="0" smtClean="0"/>
              <a:t>”</a:t>
            </a:r>
            <a:endParaRPr lang="en-US" sz="22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187624" y="5733256"/>
            <a:ext cx="3035013" cy="936104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th-TH" sz="2200" dirty="0" smtClean="0"/>
              <a:t>เมื่อกด </a:t>
            </a:r>
            <a:r>
              <a:rPr lang="en-US" sz="2200" dirty="0" smtClean="0"/>
              <a:t>Link </a:t>
            </a:r>
            <a:r>
              <a:rPr lang="th-TH" sz="2200" dirty="0" smtClean="0"/>
              <a:t>กลับไปหน้าหลัก ให้ไปยังหน้า </a:t>
            </a:r>
            <a:r>
              <a:rPr lang="en-US" sz="2200" dirty="0" smtClean="0"/>
              <a:t>index.html</a:t>
            </a:r>
            <a:endParaRPr lang="en-US" sz="2200" dirty="0"/>
          </a:p>
        </p:txBody>
      </p:sp>
      <p:sp>
        <p:nvSpPr>
          <p:cNvPr id="11" name="Right Arrow 10"/>
          <p:cNvSpPr/>
          <p:nvPr/>
        </p:nvSpPr>
        <p:spPr>
          <a:xfrm rot="11568024">
            <a:off x="4192852" y="3576441"/>
            <a:ext cx="897240" cy="345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 rot="16200000">
            <a:off x="2336404" y="5364530"/>
            <a:ext cx="469284" cy="2681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03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งานครั้งที่ 2 </a:t>
            </a:r>
            <a:r>
              <a:rPr lang="en-US" b="1" smtClean="0"/>
              <a:t>: </a:t>
            </a:r>
            <a:r>
              <a:rPr lang="en-US" b="1" smtClean="0"/>
              <a:t>Review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สร้างหน้าเว็บ 3 หน้า</a:t>
            </a:r>
          </a:p>
          <a:p>
            <a:pPr lvl="1"/>
            <a:r>
              <a:rPr lang="en-US" dirty="0" smtClean="0"/>
              <a:t>index.html</a:t>
            </a:r>
          </a:p>
          <a:p>
            <a:pPr lvl="1"/>
            <a:r>
              <a:rPr lang="en-US" dirty="0" smtClean="0"/>
              <a:t>login.html</a:t>
            </a:r>
          </a:p>
          <a:p>
            <a:pPr lvl="1"/>
            <a:r>
              <a:rPr lang="en-US" dirty="0" smtClean="0"/>
              <a:t>register.html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352"/>
          <a:stretch/>
        </p:blipFill>
        <p:spPr>
          <a:xfrm>
            <a:off x="3845641" y="1308802"/>
            <a:ext cx="3526237" cy="276827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6438"/>
          <a:stretch/>
        </p:blipFill>
        <p:spPr>
          <a:xfrm>
            <a:off x="951621" y="3863055"/>
            <a:ext cx="3714286" cy="269987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3506126"/>
            <a:ext cx="3691380" cy="305680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42088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Tables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h-TH" sz="2000" dirty="0" smtClean="0"/>
              <a:t>การสร้างตารางใน </a:t>
            </a:r>
            <a:r>
              <a:rPr lang="en-US" sz="2000" dirty="0" smtClean="0"/>
              <a:t>HTML </a:t>
            </a:r>
            <a:r>
              <a:rPr lang="th-TH" sz="2000" dirty="0" smtClean="0"/>
              <a:t>จะประกอบด้วย </a:t>
            </a:r>
            <a:r>
              <a:rPr lang="en-US" sz="2000" dirty="0" smtClean="0"/>
              <a:t>tag</a:t>
            </a:r>
          </a:p>
          <a:p>
            <a:pPr lvl="1"/>
            <a:r>
              <a:rPr lang="en-US" sz="1800" dirty="0" smtClean="0"/>
              <a:t>&lt;table&gt; … &lt;/table&gt; </a:t>
            </a:r>
            <a:r>
              <a:rPr lang="th-TH" sz="1800" dirty="0" smtClean="0"/>
              <a:t>เพื่อคลุมเนื้อหาในตารางทั้งหมด</a:t>
            </a:r>
          </a:p>
          <a:p>
            <a:pPr lvl="2"/>
            <a:r>
              <a:rPr lang="th-TH" sz="1600" dirty="0" smtClean="0"/>
              <a:t>สามารถใส่ </a:t>
            </a:r>
            <a:r>
              <a:rPr lang="en-US" sz="1600" dirty="0" smtClean="0"/>
              <a:t>attribute style </a:t>
            </a:r>
            <a:r>
              <a:rPr lang="th-TH" sz="1600" dirty="0" smtClean="0"/>
              <a:t>เพื่อกำหนดสี ความกว้าง กรอบของตารางได้</a:t>
            </a:r>
          </a:p>
          <a:p>
            <a:pPr lvl="1"/>
            <a:r>
              <a:rPr lang="en-US" sz="1800" dirty="0" smtClean="0"/>
              <a:t>&lt;</a:t>
            </a:r>
            <a:r>
              <a:rPr lang="en-US" sz="1800" dirty="0" err="1" smtClean="0"/>
              <a:t>tr</a:t>
            </a:r>
            <a:r>
              <a:rPr lang="en-US" sz="1800" dirty="0" smtClean="0"/>
              <a:t>&gt; … &lt;/</a:t>
            </a:r>
            <a:r>
              <a:rPr lang="en-US" sz="1800" dirty="0" err="1" smtClean="0"/>
              <a:t>tr</a:t>
            </a:r>
            <a:r>
              <a:rPr lang="en-US" sz="1800" dirty="0" smtClean="0"/>
              <a:t>&gt; </a:t>
            </a:r>
            <a:r>
              <a:rPr lang="th-TH" sz="1800" dirty="0" smtClean="0"/>
              <a:t>เป็นการกำหนดแถวของตาราง</a:t>
            </a:r>
          </a:p>
          <a:p>
            <a:pPr lvl="1"/>
            <a:r>
              <a:rPr lang="en-US" sz="1800" dirty="0" smtClean="0"/>
              <a:t>&lt;td&gt; … &lt;/td&gt; </a:t>
            </a:r>
            <a:r>
              <a:rPr lang="th-TH" sz="1800" dirty="0" smtClean="0"/>
              <a:t>เป็นการกำหนดหลักของตาราง</a:t>
            </a:r>
          </a:p>
          <a:p>
            <a:pPr lvl="1"/>
            <a:r>
              <a:rPr lang="en-US" sz="1800" dirty="0" smtClean="0"/>
              <a:t>&lt;</a:t>
            </a:r>
            <a:r>
              <a:rPr lang="en-US" sz="1800" dirty="0" err="1" smtClean="0"/>
              <a:t>th</a:t>
            </a:r>
            <a:r>
              <a:rPr lang="en-US" sz="1800" dirty="0" smtClean="0"/>
              <a:t>&gt; … &lt;/</a:t>
            </a:r>
            <a:r>
              <a:rPr lang="en-US" sz="1800" dirty="0" err="1" smtClean="0"/>
              <a:t>th</a:t>
            </a:r>
            <a:r>
              <a:rPr lang="en-US" sz="1800" dirty="0" smtClean="0"/>
              <a:t>&gt; </a:t>
            </a:r>
            <a:r>
              <a:rPr lang="th-TH" sz="1800" dirty="0" smtClean="0"/>
              <a:t>เป็นการกำหนดส่วนหัวของตาราง</a:t>
            </a:r>
            <a:endParaRPr lang="en-US" sz="1800" dirty="0"/>
          </a:p>
        </p:txBody>
      </p:sp>
      <p:sp>
        <p:nvSpPr>
          <p:cNvPr id="4" name="Rectangle 3"/>
          <p:cNvSpPr/>
          <p:nvPr/>
        </p:nvSpPr>
        <p:spPr>
          <a:xfrm>
            <a:off x="323528" y="3717032"/>
            <a:ext cx="5400600" cy="2952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&lt;!DOCTYPE html&gt;</a:t>
            </a:r>
          </a:p>
          <a:p>
            <a:r>
              <a:rPr lang="en-US" sz="1600" dirty="0"/>
              <a:t>&lt;html&gt;</a:t>
            </a:r>
          </a:p>
          <a:p>
            <a:r>
              <a:rPr lang="en-US" sz="1600" dirty="0"/>
              <a:t>&lt;body&gt;</a:t>
            </a:r>
          </a:p>
          <a:p>
            <a:r>
              <a:rPr lang="en-US" sz="1600" dirty="0" smtClean="0"/>
              <a:t>    &lt;</a:t>
            </a:r>
            <a:r>
              <a:rPr lang="en-US" sz="1600" dirty="0"/>
              <a:t>table style="border:5px solid black; width:20%"&gt;</a:t>
            </a:r>
          </a:p>
          <a:p>
            <a:r>
              <a:rPr lang="en-US" sz="1600" dirty="0"/>
              <a:t>	&lt;</a:t>
            </a:r>
            <a:r>
              <a:rPr lang="en-US" sz="1600" dirty="0" err="1"/>
              <a:t>tr</a:t>
            </a:r>
            <a:r>
              <a:rPr lang="en-US" sz="1600" dirty="0"/>
              <a:t>&gt;&lt;</a:t>
            </a:r>
            <a:r>
              <a:rPr lang="en-US" sz="1600" dirty="0" err="1"/>
              <a:t>th</a:t>
            </a:r>
            <a:r>
              <a:rPr lang="en-US" sz="1600" dirty="0"/>
              <a:t>&gt;ID&lt;/</a:t>
            </a:r>
            <a:r>
              <a:rPr lang="en-US" sz="1600" dirty="0" err="1"/>
              <a:t>th</a:t>
            </a:r>
            <a:r>
              <a:rPr lang="en-US" sz="1600" dirty="0"/>
              <a:t>&gt;&lt;</a:t>
            </a:r>
            <a:r>
              <a:rPr lang="en-US" sz="1600" dirty="0" err="1"/>
              <a:t>th</a:t>
            </a:r>
            <a:r>
              <a:rPr lang="en-US" sz="1600" dirty="0"/>
              <a:t>&gt;Name&lt;/</a:t>
            </a:r>
            <a:r>
              <a:rPr lang="en-US" sz="1600" dirty="0" err="1"/>
              <a:t>th</a:t>
            </a:r>
            <a:r>
              <a:rPr lang="en-US" sz="1600" dirty="0"/>
              <a:t>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/>
              <a:t>	&lt;</a:t>
            </a:r>
            <a:r>
              <a:rPr lang="en-US" sz="1600" dirty="0" err="1"/>
              <a:t>tr</a:t>
            </a:r>
            <a:r>
              <a:rPr lang="en-US" sz="1600" dirty="0"/>
              <a:t>&gt;&lt;td&gt;312&lt;/td&gt;&lt;td&gt;Choopan&lt;/td&gt;&lt;/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/>
              <a:t>	&lt;</a:t>
            </a:r>
            <a:r>
              <a:rPr lang="en-US" sz="1600" dirty="0" err="1"/>
              <a:t>tr</a:t>
            </a:r>
            <a:r>
              <a:rPr lang="en-US" sz="1600" dirty="0"/>
              <a:t>&gt;&lt;td&gt;930&lt;/td&gt;&lt;td&gt;</a:t>
            </a:r>
            <a:r>
              <a:rPr lang="en-US" sz="1600" dirty="0" err="1"/>
              <a:t>Damrangkiat</a:t>
            </a:r>
            <a:r>
              <a:rPr lang="en-US" sz="1600" dirty="0"/>
              <a:t>&lt;/td&gt;&lt;/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/>
              <a:t>	&lt;</a:t>
            </a:r>
            <a:r>
              <a:rPr lang="en-US" sz="1600" dirty="0" err="1"/>
              <a:t>tr</a:t>
            </a:r>
            <a:r>
              <a:rPr lang="en-US" sz="1600" dirty="0"/>
              <a:t>&gt;&lt;td&gt;752&lt;/td&gt;&lt;td&gt;</a:t>
            </a:r>
            <a:r>
              <a:rPr lang="en-US" sz="1600" dirty="0" err="1"/>
              <a:t>Suphot</a:t>
            </a:r>
            <a:r>
              <a:rPr lang="en-US" sz="1600" dirty="0"/>
              <a:t>&lt;/td&gt;&lt;/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 smtClean="0"/>
              <a:t>    &lt;/</a:t>
            </a:r>
            <a:r>
              <a:rPr lang="en-US" sz="1600" dirty="0"/>
              <a:t>table&gt;</a:t>
            </a:r>
          </a:p>
          <a:p>
            <a:r>
              <a:rPr lang="en-US" sz="1600" dirty="0"/>
              <a:t>&lt;/body&gt;</a:t>
            </a:r>
          </a:p>
          <a:p>
            <a:r>
              <a:rPr lang="en-US" sz="1600" dirty="0"/>
              <a:t>&lt;/html&gt;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65"/>
          <a:stretch/>
        </p:blipFill>
        <p:spPr>
          <a:xfrm>
            <a:off x="5858614" y="3717032"/>
            <a:ext cx="3089197" cy="1439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80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Tables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2952328" cy="4495800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การทำตารางให้ซับซ้อนขึ้นด้วยการ </a:t>
            </a:r>
            <a:r>
              <a:rPr lang="en-US" sz="2400" dirty="0" smtClean="0"/>
              <a:t>span </a:t>
            </a:r>
          </a:p>
          <a:p>
            <a:pPr lvl="1"/>
            <a:r>
              <a:rPr lang="en-US" sz="2000" b="1" dirty="0" err="1">
                <a:solidFill>
                  <a:srgbClr val="00B0F0"/>
                </a:solidFill>
              </a:rPr>
              <a:t>c</a:t>
            </a:r>
            <a:r>
              <a:rPr lang="en-US" sz="2000" b="1" dirty="0" err="1" smtClean="0">
                <a:solidFill>
                  <a:srgbClr val="00B0F0"/>
                </a:solidFill>
              </a:rPr>
              <a:t>olspan</a:t>
            </a:r>
            <a:r>
              <a:rPr lang="en-US" sz="2000" dirty="0" smtClean="0"/>
              <a:t> </a:t>
            </a:r>
            <a:r>
              <a:rPr lang="th-TH" sz="2000" dirty="0" smtClean="0"/>
              <a:t>เหมือนเป็นการ </a:t>
            </a:r>
            <a:r>
              <a:rPr lang="en-US" sz="2000" dirty="0" smtClean="0"/>
              <a:t>merge cell </a:t>
            </a:r>
            <a:r>
              <a:rPr lang="th-TH" sz="2000" dirty="0" smtClean="0"/>
              <a:t>ของหลัก</a:t>
            </a:r>
          </a:p>
          <a:p>
            <a:pPr lvl="1"/>
            <a:r>
              <a:rPr lang="en-US" sz="2000" b="1" dirty="0" err="1">
                <a:solidFill>
                  <a:srgbClr val="00B0F0"/>
                </a:solidFill>
              </a:rPr>
              <a:t>r</a:t>
            </a:r>
            <a:r>
              <a:rPr lang="en-US" sz="2000" b="1" dirty="0" err="1" smtClean="0">
                <a:solidFill>
                  <a:srgbClr val="00B0F0"/>
                </a:solidFill>
              </a:rPr>
              <a:t>owspan</a:t>
            </a:r>
            <a:r>
              <a:rPr lang="en-US" sz="2000" dirty="0" smtClean="0"/>
              <a:t> </a:t>
            </a:r>
            <a:r>
              <a:rPr lang="th-TH" sz="2000" dirty="0" smtClean="0"/>
              <a:t>เหมือนเป็นการ </a:t>
            </a:r>
            <a:r>
              <a:rPr lang="en-US" sz="2000" dirty="0" smtClean="0"/>
              <a:t>merge cell </a:t>
            </a:r>
            <a:r>
              <a:rPr lang="th-TH" sz="2000" dirty="0" smtClean="0"/>
              <a:t>ของแถว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563888" y="1556792"/>
            <a:ext cx="5400600" cy="47525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/>
              <a:t>&lt;!DOCTYPE html&gt;</a:t>
            </a:r>
          </a:p>
          <a:p>
            <a:r>
              <a:rPr lang="en-US" sz="1600" dirty="0"/>
              <a:t>&lt;html&gt;</a:t>
            </a:r>
          </a:p>
          <a:p>
            <a:r>
              <a:rPr lang="en-US" sz="1600" dirty="0"/>
              <a:t>&lt;style&gt;</a:t>
            </a:r>
          </a:p>
          <a:p>
            <a:r>
              <a:rPr lang="en-US" sz="1600" dirty="0"/>
              <a:t> table, </a:t>
            </a:r>
            <a:r>
              <a:rPr lang="en-US" sz="1600" dirty="0" err="1"/>
              <a:t>th</a:t>
            </a:r>
            <a:r>
              <a:rPr lang="en-US" sz="1600" dirty="0"/>
              <a:t>, td {</a:t>
            </a:r>
          </a:p>
          <a:p>
            <a:r>
              <a:rPr lang="en-US" sz="1600" dirty="0"/>
              <a:t> 	border: 2px solid black;</a:t>
            </a:r>
          </a:p>
          <a:p>
            <a:r>
              <a:rPr lang="en-US" sz="1600" dirty="0"/>
              <a:t> 	border-collapse: collapse;</a:t>
            </a:r>
          </a:p>
          <a:p>
            <a:r>
              <a:rPr lang="en-US" sz="1600" dirty="0"/>
              <a:t> }</a:t>
            </a:r>
          </a:p>
          <a:p>
            <a:r>
              <a:rPr lang="en-US" sz="1600" dirty="0"/>
              <a:t>&lt;/style&gt;</a:t>
            </a:r>
          </a:p>
          <a:p>
            <a:r>
              <a:rPr lang="en-US" sz="1600" dirty="0"/>
              <a:t>&lt;body&gt;</a:t>
            </a:r>
          </a:p>
          <a:p>
            <a:r>
              <a:rPr lang="en-US" sz="1600" dirty="0" smtClean="0"/>
              <a:t>   &lt;</a:t>
            </a:r>
            <a:r>
              <a:rPr lang="en-US" sz="1600" dirty="0"/>
              <a:t>table&gt;</a:t>
            </a:r>
          </a:p>
          <a:p>
            <a:r>
              <a:rPr lang="en-US" sz="1600" dirty="0" smtClean="0"/>
              <a:t>          &lt;</a:t>
            </a:r>
            <a:r>
              <a:rPr lang="en-US" sz="1600" dirty="0" err="1"/>
              <a:t>tr</a:t>
            </a:r>
            <a:r>
              <a:rPr lang="en-US" sz="1600" dirty="0"/>
              <a:t>&gt;&lt;</a:t>
            </a:r>
            <a:r>
              <a:rPr lang="en-US" sz="1600" dirty="0" err="1"/>
              <a:t>th</a:t>
            </a:r>
            <a:r>
              <a:rPr lang="en-US" sz="1600" dirty="0"/>
              <a:t>&gt;ID&lt;/</a:t>
            </a:r>
            <a:r>
              <a:rPr lang="en-US" sz="1600" dirty="0" err="1"/>
              <a:t>th</a:t>
            </a:r>
            <a:r>
              <a:rPr lang="en-US" sz="1600" dirty="0"/>
              <a:t>&gt;&lt;</a:t>
            </a:r>
            <a:r>
              <a:rPr lang="en-US" sz="1600" dirty="0" err="1"/>
              <a:t>th</a:t>
            </a:r>
            <a:r>
              <a:rPr lang="en-US" sz="1600" dirty="0"/>
              <a:t>&gt;Name&lt;/</a:t>
            </a:r>
            <a:r>
              <a:rPr lang="en-US" sz="1600" dirty="0" err="1"/>
              <a:t>th</a:t>
            </a:r>
            <a:r>
              <a:rPr lang="en-US" sz="1600" dirty="0"/>
              <a:t>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 smtClean="0"/>
              <a:t>          &lt;</a:t>
            </a:r>
            <a:r>
              <a:rPr lang="en-US" sz="1600" dirty="0" err="1"/>
              <a:t>tr</a:t>
            </a:r>
            <a:r>
              <a:rPr lang="en-US" sz="1600" dirty="0"/>
              <a:t>&gt;&lt;td&gt;312&lt;/td&gt;&lt;td&gt;Choopan&lt;/td&gt;&lt;/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 smtClean="0"/>
              <a:t>          &lt;</a:t>
            </a:r>
            <a:r>
              <a:rPr lang="en-US" sz="1600" dirty="0" err="1"/>
              <a:t>tr</a:t>
            </a:r>
            <a:r>
              <a:rPr lang="en-US" sz="1600" dirty="0"/>
              <a:t>&gt;&lt;td&gt;930&lt;/td&gt;&lt;td&gt;</a:t>
            </a:r>
            <a:r>
              <a:rPr lang="en-US" sz="1600" dirty="0" err="1"/>
              <a:t>Damrangkiat</a:t>
            </a:r>
            <a:r>
              <a:rPr lang="en-US" sz="1600" dirty="0"/>
              <a:t>&lt;/td&gt;&lt;/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 smtClean="0"/>
              <a:t>          &lt;</a:t>
            </a:r>
            <a:r>
              <a:rPr lang="en-US" sz="1600" dirty="0" err="1"/>
              <a:t>tr</a:t>
            </a:r>
            <a:r>
              <a:rPr lang="en-US" sz="1600" dirty="0"/>
              <a:t>&gt;&lt;td&gt;752&lt;/td&gt;&lt;td&gt;</a:t>
            </a:r>
            <a:r>
              <a:rPr lang="en-US" sz="1600" dirty="0" err="1"/>
              <a:t>Suphot</a:t>
            </a:r>
            <a:r>
              <a:rPr lang="en-US" sz="1600" dirty="0"/>
              <a:t>&lt;/td&gt;&lt;/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 smtClean="0"/>
              <a:t>          &lt;</a:t>
            </a:r>
            <a:r>
              <a:rPr lang="en-US" sz="1600" dirty="0" err="1"/>
              <a:t>tr</a:t>
            </a:r>
            <a:r>
              <a:rPr lang="en-US" sz="1600" dirty="0"/>
              <a:t>&gt;&lt;td </a:t>
            </a:r>
            <a:r>
              <a:rPr lang="en-US" sz="1600" b="1" dirty="0" err="1">
                <a:solidFill>
                  <a:srgbClr val="00B0F0"/>
                </a:solidFill>
              </a:rPr>
              <a:t>colspan</a:t>
            </a:r>
            <a:r>
              <a:rPr lang="en-US" sz="1600" dirty="0"/>
              <a:t>="2"&gt;Yahoo&lt;/td</a:t>
            </a:r>
            <a:r>
              <a:rPr lang="en-US" sz="1600" dirty="0" smtClean="0"/>
              <a:t>&gt;     &lt;/</a:t>
            </a:r>
            <a:r>
              <a:rPr lang="en-US" sz="1600" dirty="0" err="1"/>
              <a:t>tr</a:t>
            </a:r>
            <a:r>
              <a:rPr lang="en-US" sz="1600" dirty="0"/>
              <a:t>&gt;</a:t>
            </a:r>
          </a:p>
          <a:p>
            <a:r>
              <a:rPr lang="en-US" sz="1600" dirty="0" smtClean="0"/>
              <a:t>    &lt;/</a:t>
            </a:r>
            <a:r>
              <a:rPr lang="en-US" sz="1600" dirty="0"/>
              <a:t>table&gt;</a:t>
            </a:r>
          </a:p>
          <a:p>
            <a:r>
              <a:rPr lang="en-US" sz="1600" dirty="0"/>
              <a:t>&lt;/body&gt;</a:t>
            </a:r>
          </a:p>
          <a:p>
            <a:r>
              <a:rPr lang="en-US" sz="1600" dirty="0"/>
              <a:t>&lt;/html&gt;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979009"/>
            <a:ext cx="2117036" cy="20882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9972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HTML Tables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95536" y="1556792"/>
            <a:ext cx="2952328" cy="4495800"/>
          </a:xfrm>
        </p:spPr>
        <p:txBody>
          <a:bodyPr>
            <a:normAutofit/>
          </a:bodyPr>
          <a:lstStyle/>
          <a:p>
            <a:r>
              <a:rPr lang="th-TH" sz="2400" dirty="0" smtClean="0"/>
              <a:t>การทำตารางให้ซับซ้อนขึ้นด้วยการ </a:t>
            </a:r>
            <a:r>
              <a:rPr lang="en-US" sz="2400" dirty="0" smtClean="0"/>
              <a:t>span </a:t>
            </a:r>
          </a:p>
          <a:p>
            <a:pPr lvl="1"/>
            <a:r>
              <a:rPr lang="en-US" sz="2000" b="1" dirty="0" err="1">
                <a:solidFill>
                  <a:srgbClr val="00B0F0"/>
                </a:solidFill>
              </a:rPr>
              <a:t>c</a:t>
            </a:r>
            <a:r>
              <a:rPr lang="en-US" sz="2000" b="1" dirty="0" err="1" smtClean="0">
                <a:solidFill>
                  <a:srgbClr val="00B0F0"/>
                </a:solidFill>
              </a:rPr>
              <a:t>olspan</a:t>
            </a:r>
            <a:r>
              <a:rPr lang="en-US" sz="2000" dirty="0" smtClean="0"/>
              <a:t> </a:t>
            </a:r>
            <a:r>
              <a:rPr lang="th-TH" sz="2000" dirty="0" smtClean="0"/>
              <a:t>เหมือนเป็นการ </a:t>
            </a:r>
            <a:r>
              <a:rPr lang="en-US" sz="2000" dirty="0" smtClean="0"/>
              <a:t>merge cell </a:t>
            </a:r>
            <a:r>
              <a:rPr lang="th-TH" sz="2000" dirty="0" smtClean="0"/>
              <a:t>ของหลัก</a:t>
            </a:r>
          </a:p>
          <a:p>
            <a:pPr lvl="1"/>
            <a:r>
              <a:rPr lang="en-US" sz="2000" b="1" dirty="0" err="1">
                <a:solidFill>
                  <a:srgbClr val="00B0F0"/>
                </a:solidFill>
              </a:rPr>
              <a:t>r</a:t>
            </a:r>
            <a:r>
              <a:rPr lang="en-US" sz="2000" b="1" dirty="0" err="1" smtClean="0">
                <a:solidFill>
                  <a:srgbClr val="00B0F0"/>
                </a:solidFill>
              </a:rPr>
              <a:t>owspan</a:t>
            </a:r>
            <a:r>
              <a:rPr lang="en-US" sz="2000" dirty="0" smtClean="0"/>
              <a:t> </a:t>
            </a:r>
            <a:r>
              <a:rPr lang="th-TH" sz="2000" dirty="0" smtClean="0"/>
              <a:t>เหมือนเป็นการ </a:t>
            </a:r>
            <a:r>
              <a:rPr lang="en-US" sz="2000" dirty="0" smtClean="0"/>
              <a:t>merge cell </a:t>
            </a:r>
            <a:r>
              <a:rPr lang="th-TH" sz="2000" dirty="0" smtClean="0"/>
              <a:t>ของแถว</a:t>
            </a:r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3347864" y="2060848"/>
            <a:ext cx="5688632" cy="410445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500" dirty="0"/>
              <a:t>&lt;!DOCTYPE html&gt;</a:t>
            </a:r>
          </a:p>
          <a:p>
            <a:r>
              <a:rPr lang="en-US" sz="1500" dirty="0"/>
              <a:t>&lt;html&gt;</a:t>
            </a:r>
          </a:p>
          <a:p>
            <a:r>
              <a:rPr lang="en-US" sz="1500" dirty="0"/>
              <a:t>&lt;style&gt;</a:t>
            </a:r>
          </a:p>
          <a:p>
            <a:r>
              <a:rPr lang="en-US" sz="1500" dirty="0"/>
              <a:t> table, </a:t>
            </a:r>
            <a:r>
              <a:rPr lang="en-US" sz="1500" dirty="0" err="1"/>
              <a:t>th</a:t>
            </a:r>
            <a:r>
              <a:rPr lang="en-US" sz="1500" dirty="0"/>
              <a:t>, td {</a:t>
            </a:r>
          </a:p>
          <a:p>
            <a:r>
              <a:rPr lang="en-US" sz="1500" dirty="0"/>
              <a:t> 	border: 2px solid black;</a:t>
            </a:r>
          </a:p>
          <a:p>
            <a:r>
              <a:rPr lang="en-US" sz="1500" dirty="0"/>
              <a:t> 	border-collapse: collapse;</a:t>
            </a:r>
          </a:p>
          <a:p>
            <a:r>
              <a:rPr lang="en-US" sz="1500" dirty="0"/>
              <a:t> }</a:t>
            </a:r>
          </a:p>
          <a:p>
            <a:r>
              <a:rPr lang="en-US" sz="1500" dirty="0"/>
              <a:t>&lt;/style&gt;</a:t>
            </a:r>
          </a:p>
          <a:p>
            <a:r>
              <a:rPr lang="en-US" sz="1500" dirty="0"/>
              <a:t>&lt;body&gt;</a:t>
            </a:r>
          </a:p>
          <a:p>
            <a:r>
              <a:rPr lang="en-US" sz="1500" dirty="0" smtClean="0"/>
              <a:t>   &lt;</a:t>
            </a:r>
            <a:r>
              <a:rPr lang="en-US" sz="1500" dirty="0"/>
              <a:t>table&gt;</a:t>
            </a:r>
          </a:p>
          <a:p>
            <a:r>
              <a:rPr lang="en-US" sz="1500" dirty="0" smtClean="0"/>
              <a:t>          &lt;</a:t>
            </a:r>
            <a:r>
              <a:rPr lang="en-US" sz="1500" dirty="0" err="1"/>
              <a:t>tr</a:t>
            </a:r>
            <a:r>
              <a:rPr lang="en-US" sz="1500" dirty="0"/>
              <a:t>&gt;&lt;</a:t>
            </a:r>
            <a:r>
              <a:rPr lang="en-US" sz="1500" dirty="0" err="1"/>
              <a:t>th</a:t>
            </a:r>
            <a:r>
              <a:rPr lang="en-US" sz="1500" dirty="0"/>
              <a:t>&gt;ID&lt;/</a:t>
            </a:r>
            <a:r>
              <a:rPr lang="en-US" sz="1500" dirty="0" err="1"/>
              <a:t>th</a:t>
            </a:r>
            <a:r>
              <a:rPr lang="en-US" sz="1500" dirty="0"/>
              <a:t>&gt;&lt;</a:t>
            </a:r>
            <a:r>
              <a:rPr lang="en-US" sz="1500" dirty="0" err="1"/>
              <a:t>th</a:t>
            </a:r>
            <a:r>
              <a:rPr lang="en-US" sz="1500" dirty="0"/>
              <a:t>&gt;Name&lt;/</a:t>
            </a:r>
            <a:r>
              <a:rPr lang="en-US" sz="1500" dirty="0" err="1"/>
              <a:t>th</a:t>
            </a:r>
            <a:r>
              <a:rPr lang="en-US" sz="1500" dirty="0"/>
              <a:t>&gt;&lt;/</a:t>
            </a:r>
            <a:r>
              <a:rPr lang="en-US" sz="1500" dirty="0" err="1"/>
              <a:t>tr</a:t>
            </a:r>
            <a:r>
              <a:rPr lang="en-US" sz="1500" dirty="0"/>
              <a:t>&gt;</a:t>
            </a:r>
          </a:p>
          <a:p>
            <a:r>
              <a:rPr lang="en-US" sz="1500" dirty="0" smtClean="0"/>
              <a:t>          &lt;</a:t>
            </a:r>
            <a:r>
              <a:rPr lang="en-US" sz="1500" dirty="0" err="1"/>
              <a:t>tr</a:t>
            </a:r>
            <a:r>
              <a:rPr lang="en-US" sz="1500" dirty="0"/>
              <a:t>&gt;&lt;td&gt;312&lt;/td&gt;&lt;td </a:t>
            </a:r>
            <a:r>
              <a:rPr lang="en-US" sz="1500" b="1" dirty="0" err="1">
                <a:solidFill>
                  <a:srgbClr val="00B0F0"/>
                </a:solidFill>
              </a:rPr>
              <a:t>rowspan</a:t>
            </a:r>
            <a:r>
              <a:rPr lang="en-US" sz="1500" dirty="0"/>
              <a:t>="2"&gt;Choopan&lt;/td&gt;&lt;/</a:t>
            </a:r>
            <a:r>
              <a:rPr lang="en-US" sz="1500" dirty="0" err="1"/>
              <a:t>tr</a:t>
            </a:r>
            <a:r>
              <a:rPr lang="en-US" sz="1500" dirty="0"/>
              <a:t>&gt;</a:t>
            </a:r>
          </a:p>
          <a:p>
            <a:r>
              <a:rPr lang="en-US" sz="1500" dirty="0" smtClean="0"/>
              <a:t>          &lt;</a:t>
            </a:r>
            <a:r>
              <a:rPr lang="en-US" sz="1500" dirty="0" err="1"/>
              <a:t>tr</a:t>
            </a:r>
            <a:r>
              <a:rPr lang="en-US" sz="1500" dirty="0"/>
              <a:t>&gt;&lt;td&gt;930&lt;/td&gt;               &lt;/</a:t>
            </a:r>
            <a:r>
              <a:rPr lang="en-US" sz="1500" dirty="0" err="1"/>
              <a:t>tr</a:t>
            </a:r>
            <a:r>
              <a:rPr lang="en-US" sz="1500" dirty="0"/>
              <a:t>&gt;</a:t>
            </a:r>
          </a:p>
          <a:p>
            <a:r>
              <a:rPr lang="en-US" sz="1500" dirty="0" smtClean="0"/>
              <a:t>          &lt;</a:t>
            </a:r>
            <a:r>
              <a:rPr lang="en-US" sz="1500" dirty="0" err="1"/>
              <a:t>tr</a:t>
            </a:r>
            <a:r>
              <a:rPr lang="en-US" sz="1500" dirty="0"/>
              <a:t>&gt;&lt;td&gt;752&lt;/td&gt;&lt;td&gt;</a:t>
            </a:r>
            <a:r>
              <a:rPr lang="en-US" sz="1500" dirty="0" err="1"/>
              <a:t>Suphot</a:t>
            </a:r>
            <a:r>
              <a:rPr lang="en-US" sz="1500" dirty="0"/>
              <a:t>&lt;/td&gt;&lt;/</a:t>
            </a:r>
            <a:r>
              <a:rPr lang="en-US" sz="1500" dirty="0" err="1"/>
              <a:t>tr</a:t>
            </a:r>
            <a:r>
              <a:rPr lang="en-US" sz="1500" dirty="0"/>
              <a:t>&gt;		</a:t>
            </a:r>
          </a:p>
          <a:p>
            <a:r>
              <a:rPr lang="en-US" sz="1500" dirty="0" smtClean="0"/>
              <a:t>   &lt;/</a:t>
            </a:r>
            <a:r>
              <a:rPr lang="en-US" sz="1500" dirty="0"/>
              <a:t>table&gt;</a:t>
            </a:r>
          </a:p>
          <a:p>
            <a:r>
              <a:rPr lang="en-US" sz="1500" dirty="0"/>
              <a:t>&lt;/body&gt;</a:t>
            </a:r>
          </a:p>
          <a:p>
            <a:r>
              <a:rPr lang="en-US" sz="1500" dirty="0"/>
              <a:t>&lt;/html&gt;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467" y="4149080"/>
            <a:ext cx="1845357" cy="194421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366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การสร้างแบบฟอร์มใน </a:t>
            </a:r>
            <a:r>
              <a:rPr lang="en-US" dirty="0" smtClean="0"/>
              <a:t>HTML </a:t>
            </a:r>
            <a:r>
              <a:rPr lang="th-TH" dirty="0" smtClean="0"/>
              <a:t>จะใช้</a:t>
            </a:r>
            <a:r>
              <a:rPr lang="en-US" dirty="0" smtClean="0"/>
              <a:t> element</a:t>
            </a:r>
            <a:endParaRPr lang="th-TH" dirty="0" smtClean="0"/>
          </a:p>
          <a:p>
            <a:pPr marL="0" indent="0">
              <a:buNone/>
            </a:pPr>
            <a:r>
              <a:rPr lang="en-US" dirty="0" smtClean="0"/>
              <a:t>		&lt;form&gt; …. &lt;/form&gt;</a:t>
            </a:r>
          </a:p>
          <a:p>
            <a:r>
              <a:rPr lang="th-TH" dirty="0" smtClean="0"/>
              <a:t>ภายใน </a:t>
            </a:r>
            <a:r>
              <a:rPr lang="en-US" dirty="0" smtClean="0"/>
              <a:t>form element </a:t>
            </a:r>
            <a:r>
              <a:rPr lang="th-TH" dirty="0" smtClean="0"/>
              <a:t>จะมี </a:t>
            </a:r>
            <a:r>
              <a:rPr lang="en-US" dirty="0" smtClean="0"/>
              <a:t>element</a:t>
            </a:r>
            <a:r>
              <a:rPr lang="th-TH" dirty="0"/>
              <a:t> </a:t>
            </a:r>
            <a:r>
              <a:rPr lang="th-TH" dirty="0" smtClean="0"/>
              <a:t>อื่นที่ทำหน้าที่รับข้อมูล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2051720" y="3501008"/>
            <a:ext cx="4923212" cy="18995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b="1" dirty="0" smtClean="0">
                <a:solidFill>
                  <a:srgbClr val="0070C0"/>
                </a:solidFill>
              </a:rPr>
              <a:t>&lt;form&gt;</a:t>
            </a:r>
            <a:endParaRPr lang="it-IT" b="1" dirty="0">
              <a:solidFill>
                <a:srgbClr val="0070C0"/>
              </a:solidFill>
            </a:endParaRPr>
          </a:p>
          <a:p>
            <a:r>
              <a:rPr lang="it-IT" dirty="0"/>
              <a:t>	</a:t>
            </a:r>
            <a:r>
              <a:rPr lang="it-IT" dirty="0" smtClean="0"/>
              <a:t>&lt;input&gt;</a:t>
            </a:r>
            <a:endParaRPr lang="it-IT" dirty="0"/>
          </a:p>
          <a:p>
            <a:r>
              <a:rPr lang="it-IT" dirty="0"/>
              <a:t>	</a:t>
            </a:r>
            <a:r>
              <a:rPr lang="it-IT" dirty="0" smtClean="0"/>
              <a:t>&lt;input&gt;</a:t>
            </a:r>
            <a:endParaRPr lang="it-IT" dirty="0"/>
          </a:p>
          <a:p>
            <a:r>
              <a:rPr lang="it-IT" b="1" dirty="0" smtClean="0">
                <a:solidFill>
                  <a:srgbClr val="0070C0"/>
                </a:solidFill>
              </a:rPr>
              <a:t>&lt;/form&gt;</a:t>
            </a:r>
            <a:endParaRPr lang="it-IT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33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(TEXT)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&lt;input type=“text” name=“</a:t>
            </a:r>
            <a:r>
              <a:rPr lang="th-TH" dirty="0" smtClean="0"/>
              <a:t>ชื่อตัวแปร</a:t>
            </a:r>
            <a:r>
              <a:rPr lang="en-US" dirty="0" smtClean="0"/>
              <a:t>”&gt;</a:t>
            </a:r>
          </a:p>
        </p:txBody>
      </p:sp>
      <p:sp>
        <p:nvSpPr>
          <p:cNvPr id="4" name="Rectangle 3"/>
          <p:cNvSpPr/>
          <p:nvPr/>
        </p:nvSpPr>
        <p:spPr>
          <a:xfrm>
            <a:off x="395536" y="2132856"/>
            <a:ext cx="5472608" cy="446449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it-IT" sz="2400" dirty="0"/>
              <a:t>&lt;!DOCTYPE html&gt;</a:t>
            </a:r>
          </a:p>
          <a:p>
            <a:r>
              <a:rPr lang="it-IT" sz="2400" dirty="0"/>
              <a:t>&lt;html&gt;</a:t>
            </a:r>
          </a:p>
          <a:p>
            <a:r>
              <a:rPr lang="it-IT" sz="2400" dirty="0"/>
              <a:t>&lt;body&gt;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&lt;form&gt;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>     </a:t>
            </a:r>
            <a:r>
              <a:rPr lang="en-US" sz="2400" dirty="0" smtClean="0">
                <a:solidFill>
                  <a:schemeClr val="tx1"/>
                </a:solidFill>
              </a:rPr>
              <a:t>First </a:t>
            </a:r>
            <a:r>
              <a:rPr lang="en-US" sz="2400" dirty="0">
                <a:solidFill>
                  <a:schemeClr val="tx1"/>
                </a:solidFill>
              </a:rPr>
              <a:t>name:&lt;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    &lt;</a:t>
            </a:r>
            <a:r>
              <a:rPr lang="en-US" sz="2400" dirty="0">
                <a:solidFill>
                  <a:srgbClr val="0070C0"/>
                </a:solidFill>
              </a:rPr>
              <a:t>input type="text" name="</a:t>
            </a:r>
            <a:r>
              <a:rPr lang="en-US" sz="2400" dirty="0" err="1">
                <a:solidFill>
                  <a:srgbClr val="0070C0"/>
                </a:solidFill>
              </a:rPr>
              <a:t>firstname</a:t>
            </a:r>
            <a:r>
              <a:rPr lang="en-US" sz="2400" dirty="0">
                <a:solidFill>
                  <a:srgbClr val="0070C0"/>
                </a:solidFill>
              </a:rPr>
              <a:t>"&gt;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 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    Last </a:t>
            </a:r>
            <a:r>
              <a:rPr lang="en-US" sz="2400" dirty="0">
                <a:solidFill>
                  <a:schemeClr val="tx1"/>
                </a:solidFill>
              </a:rPr>
              <a:t>name:&lt;</a:t>
            </a:r>
            <a:r>
              <a:rPr lang="en-US" sz="2400" dirty="0" err="1">
                <a:solidFill>
                  <a:schemeClr val="tx1"/>
                </a:solidFill>
              </a:rPr>
              <a:t>br</a:t>
            </a:r>
            <a:r>
              <a:rPr lang="en-US" sz="2400" dirty="0">
                <a:solidFill>
                  <a:schemeClr val="tx1"/>
                </a:solidFill>
              </a:rPr>
              <a:t>&gt;</a:t>
            </a:r>
            <a:r>
              <a:rPr lang="en-US" sz="2400" dirty="0">
                <a:solidFill>
                  <a:srgbClr val="0070C0"/>
                </a:solidFill>
              </a:rPr>
              <a:t/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   &lt;</a:t>
            </a:r>
            <a:r>
              <a:rPr lang="en-US" sz="2400" dirty="0">
                <a:solidFill>
                  <a:srgbClr val="0070C0"/>
                </a:solidFill>
              </a:rPr>
              <a:t>input type="text" name="</a:t>
            </a:r>
            <a:r>
              <a:rPr lang="en-US" sz="2400" dirty="0" err="1">
                <a:solidFill>
                  <a:srgbClr val="0070C0"/>
                </a:solidFill>
              </a:rPr>
              <a:t>lastname</a:t>
            </a:r>
            <a:r>
              <a:rPr lang="en-US" sz="2400" dirty="0">
                <a:solidFill>
                  <a:srgbClr val="0070C0"/>
                </a:solidFill>
              </a:rPr>
              <a:t>"&gt;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>
                <a:solidFill>
                  <a:srgbClr val="0070C0"/>
                </a:solidFill>
              </a:rPr>
              <a:t>&lt;/form&gt;</a:t>
            </a:r>
          </a:p>
          <a:p>
            <a:r>
              <a:rPr lang="it-IT" sz="2400" dirty="0" smtClean="0"/>
              <a:t>&lt;/</a:t>
            </a:r>
            <a:r>
              <a:rPr lang="it-IT" sz="2400" dirty="0"/>
              <a:t>body&gt;</a:t>
            </a:r>
          </a:p>
          <a:p>
            <a:r>
              <a:rPr lang="it-IT" sz="2400" dirty="0"/>
              <a:t>&lt;/html&gt;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2780928"/>
            <a:ext cx="2884045" cy="165618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32447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INPUT attribute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/>
              <a:t>Attribute</a:t>
            </a:r>
          </a:p>
          <a:p>
            <a:pPr lvl="1"/>
            <a:r>
              <a:rPr lang="en-US" sz="2500" b="1" i="1" dirty="0" smtClean="0">
                <a:solidFill>
                  <a:srgbClr val="0070C0"/>
                </a:solidFill>
              </a:rPr>
              <a:t>value</a:t>
            </a:r>
            <a:r>
              <a:rPr lang="en-US" sz="2500" dirty="0" smtClean="0"/>
              <a:t> </a:t>
            </a:r>
            <a:r>
              <a:rPr lang="th-TH" sz="2500" dirty="0" smtClean="0"/>
              <a:t>สำหรับการตั้งค่าเริ่มต้นให้กับ </a:t>
            </a:r>
            <a:r>
              <a:rPr lang="en-US" sz="2500" dirty="0" smtClean="0"/>
              <a:t>input type=text</a:t>
            </a:r>
          </a:p>
          <a:p>
            <a:pPr lvl="1"/>
            <a:r>
              <a:rPr lang="en-US" sz="2500" b="1" i="1" dirty="0">
                <a:solidFill>
                  <a:srgbClr val="0070C0"/>
                </a:solidFill>
              </a:rPr>
              <a:t>size</a:t>
            </a:r>
            <a:r>
              <a:rPr lang="en-US" sz="2500" dirty="0"/>
              <a:t> </a:t>
            </a:r>
            <a:r>
              <a:rPr lang="th-TH" sz="2500" dirty="0"/>
              <a:t>ขนาดของช่อง </a:t>
            </a:r>
            <a:r>
              <a:rPr lang="en-US" sz="2500" dirty="0"/>
              <a:t>input</a:t>
            </a:r>
          </a:p>
          <a:p>
            <a:pPr lvl="1"/>
            <a:r>
              <a:rPr lang="en-US" sz="2500" b="1" i="1" dirty="0" err="1">
                <a:solidFill>
                  <a:srgbClr val="0070C0"/>
                </a:solidFill>
              </a:rPr>
              <a:t>maxlength</a:t>
            </a:r>
            <a:r>
              <a:rPr lang="en-US" sz="2500" dirty="0"/>
              <a:t> </a:t>
            </a:r>
            <a:r>
              <a:rPr lang="th-TH" sz="2500" dirty="0"/>
              <a:t>จำนวนของตัวอักษรที่ช่องนี้จะยอมรับได้มาก</a:t>
            </a:r>
            <a:r>
              <a:rPr lang="th-TH" sz="2500" dirty="0" smtClean="0"/>
              <a:t>ที่สุด</a:t>
            </a:r>
            <a:endParaRPr lang="en-US" sz="2500" dirty="0" smtClean="0"/>
          </a:p>
          <a:p>
            <a:pPr lvl="1"/>
            <a:r>
              <a:rPr lang="en-US" sz="2500" b="1" i="1" dirty="0" err="1" smtClean="0">
                <a:solidFill>
                  <a:srgbClr val="0070C0"/>
                </a:solidFill>
              </a:rPr>
              <a:t>readonly</a:t>
            </a:r>
            <a:r>
              <a:rPr lang="en-US" sz="2500" dirty="0" smtClean="0"/>
              <a:t> </a:t>
            </a:r>
            <a:r>
              <a:rPr lang="th-TH" sz="2500" dirty="0" smtClean="0"/>
              <a:t>สำหรับให้ช่องนั้น แสดงค่าได้อย่างเดียว แก้ไขไม่ได้</a:t>
            </a:r>
            <a:r>
              <a:rPr lang="en-US" sz="2500" dirty="0" smtClean="0"/>
              <a:t>  </a:t>
            </a:r>
            <a:endParaRPr lang="th-TH" sz="2500" dirty="0" smtClean="0"/>
          </a:p>
          <a:p>
            <a:pPr lvl="1"/>
            <a:r>
              <a:rPr lang="en-US" sz="2500" b="1" i="1" dirty="0" smtClean="0">
                <a:solidFill>
                  <a:srgbClr val="0070C0"/>
                </a:solidFill>
              </a:rPr>
              <a:t>disabled</a:t>
            </a:r>
            <a:r>
              <a:rPr lang="en-US" sz="2500" dirty="0" smtClean="0"/>
              <a:t> </a:t>
            </a:r>
            <a:r>
              <a:rPr lang="th-TH" sz="2500" dirty="0" smtClean="0"/>
              <a:t>ช่องนี้แสดงผลได้อย่างเดียว รวมทั้งไม่มีการส่งค่าใดๆ ทั้งสิ้น</a:t>
            </a:r>
            <a:endParaRPr lang="en-US" sz="2500" dirty="0" smtClean="0"/>
          </a:p>
          <a:p>
            <a:pPr lvl="1"/>
            <a:r>
              <a:rPr lang="en-US" sz="2500" b="1" i="1" dirty="0" smtClean="0">
                <a:solidFill>
                  <a:srgbClr val="0070C0"/>
                </a:solidFill>
              </a:rPr>
              <a:t>required</a:t>
            </a:r>
            <a:r>
              <a:rPr lang="en-US" sz="2500" dirty="0" smtClean="0"/>
              <a:t> </a:t>
            </a:r>
            <a:r>
              <a:rPr lang="th-TH" sz="2500" dirty="0" smtClean="0"/>
              <a:t>ช่องนี้จะต้องใส่ค่าเสมอ</a:t>
            </a:r>
          </a:p>
          <a:p>
            <a:r>
              <a:rPr lang="th-TH" sz="2800" b="1" dirty="0" smtClean="0"/>
              <a:t>ตัวอย่าง</a:t>
            </a:r>
          </a:p>
          <a:p>
            <a:pPr lvl="1"/>
            <a:r>
              <a:rPr lang="en-US" sz="2000" dirty="0" smtClean="0"/>
              <a:t>&lt;input type=“text” name=“test” value=“hello” size=“30” </a:t>
            </a:r>
            <a:r>
              <a:rPr lang="en-US" sz="2000" b="1" dirty="0" err="1" smtClean="0"/>
              <a:t>readonly</a:t>
            </a:r>
            <a:r>
              <a:rPr lang="en-US" sz="2000" dirty="0" smtClean="0"/>
              <a:t>&gt;</a:t>
            </a:r>
            <a:endParaRPr lang="th-TH" sz="2000" dirty="0" smtClean="0"/>
          </a:p>
          <a:p>
            <a:pPr lvl="1"/>
            <a:r>
              <a:rPr lang="en-US" sz="2000" dirty="0"/>
              <a:t>&lt;input type=“text” name=“test” value=“hello” size=“30” </a:t>
            </a:r>
            <a:r>
              <a:rPr lang="en-US" sz="2000" b="1" dirty="0" smtClean="0"/>
              <a:t>required</a:t>
            </a:r>
            <a:r>
              <a:rPr lang="en-US" sz="2000" dirty="0" smtClean="0"/>
              <a:t>&gt;</a:t>
            </a:r>
          </a:p>
          <a:p>
            <a:pPr lvl="1"/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647041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ตรงกลาง">
  <a:themeElements>
    <a:clrScheme name="ตรงกลาง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ตรงกลาง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ตรงกลาง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17012</TotalTime>
  <Words>1175</Words>
  <Application>Microsoft Office PowerPoint</Application>
  <PresentationFormat>On-screen Show (4:3)</PresentationFormat>
  <Paragraphs>211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Calibri</vt:lpstr>
      <vt:lpstr>FreesiaUPC</vt:lpstr>
      <vt:lpstr>Tw Cen MT</vt:lpstr>
      <vt:lpstr>Wingdings</vt:lpstr>
      <vt:lpstr>Wingdings 2</vt:lpstr>
      <vt:lpstr>ตรงกลาง</vt:lpstr>
      <vt:lpstr>HTML (2)  </vt:lpstr>
      <vt:lpstr>ทบทวน HTML </vt:lpstr>
      <vt:lpstr>งานครั้งที่ 2 : Review</vt:lpstr>
      <vt:lpstr>HTML Tables </vt:lpstr>
      <vt:lpstr>HTML Tables (2)</vt:lpstr>
      <vt:lpstr>HTML Tables (3)</vt:lpstr>
      <vt:lpstr>HTML Forms</vt:lpstr>
      <vt:lpstr>HTML INPUT (TEXT)</vt:lpstr>
      <vt:lpstr>HTML INPUT attribute</vt:lpstr>
      <vt:lpstr>HTML INPUT (PASSWORD)</vt:lpstr>
      <vt:lpstr>HTML INPUT (radio)</vt:lpstr>
      <vt:lpstr>HTML INPUT (checkbox)</vt:lpstr>
      <vt:lpstr>HTML &lt;select&gt;</vt:lpstr>
      <vt:lpstr>HTML &lt;textarea&gt;</vt:lpstr>
      <vt:lpstr>การส่งค่าในฟอร์มไปประมวลผล</vt:lpstr>
      <vt:lpstr>ปุ่มสำหรับส่งแบบฟอร์ม (Submit)</vt:lpstr>
      <vt:lpstr>HTML input เพิ่มเติม สำหรับ HTML5</vt:lpstr>
      <vt:lpstr>งานครั้งที่ 2 : index.html</vt:lpstr>
      <vt:lpstr>งานครั้งที่ 2 : login.html</vt:lpstr>
      <vt:lpstr>งานครั้งที่ 2 : register.html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Programming</dc:title>
  <dc:creator>choopan</dc:creator>
  <cp:lastModifiedBy>Choopan Rattanapoka</cp:lastModifiedBy>
  <cp:revision>195</cp:revision>
  <cp:lastPrinted>2017-04-11T03:26:55Z</cp:lastPrinted>
  <dcterms:created xsi:type="dcterms:W3CDTF">2010-02-28T04:09:14Z</dcterms:created>
  <dcterms:modified xsi:type="dcterms:W3CDTF">2017-06-26T06:42:40Z</dcterms:modified>
</cp:coreProperties>
</file>