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72" r:id="rId5"/>
    <p:sldId id="273" r:id="rId6"/>
    <p:sldId id="270" r:id="rId7"/>
    <p:sldId id="274" r:id="rId8"/>
    <p:sldId id="275" r:id="rId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443172A-C752-45D4-82F5-79A8EBA0D8F7}">
          <p14:sldIdLst>
            <p14:sldId id="256"/>
            <p14:sldId id="271"/>
            <p14:sldId id="257"/>
            <p14:sldId id="272"/>
            <p14:sldId id="273"/>
            <p14:sldId id="270"/>
            <p14:sldId id="274"/>
          </p14:sldIdLst>
        </p14:section>
        <p14:section name="Untitled Section" id="{FDF21AF1-7240-4208-987A-EB26EAC0237E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</a:t>
            </a:r>
            <a:br>
              <a:rPr lang="en-US" dirty="0" smtClean="0"/>
            </a:br>
            <a:r>
              <a:rPr lang="en-US" dirty="0" smtClean="0"/>
              <a:t>Web </a:t>
            </a:r>
            <a:r>
              <a:rPr lang="en-US" dirty="0" err="1" smtClean="0"/>
              <a:t>PRogramming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030523315 – Web Programming and Web Database</a:t>
            </a:r>
          </a:p>
          <a:p>
            <a:r>
              <a:rPr lang="en-US" dirty="0" smtClean="0"/>
              <a:t>Asst. Prof. Dr. </a:t>
            </a:r>
            <a:r>
              <a:rPr lang="en-US" dirty="0" err="1" smtClean="0"/>
              <a:t>Choopan</a:t>
            </a:r>
            <a:r>
              <a:rPr lang="en-US" dirty="0" smtClean="0"/>
              <a:t> </a:t>
            </a:r>
            <a:r>
              <a:rPr lang="en-US" dirty="0" err="1" smtClean="0"/>
              <a:t>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ผู้สอน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ผู้ช่วยศาสตราจารย์ ดร.ชูพันธุ์ รัตนโภคา</a:t>
            </a:r>
          </a:p>
          <a:p>
            <a:r>
              <a:rPr lang="th-TH" dirty="0" smtClean="0"/>
              <a:t>ห้องทำงาน </a:t>
            </a:r>
            <a:r>
              <a:rPr lang="en-US" dirty="0" smtClean="0"/>
              <a:t>:  63-612</a:t>
            </a:r>
            <a:r>
              <a:rPr lang="th-TH" dirty="0" smtClean="0"/>
              <a:t> และ อาคารอเนกประสงค์ชั้น 5</a:t>
            </a:r>
            <a:endParaRPr lang="en-US" dirty="0" smtClean="0"/>
          </a:p>
          <a:p>
            <a:r>
              <a:rPr lang="th-TH" dirty="0" smtClean="0"/>
              <a:t>เบอร์มือถือ </a:t>
            </a:r>
            <a:r>
              <a:rPr lang="en-US" dirty="0" smtClean="0"/>
              <a:t>: 0898985337</a:t>
            </a:r>
          </a:p>
          <a:p>
            <a:r>
              <a:rPr lang="en-US" dirty="0" smtClean="0"/>
              <a:t>E-mail : choopan</a:t>
            </a:r>
            <a:r>
              <a:rPr lang="en-US" dirty="0"/>
              <a:t>.</a:t>
            </a:r>
            <a:r>
              <a:rPr lang="en-US" dirty="0" smtClean="0"/>
              <a:t>r@cit.kmutnb.ac.th</a:t>
            </a:r>
          </a:p>
          <a:p>
            <a:r>
              <a:rPr lang="th-TH" dirty="0" smtClean="0"/>
              <a:t>เว็บไซต์ </a:t>
            </a:r>
            <a:r>
              <a:rPr lang="en-US" dirty="0" smtClean="0"/>
              <a:t>:  http://choopanr.staff.kmutnb.ac.th</a:t>
            </a:r>
          </a:p>
          <a:p>
            <a:r>
              <a:rPr lang="en-US" dirty="0" err="1" smtClean="0"/>
              <a:t>Facebook</a:t>
            </a:r>
            <a:r>
              <a:rPr lang="en-US" dirty="0" smtClean="0"/>
              <a:t> : http://www.facebook.com/choopanr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84383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หัวข้อเรียน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 to Web Programming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HTML</a:t>
            </a:r>
            <a:r>
              <a:rPr lang="en-US" dirty="0" smtClean="0"/>
              <a:t> 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PHP</a:t>
            </a:r>
            <a:r>
              <a:rPr lang="en-US" dirty="0" smtClean="0"/>
              <a:t> </a:t>
            </a:r>
          </a:p>
          <a:p>
            <a:r>
              <a:rPr lang="en-US" dirty="0"/>
              <a:t>Frontend Framework (Bootstrap)</a:t>
            </a:r>
          </a:p>
          <a:p>
            <a:r>
              <a:rPr lang="en-US" dirty="0"/>
              <a:t>Database (</a:t>
            </a:r>
            <a:r>
              <a:rPr lang="en-US" dirty="0" smtClean="0"/>
              <a:t>MySQL/</a:t>
            </a:r>
            <a:r>
              <a:rPr lang="en-US" dirty="0" err="1" smtClean="0"/>
              <a:t>MariaDB</a:t>
            </a:r>
            <a:r>
              <a:rPr lang="en-US" dirty="0" smtClean="0"/>
              <a:t>) + </a:t>
            </a:r>
            <a:r>
              <a:rPr lang="en-US" b="1" dirty="0" smtClean="0">
                <a:solidFill>
                  <a:srgbClr val="0070C0"/>
                </a:solidFill>
              </a:rPr>
              <a:t>SQL</a:t>
            </a:r>
            <a:endParaRPr lang="en-US" b="1" dirty="0">
              <a:solidFill>
                <a:srgbClr val="0070C0"/>
              </a:solidFill>
            </a:endParaRPr>
          </a:p>
          <a:p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th-TH" dirty="0" smtClean="0"/>
              <a:t>และ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jQuery</a:t>
            </a:r>
            <a:endParaRPr lang="th-TH" b="1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XML, JSON, AJAX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แหล่งหาความรู้เพิ่มเติม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มีสอนการใช้งานครบถ้วน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://www.w3schools.com</a:t>
            </a:r>
            <a:r>
              <a:rPr lang="en-US" dirty="0" smtClean="0"/>
              <a:t>/</a:t>
            </a:r>
            <a:endParaRPr lang="th-TH" dirty="0" smtClean="0"/>
          </a:p>
          <a:p>
            <a:pPr lvl="1"/>
            <a:endParaRPr lang="th-TH" dirty="0" smtClean="0"/>
          </a:p>
          <a:p>
            <a:r>
              <a:rPr lang="th-TH" dirty="0" smtClean="0"/>
              <a:t>ต้องเริ่มพยายามหัดอ่านภาษาอังกฤษ การทำงานจริง จะรอให้มีคนแปลเป็นภาษาไทย เราก็จะล้าสมัยไปแล้ว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74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เครื่องมือที่จะใช้ในการเรียน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ซอฟต์แวร์ระบบเว็บเซิร์ฟเวอร์</a:t>
            </a:r>
          </a:p>
          <a:p>
            <a:pPr lvl="1"/>
            <a:r>
              <a:rPr lang="en-US" dirty="0" err="1" smtClean="0"/>
              <a:t>Xampp</a:t>
            </a:r>
            <a:r>
              <a:rPr lang="th-TH" dirty="0"/>
              <a:t> </a:t>
            </a:r>
            <a:r>
              <a:rPr lang="en-US" dirty="0" smtClean="0"/>
              <a:t>: </a:t>
            </a:r>
            <a:r>
              <a:rPr lang="th-TH" dirty="0" smtClean="0"/>
              <a:t>ประกอบไปด้วยโปรแกรมหลักๆ คือ</a:t>
            </a:r>
          </a:p>
          <a:p>
            <a:pPr lvl="2"/>
            <a:r>
              <a:rPr lang="en-US" dirty="0" smtClean="0"/>
              <a:t>PHP, Apache Web Server, MySQL (</a:t>
            </a:r>
            <a:r>
              <a:rPr lang="en-US" dirty="0" err="1" smtClean="0"/>
              <a:t>MariaDB</a:t>
            </a:r>
            <a:r>
              <a:rPr lang="en-US" dirty="0" smtClean="0"/>
              <a:t>), </a:t>
            </a:r>
            <a:r>
              <a:rPr lang="en-US" dirty="0" err="1" smtClean="0"/>
              <a:t>PHPmyadmin</a:t>
            </a:r>
            <a:endParaRPr lang="en-US" smtClean="0"/>
          </a:p>
          <a:p>
            <a:pPr marL="685800" lvl="2" indent="0">
              <a:buNone/>
            </a:pPr>
            <a:endParaRPr lang="en-US" dirty="0" smtClean="0"/>
          </a:p>
          <a:p>
            <a:r>
              <a:rPr lang="th-TH" dirty="0" smtClean="0"/>
              <a:t>ซอฟต์แวร์เขียน </a:t>
            </a:r>
            <a:r>
              <a:rPr lang="en-US" dirty="0" smtClean="0"/>
              <a:t>code</a:t>
            </a:r>
          </a:p>
          <a:p>
            <a:pPr lvl="1"/>
            <a:r>
              <a:rPr lang="en-US" dirty="0" smtClean="0"/>
              <a:t>Sublime Text,  Notepad++ </a:t>
            </a:r>
            <a:r>
              <a:rPr lang="th-TH" dirty="0" smtClean="0"/>
              <a:t>หรือตัวใดที่ก็ได้ที่ชอบ</a:t>
            </a:r>
          </a:p>
        </p:txBody>
      </p:sp>
    </p:spTree>
    <p:extLst>
      <p:ext uri="{BB962C8B-B14F-4D97-AF65-F5344CB8AC3E}">
        <p14:creationId xmlns:p14="http://schemas.microsoft.com/office/powerpoint/2010/main" val="1999873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การประเมินผล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เวลาเข้าเรียน			10</a:t>
            </a:r>
            <a:r>
              <a:rPr lang="en-US" dirty="0" smtClean="0"/>
              <a:t> </a:t>
            </a:r>
            <a:r>
              <a:rPr lang="th-TH" dirty="0" smtClean="0"/>
              <a:t>คะแนน</a:t>
            </a:r>
          </a:p>
          <a:p>
            <a:r>
              <a:rPr lang="th-TH" dirty="0" smtClean="0"/>
              <a:t>ทำงานในห้อง			10 คะแนน</a:t>
            </a:r>
          </a:p>
          <a:p>
            <a:r>
              <a:rPr lang="th-TH" dirty="0" smtClean="0"/>
              <a:t>สอบปฏิบัติ 1</a:t>
            </a: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th-TH" dirty="0" smtClean="0"/>
              <a:t>15 คะแนน </a:t>
            </a:r>
          </a:p>
          <a:p>
            <a:r>
              <a:rPr lang="th-TH" dirty="0"/>
              <a:t>สอบปฏิบัติ </a:t>
            </a:r>
            <a:r>
              <a:rPr lang="th-TH" dirty="0" smtClean="0"/>
              <a:t>2 </a:t>
            </a:r>
            <a:r>
              <a:rPr lang="en-US" dirty="0" smtClean="0"/>
              <a:t>	</a:t>
            </a:r>
            <a:r>
              <a:rPr lang="th-TH" dirty="0" smtClean="0"/>
              <a:t>		15 คะแนน</a:t>
            </a:r>
          </a:p>
          <a:p>
            <a:r>
              <a:rPr lang="th-TH" dirty="0" smtClean="0"/>
              <a:t>สอบกลางภาค </a:t>
            </a:r>
            <a:r>
              <a:rPr lang="en-US" dirty="0" smtClean="0"/>
              <a:t>(midterm)	</a:t>
            </a:r>
            <a:r>
              <a:rPr lang="th-TH" dirty="0" smtClean="0"/>
              <a:t>25 คะแนน</a:t>
            </a:r>
          </a:p>
          <a:p>
            <a:r>
              <a:rPr lang="th-TH" dirty="0" smtClean="0"/>
              <a:t>สอบปลายภาค </a:t>
            </a:r>
            <a:r>
              <a:rPr lang="en-US" dirty="0" smtClean="0"/>
              <a:t>(final)	</a:t>
            </a:r>
            <a:r>
              <a:rPr lang="th-TH" dirty="0" smtClean="0"/>
              <a:t>25 คะแนน</a:t>
            </a:r>
            <a:endParaRPr lang="en-US" dirty="0" smtClean="0"/>
          </a:p>
          <a:p>
            <a:pPr marL="0" indent="0">
              <a:buNone/>
            </a:pPr>
            <a:endParaRPr lang="th-TH" dirty="0" smtClean="0"/>
          </a:p>
          <a:p>
            <a:endParaRPr lang="th-TH" dirty="0" smtClean="0"/>
          </a:p>
        </p:txBody>
      </p:sp>
      <p:sp>
        <p:nvSpPr>
          <p:cNvPr id="4" name="Rectangle 3"/>
          <p:cNvSpPr/>
          <p:nvPr/>
        </p:nvSpPr>
        <p:spPr>
          <a:xfrm>
            <a:off x="6012160" y="1772816"/>
            <a:ext cx="2952328" cy="3240360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	&gt;= 80</a:t>
            </a:r>
          </a:p>
          <a:p>
            <a:pPr algn="ctr"/>
            <a:r>
              <a:rPr lang="en-US" dirty="0" smtClean="0"/>
              <a:t>B+ 	&gt;= 75</a:t>
            </a:r>
          </a:p>
          <a:p>
            <a:pPr algn="ctr"/>
            <a:r>
              <a:rPr lang="en-US" dirty="0" smtClean="0"/>
              <a:t>B	&gt;= 65</a:t>
            </a:r>
          </a:p>
          <a:p>
            <a:pPr algn="ctr"/>
            <a:r>
              <a:rPr lang="en-US" dirty="0" smtClean="0"/>
              <a:t>C+	&gt;= 55</a:t>
            </a:r>
          </a:p>
          <a:p>
            <a:pPr algn="ctr"/>
            <a:r>
              <a:rPr lang="en-US" dirty="0" smtClean="0"/>
              <a:t>C 	&gt;= 45</a:t>
            </a:r>
          </a:p>
          <a:p>
            <a:pPr algn="ctr"/>
            <a:r>
              <a:rPr lang="en-US" dirty="0" smtClean="0"/>
              <a:t>D+	&gt;= 40</a:t>
            </a:r>
          </a:p>
          <a:p>
            <a:pPr algn="ctr"/>
            <a:r>
              <a:rPr lang="en-US" dirty="0" smtClean="0"/>
              <a:t>D	&gt;= 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4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คำเตือน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รายวิชานี้เป็นการสอนครั้งสุดท้ายสำหรับหลักสูตรนี้</a:t>
            </a:r>
          </a:p>
          <a:p>
            <a:pPr lvl="1"/>
            <a:r>
              <a:rPr lang="th-TH" dirty="0" smtClean="0"/>
              <a:t>หลักสูตรใหม่</a:t>
            </a:r>
          </a:p>
          <a:p>
            <a:pPr lvl="2"/>
            <a:r>
              <a:rPr lang="en-US" dirty="0" smtClean="0"/>
              <a:t>Database Design and Application</a:t>
            </a:r>
          </a:p>
          <a:p>
            <a:pPr lvl="2"/>
            <a:r>
              <a:rPr lang="en-US" dirty="0" smtClean="0"/>
              <a:t>Web Application Development</a:t>
            </a:r>
          </a:p>
          <a:p>
            <a:pPr lvl="1"/>
            <a:r>
              <a:rPr lang="th-TH" dirty="0" smtClean="0"/>
              <a:t>หมายความว่า ถ้า </a:t>
            </a:r>
            <a:r>
              <a:rPr lang="en-US" dirty="0" smtClean="0"/>
              <a:t>Drop </a:t>
            </a:r>
            <a:r>
              <a:rPr lang="th-TH" dirty="0" smtClean="0"/>
              <a:t>หรือ </a:t>
            </a:r>
            <a:r>
              <a:rPr lang="en-US" dirty="0" smtClean="0"/>
              <a:t>F </a:t>
            </a:r>
            <a:r>
              <a:rPr lang="th-TH" dirty="0" smtClean="0"/>
              <a:t>วิชานี้ จะไม่มีรายวิชาเทียบเคียง แล้วต้องขอเปิดเรียนเป็นกรณีพิเศษ</a:t>
            </a:r>
          </a:p>
          <a:p>
            <a:pPr lvl="1"/>
            <a:r>
              <a:rPr lang="th-TH" dirty="0" smtClean="0"/>
              <a:t>เพราะฉะนั้น </a:t>
            </a:r>
            <a:r>
              <a:rPr lang="th-TH" b="1" dirty="0" smtClean="0">
                <a:solidFill>
                  <a:srgbClr val="FF0000"/>
                </a:solidFill>
              </a:rPr>
              <a:t>ตั้งใจเรียน </a:t>
            </a:r>
            <a:r>
              <a:rPr lang="en-US" b="1" dirty="0" smtClean="0">
                <a:solidFill>
                  <a:srgbClr val="FF0000"/>
                </a:solidFill>
              </a:rPr>
              <a:t>!!</a:t>
            </a:r>
            <a:r>
              <a:rPr lang="en-US" dirty="0" smtClean="0"/>
              <a:t> </a:t>
            </a:r>
            <a:r>
              <a:rPr lang="th-TH" dirty="0" smtClean="0"/>
              <a:t>นะขอร้อง</a:t>
            </a:r>
          </a:p>
          <a:p>
            <a:r>
              <a:rPr lang="th-TH" dirty="0" smtClean="0"/>
              <a:t>ครั้งนี้จะเป็นการลองประยุกต์ใช้ </a:t>
            </a:r>
            <a:r>
              <a:rPr lang="en-US" dirty="0" smtClean="0"/>
              <a:t>Project-based Learning</a:t>
            </a:r>
          </a:p>
          <a:p>
            <a:pPr lvl="1"/>
            <a:r>
              <a:rPr lang="th-TH" dirty="0" smtClean="0"/>
              <a:t>ตั้งเป้าไว้ก่อน ว่าจบวิชานี้ จะต้องทำ </a:t>
            </a:r>
            <a:r>
              <a:rPr lang="en-US" dirty="0" smtClean="0"/>
              <a:t>Web board </a:t>
            </a:r>
            <a:r>
              <a:rPr lang="th-TH" dirty="0" smtClean="0"/>
              <a:t>แบบง่ายๆ ถึงปานกลางได้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308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8226496" cy="4997152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มีผู้ใช้ 3 ประเภท</a:t>
            </a:r>
          </a:p>
          <a:p>
            <a:pPr lvl="1"/>
            <a:r>
              <a:rPr lang="en-US" dirty="0" smtClean="0"/>
              <a:t>Admin (</a:t>
            </a:r>
            <a:r>
              <a:rPr lang="th-TH" dirty="0" smtClean="0"/>
              <a:t>ผู้ดูแลระบบ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Member (</a:t>
            </a:r>
            <a:r>
              <a:rPr lang="th-TH" dirty="0" smtClean="0"/>
              <a:t>สมาชิก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Guest (</a:t>
            </a:r>
            <a:r>
              <a:rPr lang="th-TH" dirty="0" smtClean="0"/>
              <a:t>ผู้เยี่ยมชม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สิทธิของ </a:t>
            </a:r>
            <a:r>
              <a:rPr lang="en-US" dirty="0" smtClean="0"/>
              <a:t>Guest</a:t>
            </a:r>
          </a:p>
          <a:p>
            <a:pPr lvl="1"/>
            <a:r>
              <a:rPr lang="th-TH" dirty="0" smtClean="0"/>
              <a:t>ดูกระทู้และอ่านความคิดเห็นภายในกระทู้ได้</a:t>
            </a:r>
          </a:p>
          <a:p>
            <a:r>
              <a:rPr lang="th-TH" dirty="0" smtClean="0"/>
              <a:t>สิทธิของ </a:t>
            </a:r>
            <a:r>
              <a:rPr lang="en-US" dirty="0" smtClean="0"/>
              <a:t>Member</a:t>
            </a:r>
            <a:endParaRPr lang="th-TH" dirty="0" smtClean="0"/>
          </a:p>
          <a:p>
            <a:pPr lvl="1"/>
            <a:r>
              <a:rPr lang="th-TH" dirty="0" smtClean="0"/>
              <a:t>มีสิทธิทุกอย่างของ </a:t>
            </a:r>
            <a:r>
              <a:rPr lang="en-US" dirty="0" smtClean="0"/>
              <a:t>Guest</a:t>
            </a:r>
          </a:p>
          <a:p>
            <a:pPr lvl="1"/>
            <a:r>
              <a:rPr lang="th-TH" dirty="0" smtClean="0"/>
              <a:t>สามารถตั้งกระทู้ รวมถึงลบและแก้ไขกระทู้ของตนเองได้</a:t>
            </a:r>
          </a:p>
          <a:p>
            <a:pPr lvl="1"/>
            <a:r>
              <a:rPr lang="th-TH" dirty="0" smtClean="0"/>
              <a:t>สามารถแสดงความคิดเห็นในกระทู้</a:t>
            </a:r>
            <a:r>
              <a:rPr lang="th-TH" dirty="0" err="1" smtClean="0"/>
              <a:t>ต่างๆ</a:t>
            </a:r>
            <a:r>
              <a:rPr lang="th-TH" dirty="0" smtClean="0"/>
              <a:t> ได้</a:t>
            </a:r>
          </a:p>
          <a:p>
            <a:r>
              <a:rPr lang="th-TH" dirty="0" smtClean="0"/>
              <a:t>สิทธิของ </a:t>
            </a:r>
            <a:r>
              <a:rPr lang="en-US" dirty="0" smtClean="0"/>
              <a:t>Admin</a:t>
            </a:r>
          </a:p>
          <a:p>
            <a:pPr lvl="1"/>
            <a:r>
              <a:rPr lang="th-TH" dirty="0" smtClean="0"/>
              <a:t>มีสิทธิทุกอย่างของ </a:t>
            </a:r>
            <a:r>
              <a:rPr lang="en-US" dirty="0" smtClean="0"/>
              <a:t>Member</a:t>
            </a:r>
            <a:endParaRPr lang="th-TH" dirty="0" smtClean="0"/>
          </a:p>
          <a:p>
            <a:pPr lvl="1"/>
            <a:r>
              <a:rPr lang="th-TH" dirty="0" smtClean="0"/>
              <a:t>แบน และแก้ไขข้อมูลของบัญชีผู้ใช้งานได้</a:t>
            </a:r>
          </a:p>
          <a:p>
            <a:pPr lvl="1"/>
            <a:r>
              <a:rPr lang="th-TH" dirty="0" smtClean="0"/>
              <a:t>เพิ่ม ลบ แก้ไข ชื่อหมวดหมู่กระทู้</a:t>
            </a:r>
          </a:p>
          <a:p>
            <a:pPr lvl="1"/>
            <a:r>
              <a:rPr lang="th-TH" dirty="0" smtClean="0"/>
              <a:t>สามารถลบกระทู้ และความคิดเห็นได้ทุกกระทู้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34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5707</TotalTime>
  <Words>336</Words>
  <Application>Microsoft Office PowerPoint</Application>
  <PresentationFormat>On-screen Show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FreesiaUPC</vt:lpstr>
      <vt:lpstr>Tw Cen MT</vt:lpstr>
      <vt:lpstr>Wingdings</vt:lpstr>
      <vt:lpstr>Wingdings 2</vt:lpstr>
      <vt:lpstr>ตรงกลาง</vt:lpstr>
      <vt:lpstr>Introduction TO  Web PRogramming</vt:lpstr>
      <vt:lpstr>ผู้สอน</vt:lpstr>
      <vt:lpstr>หัวข้อเรียน</vt:lpstr>
      <vt:lpstr>แหล่งหาความรู้เพิ่มเติม</vt:lpstr>
      <vt:lpstr>เครื่องมือที่จะใช้ในการเรียน</vt:lpstr>
      <vt:lpstr>การประเมินผล</vt:lpstr>
      <vt:lpstr>คำเตือน</vt:lpstr>
      <vt:lpstr>Web 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122</cp:revision>
  <dcterms:created xsi:type="dcterms:W3CDTF">2010-02-28T04:09:14Z</dcterms:created>
  <dcterms:modified xsi:type="dcterms:W3CDTF">2017-06-26T03:48:50Z</dcterms:modified>
</cp:coreProperties>
</file>